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7" r:id="rId5"/>
    <p:sldId id="268" r:id="rId6"/>
    <p:sldId id="269" r:id="rId7"/>
    <p:sldId id="262" r:id="rId8"/>
    <p:sldId id="270" r:id="rId9"/>
    <p:sldId id="264" r:id="rId10"/>
    <p:sldId id="271" r:id="rId11"/>
    <p:sldId id="263" r:id="rId12"/>
    <p:sldId id="265" r:id="rId13"/>
    <p:sldId id="266" r:id="rId14"/>
    <p:sldId id="273" r:id="rId15"/>
    <p:sldId id="272" r:id="rId16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86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7F4EA-36C7-CF21-45CE-EAD1830B4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48BE6A-731F-36E6-D0C2-555BBB31F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AA73D-E4CC-72C4-B6C1-EF397700D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10/05/2023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D5253-AB23-BC87-0F66-4908589BF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065F5-6D03-6B22-031F-E4ABBA0B3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13813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2CC3-E581-A3D6-C16E-231B3366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122FC-3082-821C-E9F5-2427BB068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E3043-6FB3-6036-1324-C699AE06A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10/05/2023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36F3C-6C30-059C-7F49-831AB2CDB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AE5C8-4FE1-96AE-B320-E80A76795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03194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8211FB-7BFC-D153-36CF-147D53867F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DC540F-8350-A4E5-0EFB-F06AC8B23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94A77-605C-9AD7-321F-5305CB2A3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10/05/2023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8F8BB-A7B0-F6D4-F5FD-B94615FAC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FCB0D-05E0-A571-ABBD-4A610C2EA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96285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9BC14-582C-D4C0-504A-8366B4BCF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6B5FD-2020-6BBF-9FF5-7213375F7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5EF1-A1E6-09FD-C4E8-7F7A425BF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10/05/2023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4B064-0F4F-36F1-905D-C6C9A00DB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3C032-3E06-42F6-A8BF-F38D81B7D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83124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B7B4F-5492-205D-8002-FE31C3DC8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BC779-5166-D6A4-BC28-856EBDE99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7B00D-1E92-4FF4-D357-6A75E59DF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10/05/2023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09175-E5D5-29A0-7ACA-9F0AB090C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FF30A-29CD-E296-43F6-379628F07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87113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46D28-D0E6-69BC-AA7F-C8E62BF54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DBAC3-A88F-0A1E-5034-749F8E363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D046-AB5F-FB46-39F9-F618DDDCE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7A073-6CD2-4C07-C740-34B70054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10/05/2023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3D8A9-659D-4CB0-CD99-A9E69B202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F4B4C-B315-B31E-911C-D34A48DFC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226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4F67C-6A2A-5160-8C5C-B28CA784D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39F16-BF13-4247-04D7-647923646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37117-F532-D938-A053-1E825F7E5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B0B4F8-D473-6CF8-F22D-0813E5642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06F03-B5DB-C13F-AB26-2238B43A4E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F5322C-2721-2472-C876-DF0767F7A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10/05/2023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B0CC88-143C-A058-0A28-BDC4893E1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4D41BB-C877-421F-0767-9354A56E3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48740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E17E6-7AFE-3842-4B88-6B4DFE08F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2C1B3D-ECCC-603F-292E-2E28F575D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10/05/2023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2A049F-A5D6-22CA-0949-4E3B10D73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14D51-664A-98CE-62EC-66B043671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98802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AB831E-BF69-FF4F-3459-39B0A0491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10/05/2023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7B6D4E-739D-860D-A7D0-72DCD579F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A2247-8DA9-C4B7-E6A0-797765A7B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2462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42D1D-F134-7200-D306-3025BD00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B385E-3CDC-6437-CB3E-E97587F2A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435B2F-DFB0-E5D7-2DB6-15A2D0713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A29FF-36F6-1C48-9DFC-0E1CC1550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10/05/2023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5EA5A-3357-A47B-AE3C-B08974B2F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72711-7342-99C5-2374-AF5C69E16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6498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C16A8-9D05-93E6-296D-37D921A1E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2968A5-9519-C7E6-2B04-AEEF5A518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DEEFD-9753-CA28-5391-F63A4383B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5BFE4-E7EB-0E2C-679C-4AED2DBC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10/05/2023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361DD-9381-84DB-483B-072666BBA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3E1CC-A784-B73E-AAAA-7CF853961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11027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DFE8C3-526D-C940-DAD2-BF72F369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0977D-1846-51C3-D8DC-3E297834C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01461-84C9-5ABF-54AE-053AC405E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29203-F5A3-4FEA-A348-783489DC56C4}" type="datetimeFigureOut">
              <a:rPr lang="en-CH" smtClean="0"/>
              <a:t>10/05/2023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9DC9E-2B20-8F81-BCB6-167EC9EB88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67BAC-769F-12D1-2502-7E76D612E6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0902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6.png"/><Relationship Id="rId5" Type="http://schemas.openxmlformats.org/officeDocument/2006/relationships/image" Target="../media/image12.jpeg"/><Relationship Id="rId10" Type="http://schemas.microsoft.com/office/2007/relationships/hdphoto" Target="../media/hdphoto1.wdp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2.png"/><Relationship Id="rId7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8CCCB6D-5162-4AAE-A5E3-3AC55410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BCD8C04-CC7B-40EF-82EB-E9821F79B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0" y="2458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Eisberg Wasser Bilder - Kostenloser Download auf Freepik">
            <a:extLst>
              <a:ext uri="{FF2B5EF4-FFF2-40B4-BE49-F238E27FC236}">
                <a16:creationId xmlns:a16="http://schemas.microsoft.com/office/drawing/2014/main" id="{AA6EC09E-05CE-BBA6-7EB6-3CEA4ADF6B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8" r="8555"/>
          <a:stretch/>
        </p:blipFill>
        <p:spPr bwMode="auto">
          <a:xfrm>
            <a:off x="-340" y="10"/>
            <a:ext cx="819530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80F98BC-230C-37EB-79A8-432D4FA14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4961860"/>
            <a:ext cx="4620584" cy="109131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Meinrad Weiss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Senior Cloud Solution Architect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Microsoft</a:t>
            </a:r>
            <a:endParaRPr lang="en-CH" dirty="0">
              <a:solidFill>
                <a:srgbClr val="FFFFFF"/>
              </a:solidFill>
            </a:endParaRPr>
          </a:p>
        </p:txBody>
      </p:sp>
      <p:pic>
        <p:nvPicPr>
          <p:cNvPr id="1026" name="Picture 2" descr="Eisberg Wasser Bilder - Kostenloser Download auf Freepik">
            <a:extLst>
              <a:ext uri="{FF2B5EF4-FFF2-40B4-BE49-F238E27FC236}">
                <a16:creationId xmlns:a16="http://schemas.microsoft.com/office/drawing/2014/main" id="{AB8958C2-6768-D819-43FF-ADA6AF9917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0" r="23907"/>
          <a:stretch/>
        </p:blipFill>
        <p:spPr bwMode="auto">
          <a:xfrm>
            <a:off x="6622484" y="4906"/>
            <a:ext cx="5657990" cy="685800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35B4AA53-F5C9-143A-3CFD-195CC121DCA7}"/>
              </a:ext>
            </a:extLst>
          </p:cNvPr>
          <p:cNvSpPr/>
          <p:nvPr/>
        </p:nvSpPr>
        <p:spPr>
          <a:xfrm>
            <a:off x="4912242" y="1347746"/>
            <a:ext cx="4957562" cy="4503867"/>
          </a:xfrm>
          <a:prstGeom prst="rightArrow">
            <a:avLst>
              <a:gd name="adj1" fmla="val 84180"/>
              <a:gd name="adj2" fmla="val 18513"/>
            </a:avLst>
          </a:prstGeom>
          <a:solidFill>
            <a:schemeClr val="accent6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1" name="Picture 2" descr="Eisberg Wasser Bilder - Kostenloser Download auf Freepik">
            <a:extLst>
              <a:ext uri="{FF2B5EF4-FFF2-40B4-BE49-F238E27FC236}">
                <a16:creationId xmlns:a16="http://schemas.microsoft.com/office/drawing/2014/main" id="{0B8FFAB4-03D6-1DF1-214D-A2C8705282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23" t="36534" r="31544" b="56329"/>
          <a:stretch/>
        </p:blipFill>
        <p:spPr bwMode="auto">
          <a:xfrm>
            <a:off x="5224540" y="2463377"/>
            <a:ext cx="3467986" cy="433181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isberg Wasser Bilder - Kostenloser Download auf Freepik">
            <a:extLst>
              <a:ext uri="{FF2B5EF4-FFF2-40B4-BE49-F238E27FC236}">
                <a16:creationId xmlns:a16="http://schemas.microsoft.com/office/drawing/2014/main" id="{9D7BCD5E-F2C4-7FC0-A42B-35E4882E45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14" t="45316" r="31751" b="43799"/>
          <a:stretch/>
        </p:blipFill>
        <p:spPr bwMode="auto">
          <a:xfrm>
            <a:off x="5224540" y="2990030"/>
            <a:ext cx="3467989" cy="660543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isberg Wasser Bilder - Kostenloser Download auf Freepik">
            <a:extLst>
              <a:ext uri="{FF2B5EF4-FFF2-40B4-BE49-F238E27FC236}">
                <a16:creationId xmlns:a16="http://schemas.microsoft.com/office/drawing/2014/main" id="{7E82AE19-7E30-432A-6C36-AC2300EC88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79" t="70033" r="32287" b="10694"/>
          <a:stretch/>
        </p:blipFill>
        <p:spPr bwMode="auto">
          <a:xfrm>
            <a:off x="5224540" y="4682028"/>
            <a:ext cx="3467988" cy="1169585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isberg Wasser Bilder - Kostenloser Download auf Freepik">
            <a:extLst>
              <a:ext uri="{FF2B5EF4-FFF2-40B4-BE49-F238E27FC236}">
                <a16:creationId xmlns:a16="http://schemas.microsoft.com/office/drawing/2014/main" id="{9C3F2447-8505-D349-9113-BF194ECBCB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76" t="55666" r="31990" b="30234"/>
          <a:stretch/>
        </p:blipFill>
        <p:spPr bwMode="auto">
          <a:xfrm>
            <a:off x="5224541" y="3737129"/>
            <a:ext cx="3467985" cy="855585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56457A-357A-8719-226B-0FD11809F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8"/>
            <a:ext cx="4620584" cy="3032174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FFFF"/>
                </a:solidFill>
              </a:rPr>
              <a:t>Sliced Data Migration Toolbox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(SDMT)</a:t>
            </a:r>
            <a:endParaRPr lang="en-CH" sz="4400" dirty="0">
              <a:solidFill>
                <a:srgbClr val="FFFFFF"/>
              </a:solidFill>
            </a:endParaRPr>
          </a:p>
        </p:txBody>
      </p:sp>
      <p:pic>
        <p:nvPicPr>
          <p:cNvPr id="5" name="Picture 2" descr="Eisberg Wasser Bilder - Kostenloser Download auf Freepik">
            <a:extLst>
              <a:ext uri="{FF2B5EF4-FFF2-40B4-BE49-F238E27FC236}">
                <a16:creationId xmlns:a16="http://schemas.microsoft.com/office/drawing/2014/main" id="{442E9367-58C2-0EFC-101E-C779A27DF3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7" t="23330" r="18760" b="65917"/>
          <a:stretch/>
        </p:blipFill>
        <p:spPr bwMode="auto">
          <a:xfrm>
            <a:off x="5215539" y="1958614"/>
            <a:ext cx="3476987" cy="418207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isberg Wasser Bilder - Kostenloser Download auf Freepik">
            <a:extLst>
              <a:ext uri="{FF2B5EF4-FFF2-40B4-BE49-F238E27FC236}">
                <a16:creationId xmlns:a16="http://schemas.microsoft.com/office/drawing/2014/main" id="{240A7A93-7FBF-65B2-E7EE-0AF9BD2DB4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7" t="11996" r="18760" b="77251"/>
          <a:stretch/>
        </p:blipFill>
        <p:spPr bwMode="auto">
          <a:xfrm>
            <a:off x="5215539" y="1453701"/>
            <a:ext cx="3476987" cy="418208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D351502-C2DE-321A-C559-5CE36D5C52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0958" y="3141891"/>
            <a:ext cx="508682" cy="508682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B6706917-3701-09FD-F359-90320A814F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61374" y="2596112"/>
            <a:ext cx="442208" cy="442208"/>
          </a:xfrm>
          <a:prstGeom prst="rect">
            <a:avLst/>
          </a:prstGeom>
        </p:spPr>
      </p:pic>
      <p:pic>
        <p:nvPicPr>
          <p:cNvPr id="9" name="Picture 6" descr="Azure Data Lake Storage Connector - Mule 4">
            <a:extLst>
              <a:ext uri="{FF2B5EF4-FFF2-40B4-BE49-F238E27FC236}">
                <a16:creationId xmlns:a16="http://schemas.microsoft.com/office/drawing/2014/main" id="{B7CEBB08-E99F-99F4-1171-4EC37CC1D4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4" r="9672"/>
          <a:stretch/>
        </p:blipFill>
        <p:spPr bwMode="auto">
          <a:xfrm>
            <a:off x="10103610" y="3733774"/>
            <a:ext cx="399972" cy="49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848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64F47E-37DB-3943-3A7A-2402D1BE8235}"/>
              </a:ext>
            </a:extLst>
          </p:cNvPr>
          <p:cNvSpPr txBox="1"/>
          <p:nvPr/>
        </p:nvSpPr>
        <p:spPr>
          <a:xfrm>
            <a:off x="451520" y="279874"/>
            <a:ext cx="1051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-apple-system"/>
              </a:rPr>
              <a:t>C</a:t>
            </a: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an you please list the input parameter the following stored procedure Id just like to get a table with the parameters (name, data type, default value, purpose). The table should be formatted as a raw MD table.</a:t>
            </a:r>
            <a:endParaRPr lang="en-CH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EAECF6-E3B6-0EC1-5F48-350D4FC4E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48" y="1089932"/>
            <a:ext cx="1109696" cy="51007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FA9513-33DB-0CCB-D459-6992611C3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054" y="1073681"/>
            <a:ext cx="3473243" cy="35243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AA7959-49CC-E9A9-67FD-50A4CCC437C4}"/>
              </a:ext>
            </a:extLst>
          </p:cNvPr>
          <p:cNvSpPr txBox="1"/>
          <p:nvPr/>
        </p:nvSpPr>
        <p:spPr>
          <a:xfrm>
            <a:off x="2210161" y="5291386"/>
            <a:ext cx="3725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-apple-system"/>
              </a:rPr>
              <a:t>C</a:t>
            </a: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an you please generate the raw MD?</a:t>
            </a:r>
            <a:endParaRPr lang="en-CH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9EB010-D921-E8F1-B083-4E4462B5D9E7}"/>
              </a:ext>
            </a:extLst>
          </p:cNvPr>
          <p:cNvSpPr txBox="1"/>
          <p:nvPr/>
        </p:nvSpPr>
        <p:spPr>
          <a:xfrm>
            <a:off x="5490734" y="2268122"/>
            <a:ext cx="6365845" cy="30162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| Parameter Name | Data Type | Default Value | Purpose |</a:t>
            </a:r>
          </a:p>
          <a:p>
            <a:r>
              <a:rPr lang="en-US" sz="1000" dirty="0">
                <a:solidFill>
                  <a:schemeClr val="bg1"/>
                </a:solidFill>
              </a:rPr>
              <a:t>| --- | --- | --- | --- |</a:t>
            </a:r>
          </a:p>
          <a:p>
            <a:r>
              <a:rPr lang="en-US" sz="1000" dirty="0">
                <a:solidFill>
                  <a:schemeClr val="bg1"/>
                </a:solidFill>
              </a:rPr>
              <a:t>| @LowWaterMark | DATE | '2022.01.01' | The lower bound of the date range to generate slices for. |</a:t>
            </a:r>
          </a:p>
          <a:p>
            <a:r>
              <a:rPr lang="en-US" sz="1000" dirty="0">
                <a:solidFill>
                  <a:schemeClr val="bg1"/>
                </a:solidFill>
              </a:rPr>
              <a:t>| @HigWaterMark | DATE | '2022.03.01' | The upper bound of the date range to generate slices for. |</a:t>
            </a:r>
          </a:p>
          <a:p>
            <a:r>
              <a:rPr lang="en-US" sz="1000" dirty="0">
                <a:solidFill>
                  <a:schemeClr val="bg1"/>
                </a:solidFill>
              </a:rPr>
              <a:t>| @Resolution | VARCHAR(25) | 'day' | The resolution of the slices to generate. Can be 'day' or 'month'. |</a:t>
            </a:r>
          </a:p>
          <a:p>
            <a:r>
              <a:rPr lang="en-US" sz="1000" dirty="0">
                <a:solidFill>
                  <a:schemeClr val="bg1"/>
                </a:solidFill>
              </a:rPr>
              <a:t>| @SourceSystemName | </a:t>
            </a:r>
            <a:r>
              <a:rPr lang="en-US" sz="1000" dirty="0" err="1">
                <a:solidFill>
                  <a:schemeClr val="bg1"/>
                </a:solidFill>
              </a:rPr>
              <a:t>sysname</a:t>
            </a:r>
            <a:r>
              <a:rPr lang="en-US" sz="1000" dirty="0">
                <a:solidFill>
                  <a:schemeClr val="bg1"/>
                </a:solidFill>
              </a:rPr>
              <a:t> | NULL | The name of the source system. |</a:t>
            </a:r>
          </a:p>
          <a:p>
            <a:r>
              <a:rPr lang="en-US" sz="1000" dirty="0">
                <a:solidFill>
                  <a:schemeClr val="bg1"/>
                </a:solidFill>
              </a:rPr>
              <a:t>| @SourceSchema | </a:t>
            </a:r>
            <a:r>
              <a:rPr lang="en-US" sz="1000" dirty="0" err="1">
                <a:solidFill>
                  <a:schemeClr val="bg1"/>
                </a:solidFill>
              </a:rPr>
              <a:t>sysname</a:t>
            </a:r>
            <a:r>
              <a:rPr lang="en-US" sz="1000" dirty="0">
                <a:solidFill>
                  <a:schemeClr val="bg1"/>
                </a:solidFill>
              </a:rPr>
              <a:t> | NULL | The name of the source schema. |</a:t>
            </a:r>
          </a:p>
          <a:p>
            <a:r>
              <a:rPr lang="en-US" sz="1000" dirty="0">
                <a:solidFill>
                  <a:schemeClr val="bg1"/>
                </a:solidFill>
              </a:rPr>
              <a:t>| @SourceObject | </a:t>
            </a:r>
            <a:r>
              <a:rPr lang="en-US" sz="1000" dirty="0" err="1">
                <a:solidFill>
                  <a:schemeClr val="bg1"/>
                </a:solidFill>
              </a:rPr>
              <a:t>sysname</a:t>
            </a:r>
            <a:r>
              <a:rPr lang="en-US" sz="1000" dirty="0">
                <a:solidFill>
                  <a:schemeClr val="bg1"/>
                </a:solidFill>
              </a:rPr>
              <a:t> | NULL | The name of the source object. |</a:t>
            </a:r>
          </a:p>
          <a:p>
            <a:r>
              <a:rPr lang="en-US" sz="1000" dirty="0">
                <a:solidFill>
                  <a:schemeClr val="bg1"/>
                </a:solidFill>
              </a:rPr>
              <a:t>| @GetDataCommand | </a:t>
            </a:r>
            <a:r>
              <a:rPr lang="en-US" sz="1000" dirty="0" err="1">
                <a:solidFill>
                  <a:schemeClr val="bg1"/>
                </a:solidFill>
              </a:rPr>
              <a:t>nvarchar</a:t>
            </a:r>
            <a:r>
              <a:rPr lang="en-US" sz="1000" dirty="0">
                <a:solidFill>
                  <a:schemeClr val="bg1"/>
                </a:solidFill>
              </a:rPr>
              <a:t>(max) | NULL | The command to retrieve data from the source object. |</a:t>
            </a:r>
          </a:p>
          <a:p>
            <a:r>
              <a:rPr lang="en-US" sz="1000" dirty="0">
                <a:solidFill>
                  <a:schemeClr val="bg1"/>
                </a:solidFill>
              </a:rPr>
              <a:t>| @DateFilterAttributeName | </a:t>
            </a:r>
            <a:r>
              <a:rPr lang="en-US" sz="1000" dirty="0" err="1">
                <a:solidFill>
                  <a:schemeClr val="bg1"/>
                </a:solidFill>
              </a:rPr>
              <a:t>sysname</a:t>
            </a:r>
            <a:r>
              <a:rPr lang="en-US" sz="1000" dirty="0">
                <a:solidFill>
                  <a:schemeClr val="bg1"/>
                </a:solidFill>
              </a:rPr>
              <a:t> | NULL | The name of the date filter attribute. |</a:t>
            </a:r>
          </a:p>
          <a:p>
            <a:r>
              <a:rPr lang="en-US" sz="1000" dirty="0">
                <a:solidFill>
                  <a:schemeClr val="bg1"/>
                </a:solidFill>
              </a:rPr>
              <a:t>| @DateFilterAttributeType | </a:t>
            </a:r>
            <a:r>
              <a:rPr lang="en-US" sz="1000" dirty="0" err="1">
                <a:solidFill>
                  <a:schemeClr val="bg1"/>
                </a:solidFill>
              </a:rPr>
              <a:t>sysname</a:t>
            </a:r>
            <a:r>
              <a:rPr lang="en-US" sz="1000" dirty="0">
                <a:solidFill>
                  <a:schemeClr val="bg1"/>
                </a:solidFill>
              </a:rPr>
              <a:t> | NULL | The data type of the date filter attribute. |</a:t>
            </a:r>
          </a:p>
          <a:p>
            <a:r>
              <a:rPr lang="en-US" sz="1000" dirty="0">
                <a:solidFill>
                  <a:schemeClr val="bg1"/>
                </a:solidFill>
              </a:rPr>
              <a:t>| @DestinationSchema | </a:t>
            </a:r>
            <a:r>
              <a:rPr lang="en-US" sz="1000" dirty="0" err="1">
                <a:solidFill>
                  <a:schemeClr val="bg1"/>
                </a:solidFill>
              </a:rPr>
              <a:t>sysname</a:t>
            </a:r>
            <a:r>
              <a:rPr lang="en-US" sz="1000" dirty="0">
                <a:solidFill>
                  <a:schemeClr val="bg1"/>
                </a:solidFill>
              </a:rPr>
              <a:t> | NULL | The name of the destination schema. |</a:t>
            </a:r>
          </a:p>
          <a:p>
            <a:r>
              <a:rPr lang="en-US" sz="1000" dirty="0">
                <a:solidFill>
                  <a:schemeClr val="bg1"/>
                </a:solidFill>
              </a:rPr>
              <a:t>| @DestinationObject | </a:t>
            </a:r>
            <a:r>
              <a:rPr lang="en-US" sz="1000" dirty="0" err="1">
                <a:solidFill>
                  <a:schemeClr val="bg1"/>
                </a:solidFill>
              </a:rPr>
              <a:t>sysname</a:t>
            </a:r>
            <a:r>
              <a:rPr lang="en-US" sz="1000" dirty="0">
                <a:solidFill>
                  <a:schemeClr val="bg1"/>
                </a:solidFill>
              </a:rPr>
              <a:t> | NULL | The name of the destination object. |</a:t>
            </a:r>
          </a:p>
          <a:p>
            <a:r>
              <a:rPr lang="en-US" sz="1000" dirty="0">
                <a:solidFill>
                  <a:schemeClr val="bg1"/>
                </a:solidFill>
              </a:rPr>
              <a:t>| @ContainerName | </a:t>
            </a:r>
            <a:r>
              <a:rPr lang="en-US" sz="1000" dirty="0" err="1">
                <a:solidFill>
                  <a:schemeClr val="bg1"/>
                </a:solidFill>
              </a:rPr>
              <a:t>sysname</a:t>
            </a:r>
            <a:r>
              <a:rPr lang="en-US" sz="1000" dirty="0">
                <a:solidFill>
                  <a:schemeClr val="bg1"/>
                </a:solidFill>
              </a:rPr>
              <a:t> | NULL | The name of the container to store the slices in. |</a:t>
            </a:r>
          </a:p>
          <a:p>
            <a:r>
              <a:rPr lang="en-US" sz="1000" dirty="0">
                <a:solidFill>
                  <a:schemeClr val="bg1"/>
                </a:solidFill>
              </a:rPr>
              <a:t>| @AlternativeRootFolder | </a:t>
            </a:r>
            <a:r>
              <a:rPr lang="en-US" sz="1000" dirty="0" err="1">
                <a:solidFill>
                  <a:schemeClr val="bg1"/>
                </a:solidFill>
              </a:rPr>
              <a:t>sysname</a:t>
            </a:r>
            <a:r>
              <a:rPr lang="en-US" sz="1000" dirty="0">
                <a:solidFill>
                  <a:schemeClr val="bg1"/>
                </a:solidFill>
              </a:rPr>
              <a:t> | NULL | If provided, then this value is used instead of the @SourceSystemName </a:t>
            </a:r>
            <a:br>
              <a:rPr lang="en-US" sz="1000" dirty="0">
                <a:solidFill>
                  <a:schemeClr val="bg1"/>
                </a:solidFill>
              </a:rPr>
            </a:br>
            <a:r>
              <a:rPr lang="en-US" sz="1000" dirty="0">
                <a:solidFill>
                  <a:schemeClr val="bg1"/>
                </a:solidFill>
              </a:rPr>
              <a:t>   to create the directory path. |</a:t>
            </a:r>
          </a:p>
          <a:p>
            <a:r>
              <a:rPr lang="en-US" sz="1000" dirty="0">
                <a:solidFill>
                  <a:schemeClr val="bg1"/>
                </a:solidFill>
              </a:rPr>
              <a:t>| @MaxRowsPerFile | int | NULL | The maximum number of rows to include in each slice file. |</a:t>
            </a:r>
          </a:p>
          <a:p>
            <a:r>
              <a:rPr lang="en-US" sz="1000" dirty="0">
                <a:solidFill>
                  <a:schemeClr val="bg1"/>
                </a:solidFill>
              </a:rPr>
              <a:t>| @IngestionMappingName | </a:t>
            </a:r>
            <a:r>
              <a:rPr lang="en-US" sz="1000" dirty="0" err="1">
                <a:solidFill>
                  <a:schemeClr val="bg1"/>
                </a:solidFill>
              </a:rPr>
              <a:t>sysname</a:t>
            </a:r>
            <a:r>
              <a:rPr lang="en-US" sz="1000" dirty="0">
                <a:solidFill>
                  <a:schemeClr val="bg1"/>
                </a:solidFill>
              </a:rPr>
              <a:t> | NULL | The name of the ingestion mapping to use. |</a:t>
            </a:r>
          </a:p>
          <a:p>
            <a:endParaRPr lang="en-CH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234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83745-2A9E-D8F0-BE4D-F5385CA28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Meta Data</a:t>
            </a:r>
            <a:endParaRPr lang="en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89100A-C8BC-E152-EEDB-AAE45F1D5DC7}"/>
              </a:ext>
            </a:extLst>
          </p:cNvPr>
          <p:cNvSpPr txBox="1"/>
          <p:nvPr/>
        </p:nvSpPr>
        <p:spPr>
          <a:xfrm>
            <a:off x="838200" y="1425783"/>
            <a:ext cx="11264622" cy="409342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@LowWaterMark     </a:t>
            </a:r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'2002-06-01'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GE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HigWaterMark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'2002-08-01'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LT   05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@Resolution      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'Month'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Day/Month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SourceSystemName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AdventureWorksLTXXX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CH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adftopowerbi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[Helper]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GenerateSliceMetaData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@LowWaterMark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@LowWaterMark</a:t>
            </a: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HigWaterMark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@HigWaterMark</a:t>
            </a: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@Resolution  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@Resolution</a:t>
            </a: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SourceSystemName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@SourceSystemName</a:t>
            </a: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SourceSchema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SalesLT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SourceObject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MeasurementX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GetDataCommand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'SELECT [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MeasurementID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[Name], [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MeasurementNumber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[Color], [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SellStartDate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FROM [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SalesLT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].[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MeasurementX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]'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DateFilterAttributeName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'[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SellStartDate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DateFilterAttributeType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'DATETIME'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DestinationSchema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SalesLT_SDMT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DestinationObject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'Measurement'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@ContainerName</a:t>
            </a: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AlternativeRootFolder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MaxRowsPerFile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</a:t>
            </a:r>
          </a:p>
          <a:p>
            <a:endParaRPr lang="en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Core</a:t>
            </a:r>
            <a:r>
              <a:rPr lang="de-CH" sz="10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SlicedImportObject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SourceSystemName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AdventureWorksLTXXX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CH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DDD40D-7747-0B4C-ED74-41DE3C240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397" y="5845377"/>
            <a:ext cx="10455501" cy="473937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88487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83745-2A9E-D8F0-BE4D-F5385CA28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Meta Data</a:t>
            </a:r>
            <a:endParaRPr lang="en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89100A-C8BC-E152-EEDB-AAE45F1D5DC7}"/>
              </a:ext>
            </a:extLst>
          </p:cNvPr>
          <p:cNvSpPr txBox="1"/>
          <p:nvPr/>
        </p:nvSpPr>
        <p:spPr>
          <a:xfrm>
            <a:off x="838200" y="1425783"/>
            <a:ext cx="11264622" cy="409342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@LowWaterMark     </a:t>
            </a:r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'2002-06-01'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GE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HigWaterMark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'2002-08-01'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LT   05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@Resolution      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'Day'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Day/Month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SourceSystemName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AdventureWorksLTXXX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CH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adftopowerbi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[Helper]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GenerateSliceMetaData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@LowWaterMark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@LowWaterMark</a:t>
            </a: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HigWaterMark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@HigWaterMark</a:t>
            </a: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@Resolution  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@Resolution</a:t>
            </a: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SourceSystemName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@SourceSystemName</a:t>
            </a: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SourceSchema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SalesLT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SourceObject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MeasurementX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GetDataCommand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'SELECT [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MeasurementID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[Name], [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MeasurementNumber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[Color], [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SellStartDate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FROM [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SalesLT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].[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MeasurementX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]'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DateFilterAttributeName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'[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SellStartDate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DateFilterAttributeType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'DATETIME'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DestinationSchema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SalesLT_SDMT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DestinationObject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'Measurement'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@ContainerName</a:t>
            </a: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AlternativeRootFolder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MaxRowsPerFile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</a:t>
            </a:r>
          </a:p>
          <a:p>
            <a:endParaRPr lang="en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Core</a:t>
            </a:r>
            <a:r>
              <a:rPr lang="de-CH" sz="10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SlicedImportObject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SourceSystemName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AdventureWorksLTXXX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CH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E57C6C-E75A-396F-0F55-2E079D029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144" y="5289002"/>
            <a:ext cx="8572563" cy="135732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8944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32EF7-3B70-92C6-FE97-FDC20080C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Meta Data</a:t>
            </a:r>
            <a:endParaRPr lang="en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AE685E-3E9D-5A53-C938-A122690A1EF9}"/>
              </a:ext>
            </a:extLst>
          </p:cNvPr>
          <p:cNvSpPr txBox="1"/>
          <p:nvPr/>
        </p:nvSpPr>
        <p:spPr>
          <a:xfrm>
            <a:off x="941975" y="1432009"/>
            <a:ext cx="10411825" cy="52629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de-CH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[Core]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SlicedImportObject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SlicedImportObject_Id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SourceSystemName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SourceSchema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SourceObject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GetDataCommand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FilterDataCommand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DestinationSchema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DestinationObject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ContainerName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DestinationPath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DestinationFileName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MaxRowsPerFile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de-CH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'37C8B38B-B913-4593-B1F2-68EDCB5DC60F'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AdventureWorksLT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SalesLT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SalesOrderHeader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'SELECT [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SalesOrderID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[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RevisionNumber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[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OrderDate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[Status] FROM [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SalesLT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].[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SalesOrderHeader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'WHERE [</a:t>
            </a:r>
            <a:r>
              <a:rPr lang="de-CH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SalesOrderID</a:t>
            </a:r>
            <a:r>
              <a:rPr lang="de-CH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&lt; 71815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AdventureWorksLT_SalesLT_Sliced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SalesOrderHeader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adf-to-powerbi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raw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SlicedImport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AdventureWorksLT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SalesLT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SalesOrder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/SalesOrderID_lt71815'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'SalesOrderHeader_lt71815'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CH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288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BCB7D-5BA3-FD9B-D578-ADAC7C8F9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pic>
        <p:nvPicPr>
          <p:cNvPr id="1026" name="Picture 2" descr="Security considerations - Azure Data Factory | Microsoft Learn">
            <a:extLst>
              <a:ext uri="{FF2B5EF4-FFF2-40B4-BE49-F238E27FC236}">
                <a16:creationId xmlns:a16="http://schemas.microsoft.com/office/drawing/2014/main" id="{7D88F53C-3C17-3018-70BC-73E306F7B7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287" y="1825625"/>
            <a:ext cx="938942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752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FCF7C-CFA9-7115-88F7-AB5D01C66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pic>
        <p:nvPicPr>
          <p:cNvPr id="1026" name="Picture 2" descr="Eisberg Wasser Bilder - Kostenloser Download auf Freepik">
            <a:extLst>
              <a:ext uri="{FF2B5EF4-FFF2-40B4-BE49-F238E27FC236}">
                <a16:creationId xmlns:a16="http://schemas.microsoft.com/office/drawing/2014/main" id="{969438FF-F266-B562-E481-8BC2DF9306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3" t="-795" r="136" b="-815"/>
          <a:stretch/>
        </p:blipFill>
        <p:spPr bwMode="auto">
          <a:xfrm>
            <a:off x="2516589" y="2872792"/>
            <a:ext cx="5887939" cy="3951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13E77D-1CD1-1F6B-AA58-27B3B262F316}"/>
              </a:ext>
            </a:extLst>
          </p:cNvPr>
          <p:cNvCxnSpPr>
            <a:cxnSpLocks/>
          </p:cNvCxnSpPr>
          <p:nvPr/>
        </p:nvCxnSpPr>
        <p:spPr>
          <a:xfrm flipV="1">
            <a:off x="4408721" y="799106"/>
            <a:ext cx="0" cy="5275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925444-14A8-3189-CBC2-DF9B3FA3C731}"/>
              </a:ext>
            </a:extLst>
          </p:cNvPr>
          <p:cNvCxnSpPr>
            <a:cxnSpLocks/>
          </p:cNvCxnSpPr>
          <p:nvPr/>
        </p:nvCxnSpPr>
        <p:spPr>
          <a:xfrm flipV="1">
            <a:off x="7885708" y="732970"/>
            <a:ext cx="0" cy="5275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Eisberg Wasser Bilder - Kostenloser Download auf Freepik">
            <a:extLst>
              <a:ext uri="{FF2B5EF4-FFF2-40B4-BE49-F238E27FC236}">
                <a16:creationId xmlns:a16="http://schemas.microsoft.com/office/drawing/2014/main" id="{5C9147BE-DAA2-437B-825E-4915759295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7" t="11996" r="18760" b="77251"/>
          <a:stretch/>
        </p:blipFill>
        <p:spPr bwMode="auto">
          <a:xfrm>
            <a:off x="4408721" y="1999754"/>
            <a:ext cx="3476987" cy="41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55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4C0EF-E04E-B921-C3E1-03B4595C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170"/>
            <a:ext cx="10515600" cy="1325563"/>
          </a:xfrm>
        </p:spPr>
        <p:txBody>
          <a:bodyPr/>
          <a:lstStyle/>
          <a:p>
            <a:r>
              <a:rPr lang="en-US" dirty="0"/>
              <a:t>Transfer Scenarios</a:t>
            </a:r>
            <a:endParaRPr lang="en-CH" dirty="0"/>
          </a:p>
        </p:txBody>
      </p:sp>
      <p:pic>
        <p:nvPicPr>
          <p:cNvPr id="1026" name="Picture 2" descr="SQL Database (generic) | Microsoft Azure Color">
            <a:extLst>
              <a:ext uri="{FF2B5EF4-FFF2-40B4-BE49-F238E27FC236}">
                <a16:creationId xmlns:a16="http://schemas.microsoft.com/office/drawing/2014/main" id="{4D672444-D303-B6A7-F899-CC0F61E8D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565" y="2443501"/>
            <a:ext cx="680033" cy="90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7FC0A94-7C02-88B9-2A7B-5C6F18A3B0D9}"/>
              </a:ext>
            </a:extLst>
          </p:cNvPr>
          <p:cNvCxnSpPr/>
          <p:nvPr/>
        </p:nvCxnSpPr>
        <p:spPr>
          <a:xfrm>
            <a:off x="1796040" y="2750557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3FAD2B-9EC9-1A87-D7E9-A33977C945D2}"/>
              </a:ext>
            </a:extLst>
          </p:cNvPr>
          <p:cNvCxnSpPr/>
          <p:nvPr/>
        </p:nvCxnSpPr>
        <p:spPr>
          <a:xfrm>
            <a:off x="1796040" y="2921005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4148A2-EEBD-3EF6-E9C9-21EBAF7CEA54}"/>
              </a:ext>
            </a:extLst>
          </p:cNvPr>
          <p:cNvCxnSpPr/>
          <p:nvPr/>
        </p:nvCxnSpPr>
        <p:spPr>
          <a:xfrm>
            <a:off x="1796040" y="3113510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SQL Database (generic) | Microsoft Azure Color">
            <a:extLst>
              <a:ext uri="{FF2B5EF4-FFF2-40B4-BE49-F238E27FC236}">
                <a16:creationId xmlns:a16="http://schemas.microsoft.com/office/drawing/2014/main" id="{A7B8FA1A-E716-380A-5735-1A5CFA33C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561" y="2443501"/>
            <a:ext cx="680033" cy="90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SQL Database (generic) | Microsoft Azure Color">
            <a:extLst>
              <a:ext uri="{FF2B5EF4-FFF2-40B4-BE49-F238E27FC236}">
                <a16:creationId xmlns:a16="http://schemas.microsoft.com/office/drawing/2014/main" id="{5C2D63E7-353E-BFDC-A808-92A8A4CB9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565" y="4044236"/>
            <a:ext cx="680033" cy="90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BFB97BC-CC04-9BA6-93F6-CEEBE7F17288}"/>
              </a:ext>
            </a:extLst>
          </p:cNvPr>
          <p:cNvCxnSpPr/>
          <p:nvPr/>
        </p:nvCxnSpPr>
        <p:spPr>
          <a:xfrm>
            <a:off x="1796040" y="4351292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6DFAFF4-FFC4-C291-768D-FA5A7E947BE1}"/>
              </a:ext>
            </a:extLst>
          </p:cNvPr>
          <p:cNvCxnSpPr/>
          <p:nvPr/>
        </p:nvCxnSpPr>
        <p:spPr>
          <a:xfrm>
            <a:off x="1796040" y="4521740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B6ED5E-72A3-4557-AC59-EADD236F2020}"/>
              </a:ext>
            </a:extLst>
          </p:cNvPr>
          <p:cNvCxnSpPr/>
          <p:nvPr/>
        </p:nvCxnSpPr>
        <p:spPr>
          <a:xfrm>
            <a:off x="1796040" y="4714245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Microsoft Azure Data Explorer - Badges - Credly">
            <a:extLst>
              <a:ext uri="{FF2B5EF4-FFF2-40B4-BE49-F238E27FC236}">
                <a16:creationId xmlns:a16="http://schemas.microsoft.com/office/drawing/2014/main" id="{CFBBFCE6-F13B-B8D7-4FF4-2B4736844C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0" t="16805" r="17388" b="18766"/>
          <a:stretch/>
        </p:blipFill>
        <p:spPr bwMode="auto">
          <a:xfrm>
            <a:off x="2471561" y="4096807"/>
            <a:ext cx="836196" cy="82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SQL Database (generic) | Microsoft Azure Color">
            <a:extLst>
              <a:ext uri="{FF2B5EF4-FFF2-40B4-BE49-F238E27FC236}">
                <a16:creationId xmlns:a16="http://schemas.microsoft.com/office/drawing/2014/main" id="{96ACEBC5-AF2A-CC30-8E2D-0045CAF82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501" y="2469393"/>
            <a:ext cx="680033" cy="90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4B4824-353A-A13E-153C-3BCFED946509}"/>
              </a:ext>
            </a:extLst>
          </p:cNvPr>
          <p:cNvCxnSpPr/>
          <p:nvPr/>
        </p:nvCxnSpPr>
        <p:spPr>
          <a:xfrm>
            <a:off x="7294976" y="2776449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EEBFFAC-9D98-2433-E39A-415F1CD9DDA9}"/>
              </a:ext>
            </a:extLst>
          </p:cNvPr>
          <p:cNvCxnSpPr/>
          <p:nvPr/>
        </p:nvCxnSpPr>
        <p:spPr>
          <a:xfrm>
            <a:off x="7294976" y="2946897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107EE67-3661-C6B6-C1AB-3EFD3F7B9C67}"/>
              </a:ext>
            </a:extLst>
          </p:cNvPr>
          <p:cNvCxnSpPr/>
          <p:nvPr/>
        </p:nvCxnSpPr>
        <p:spPr>
          <a:xfrm>
            <a:off x="7294976" y="3139402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SQL Database (generic) | Microsoft Azure Color">
            <a:extLst>
              <a:ext uri="{FF2B5EF4-FFF2-40B4-BE49-F238E27FC236}">
                <a16:creationId xmlns:a16="http://schemas.microsoft.com/office/drawing/2014/main" id="{504C1F83-B445-C727-3D24-800C4421C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501" y="4070128"/>
            <a:ext cx="680033" cy="90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915FDE-8331-3553-F203-A04F5F0B628C}"/>
              </a:ext>
            </a:extLst>
          </p:cNvPr>
          <p:cNvCxnSpPr/>
          <p:nvPr/>
        </p:nvCxnSpPr>
        <p:spPr>
          <a:xfrm>
            <a:off x="7294976" y="4377184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AA61556-6E0A-CCB9-DA2E-C692F0BAB056}"/>
              </a:ext>
            </a:extLst>
          </p:cNvPr>
          <p:cNvCxnSpPr/>
          <p:nvPr/>
        </p:nvCxnSpPr>
        <p:spPr>
          <a:xfrm>
            <a:off x="7294976" y="4547632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C4102DB-0393-2E4A-7847-C5E8EF9A094E}"/>
              </a:ext>
            </a:extLst>
          </p:cNvPr>
          <p:cNvCxnSpPr/>
          <p:nvPr/>
        </p:nvCxnSpPr>
        <p:spPr>
          <a:xfrm>
            <a:off x="7294976" y="4740137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2E8E083-F1FF-4AF2-F00F-7BA093CB4070}"/>
              </a:ext>
            </a:extLst>
          </p:cNvPr>
          <p:cNvCxnSpPr/>
          <p:nvPr/>
        </p:nvCxnSpPr>
        <p:spPr>
          <a:xfrm>
            <a:off x="8962854" y="2776447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01A0967-36AF-DF20-5938-45E1C9449BDF}"/>
              </a:ext>
            </a:extLst>
          </p:cNvPr>
          <p:cNvCxnSpPr/>
          <p:nvPr/>
        </p:nvCxnSpPr>
        <p:spPr>
          <a:xfrm>
            <a:off x="8962854" y="2946895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08C1D21-1F38-AD3D-A8D8-DE84A7851616}"/>
              </a:ext>
            </a:extLst>
          </p:cNvPr>
          <p:cNvCxnSpPr/>
          <p:nvPr/>
        </p:nvCxnSpPr>
        <p:spPr>
          <a:xfrm>
            <a:off x="8962854" y="3139400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SQL Database (generic) | Microsoft Azure Color">
            <a:extLst>
              <a:ext uri="{FF2B5EF4-FFF2-40B4-BE49-F238E27FC236}">
                <a16:creationId xmlns:a16="http://schemas.microsoft.com/office/drawing/2014/main" id="{D2446D86-0581-4FDD-E039-67D5A7A11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8375" y="2469391"/>
            <a:ext cx="680033" cy="90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9A9AFBA-F394-FBC8-E8CA-CCEF7603321B}"/>
              </a:ext>
            </a:extLst>
          </p:cNvPr>
          <p:cNvCxnSpPr/>
          <p:nvPr/>
        </p:nvCxnSpPr>
        <p:spPr>
          <a:xfrm>
            <a:off x="8962854" y="4377182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5F38E9E-F199-325E-350B-30282A53B6DC}"/>
              </a:ext>
            </a:extLst>
          </p:cNvPr>
          <p:cNvCxnSpPr/>
          <p:nvPr/>
        </p:nvCxnSpPr>
        <p:spPr>
          <a:xfrm>
            <a:off x="8962854" y="4547630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B051E2-C22E-D3EA-81D6-F51207321AC8}"/>
              </a:ext>
            </a:extLst>
          </p:cNvPr>
          <p:cNvCxnSpPr/>
          <p:nvPr/>
        </p:nvCxnSpPr>
        <p:spPr>
          <a:xfrm>
            <a:off x="8962854" y="4740135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4" descr="Microsoft Azure Data Explorer - Badges - Credly">
            <a:extLst>
              <a:ext uri="{FF2B5EF4-FFF2-40B4-BE49-F238E27FC236}">
                <a16:creationId xmlns:a16="http://schemas.microsoft.com/office/drawing/2014/main" id="{E7419AFB-23E3-DD79-8D83-A12FC91EE8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0" t="16805" r="17388" b="18766"/>
          <a:stretch/>
        </p:blipFill>
        <p:spPr bwMode="auto">
          <a:xfrm>
            <a:off x="9638375" y="4122697"/>
            <a:ext cx="836196" cy="82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zure Data Lake Storage Connector - Mule 4">
            <a:extLst>
              <a:ext uri="{FF2B5EF4-FFF2-40B4-BE49-F238E27FC236}">
                <a16:creationId xmlns:a16="http://schemas.microsoft.com/office/drawing/2014/main" id="{30FB7225-685D-368A-0C89-24EA274200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4" r="9672"/>
          <a:stretch/>
        </p:blipFill>
        <p:spPr bwMode="auto">
          <a:xfrm>
            <a:off x="7996252" y="2472466"/>
            <a:ext cx="772404" cy="94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 descr="Azure Data Lake Storage Connector - Mule 4">
            <a:extLst>
              <a:ext uri="{FF2B5EF4-FFF2-40B4-BE49-F238E27FC236}">
                <a16:creationId xmlns:a16="http://schemas.microsoft.com/office/drawing/2014/main" id="{2D092D7E-B2EC-6968-FC42-B0A634AA78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4" r="9672"/>
          <a:stretch/>
        </p:blipFill>
        <p:spPr bwMode="auto">
          <a:xfrm>
            <a:off x="7996252" y="4096807"/>
            <a:ext cx="772404" cy="94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FA8EA2D-BD05-C5D5-D564-E5DAE47B42B6}"/>
              </a:ext>
            </a:extLst>
          </p:cNvPr>
          <p:cNvSpPr txBox="1"/>
          <p:nvPr/>
        </p:nvSpPr>
        <p:spPr>
          <a:xfrm>
            <a:off x="838200" y="1514915"/>
            <a:ext cx="2313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Direct transfer</a:t>
            </a:r>
            <a:endParaRPr lang="en-CH" sz="2400" u="sng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DFD5CF-BEC1-6D40-1317-21B5FBED79AD}"/>
              </a:ext>
            </a:extLst>
          </p:cNvPr>
          <p:cNvSpPr txBox="1"/>
          <p:nvPr/>
        </p:nvSpPr>
        <p:spPr>
          <a:xfrm>
            <a:off x="6394363" y="1518197"/>
            <a:ext cx="3871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Transfer via data lake</a:t>
            </a:r>
            <a:endParaRPr lang="en-CH" sz="2400" u="sng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99F79DF-DBD1-5B11-C3CA-2B677C3A2706}"/>
              </a:ext>
            </a:extLst>
          </p:cNvPr>
          <p:cNvSpPr txBox="1"/>
          <p:nvPr/>
        </p:nvSpPr>
        <p:spPr>
          <a:xfrm>
            <a:off x="1469424" y="2045837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SQL -&gt; SQL</a:t>
            </a:r>
            <a:endParaRPr lang="en-CH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99FA058-F289-C7E3-66CA-4218CBF50A51}"/>
              </a:ext>
            </a:extLst>
          </p:cNvPr>
          <p:cNvSpPr txBox="1"/>
          <p:nvPr/>
        </p:nvSpPr>
        <p:spPr>
          <a:xfrm>
            <a:off x="1469424" y="3658464"/>
            <a:ext cx="122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SQL -&gt; ADX</a:t>
            </a:r>
            <a:endParaRPr lang="en-CH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B272E3-F626-C542-37B3-DAABAEB72CE0}"/>
              </a:ext>
            </a:extLst>
          </p:cNvPr>
          <p:cNvSpPr txBox="1"/>
          <p:nvPr/>
        </p:nvSpPr>
        <p:spPr>
          <a:xfrm>
            <a:off x="6446500" y="1985505"/>
            <a:ext cx="387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SQL -&gt; data lake -&gt;  SQL</a:t>
            </a:r>
            <a:endParaRPr lang="en-CH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0680456-597C-411F-39E2-F385190D8A3A}"/>
              </a:ext>
            </a:extLst>
          </p:cNvPr>
          <p:cNvSpPr txBox="1"/>
          <p:nvPr/>
        </p:nvSpPr>
        <p:spPr>
          <a:xfrm>
            <a:off x="6446500" y="3598132"/>
            <a:ext cx="387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SQL -&gt; data lake -&gt; ADX</a:t>
            </a:r>
            <a:endParaRPr lang="en-CH" dirty="0"/>
          </a:p>
        </p:txBody>
      </p:sp>
      <p:pic>
        <p:nvPicPr>
          <p:cNvPr id="3" name="Picture 2" descr="SQL Database (generic) | Microsoft Azure Color">
            <a:extLst>
              <a:ext uri="{FF2B5EF4-FFF2-40B4-BE49-F238E27FC236}">
                <a16:creationId xmlns:a16="http://schemas.microsoft.com/office/drawing/2014/main" id="{6B406862-8427-8F51-2AC5-5AFDD3CB9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566" y="5675189"/>
            <a:ext cx="680033" cy="90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4A00D2B-2003-FC17-B36E-DA07EFFC0B33}"/>
              </a:ext>
            </a:extLst>
          </p:cNvPr>
          <p:cNvCxnSpPr/>
          <p:nvPr/>
        </p:nvCxnSpPr>
        <p:spPr>
          <a:xfrm>
            <a:off x="1796041" y="5982245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9A09FC9-7C7A-9666-5E04-237DEF523642}"/>
              </a:ext>
            </a:extLst>
          </p:cNvPr>
          <p:cNvCxnSpPr/>
          <p:nvPr/>
        </p:nvCxnSpPr>
        <p:spPr>
          <a:xfrm>
            <a:off x="1796041" y="6152693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539968-3EF1-58F7-D799-E092E581880C}"/>
              </a:ext>
            </a:extLst>
          </p:cNvPr>
          <p:cNvCxnSpPr/>
          <p:nvPr/>
        </p:nvCxnSpPr>
        <p:spPr>
          <a:xfrm>
            <a:off x="1796041" y="6345198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6" descr="Azure Data Lake Storage Connector - Mule 4">
            <a:extLst>
              <a:ext uri="{FF2B5EF4-FFF2-40B4-BE49-F238E27FC236}">
                <a16:creationId xmlns:a16="http://schemas.microsoft.com/office/drawing/2014/main" id="{6CCF0852-86DA-1DCA-A0E0-11B30954A0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4" r="9672"/>
          <a:stretch/>
        </p:blipFill>
        <p:spPr bwMode="auto">
          <a:xfrm>
            <a:off x="2497317" y="5701868"/>
            <a:ext cx="772404" cy="94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0543BED-A6AB-2400-C5E5-392193C2298F}"/>
              </a:ext>
            </a:extLst>
          </p:cNvPr>
          <p:cNvSpPr txBox="1"/>
          <p:nvPr/>
        </p:nvSpPr>
        <p:spPr>
          <a:xfrm>
            <a:off x="947566" y="5203193"/>
            <a:ext cx="2268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SQL -&gt; data lake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253034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allout: Bent Line 87">
            <a:extLst>
              <a:ext uri="{FF2B5EF4-FFF2-40B4-BE49-F238E27FC236}">
                <a16:creationId xmlns:a16="http://schemas.microsoft.com/office/drawing/2014/main" id="{AA32ECC9-4CB2-6434-36CF-9DAB7AC56965}"/>
              </a:ext>
            </a:extLst>
          </p:cNvPr>
          <p:cNvSpPr/>
          <p:nvPr/>
        </p:nvSpPr>
        <p:spPr>
          <a:xfrm>
            <a:off x="3644267" y="2430379"/>
            <a:ext cx="2059416" cy="3601280"/>
          </a:xfrm>
          <a:prstGeom prst="borderCallout2">
            <a:avLst>
              <a:gd name="adj1" fmla="val -2093"/>
              <a:gd name="adj2" fmla="val 52469"/>
              <a:gd name="adj3" fmla="val -15335"/>
              <a:gd name="adj4" fmla="val 70460"/>
              <a:gd name="adj5" fmla="val -15502"/>
              <a:gd name="adj6" fmla="val 8439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9892D780-E3BB-7096-C46E-D52444101494}"/>
              </a:ext>
            </a:extLst>
          </p:cNvPr>
          <p:cNvSpPr/>
          <p:nvPr/>
        </p:nvSpPr>
        <p:spPr>
          <a:xfrm>
            <a:off x="3668477" y="5502394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816C85B3-07FF-3DEB-C68E-E7D25BACB320}"/>
              </a:ext>
            </a:extLst>
          </p:cNvPr>
          <p:cNvSpPr/>
          <p:nvPr/>
        </p:nvSpPr>
        <p:spPr>
          <a:xfrm>
            <a:off x="3729651" y="4594974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AC4F814B-04DF-2898-74AA-CF77977AB62E}"/>
              </a:ext>
            </a:extLst>
          </p:cNvPr>
          <p:cNvSpPr/>
          <p:nvPr/>
        </p:nvSpPr>
        <p:spPr>
          <a:xfrm>
            <a:off x="3729651" y="3562780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6274BD49-3700-E6BF-EBA9-72CDE27EAFFD}"/>
              </a:ext>
            </a:extLst>
          </p:cNvPr>
          <p:cNvSpPr/>
          <p:nvPr/>
        </p:nvSpPr>
        <p:spPr>
          <a:xfrm>
            <a:off x="879350" y="2430378"/>
            <a:ext cx="2568743" cy="4252361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41DA0-169D-E905-9E49-29D994967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SDMT – Sliced Data Migration Tool - Overview</a:t>
            </a:r>
            <a:endParaRPr lang="en-CH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30CFEA3-D31F-5466-64B0-B60A754608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83370" y="5243986"/>
            <a:ext cx="2572735" cy="57436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13C8418-3B5B-06A3-D2FA-4FA8B31E3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79350" y="4276428"/>
            <a:ext cx="2572735" cy="57436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13EFFD6-2ED5-0DE6-A345-577042E81F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997"/>
          <a:stretch/>
        </p:blipFill>
        <p:spPr>
          <a:xfrm>
            <a:off x="879350" y="2410165"/>
            <a:ext cx="2570739" cy="1464718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06D2FE5-7268-6CD0-A422-222D142A2C5D}"/>
              </a:ext>
            </a:extLst>
          </p:cNvPr>
          <p:cNvCxnSpPr>
            <a:cxnSpLocks/>
            <a:stCxn id="21" idx="1"/>
          </p:cNvCxnSpPr>
          <p:nvPr/>
        </p:nvCxnSpPr>
        <p:spPr>
          <a:xfrm>
            <a:off x="879350" y="3142524"/>
            <a:ext cx="0" cy="2873839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7E5185C-4DA4-D62A-80CF-227C6464261F}"/>
              </a:ext>
            </a:extLst>
          </p:cNvPr>
          <p:cNvCxnSpPr>
            <a:cxnSpLocks/>
          </p:cNvCxnSpPr>
          <p:nvPr/>
        </p:nvCxnSpPr>
        <p:spPr>
          <a:xfrm>
            <a:off x="3448093" y="3153193"/>
            <a:ext cx="0" cy="286317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Brace 43">
            <a:extLst>
              <a:ext uri="{FF2B5EF4-FFF2-40B4-BE49-F238E27FC236}">
                <a16:creationId xmlns:a16="http://schemas.microsoft.com/office/drawing/2014/main" id="{2D3D3DF2-F445-2B57-EF46-B90FCDA25FC4}"/>
              </a:ext>
            </a:extLst>
          </p:cNvPr>
          <p:cNvSpPr/>
          <p:nvPr/>
        </p:nvSpPr>
        <p:spPr>
          <a:xfrm>
            <a:off x="3501433" y="4276429"/>
            <a:ext cx="146670" cy="100450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F45B04EE-E9E6-786F-E5B4-0D37820F7257}"/>
              </a:ext>
            </a:extLst>
          </p:cNvPr>
          <p:cNvSpPr/>
          <p:nvPr/>
        </p:nvSpPr>
        <p:spPr>
          <a:xfrm>
            <a:off x="3501432" y="5280928"/>
            <a:ext cx="146671" cy="75073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AB1021B7-A872-C056-6618-9CF154305FAE}"/>
              </a:ext>
            </a:extLst>
          </p:cNvPr>
          <p:cNvSpPr/>
          <p:nvPr/>
        </p:nvSpPr>
        <p:spPr>
          <a:xfrm>
            <a:off x="3497622" y="3211228"/>
            <a:ext cx="146645" cy="106520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9" name="Flowchart: Magnetic Disk 48">
            <a:extLst>
              <a:ext uri="{FF2B5EF4-FFF2-40B4-BE49-F238E27FC236}">
                <a16:creationId xmlns:a16="http://schemas.microsoft.com/office/drawing/2014/main" id="{6DD9CF66-15D1-19DB-1A88-679C6DE652EF}"/>
              </a:ext>
            </a:extLst>
          </p:cNvPr>
          <p:cNvSpPr/>
          <p:nvPr/>
        </p:nvSpPr>
        <p:spPr>
          <a:xfrm>
            <a:off x="8543895" y="2414379"/>
            <a:ext cx="2568743" cy="4252361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C100D3FA-E5B5-135C-7B95-5CC713DE35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997"/>
          <a:stretch/>
        </p:blipFill>
        <p:spPr>
          <a:xfrm>
            <a:off x="8543895" y="2394165"/>
            <a:ext cx="2570739" cy="1464717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0B43DBE-E3B9-E204-815B-408C8E2BC770}"/>
              </a:ext>
            </a:extLst>
          </p:cNvPr>
          <p:cNvCxnSpPr>
            <a:cxnSpLocks/>
            <a:stCxn id="54" idx="1"/>
          </p:cNvCxnSpPr>
          <p:nvPr/>
        </p:nvCxnSpPr>
        <p:spPr>
          <a:xfrm>
            <a:off x="8543895" y="3126524"/>
            <a:ext cx="0" cy="287384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76C50DE-7FE8-D0F0-34F8-683F8887467E}"/>
              </a:ext>
            </a:extLst>
          </p:cNvPr>
          <p:cNvCxnSpPr>
            <a:cxnSpLocks/>
          </p:cNvCxnSpPr>
          <p:nvPr/>
        </p:nvCxnSpPr>
        <p:spPr>
          <a:xfrm>
            <a:off x="11112638" y="3137194"/>
            <a:ext cx="0" cy="286317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CE53CC3-3478-6D06-D311-9BDD0A99176D}"/>
              </a:ext>
            </a:extLst>
          </p:cNvPr>
          <p:cNvSpPr txBox="1"/>
          <p:nvPr/>
        </p:nvSpPr>
        <p:spPr>
          <a:xfrm>
            <a:off x="1248247" y="2482628"/>
            <a:ext cx="183095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Source (SQL)</a:t>
            </a:r>
            <a:br>
              <a:rPr lang="en-US" dirty="0"/>
            </a:br>
            <a:r>
              <a:rPr lang="en-US" dirty="0"/>
              <a:t>Database</a:t>
            </a:r>
            <a:br>
              <a:rPr lang="en-US" sz="1600" dirty="0"/>
            </a:br>
            <a:endParaRPr lang="en-US" sz="1600" dirty="0"/>
          </a:p>
          <a:p>
            <a:pPr algn="ctr"/>
            <a:r>
              <a:rPr lang="de-CH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[Measurement]</a:t>
            </a:r>
            <a:endParaRPr lang="en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AFE66F-9F99-924E-0341-5F144EFA6579}"/>
              </a:ext>
            </a:extLst>
          </p:cNvPr>
          <p:cNvSpPr txBox="1"/>
          <p:nvPr/>
        </p:nvSpPr>
        <p:spPr>
          <a:xfrm>
            <a:off x="8959141" y="2516817"/>
            <a:ext cx="18309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Target (ADX/SQL)</a:t>
            </a:r>
          </a:p>
          <a:p>
            <a:pPr algn="ctr"/>
            <a:r>
              <a:rPr lang="en-US" dirty="0"/>
              <a:t>Database</a:t>
            </a:r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de-CH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[Measurement]</a:t>
            </a:r>
            <a:endParaRPr lang="en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D360C3-B13F-7879-F2CC-2E7F80371CBE}"/>
              </a:ext>
            </a:extLst>
          </p:cNvPr>
          <p:cNvSpPr txBox="1"/>
          <p:nvPr/>
        </p:nvSpPr>
        <p:spPr>
          <a:xfrm>
            <a:off x="3698814" y="3589939"/>
            <a:ext cx="1968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2021-11-25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485E9C44-BDE8-4069-DBEF-8E7C774D61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552252" y="5207774"/>
            <a:ext cx="2572735" cy="57436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B1DE8DA4-E557-1B0B-EA69-4ABACF6476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548232" y="4240216"/>
            <a:ext cx="2572735" cy="574365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FE4DDB7A-569A-FE2A-4F64-7366D8A8C3FD}"/>
              </a:ext>
            </a:extLst>
          </p:cNvPr>
          <p:cNvSpPr txBox="1"/>
          <p:nvPr/>
        </p:nvSpPr>
        <p:spPr>
          <a:xfrm>
            <a:off x="4110456" y="4630181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2021-11-26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A426048-69EE-7FB0-CAD2-301165E888BA}"/>
              </a:ext>
            </a:extLst>
          </p:cNvPr>
          <p:cNvSpPr txBox="1"/>
          <p:nvPr/>
        </p:nvSpPr>
        <p:spPr>
          <a:xfrm>
            <a:off x="4101394" y="5510574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2021-11-27</a:t>
            </a:r>
          </a:p>
        </p:txBody>
      </p:sp>
      <p:pic>
        <p:nvPicPr>
          <p:cNvPr id="1026" name="Picture 2" descr="SQL Database (SQL Azure)&quot; Icon - Download for free – Iconduck">
            <a:extLst>
              <a:ext uri="{FF2B5EF4-FFF2-40B4-BE49-F238E27FC236}">
                <a16:creationId xmlns:a16="http://schemas.microsoft.com/office/drawing/2014/main" id="{24062DEF-2BA3-96FE-0D92-92A9DB149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470" y="1536343"/>
            <a:ext cx="619273" cy="64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7043D886-9544-43B9-DD42-DC712408AF62}"/>
              </a:ext>
            </a:extLst>
          </p:cNvPr>
          <p:cNvSpPr txBox="1"/>
          <p:nvPr/>
        </p:nvSpPr>
        <p:spPr>
          <a:xfrm>
            <a:off x="6018082" y="1618190"/>
            <a:ext cx="7889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SMDT </a:t>
            </a:r>
            <a:br>
              <a:rPr lang="en-US" sz="1100" dirty="0"/>
            </a:br>
            <a:r>
              <a:rPr lang="en-US" sz="1100" dirty="0"/>
              <a:t>Meta Data</a:t>
            </a:r>
            <a:endParaRPr lang="en-CH" sz="1100" dirty="0"/>
          </a:p>
        </p:txBody>
      </p:sp>
      <p:pic>
        <p:nvPicPr>
          <p:cNvPr id="1028" name="Picture 4" descr="Execute Azure Data Factory pipeline - Powershellbros.com">
            <a:extLst>
              <a:ext uri="{FF2B5EF4-FFF2-40B4-BE49-F238E27FC236}">
                <a16:creationId xmlns:a16="http://schemas.microsoft.com/office/drawing/2014/main" id="{634A3DA2-0FC5-9DAB-8561-7442BF03A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870" y="2629315"/>
            <a:ext cx="861048" cy="1306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" descr="Execute Azure Data Factory pipeline - Powershellbros.com">
            <a:extLst>
              <a:ext uri="{FF2B5EF4-FFF2-40B4-BE49-F238E27FC236}">
                <a16:creationId xmlns:a16="http://schemas.microsoft.com/office/drawing/2014/main" id="{12E0B6CC-5AB7-CC9C-B822-9BE79F1B7C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/>
          <a:stretch/>
        </p:blipFill>
        <p:spPr bwMode="auto">
          <a:xfrm>
            <a:off x="5758870" y="4380080"/>
            <a:ext cx="861048" cy="58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" descr="Execute Azure Data Factory pipeline - Powershellbros.com">
            <a:extLst>
              <a:ext uri="{FF2B5EF4-FFF2-40B4-BE49-F238E27FC236}">
                <a16:creationId xmlns:a16="http://schemas.microsoft.com/office/drawing/2014/main" id="{9DB243A3-579D-4AB8-8F83-78B359C220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/>
          <a:stretch/>
        </p:blipFill>
        <p:spPr bwMode="auto">
          <a:xfrm>
            <a:off x="5758870" y="5249541"/>
            <a:ext cx="861048" cy="58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ight Brace 81">
            <a:extLst>
              <a:ext uri="{FF2B5EF4-FFF2-40B4-BE49-F238E27FC236}">
                <a16:creationId xmlns:a16="http://schemas.microsoft.com/office/drawing/2014/main" id="{C61B49E9-4C57-1EF5-5B43-B6C049263C7C}"/>
              </a:ext>
            </a:extLst>
          </p:cNvPr>
          <p:cNvSpPr/>
          <p:nvPr/>
        </p:nvSpPr>
        <p:spPr>
          <a:xfrm rot="5400000">
            <a:off x="6001790" y="1623966"/>
            <a:ext cx="157846" cy="12195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35347AF-3F9C-5D88-1D37-614F887187D2}"/>
              </a:ext>
            </a:extLst>
          </p:cNvPr>
          <p:cNvSpPr txBox="1"/>
          <p:nvPr/>
        </p:nvSpPr>
        <p:spPr>
          <a:xfrm>
            <a:off x="3668478" y="2826159"/>
            <a:ext cx="1975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/>
              <a:t>Measurement</a:t>
            </a:r>
            <a:endParaRPr lang="en-CH" sz="1600" u="sng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C03AEDB-8110-2FCF-BE82-88AE92E36431}"/>
              </a:ext>
            </a:extLst>
          </p:cNvPr>
          <p:cNvCxnSpPr>
            <a:cxnSpLocks/>
          </p:cNvCxnSpPr>
          <p:nvPr/>
        </p:nvCxnSpPr>
        <p:spPr>
          <a:xfrm>
            <a:off x="3644267" y="2693957"/>
            <a:ext cx="20594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90F2EE5-0B88-D816-5717-C45BEECBCB6A}"/>
              </a:ext>
            </a:extLst>
          </p:cNvPr>
          <p:cNvSpPr txBox="1"/>
          <p:nvPr/>
        </p:nvSpPr>
        <p:spPr>
          <a:xfrm>
            <a:off x="3552838" y="2447010"/>
            <a:ext cx="2262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[Core]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SlicedImportObject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CH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4F5D30-550A-7FC3-F760-C81F99C1AA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5834" y="3886171"/>
            <a:ext cx="2298571" cy="492089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F6C3CE-34FD-5315-2208-6089ECF57C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5752" y="4954028"/>
            <a:ext cx="2274697" cy="359163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2CDEB5-AE43-76D0-58D5-9DCC51104E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4255" y="5907541"/>
            <a:ext cx="2258931" cy="248234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F9A852-AB78-9675-7C61-154E86D950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5628" y="3874883"/>
            <a:ext cx="2298571" cy="492089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9CDBE2-B29C-9AD7-175F-C0538BFBCD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5546" y="4942740"/>
            <a:ext cx="2274697" cy="359163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0AFD9E1-5296-0E89-156F-E1F74BCEBA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34049" y="5896253"/>
            <a:ext cx="2258931" cy="248234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85" name="Picture 2" descr="check mark 3 icon">
            <a:extLst>
              <a:ext uri="{FF2B5EF4-FFF2-40B4-BE49-F238E27FC236}">
                <a16:creationId xmlns:a16="http://schemas.microsoft.com/office/drawing/2014/main" id="{5D332E1B-2A81-ADF7-21D8-CC3AC93E2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734" y="3761268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85" descr="check mark 3 icon">
            <a:extLst>
              <a:ext uri="{FF2B5EF4-FFF2-40B4-BE49-F238E27FC236}">
                <a16:creationId xmlns:a16="http://schemas.microsoft.com/office/drawing/2014/main" id="{5CF1B481-500E-3472-CE22-4019E230D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873" y="4474827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check mark 3 icon">
            <a:extLst>
              <a:ext uri="{FF2B5EF4-FFF2-40B4-BE49-F238E27FC236}">
                <a16:creationId xmlns:a16="http://schemas.microsoft.com/office/drawing/2014/main" id="{9F32BD58-49C4-DDAC-BCC0-D65982D1A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734" y="5405498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1349021-6040-BC02-BE19-362C3EF2BD25}"/>
              </a:ext>
            </a:extLst>
          </p:cNvPr>
          <p:cNvSpPr txBox="1"/>
          <p:nvPr/>
        </p:nvSpPr>
        <p:spPr>
          <a:xfrm>
            <a:off x="5668324" y="2282777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ADF/Synapse </a:t>
            </a:r>
            <a:br>
              <a:rPr lang="en-US" sz="1000" dirty="0"/>
            </a:br>
            <a:r>
              <a:rPr lang="en-US" sz="1000" dirty="0"/>
              <a:t>Pipelines</a:t>
            </a:r>
            <a:endParaRPr lang="en-CH" sz="1000" dirty="0"/>
          </a:p>
        </p:txBody>
      </p:sp>
    </p:spTree>
    <p:extLst>
      <p:ext uri="{BB962C8B-B14F-4D97-AF65-F5344CB8AC3E}">
        <p14:creationId xmlns:p14="http://schemas.microsoft.com/office/powerpoint/2010/main" val="201357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0" grpId="0" animBg="1"/>
      <p:bldP spid="81" grpId="0" animBg="1"/>
      <p:bldP spid="79" grpId="0" animBg="1"/>
      <p:bldP spid="44" grpId="0" animBg="1"/>
      <p:bldP spid="45" grpId="0" animBg="1"/>
      <p:bldP spid="46" grpId="0" animBg="1"/>
      <p:bldP spid="49" grpId="0" animBg="1"/>
      <p:bldP spid="63" grpId="0"/>
      <p:bldP spid="66" grpId="0"/>
      <p:bldP spid="72" grpId="0"/>
      <p:bldP spid="75" grpId="0"/>
      <p:bldP spid="82" grpId="0" animBg="1"/>
      <p:bldP spid="89" grpId="0"/>
      <p:bldP spid="92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allout: Bent Line 87">
            <a:extLst>
              <a:ext uri="{FF2B5EF4-FFF2-40B4-BE49-F238E27FC236}">
                <a16:creationId xmlns:a16="http://schemas.microsoft.com/office/drawing/2014/main" id="{AA32ECC9-4CB2-6434-36CF-9DAB7AC56965}"/>
              </a:ext>
            </a:extLst>
          </p:cNvPr>
          <p:cNvSpPr/>
          <p:nvPr/>
        </p:nvSpPr>
        <p:spPr>
          <a:xfrm>
            <a:off x="3644267" y="2430379"/>
            <a:ext cx="2059416" cy="3601280"/>
          </a:xfrm>
          <a:prstGeom prst="borderCallout2">
            <a:avLst>
              <a:gd name="adj1" fmla="val -2093"/>
              <a:gd name="adj2" fmla="val 52469"/>
              <a:gd name="adj3" fmla="val -15335"/>
              <a:gd name="adj4" fmla="val 70460"/>
              <a:gd name="adj5" fmla="val -15502"/>
              <a:gd name="adj6" fmla="val 8439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9892D780-E3BB-7096-C46E-D52444101494}"/>
              </a:ext>
            </a:extLst>
          </p:cNvPr>
          <p:cNvSpPr/>
          <p:nvPr/>
        </p:nvSpPr>
        <p:spPr>
          <a:xfrm>
            <a:off x="3668477" y="5502394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816C85B3-07FF-3DEB-C68E-E7D25BACB320}"/>
              </a:ext>
            </a:extLst>
          </p:cNvPr>
          <p:cNvSpPr/>
          <p:nvPr/>
        </p:nvSpPr>
        <p:spPr>
          <a:xfrm>
            <a:off x="3729651" y="4594974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AC4F814B-04DF-2898-74AA-CF77977AB62E}"/>
              </a:ext>
            </a:extLst>
          </p:cNvPr>
          <p:cNvSpPr/>
          <p:nvPr/>
        </p:nvSpPr>
        <p:spPr>
          <a:xfrm>
            <a:off x="3729651" y="3562780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6274BD49-3700-E6BF-EBA9-72CDE27EAFFD}"/>
              </a:ext>
            </a:extLst>
          </p:cNvPr>
          <p:cNvSpPr/>
          <p:nvPr/>
        </p:nvSpPr>
        <p:spPr>
          <a:xfrm>
            <a:off x="879350" y="2430378"/>
            <a:ext cx="2568743" cy="4252361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41DA0-169D-E905-9E49-29D994967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1852" cy="1325563"/>
          </a:xfrm>
        </p:spPr>
        <p:txBody>
          <a:bodyPr/>
          <a:lstStyle/>
          <a:p>
            <a:r>
              <a:rPr lang="en-US" dirty="0"/>
              <a:t>SDMT – Sliced Data Migration Tool – Error slice</a:t>
            </a:r>
            <a:endParaRPr lang="en-CH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30CFEA3-D31F-5466-64B0-B60A754608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83370" y="5243986"/>
            <a:ext cx="2572735" cy="57436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13C8418-3B5B-06A3-D2FA-4FA8B31E3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79350" y="4276428"/>
            <a:ext cx="2572735" cy="57436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13EFFD6-2ED5-0DE6-A345-577042E81F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997"/>
          <a:stretch/>
        </p:blipFill>
        <p:spPr>
          <a:xfrm>
            <a:off x="879350" y="2410165"/>
            <a:ext cx="2570739" cy="1464718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06D2FE5-7268-6CD0-A422-222D142A2C5D}"/>
              </a:ext>
            </a:extLst>
          </p:cNvPr>
          <p:cNvCxnSpPr>
            <a:cxnSpLocks/>
            <a:stCxn id="21" idx="1"/>
          </p:cNvCxnSpPr>
          <p:nvPr/>
        </p:nvCxnSpPr>
        <p:spPr>
          <a:xfrm>
            <a:off x="879350" y="3142524"/>
            <a:ext cx="0" cy="2873839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7E5185C-4DA4-D62A-80CF-227C6464261F}"/>
              </a:ext>
            </a:extLst>
          </p:cNvPr>
          <p:cNvCxnSpPr>
            <a:cxnSpLocks/>
          </p:cNvCxnSpPr>
          <p:nvPr/>
        </p:nvCxnSpPr>
        <p:spPr>
          <a:xfrm>
            <a:off x="3448093" y="3153193"/>
            <a:ext cx="0" cy="286317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Brace 43">
            <a:extLst>
              <a:ext uri="{FF2B5EF4-FFF2-40B4-BE49-F238E27FC236}">
                <a16:creationId xmlns:a16="http://schemas.microsoft.com/office/drawing/2014/main" id="{2D3D3DF2-F445-2B57-EF46-B90FCDA25FC4}"/>
              </a:ext>
            </a:extLst>
          </p:cNvPr>
          <p:cNvSpPr/>
          <p:nvPr/>
        </p:nvSpPr>
        <p:spPr>
          <a:xfrm>
            <a:off x="3501433" y="4276429"/>
            <a:ext cx="146670" cy="100450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F45B04EE-E9E6-786F-E5B4-0D37820F7257}"/>
              </a:ext>
            </a:extLst>
          </p:cNvPr>
          <p:cNvSpPr/>
          <p:nvPr/>
        </p:nvSpPr>
        <p:spPr>
          <a:xfrm>
            <a:off x="3501432" y="5280928"/>
            <a:ext cx="146671" cy="75073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AB1021B7-A872-C056-6618-9CF154305FAE}"/>
              </a:ext>
            </a:extLst>
          </p:cNvPr>
          <p:cNvSpPr/>
          <p:nvPr/>
        </p:nvSpPr>
        <p:spPr>
          <a:xfrm>
            <a:off x="3497622" y="3211228"/>
            <a:ext cx="146645" cy="106520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9" name="Flowchart: Magnetic Disk 48">
            <a:extLst>
              <a:ext uri="{FF2B5EF4-FFF2-40B4-BE49-F238E27FC236}">
                <a16:creationId xmlns:a16="http://schemas.microsoft.com/office/drawing/2014/main" id="{6DD9CF66-15D1-19DB-1A88-679C6DE652EF}"/>
              </a:ext>
            </a:extLst>
          </p:cNvPr>
          <p:cNvSpPr/>
          <p:nvPr/>
        </p:nvSpPr>
        <p:spPr>
          <a:xfrm>
            <a:off x="8543895" y="2414379"/>
            <a:ext cx="2568743" cy="4252361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C100D3FA-E5B5-135C-7B95-5CC713DE35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997"/>
          <a:stretch/>
        </p:blipFill>
        <p:spPr>
          <a:xfrm>
            <a:off x="8543895" y="2394165"/>
            <a:ext cx="2570739" cy="1464717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0B43DBE-E3B9-E204-815B-408C8E2BC770}"/>
              </a:ext>
            </a:extLst>
          </p:cNvPr>
          <p:cNvCxnSpPr>
            <a:cxnSpLocks/>
            <a:stCxn id="54" idx="1"/>
          </p:cNvCxnSpPr>
          <p:nvPr/>
        </p:nvCxnSpPr>
        <p:spPr>
          <a:xfrm>
            <a:off x="8543895" y="3126524"/>
            <a:ext cx="0" cy="287384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76C50DE-7FE8-D0F0-34F8-683F8887467E}"/>
              </a:ext>
            </a:extLst>
          </p:cNvPr>
          <p:cNvCxnSpPr>
            <a:cxnSpLocks/>
          </p:cNvCxnSpPr>
          <p:nvPr/>
        </p:nvCxnSpPr>
        <p:spPr>
          <a:xfrm>
            <a:off x="11112638" y="3137194"/>
            <a:ext cx="0" cy="286317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CE53CC3-3478-6D06-D311-9BDD0A99176D}"/>
              </a:ext>
            </a:extLst>
          </p:cNvPr>
          <p:cNvSpPr txBox="1"/>
          <p:nvPr/>
        </p:nvSpPr>
        <p:spPr>
          <a:xfrm>
            <a:off x="1248247" y="2482628"/>
            <a:ext cx="183095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Source (SQL)</a:t>
            </a:r>
            <a:br>
              <a:rPr lang="en-US" dirty="0"/>
            </a:br>
            <a:r>
              <a:rPr lang="en-US" dirty="0"/>
              <a:t>Database</a:t>
            </a:r>
            <a:br>
              <a:rPr lang="en-US" sz="1600" dirty="0"/>
            </a:br>
            <a:endParaRPr lang="en-US" sz="1600" dirty="0"/>
          </a:p>
          <a:p>
            <a:pPr algn="ctr"/>
            <a:r>
              <a:rPr lang="de-CH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[Measurement]</a:t>
            </a:r>
            <a:endParaRPr lang="en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AFE66F-9F99-924E-0341-5F144EFA6579}"/>
              </a:ext>
            </a:extLst>
          </p:cNvPr>
          <p:cNvSpPr txBox="1"/>
          <p:nvPr/>
        </p:nvSpPr>
        <p:spPr>
          <a:xfrm>
            <a:off x="8959141" y="2516817"/>
            <a:ext cx="18309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Target (ADX/SQL)</a:t>
            </a:r>
          </a:p>
          <a:p>
            <a:pPr algn="ctr"/>
            <a:r>
              <a:rPr lang="en-US" dirty="0"/>
              <a:t>Database</a:t>
            </a:r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de-CH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[Measurement]</a:t>
            </a:r>
            <a:endParaRPr lang="en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D360C3-B13F-7879-F2CC-2E7F80371CBE}"/>
              </a:ext>
            </a:extLst>
          </p:cNvPr>
          <p:cNvSpPr txBox="1"/>
          <p:nvPr/>
        </p:nvSpPr>
        <p:spPr>
          <a:xfrm>
            <a:off x="3698814" y="3589939"/>
            <a:ext cx="1968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2021-11-25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485E9C44-BDE8-4069-DBEF-8E7C774D61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552252" y="5207774"/>
            <a:ext cx="2572735" cy="57436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B1DE8DA4-E557-1B0B-EA69-4ABACF6476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548232" y="4240216"/>
            <a:ext cx="2572735" cy="574365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FE4DDB7A-569A-FE2A-4F64-7366D8A8C3FD}"/>
              </a:ext>
            </a:extLst>
          </p:cNvPr>
          <p:cNvSpPr txBox="1"/>
          <p:nvPr/>
        </p:nvSpPr>
        <p:spPr>
          <a:xfrm>
            <a:off x="4110456" y="4630181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2021-11-26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A426048-69EE-7FB0-CAD2-301165E888BA}"/>
              </a:ext>
            </a:extLst>
          </p:cNvPr>
          <p:cNvSpPr txBox="1"/>
          <p:nvPr/>
        </p:nvSpPr>
        <p:spPr>
          <a:xfrm>
            <a:off x="4101394" y="5510574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2021-11-27</a:t>
            </a:r>
          </a:p>
        </p:txBody>
      </p:sp>
      <p:pic>
        <p:nvPicPr>
          <p:cNvPr id="1026" name="Picture 2" descr="SQL Database (SQL Azure)&quot; Icon - Download for free – Iconduck">
            <a:extLst>
              <a:ext uri="{FF2B5EF4-FFF2-40B4-BE49-F238E27FC236}">
                <a16:creationId xmlns:a16="http://schemas.microsoft.com/office/drawing/2014/main" id="{24062DEF-2BA3-96FE-0D92-92A9DB149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470" y="1536343"/>
            <a:ext cx="619273" cy="64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7043D886-9544-43B9-DD42-DC712408AF62}"/>
              </a:ext>
            </a:extLst>
          </p:cNvPr>
          <p:cNvSpPr txBox="1"/>
          <p:nvPr/>
        </p:nvSpPr>
        <p:spPr>
          <a:xfrm>
            <a:off x="6018082" y="1618190"/>
            <a:ext cx="7889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SMDT </a:t>
            </a:r>
            <a:br>
              <a:rPr lang="en-US" sz="1100" dirty="0"/>
            </a:br>
            <a:r>
              <a:rPr lang="en-US" sz="1100" dirty="0"/>
              <a:t>Meta Data</a:t>
            </a:r>
            <a:endParaRPr lang="en-CH" sz="1100" dirty="0"/>
          </a:p>
        </p:txBody>
      </p:sp>
      <p:pic>
        <p:nvPicPr>
          <p:cNvPr id="1028" name="Picture 4" descr="Execute Azure Data Factory pipeline - Powershellbros.com">
            <a:extLst>
              <a:ext uri="{FF2B5EF4-FFF2-40B4-BE49-F238E27FC236}">
                <a16:creationId xmlns:a16="http://schemas.microsoft.com/office/drawing/2014/main" id="{634A3DA2-0FC5-9DAB-8561-7442BF03A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870" y="2629315"/>
            <a:ext cx="861048" cy="1306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" descr="Execute Azure Data Factory pipeline - Powershellbros.com">
            <a:extLst>
              <a:ext uri="{FF2B5EF4-FFF2-40B4-BE49-F238E27FC236}">
                <a16:creationId xmlns:a16="http://schemas.microsoft.com/office/drawing/2014/main" id="{12E0B6CC-5AB7-CC9C-B822-9BE79F1B7C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/>
          <a:stretch/>
        </p:blipFill>
        <p:spPr bwMode="auto">
          <a:xfrm>
            <a:off x="5758870" y="4380080"/>
            <a:ext cx="861048" cy="58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" descr="Execute Azure Data Factory pipeline - Powershellbros.com">
            <a:extLst>
              <a:ext uri="{FF2B5EF4-FFF2-40B4-BE49-F238E27FC236}">
                <a16:creationId xmlns:a16="http://schemas.microsoft.com/office/drawing/2014/main" id="{9DB243A3-579D-4AB8-8F83-78B359C220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/>
          <a:stretch/>
        </p:blipFill>
        <p:spPr bwMode="auto">
          <a:xfrm>
            <a:off x="5758870" y="5249541"/>
            <a:ext cx="861048" cy="58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ight Brace 81">
            <a:extLst>
              <a:ext uri="{FF2B5EF4-FFF2-40B4-BE49-F238E27FC236}">
                <a16:creationId xmlns:a16="http://schemas.microsoft.com/office/drawing/2014/main" id="{C61B49E9-4C57-1EF5-5B43-B6C049263C7C}"/>
              </a:ext>
            </a:extLst>
          </p:cNvPr>
          <p:cNvSpPr/>
          <p:nvPr/>
        </p:nvSpPr>
        <p:spPr>
          <a:xfrm rot="5400000">
            <a:off x="6001790" y="1623966"/>
            <a:ext cx="157846" cy="12195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35347AF-3F9C-5D88-1D37-614F887187D2}"/>
              </a:ext>
            </a:extLst>
          </p:cNvPr>
          <p:cNvSpPr txBox="1"/>
          <p:nvPr/>
        </p:nvSpPr>
        <p:spPr>
          <a:xfrm>
            <a:off x="3668478" y="2826159"/>
            <a:ext cx="1975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/>
              <a:t>Measurement</a:t>
            </a:r>
            <a:endParaRPr lang="en-CH" sz="1600" u="sng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C03AEDB-8110-2FCF-BE82-88AE92E36431}"/>
              </a:ext>
            </a:extLst>
          </p:cNvPr>
          <p:cNvCxnSpPr>
            <a:cxnSpLocks/>
          </p:cNvCxnSpPr>
          <p:nvPr/>
        </p:nvCxnSpPr>
        <p:spPr>
          <a:xfrm>
            <a:off x="3644267" y="2693957"/>
            <a:ext cx="20594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90F2EE5-0B88-D816-5717-C45BEECBCB6A}"/>
              </a:ext>
            </a:extLst>
          </p:cNvPr>
          <p:cNvSpPr txBox="1"/>
          <p:nvPr/>
        </p:nvSpPr>
        <p:spPr>
          <a:xfrm>
            <a:off x="3552838" y="2447010"/>
            <a:ext cx="2262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[Core]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SlicedImportObject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CH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4F5D30-550A-7FC3-F760-C81F99C1AA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5834" y="3886171"/>
            <a:ext cx="2298571" cy="492089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F6C3CE-34FD-5315-2208-6089ECF57C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5752" y="4954028"/>
            <a:ext cx="2274697" cy="359163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2CDEB5-AE43-76D0-58D5-9DCC51104E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4255" y="5907541"/>
            <a:ext cx="2258931" cy="248234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F9A852-AB78-9675-7C61-154E86D950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5628" y="3874883"/>
            <a:ext cx="2298571" cy="492089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9CDBE2-B29C-9AD7-175F-C0538BFBCD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35546" y="4942740"/>
            <a:ext cx="2274697" cy="359163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0AFD9E1-5296-0E89-156F-E1F74BCEBA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34049" y="5896253"/>
            <a:ext cx="2258931" cy="248234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85" name="Picture 2" descr="check mark 3 icon">
            <a:extLst>
              <a:ext uri="{FF2B5EF4-FFF2-40B4-BE49-F238E27FC236}">
                <a16:creationId xmlns:a16="http://schemas.microsoft.com/office/drawing/2014/main" id="{5D332E1B-2A81-ADF7-21D8-CC3AC93E2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734" y="3761268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check mark 3 icon">
            <a:extLst>
              <a:ext uri="{FF2B5EF4-FFF2-40B4-BE49-F238E27FC236}">
                <a16:creationId xmlns:a16="http://schemas.microsoft.com/office/drawing/2014/main" id="{9F32BD58-49C4-DDAC-BCC0-D65982D1A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734" y="5405498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1349021-6040-BC02-BE19-362C3EF2BD25}"/>
              </a:ext>
            </a:extLst>
          </p:cNvPr>
          <p:cNvSpPr txBox="1"/>
          <p:nvPr/>
        </p:nvSpPr>
        <p:spPr>
          <a:xfrm>
            <a:off x="5668324" y="2282777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ADF/Synapse </a:t>
            </a:r>
            <a:br>
              <a:rPr lang="en-US" sz="1000" dirty="0"/>
            </a:br>
            <a:r>
              <a:rPr lang="en-US" sz="1000" dirty="0"/>
              <a:t>Pipelines</a:t>
            </a:r>
            <a:endParaRPr lang="en-CH" sz="1000" dirty="0"/>
          </a:p>
        </p:txBody>
      </p:sp>
      <p:pic>
        <p:nvPicPr>
          <p:cNvPr id="3" name="Picture 2" descr="x mark icon">
            <a:extLst>
              <a:ext uri="{FF2B5EF4-FFF2-40B4-BE49-F238E27FC236}">
                <a16:creationId xmlns:a16="http://schemas.microsoft.com/office/drawing/2014/main" id="{064B60BB-11C7-2553-3C4C-15F53FB72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948" y="4554022"/>
            <a:ext cx="406570" cy="40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78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allout: Bent Line 87">
            <a:extLst>
              <a:ext uri="{FF2B5EF4-FFF2-40B4-BE49-F238E27FC236}">
                <a16:creationId xmlns:a16="http://schemas.microsoft.com/office/drawing/2014/main" id="{AA32ECC9-4CB2-6434-36CF-9DAB7AC56965}"/>
              </a:ext>
            </a:extLst>
          </p:cNvPr>
          <p:cNvSpPr/>
          <p:nvPr/>
        </p:nvSpPr>
        <p:spPr>
          <a:xfrm>
            <a:off x="3644267" y="2430379"/>
            <a:ext cx="2059416" cy="3601280"/>
          </a:xfrm>
          <a:prstGeom prst="borderCallout2">
            <a:avLst>
              <a:gd name="adj1" fmla="val -2093"/>
              <a:gd name="adj2" fmla="val 52469"/>
              <a:gd name="adj3" fmla="val -15335"/>
              <a:gd name="adj4" fmla="val 70460"/>
              <a:gd name="adj5" fmla="val -15502"/>
              <a:gd name="adj6" fmla="val 8439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9892D780-E3BB-7096-C46E-D52444101494}"/>
              </a:ext>
            </a:extLst>
          </p:cNvPr>
          <p:cNvSpPr/>
          <p:nvPr/>
        </p:nvSpPr>
        <p:spPr>
          <a:xfrm>
            <a:off x="3668477" y="5502394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816C85B3-07FF-3DEB-C68E-E7D25BACB320}"/>
              </a:ext>
            </a:extLst>
          </p:cNvPr>
          <p:cNvSpPr/>
          <p:nvPr/>
        </p:nvSpPr>
        <p:spPr>
          <a:xfrm>
            <a:off x="3729651" y="4594974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AC4F814B-04DF-2898-74AA-CF77977AB62E}"/>
              </a:ext>
            </a:extLst>
          </p:cNvPr>
          <p:cNvSpPr/>
          <p:nvPr/>
        </p:nvSpPr>
        <p:spPr>
          <a:xfrm>
            <a:off x="3729651" y="3562780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6274BD49-3700-E6BF-EBA9-72CDE27EAFFD}"/>
              </a:ext>
            </a:extLst>
          </p:cNvPr>
          <p:cNvSpPr/>
          <p:nvPr/>
        </p:nvSpPr>
        <p:spPr>
          <a:xfrm>
            <a:off x="879350" y="2430378"/>
            <a:ext cx="2568743" cy="4252361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41DA0-169D-E905-9E49-29D994967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SDMT – Sliced Data Migration Tool - Restart</a:t>
            </a:r>
            <a:endParaRPr lang="en-CH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30CFEA3-D31F-5466-64B0-B60A754608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83370" y="5243986"/>
            <a:ext cx="2572735" cy="57436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13C8418-3B5B-06A3-D2FA-4FA8B31E3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79350" y="4276428"/>
            <a:ext cx="2572735" cy="57436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13EFFD6-2ED5-0DE6-A345-577042E81F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997"/>
          <a:stretch/>
        </p:blipFill>
        <p:spPr>
          <a:xfrm>
            <a:off x="879350" y="2410165"/>
            <a:ext cx="2570739" cy="1464718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06D2FE5-7268-6CD0-A422-222D142A2C5D}"/>
              </a:ext>
            </a:extLst>
          </p:cNvPr>
          <p:cNvCxnSpPr>
            <a:cxnSpLocks/>
            <a:stCxn id="21" idx="1"/>
          </p:cNvCxnSpPr>
          <p:nvPr/>
        </p:nvCxnSpPr>
        <p:spPr>
          <a:xfrm>
            <a:off x="879350" y="3142524"/>
            <a:ext cx="0" cy="2873839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7E5185C-4DA4-D62A-80CF-227C6464261F}"/>
              </a:ext>
            </a:extLst>
          </p:cNvPr>
          <p:cNvCxnSpPr>
            <a:cxnSpLocks/>
          </p:cNvCxnSpPr>
          <p:nvPr/>
        </p:nvCxnSpPr>
        <p:spPr>
          <a:xfrm>
            <a:off x="3448093" y="3153193"/>
            <a:ext cx="0" cy="286317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Brace 43">
            <a:extLst>
              <a:ext uri="{FF2B5EF4-FFF2-40B4-BE49-F238E27FC236}">
                <a16:creationId xmlns:a16="http://schemas.microsoft.com/office/drawing/2014/main" id="{2D3D3DF2-F445-2B57-EF46-B90FCDA25FC4}"/>
              </a:ext>
            </a:extLst>
          </p:cNvPr>
          <p:cNvSpPr/>
          <p:nvPr/>
        </p:nvSpPr>
        <p:spPr>
          <a:xfrm>
            <a:off x="3501433" y="4276429"/>
            <a:ext cx="146670" cy="100450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F45B04EE-E9E6-786F-E5B4-0D37820F7257}"/>
              </a:ext>
            </a:extLst>
          </p:cNvPr>
          <p:cNvSpPr/>
          <p:nvPr/>
        </p:nvSpPr>
        <p:spPr>
          <a:xfrm>
            <a:off x="3501432" y="5280928"/>
            <a:ext cx="146671" cy="75073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AB1021B7-A872-C056-6618-9CF154305FAE}"/>
              </a:ext>
            </a:extLst>
          </p:cNvPr>
          <p:cNvSpPr/>
          <p:nvPr/>
        </p:nvSpPr>
        <p:spPr>
          <a:xfrm>
            <a:off x="3497622" y="3211228"/>
            <a:ext cx="146645" cy="106520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9" name="Flowchart: Magnetic Disk 48">
            <a:extLst>
              <a:ext uri="{FF2B5EF4-FFF2-40B4-BE49-F238E27FC236}">
                <a16:creationId xmlns:a16="http://schemas.microsoft.com/office/drawing/2014/main" id="{6DD9CF66-15D1-19DB-1A88-679C6DE652EF}"/>
              </a:ext>
            </a:extLst>
          </p:cNvPr>
          <p:cNvSpPr/>
          <p:nvPr/>
        </p:nvSpPr>
        <p:spPr>
          <a:xfrm>
            <a:off x="8543895" y="2414379"/>
            <a:ext cx="2568743" cy="4252361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C100D3FA-E5B5-135C-7B95-5CC713DE35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997"/>
          <a:stretch/>
        </p:blipFill>
        <p:spPr>
          <a:xfrm>
            <a:off x="8543895" y="2394165"/>
            <a:ext cx="2570739" cy="1464717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0B43DBE-E3B9-E204-815B-408C8E2BC770}"/>
              </a:ext>
            </a:extLst>
          </p:cNvPr>
          <p:cNvCxnSpPr>
            <a:cxnSpLocks/>
            <a:stCxn id="54" idx="1"/>
          </p:cNvCxnSpPr>
          <p:nvPr/>
        </p:nvCxnSpPr>
        <p:spPr>
          <a:xfrm>
            <a:off x="8543895" y="3126524"/>
            <a:ext cx="0" cy="287384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76C50DE-7FE8-D0F0-34F8-683F8887467E}"/>
              </a:ext>
            </a:extLst>
          </p:cNvPr>
          <p:cNvCxnSpPr>
            <a:cxnSpLocks/>
          </p:cNvCxnSpPr>
          <p:nvPr/>
        </p:nvCxnSpPr>
        <p:spPr>
          <a:xfrm>
            <a:off x="11112638" y="3137194"/>
            <a:ext cx="0" cy="286317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CE53CC3-3478-6D06-D311-9BDD0A99176D}"/>
              </a:ext>
            </a:extLst>
          </p:cNvPr>
          <p:cNvSpPr txBox="1"/>
          <p:nvPr/>
        </p:nvSpPr>
        <p:spPr>
          <a:xfrm>
            <a:off x="1248247" y="2482628"/>
            <a:ext cx="183095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Source (SQL)</a:t>
            </a:r>
            <a:br>
              <a:rPr lang="en-US" dirty="0"/>
            </a:br>
            <a:r>
              <a:rPr lang="en-US" dirty="0"/>
              <a:t>Database</a:t>
            </a:r>
            <a:br>
              <a:rPr lang="en-US" sz="1600" dirty="0"/>
            </a:br>
            <a:endParaRPr lang="en-US" sz="1600" dirty="0"/>
          </a:p>
          <a:p>
            <a:pPr algn="ctr"/>
            <a:r>
              <a:rPr lang="de-CH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[Measurement]</a:t>
            </a:r>
            <a:endParaRPr lang="en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AFE66F-9F99-924E-0341-5F144EFA6579}"/>
              </a:ext>
            </a:extLst>
          </p:cNvPr>
          <p:cNvSpPr txBox="1"/>
          <p:nvPr/>
        </p:nvSpPr>
        <p:spPr>
          <a:xfrm>
            <a:off x="8959141" y="2516817"/>
            <a:ext cx="18309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Target (ADX/SQL)</a:t>
            </a:r>
          </a:p>
          <a:p>
            <a:pPr algn="ctr"/>
            <a:r>
              <a:rPr lang="en-US" dirty="0"/>
              <a:t>Database</a:t>
            </a:r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de-CH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[Measurement]</a:t>
            </a:r>
            <a:endParaRPr lang="en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D360C3-B13F-7879-F2CC-2E7F80371CBE}"/>
              </a:ext>
            </a:extLst>
          </p:cNvPr>
          <p:cNvSpPr txBox="1"/>
          <p:nvPr/>
        </p:nvSpPr>
        <p:spPr>
          <a:xfrm>
            <a:off x="3698814" y="3589939"/>
            <a:ext cx="1968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2021-11-25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485E9C44-BDE8-4069-DBEF-8E7C774D61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552252" y="5207774"/>
            <a:ext cx="2572735" cy="57436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B1DE8DA4-E557-1B0B-EA69-4ABACF6476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548232" y="4240216"/>
            <a:ext cx="2572735" cy="574365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FE4DDB7A-569A-FE2A-4F64-7366D8A8C3FD}"/>
              </a:ext>
            </a:extLst>
          </p:cNvPr>
          <p:cNvSpPr txBox="1"/>
          <p:nvPr/>
        </p:nvSpPr>
        <p:spPr>
          <a:xfrm>
            <a:off x="4110456" y="4630181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2021-11-26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A426048-69EE-7FB0-CAD2-301165E888BA}"/>
              </a:ext>
            </a:extLst>
          </p:cNvPr>
          <p:cNvSpPr txBox="1"/>
          <p:nvPr/>
        </p:nvSpPr>
        <p:spPr>
          <a:xfrm>
            <a:off x="4101394" y="5510574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2021-11-27</a:t>
            </a:r>
          </a:p>
        </p:txBody>
      </p:sp>
      <p:pic>
        <p:nvPicPr>
          <p:cNvPr id="1026" name="Picture 2" descr="SQL Database (SQL Azure)&quot; Icon - Download for free – Iconduck">
            <a:extLst>
              <a:ext uri="{FF2B5EF4-FFF2-40B4-BE49-F238E27FC236}">
                <a16:creationId xmlns:a16="http://schemas.microsoft.com/office/drawing/2014/main" id="{24062DEF-2BA3-96FE-0D92-92A9DB149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470" y="1536343"/>
            <a:ext cx="619273" cy="64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7043D886-9544-43B9-DD42-DC712408AF62}"/>
              </a:ext>
            </a:extLst>
          </p:cNvPr>
          <p:cNvSpPr txBox="1"/>
          <p:nvPr/>
        </p:nvSpPr>
        <p:spPr>
          <a:xfrm>
            <a:off x="6018082" y="1618190"/>
            <a:ext cx="7889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SMDT </a:t>
            </a:r>
            <a:br>
              <a:rPr lang="en-US" sz="1100" dirty="0"/>
            </a:br>
            <a:r>
              <a:rPr lang="en-US" sz="1100" dirty="0"/>
              <a:t>Meta Data</a:t>
            </a:r>
            <a:endParaRPr lang="en-CH" sz="1100" dirty="0"/>
          </a:p>
        </p:txBody>
      </p:sp>
      <p:pic>
        <p:nvPicPr>
          <p:cNvPr id="1028" name="Picture 4" descr="Execute Azure Data Factory pipeline - Powershellbros.com">
            <a:extLst>
              <a:ext uri="{FF2B5EF4-FFF2-40B4-BE49-F238E27FC236}">
                <a16:creationId xmlns:a16="http://schemas.microsoft.com/office/drawing/2014/main" id="{634A3DA2-0FC5-9DAB-8561-7442BF03A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870" y="2629315"/>
            <a:ext cx="861048" cy="1306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" descr="Execute Azure Data Factory pipeline - Powershellbros.com">
            <a:extLst>
              <a:ext uri="{FF2B5EF4-FFF2-40B4-BE49-F238E27FC236}">
                <a16:creationId xmlns:a16="http://schemas.microsoft.com/office/drawing/2014/main" id="{12E0B6CC-5AB7-CC9C-B822-9BE79F1B7C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/>
          <a:stretch/>
        </p:blipFill>
        <p:spPr bwMode="auto">
          <a:xfrm>
            <a:off x="5758870" y="4380080"/>
            <a:ext cx="861048" cy="58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" descr="Execute Azure Data Factory pipeline - Powershellbros.com">
            <a:extLst>
              <a:ext uri="{FF2B5EF4-FFF2-40B4-BE49-F238E27FC236}">
                <a16:creationId xmlns:a16="http://schemas.microsoft.com/office/drawing/2014/main" id="{9DB243A3-579D-4AB8-8F83-78B359C220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/>
          <a:stretch/>
        </p:blipFill>
        <p:spPr bwMode="auto">
          <a:xfrm>
            <a:off x="5758870" y="5249541"/>
            <a:ext cx="861048" cy="58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ight Brace 81">
            <a:extLst>
              <a:ext uri="{FF2B5EF4-FFF2-40B4-BE49-F238E27FC236}">
                <a16:creationId xmlns:a16="http://schemas.microsoft.com/office/drawing/2014/main" id="{C61B49E9-4C57-1EF5-5B43-B6C049263C7C}"/>
              </a:ext>
            </a:extLst>
          </p:cNvPr>
          <p:cNvSpPr/>
          <p:nvPr/>
        </p:nvSpPr>
        <p:spPr>
          <a:xfrm rot="5400000">
            <a:off x="6001790" y="1623966"/>
            <a:ext cx="157846" cy="12195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35347AF-3F9C-5D88-1D37-614F887187D2}"/>
              </a:ext>
            </a:extLst>
          </p:cNvPr>
          <p:cNvSpPr txBox="1"/>
          <p:nvPr/>
        </p:nvSpPr>
        <p:spPr>
          <a:xfrm>
            <a:off x="3668478" y="2826159"/>
            <a:ext cx="1975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/>
              <a:t>Measurement</a:t>
            </a:r>
            <a:endParaRPr lang="en-CH" sz="1600" u="sng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C03AEDB-8110-2FCF-BE82-88AE92E36431}"/>
              </a:ext>
            </a:extLst>
          </p:cNvPr>
          <p:cNvCxnSpPr>
            <a:cxnSpLocks/>
          </p:cNvCxnSpPr>
          <p:nvPr/>
        </p:nvCxnSpPr>
        <p:spPr>
          <a:xfrm>
            <a:off x="3644267" y="2693957"/>
            <a:ext cx="20594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90F2EE5-0B88-D816-5717-C45BEECBCB6A}"/>
              </a:ext>
            </a:extLst>
          </p:cNvPr>
          <p:cNvSpPr txBox="1"/>
          <p:nvPr/>
        </p:nvSpPr>
        <p:spPr>
          <a:xfrm>
            <a:off x="3552838" y="2447010"/>
            <a:ext cx="2262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[Core]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SlicedImportObject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CH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4F5D30-550A-7FC3-F760-C81F99C1AA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5834" y="3886171"/>
            <a:ext cx="2298571" cy="492089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F6C3CE-34FD-5315-2208-6089ECF57C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5752" y="4954028"/>
            <a:ext cx="2274697" cy="359163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2CDEB5-AE43-76D0-58D5-9DCC51104E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4255" y="5907541"/>
            <a:ext cx="2258931" cy="248234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F9A852-AB78-9675-7C61-154E86D950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5628" y="3874883"/>
            <a:ext cx="2298571" cy="492089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9CDBE2-B29C-9AD7-175F-C0538BFBCD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5546" y="4942740"/>
            <a:ext cx="2274697" cy="359163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0AFD9E1-5296-0E89-156F-E1F74BCEBA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34049" y="5896253"/>
            <a:ext cx="2258931" cy="248234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85" name="Picture 2" descr="check mark 3 icon">
            <a:extLst>
              <a:ext uri="{FF2B5EF4-FFF2-40B4-BE49-F238E27FC236}">
                <a16:creationId xmlns:a16="http://schemas.microsoft.com/office/drawing/2014/main" id="{5D332E1B-2A81-ADF7-21D8-CC3AC93E2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734" y="3761268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85" descr="check mark 3 icon">
            <a:extLst>
              <a:ext uri="{FF2B5EF4-FFF2-40B4-BE49-F238E27FC236}">
                <a16:creationId xmlns:a16="http://schemas.microsoft.com/office/drawing/2014/main" id="{5CF1B481-500E-3472-CE22-4019E230D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873" y="4474827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check mark 3 icon">
            <a:extLst>
              <a:ext uri="{FF2B5EF4-FFF2-40B4-BE49-F238E27FC236}">
                <a16:creationId xmlns:a16="http://schemas.microsoft.com/office/drawing/2014/main" id="{9F32BD58-49C4-DDAC-BCC0-D65982D1A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734" y="5405498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1349021-6040-BC02-BE19-362C3EF2BD25}"/>
              </a:ext>
            </a:extLst>
          </p:cNvPr>
          <p:cNvSpPr txBox="1"/>
          <p:nvPr/>
        </p:nvSpPr>
        <p:spPr>
          <a:xfrm>
            <a:off x="5668324" y="2282777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ADF/Synapse </a:t>
            </a:r>
            <a:br>
              <a:rPr lang="en-US" sz="1000" dirty="0"/>
            </a:br>
            <a:r>
              <a:rPr lang="en-US" sz="1000" dirty="0"/>
              <a:t>Pipelines</a:t>
            </a:r>
            <a:endParaRPr lang="en-CH" sz="1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4A218B-C151-CA58-EEAC-507EC522074A}"/>
              </a:ext>
            </a:extLst>
          </p:cNvPr>
          <p:cNvSpPr/>
          <p:nvPr/>
        </p:nvSpPr>
        <p:spPr>
          <a:xfrm>
            <a:off x="883370" y="4474827"/>
            <a:ext cx="10227274" cy="94655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D92EAD-659F-9B6A-963D-9944B92BE9B0}"/>
              </a:ext>
            </a:extLst>
          </p:cNvPr>
          <p:cNvSpPr txBox="1"/>
          <p:nvPr/>
        </p:nvSpPr>
        <p:spPr>
          <a:xfrm>
            <a:off x="5515900" y="4273910"/>
            <a:ext cx="130593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Slice Reload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05484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3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allout: Bent Line 87">
            <a:extLst>
              <a:ext uri="{FF2B5EF4-FFF2-40B4-BE49-F238E27FC236}">
                <a16:creationId xmlns:a16="http://schemas.microsoft.com/office/drawing/2014/main" id="{AA32ECC9-4CB2-6434-36CF-9DAB7AC56965}"/>
              </a:ext>
            </a:extLst>
          </p:cNvPr>
          <p:cNvSpPr/>
          <p:nvPr/>
        </p:nvSpPr>
        <p:spPr>
          <a:xfrm>
            <a:off x="3644267" y="2430379"/>
            <a:ext cx="2059416" cy="3601280"/>
          </a:xfrm>
          <a:prstGeom prst="borderCallout2">
            <a:avLst>
              <a:gd name="adj1" fmla="val -2093"/>
              <a:gd name="adj2" fmla="val 52469"/>
              <a:gd name="adj3" fmla="val -15335"/>
              <a:gd name="adj4" fmla="val 70460"/>
              <a:gd name="adj5" fmla="val -15502"/>
              <a:gd name="adj6" fmla="val 8439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9892D780-E3BB-7096-C46E-D52444101494}"/>
              </a:ext>
            </a:extLst>
          </p:cNvPr>
          <p:cNvSpPr/>
          <p:nvPr/>
        </p:nvSpPr>
        <p:spPr>
          <a:xfrm>
            <a:off x="3668477" y="5502394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816C85B3-07FF-3DEB-C68E-E7D25BACB320}"/>
              </a:ext>
            </a:extLst>
          </p:cNvPr>
          <p:cNvSpPr/>
          <p:nvPr/>
        </p:nvSpPr>
        <p:spPr>
          <a:xfrm>
            <a:off x="3729651" y="4594974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AC4F814B-04DF-2898-74AA-CF77977AB62E}"/>
              </a:ext>
            </a:extLst>
          </p:cNvPr>
          <p:cNvSpPr/>
          <p:nvPr/>
        </p:nvSpPr>
        <p:spPr>
          <a:xfrm>
            <a:off x="3729651" y="3562780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6274BD49-3700-E6BF-EBA9-72CDE27EAFFD}"/>
              </a:ext>
            </a:extLst>
          </p:cNvPr>
          <p:cNvSpPr/>
          <p:nvPr/>
        </p:nvSpPr>
        <p:spPr>
          <a:xfrm>
            <a:off x="879350" y="2430378"/>
            <a:ext cx="2568743" cy="4252361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41DA0-169D-E905-9E49-29D994967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SDMT – Sliced Data Migration Tool - ADX</a:t>
            </a:r>
            <a:endParaRPr lang="en-CH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30CFEA3-D31F-5466-64B0-B60A754608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83370" y="5243986"/>
            <a:ext cx="2572735" cy="57436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13C8418-3B5B-06A3-D2FA-4FA8B31E3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79350" y="4276428"/>
            <a:ext cx="2572735" cy="57436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13EFFD6-2ED5-0DE6-A345-577042E81F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997"/>
          <a:stretch/>
        </p:blipFill>
        <p:spPr>
          <a:xfrm>
            <a:off x="879350" y="2410165"/>
            <a:ext cx="2570739" cy="1464718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06D2FE5-7268-6CD0-A422-222D142A2C5D}"/>
              </a:ext>
            </a:extLst>
          </p:cNvPr>
          <p:cNvCxnSpPr>
            <a:cxnSpLocks/>
            <a:stCxn id="21" idx="1"/>
          </p:cNvCxnSpPr>
          <p:nvPr/>
        </p:nvCxnSpPr>
        <p:spPr>
          <a:xfrm>
            <a:off x="879350" y="3142524"/>
            <a:ext cx="0" cy="2873839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7E5185C-4DA4-D62A-80CF-227C6464261F}"/>
              </a:ext>
            </a:extLst>
          </p:cNvPr>
          <p:cNvCxnSpPr>
            <a:cxnSpLocks/>
          </p:cNvCxnSpPr>
          <p:nvPr/>
        </p:nvCxnSpPr>
        <p:spPr>
          <a:xfrm>
            <a:off x="3448093" y="3153193"/>
            <a:ext cx="0" cy="286317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Brace 43">
            <a:extLst>
              <a:ext uri="{FF2B5EF4-FFF2-40B4-BE49-F238E27FC236}">
                <a16:creationId xmlns:a16="http://schemas.microsoft.com/office/drawing/2014/main" id="{2D3D3DF2-F445-2B57-EF46-B90FCDA25FC4}"/>
              </a:ext>
            </a:extLst>
          </p:cNvPr>
          <p:cNvSpPr/>
          <p:nvPr/>
        </p:nvSpPr>
        <p:spPr>
          <a:xfrm>
            <a:off x="3501433" y="4276429"/>
            <a:ext cx="146670" cy="100450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F45B04EE-E9E6-786F-E5B4-0D37820F7257}"/>
              </a:ext>
            </a:extLst>
          </p:cNvPr>
          <p:cNvSpPr/>
          <p:nvPr/>
        </p:nvSpPr>
        <p:spPr>
          <a:xfrm>
            <a:off x="3501432" y="5280928"/>
            <a:ext cx="146671" cy="75073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AB1021B7-A872-C056-6618-9CF154305FAE}"/>
              </a:ext>
            </a:extLst>
          </p:cNvPr>
          <p:cNvSpPr/>
          <p:nvPr/>
        </p:nvSpPr>
        <p:spPr>
          <a:xfrm>
            <a:off x="3497622" y="3211228"/>
            <a:ext cx="146645" cy="106520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9" name="Flowchart: Magnetic Disk 48">
            <a:extLst>
              <a:ext uri="{FF2B5EF4-FFF2-40B4-BE49-F238E27FC236}">
                <a16:creationId xmlns:a16="http://schemas.microsoft.com/office/drawing/2014/main" id="{6DD9CF66-15D1-19DB-1A88-679C6DE652EF}"/>
              </a:ext>
            </a:extLst>
          </p:cNvPr>
          <p:cNvSpPr/>
          <p:nvPr/>
        </p:nvSpPr>
        <p:spPr>
          <a:xfrm>
            <a:off x="8543895" y="2414379"/>
            <a:ext cx="2568743" cy="4252361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C100D3FA-E5B5-135C-7B95-5CC713DE35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997"/>
          <a:stretch/>
        </p:blipFill>
        <p:spPr>
          <a:xfrm>
            <a:off x="8543895" y="2394165"/>
            <a:ext cx="2570739" cy="1464717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0B43DBE-E3B9-E204-815B-408C8E2BC770}"/>
              </a:ext>
            </a:extLst>
          </p:cNvPr>
          <p:cNvCxnSpPr>
            <a:cxnSpLocks/>
            <a:stCxn id="54" idx="1"/>
          </p:cNvCxnSpPr>
          <p:nvPr/>
        </p:nvCxnSpPr>
        <p:spPr>
          <a:xfrm>
            <a:off x="8543895" y="3126524"/>
            <a:ext cx="0" cy="287384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76C50DE-7FE8-D0F0-34F8-683F8887467E}"/>
              </a:ext>
            </a:extLst>
          </p:cNvPr>
          <p:cNvCxnSpPr>
            <a:cxnSpLocks/>
          </p:cNvCxnSpPr>
          <p:nvPr/>
        </p:nvCxnSpPr>
        <p:spPr>
          <a:xfrm>
            <a:off x="11112638" y="3137194"/>
            <a:ext cx="0" cy="286317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CE53CC3-3478-6D06-D311-9BDD0A99176D}"/>
              </a:ext>
            </a:extLst>
          </p:cNvPr>
          <p:cNvSpPr txBox="1"/>
          <p:nvPr/>
        </p:nvSpPr>
        <p:spPr>
          <a:xfrm>
            <a:off x="1248247" y="2482628"/>
            <a:ext cx="183095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Source (SQL)</a:t>
            </a:r>
            <a:br>
              <a:rPr lang="en-US" dirty="0"/>
            </a:br>
            <a:r>
              <a:rPr lang="en-US" dirty="0"/>
              <a:t>Database</a:t>
            </a:r>
            <a:br>
              <a:rPr lang="en-US" sz="1600" dirty="0"/>
            </a:br>
            <a:endParaRPr lang="en-US" sz="1600" dirty="0"/>
          </a:p>
          <a:p>
            <a:pPr algn="ctr"/>
            <a:r>
              <a:rPr lang="de-CH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[Measurement]</a:t>
            </a:r>
            <a:endParaRPr lang="en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AFE66F-9F99-924E-0341-5F144EFA6579}"/>
              </a:ext>
            </a:extLst>
          </p:cNvPr>
          <p:cNvSpPr txBox="1"/>
          <p:nvPr/>
        </p:nvSpPr>
        <p:spPr>
          <a:xfrm>
            <a:off x="8959141" y="2516817"/>
            <a:ext cx="18309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Target ADX</a:t>
            </a:r>
          </a:p>
          <a:p>
            <a:pPr algn="ctr"/>
            <a:r>
              <a:rPr lang="en-US" dirty="0"/>
              <a:t>Database</a:t>
            </a:r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de-CH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[Measurement]</a:t>
            </a:r>
            <a:endParaRPr lang="en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D360C3-B13F-7879-F2CC-2E7F80371CBE}"/>
              </a:ext>
            </a:extLst>
          </p:cNvPr>
          <p:cNvSpPr txBox="1"/>
          <p:nvPr/>
        </p:nvSpPr>
        <p:spPr>
          <a:xfrm>
            <a:off x="3698814" y="3589939"/>
            <a:ext cx="1968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2021-11-25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485E9C44-BDE8-4069-DBEF-8E7C774D61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552252" y="5207774"/>
            <a:ext cx="2572735" cy="57436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B1DE8DA4-E557-1B0B-EA69-4ABACF6476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548232" y="4240216"/>
            <a:ext cx="2572735" cy="574365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FE4DDB7A-569A-FE2A-4F64-7366D8A8C3FD}"/>
              </a:ext>
            </a:extLst>
          </p:cNvPr>
          <p:cNvSpPr txBox="1"/>
          <p:nvPr/>
        </p:nvSpPr>
        <p:spPr>
          <a:xfrm>
            <a:off x="4110456" y="4630181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2021-11-26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A426048-69EE-7FB0-CAD2-301165E888BA}"/>
              </a:ext>
            </a:extLst>
          </p:cNvPr>
          <p:cNvSpPr txBox="1"/>
          <p:nvPr/>
        </p:nvSpPr>
        <p:spPr>
          <a:xfrm>
            <a:off x="4101394" y="5510574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2021-11-27</a:t>
            </a:r>
          </a:p>
        </p:txBody>
      </p:sp>
      <p:pic>
        <p:nvPicPr>
          <p:cNvPr id="1026" name="Picture 2" descr="SQL Database (SQL Azure)&quot; Icon - Download for free – Iconduck">
            <a:extLst>
              <a:ext uri="{FF2B5EF4-FFF2-40B4-BE49-F238E27FC236}">
                <a16:creationId xmlns:a16="http://schemas.microsoft.com/office/drawing/2014/main" id="{24062DEF-2BA3-96FE-0D92-92A9DB149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470" y="1536343"/>
            <a:ext cx="619273" cy="64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7043D886-9544-43B9-DD42-DC712408AF62}"/>
              </a:ext>
            </a:extLst>
          </p:cNvPr>
          <p:cNvSpPr txBox="1"/>
          <p:nvPr/>
        </p:nvSpPr>
        <p:spPr>
          <a:xfrm>
            <a:off x="6018082" y="1618190"/>
            <a:ext cx="7889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SMDT </a:t>
            </a:r>
            <a:br>
              <a:rPr lang="en-US" sz="1100" dirty="0"/>
            </a:br>
            <a:r>
              <a:rPr lang="en-US" sz="1100" dirty="0"/>
              <a:t>Meta Data</a:t>
            </a:r>
            <a:endParaRPr lang="en-CH" sz="1100" dirty="0"/>
          </a:p>
        </p:txBody>
      </p:sp>
      <p:pic>
        <p:nvPicPr>
          <p:cNvPr id="1028" name="Picture 4" descr="Execute Azure Data Factory pipeline - Powershellbros.com">
            <a:extLst>
              <a:ext uri="{FF2B5EF4-FFF2-40B4-BE49-F238E27FC236}">
                <a16:creationId xmlns:a16="http://schemas.microsoft.com/office/drawing/2014/main" id="{634A3DA2-0FC5-9DAB-8561-7442BF03A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870" y="2629315"/>
            <a:ext cx="861048" cy="1306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" descr="Execute Azure Data Factory pipeline - Powershellbros.com">
            <a:extLst>
              <a:ext uri="{FF2B5EF4-FFF2-40B4-BE49-F238E27FC236}">
                <a16:creationId xmlns:a16="http://schemas.microsoft.com/office/drawing/2014/main" id="{12E0B6CC-5AB7-CC9C-B822-9BE79F1B7C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/>
          <a:stretch/>
        </p:blipFill>
        <p:spPr bwMode="auto">
          <a:xfrm>
            <a:off x="5758870" y="4380080"/>
            <a:ext cx="861048" cy="58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" descr="Execute Azure Data Factory pipeline - Powershellbros.com">
            <a:extLst>
              <a:ext uri="{FF2B5EF4-FFF2-40B4-BE49-F238E27FC236}">
                <a16:creationId xmlns:a16="http://schemas.microsoft.com/office/drawing/2014/main" id="{9DB243A3-579D-4AB8-8F83-78B359C220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/>
          <a:stretch/>
        </p:blipFill>
        <p:spPr bwMode="auto">
          <a:xfrm>
            <a:off x="5758870" y="5249541"/>
            <a:ext cx="861048" cy="58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ight Brace 81">
            <a:extLst>
              <a:ext uri="{FF2B5EF4-FFF2-40B4-BE49-F238E27FC236}">
                <a16:creationId xmlns:a16="http://schemas.microsoft.com/office/drawing/2014/main" id="{C61B49E9-4C57-1EF5-5B43-B6C049263C7C}"/>
              </a:ext>
            </a:extLst>
          </p:cNvPr>
          <p:cNvSpPr/>
          <p:nvPr/>
        </p:nvSpPr>
        <p:spPr>
          <a:xfrm rot="5400000">
            <a:off x="6001790" y="1623966"/>
            <a:ext cx="157846" cy="12195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35347AF-3F9C-5D88-1D37-614F887187D2}"/>
              </a:ext>
            </a:extLst>
          </p:cNvPr>
          <p:cNvSpPr txBox="1"/>
          <p:nvPr/>
        </p:nvSpPr>
        <p:spPr>
          <a:xfrm>
            <a:off x="3668478" y="2826159"/>
            <a:ext cx="1975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/>
              <a:t>Measurement</a:t>
            </a:r>
            <a:endParaRPr lang="en-CH" sz="1600" u="sng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C03AEDB-8110-2FCF-BE82-88AE92E36431}"/>
              </a:ext>
            </a:extLst>
          </p:cNvPr>
          <p:cNvCxnSpPr>
            <a:cxnSpLocks/>
          </p:cNvCxnSpPr>
          <p:nvPr/>
        </p:nvCxnSpPr>
        <p:spPr>
          <a:xfrm>
            <a:off x="3644267" y="2693957"/>
            <a:ext cx="20594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90F2EE5-0B88-D816-5717-C45BEECBCB6A}"/>
              </a:ext>
            </a:extLst>
          </p:cNvPr>
          <p:cNvSpPr txBox="1"/>
          <p:nvPr/>
        </p:nvSpPr>
        <p:spPr>
          <a:xfrm>
            <a:off x="3552838" y="2447010"/>
            <a:ext cx="2262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[Core]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SlicedImportObject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CH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4F5D30-550A-7FC3-F760-C81F99C1AA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5834" y="3886171"/>
            <a:ext cx="2298571" cy="492089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F6C3CE-34FD-5315-2208-6089ECF57C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5752" y="4954028"/>
            <a:ext cx="2274697" cy="359163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2CDEB5-AE43-76D0-58D5-9DCC51104E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4255" y="5907541"/>
            <a:ext cx="2258931" cy="248234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F9A852-AB78-9675-7C61-154E86D950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5628" y="3874883"/>
            <a:ext cx="2298571" cy="492089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9CDBE2-B29C-9AD7-175F-C0538BFBCD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5546" y="4942740"/>
            <a:ext cx="2274697" cy="359163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0AFD9E1-5296-0E89-156F-E1F74BCEBA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34049" y="5896253"/>
            <a:ext cx="2258931" cy="248234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85" name="Picture 2" descr="check mark 3 icon">
            <a:extLst>
              <a:ext uri="{FF2B5EF4-FFF2-40B4-BE49-F238E27FC236}">
                <a16:creationId xmlns:a16="http://schemas.microsoft.com/office/drawing/2014/main" id="{5D332E1B-2A81-ADF7-21D8-CC3AC93E2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734" y="3761268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85" descr="check mark 3 icon">
            <a:extLst>
              <a:ext uri="{FF2B5EF4-FFF2-40B4-BE49-F238E27FC236}">
                <a16:creationId xmlns:a16="http://schemas.microsoft.com/office/drawing/2014/main" id="{5CF1B481-500E-3472-CE22-4019E230D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873" y="4474827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check mark 3 icon">
            <a:extLst>
              <a:ext uri="{FF2B5EF4-FFF2-40B4-BE49-F238E27FC236}">
                <a16:creationId xmlns:a16="http://schemas.microsoft.com/office/drawing/2014/main" id="{9F32BD58-49C4-DDAC-BCC0-D65982D1A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734" y="5405498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1349021-6040-BC02-BE19-362C3EF2BD25}"/>
              </a:ext>
            </a:extLst>
          </p:cNvPr>
          <p:cNvSpPr txBox="1"/>
          <p:nvPr/>
        </p:nvSpPr>
        <p:spPr>
          <a:xfrm>
            <a:off x="5668324" y="2282777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ADF/Synapse </a:t>
            </a:r>
            <a:br>
              <a:rPr lang="en-US" sz="1000" dirty="0"/>
            </a:br>
            <a:r>
              <a:rPr lang="en-US" sz="1000" dirty="0"/>
              <a:t>Pipelines</a:t>
            </a:r>
            <a:endParaRPr lang="en-CH" sz="1000" dirty="0"/>
          </a:p>
        </p:txBody>
      </p:sp>
      <p:sp>
        <p:nvSpPr>
          <p:cNvPr id="3" name="Callout: Bent Line 2">
            <a:extLst>
              <a:ext uri="{FF2B5EF4-FFF2-40B4-BE49-F238E27FC236}">
                <a16:creationId xmlns:a16="http://schemas.microsoft.com/office/drawing/2014/main" id="{D1A05C7F-9E6F-CFE5-3189-471087EEEC10}"/>
              </a:ext>
            </a:extLst>
          </p:cNvPr>
          <p:cNvSpPr/>
          <p:nvPr/>
        </p:nvSpPr>
        <p:spPr>
          <a:xfrm>
            <a:off x="8137944" y="3133609"/>
            <a:ext cx="3573125" cy="1085462"/>
          </a:xfrm>
          <a:prstGeom prst="borderCallout2">
            <a:avLst>
              <a:gd name="adj1" fmla="val 18750"/>
              <a:gd name="adj2" fmla="val -1599"/>
              <a:gd name="adj3" fmla="val 18750"/>
              <a:gd name="adj4" fmla="val -16667"/>
              <a:gd name="adj5" fmla="val 51537"/>
              <a:gd name="adj6" fmla="val -2612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CH" sz="1100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1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creationTime</a:t>
            </a:r>
            <a:r>
              <a:rPr lang="de-CH" sz="1100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1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CH" sz="11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"2021-11-25"</a:t>
            </a:r>
            <a:r>
              <a:rPr lang="de-CH" sz="1100" b="1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CH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de-CH" sz="1100" dirty="0">
                <a:solidFill>
                  <a:srgbClr val="212121"/>
                </a:solidFill>
                <a:latin typeface="Consolas" panose="020B0609020204030204" pitchFamily="49" charset="0"/>
              </a:rPr>
              <a:t>   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Source:PipelineLoad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"LoadedAt:2023-05-04T05:24:10.583"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"SlicedImportObject_Id:6DD4A13A-…-BF79"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allout: Bent Line 5">
            <a:extLst>
              <a:ext uri="{FF2B5EF4-FFF2-40B4-BE49-F238E27FC236}">
                <a16:creationId xmlns:a16="http://schemas.microsoft.com/office/drawing/2014/main" id="{F6A6DA95-46E3-5EEE-7337-1BC2B43381CF}"/>
              </a:ext>
            </a:extLst>
          </p:cNvPr>
          <p:cNvSpPr/>
          <p:nvPr/>
        </p:nvSpPr>
        <p:spPr>
          <a:xfrm>
            <a:off x="8137943" y="4267201"/>
            <a:ext cx="3573125" cy="1085462"/>
          </a:xfrm>
          <a:prstGeom prst="borderCallout2">
            <a:avLst>
              <a:gd name="adj1" fmla="val 14316"/>
              <a:gd name="adj2" fmla="val -420"/>
              <a:gd name="adj3" fmla="val 15979"/>
              <a:gd name="adj4" fmla="val -15994"/>
              <a:gd name="adj5" fmla="val 47658"/>
              <a:gd name="adj6" fmla="val -2478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CH" sz="1100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1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creationTime</a:t>
            </a:r>
            <a:r>
              <a:rPr lang="de-CH" sz="1100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1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CH" sz="11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"2021-11-26"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CH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de-CH" sz="1100" dirty="0">
                <a:solidFill>
                  <a:srgbClr val="212121"/>
                </a:solidFill>
                <a:latin typeface="Consolas" panose="020B0609020204030204" pitchFamily="49" charset="0"/>
              </a:rPr>
              <a:t>   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Source:PipelineLoad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"LoadedAt:2023-05-04T05:24:10.583"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"SlicedImportObject_Id:6DD4A13A-…-BF79"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allout: Bent Line 6">
            <a:extLst>
              <a:ext uri="{FF2B5EF4-FFF2-40B4-BE49-F238E27FC236}">
                <a16:creationId xmlns:a16="http://schemas.microsoft.com/office/drawing/2014/main" id="{C72919FE-3694-8961-0F0D-01ABBE4E73E4}"/>
              </a:ext>
            </a:extLst>
          </p:cNvPr>
          <p:cNvSpPr/>
          <p:nvPr/>
        </p:nvSpPr>
        <p:spPr>
          <a:xfrm>
            <a:off x="8137943" y="5406586"/>
            <a:ext cx="3573125" cy="1085462"/>
          </a:xfrm>
          <a:prstGeom prst="borderCallout2">
            <a:avLst>
              <a:gd name="adj1" fmla="val 9328"/>
              <a:gd name="adj2" fmla="val -1262"/>
              <a:gd name="adj3" fmla="val 9883"/>
              <a:gd name="adj4" fmla="val -13468"/>
              <a:gd name="adj5" fmla="val 27152"/>
              <a:gd name="adj6" fmla="val -21918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10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CH" sz="1100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1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creationTime</a:t>
            </a:r>
            <a:r>
              <a:rPr lang="de-CH" sz="1100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1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CH" sz="11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"2021-11-27"</a:t>
            </a:r>
            <a:r>
              <a:rPr lang="de-CH" sz="1100" b="1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CH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de-CH" sz="1100" dirty="0">
                <a:solidFill>
                  <a:srgbClr val="212121"/>
                </a:solidFill>
                <a:latin typeface="Consolas" panose="020B0609020204030204" pitchFamily="49" charset="0"/>
              </a:rPr>
              <a:t>   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Source:PipelineLoad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"LoadedAt:2023-05-04T05:24:10.583"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"SlicedImportObject_Id:6DD4A13A-…-BF79"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285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D3FBA-54C0-25B4-3097-38090DE35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Transfer (SQL -&gt; SQL)</a:t>
            </a:r>
            <a:endParaRPr lang="en-CH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05FE30-8BC3-E605-EFED-BB34941FB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290" y="365125"/>
            <a:ext cx="1327019" cy="8050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629784E-97DB-771B-70CF-906945B64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238" y="2508874"/>
            <a:ext cx="4468995" cy="1557731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1B794DD-E61C-9F4E-A958-E8FBE175A1F8}"/>
              </a:ext>
            </a:extLst>
          </p:cNvPr>
          <p:cNvSpPr txBox="1"/>
          <p:nvPr/>
        </p:nvSpPr>
        <p:spPr>
          <a:xfrm>
            <a:off x="838200" y="1435424"/>
            <a:ext cx="3084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b="0" u="sng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[Core].[</a:t>
            </a:r>
            <a:r>
              <a:rPr lang="de-CH" sz="1400" b="0" u="sng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SlicedImportObject</a:t>
            </a:r>
            <a:r>
              <a:rPr lang="de-CH" sz="1400" b="0" u="sng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01859A0-E891-700B-57E8-2627F64B1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974" y="3716558"/>
            <a:ext cx="3638577" cy="700093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1167F39-22BA-309B-CD38-CA7AB73B2D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469" y="4379892"/>
            <a:ext cx="3890211" cy="2107377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A5FB1F1-C9B2-DD0F-09A2-0D8E2A642BF4}"/>
              </a:ext>
            </a:extLst>
          </p:cNvPr>
          <p:cNvSpPr txBox="1"/>
          <p:nvPr/>
        </p:nvSpPr>
        <p:spPr>
          <a:xfrm>
            <a:off x="3206415" y="5247090"/>
            <a:ext cx="3810659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activity(</a:t>
            </a:r>
            <a:r>
              <a:rPr lang="de-CH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'SetSlicedImportObjectStart’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firstRow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SelectCommand</a:t>
            </a:r>
            <a:endParaRPr lang="de-CH" sz="1200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A210FDC-CFC8-00AC-632C-C83C577778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4380" y="4392064"/>
            <a:ext cx="3767165" cy="2171716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DE1C288-9F21-7FB0-736F-A8FF61CAA307}"/>
              </a:ext>
            </a:extLst>
          </p:cNvPr>
          <p:cNvSpPr txBox="1"/>
          <p:nvPr/>
        </p:nvSpPr>
        <p:spPr>
          <a:xfrm>
            <a:off x="7917264" y="4640903"/>
            <a:ext cx="3810659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activity(</a:t>
            </a:r>
            <a:r>
              <a:rPr lang="de-CH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'SetSlicedImportObjectStart’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firstRow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DestinationSchema</a:t>
            </a:r>
            <a:endParaRPr lang="de-CH" sz="1200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91F5B3-23FB-E2EC-D890-7730D3E97AD2}"/>
              </a:ext>
            </a:extLst>
          </p:cNvPr>
          <p:cNvSpPr txBox="1"/>
          <p:nvPr/>
        </p:nvSpPr>
        <p:spPr>
          <a:xfrm>
            <a:off x="7673742" y="6359549"/>
            <a:ext cx="4461478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{activity(</a:t>
            </a:r>
            <a:r>
              <a:rPr lang="de-CH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'SetSlicedImportObjectStart’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firstRow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EmptyDestinationSliceCommand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5E98D9-AE36-050D-5DBC-DB3FE422AAE0}"/>
              </a:ext>
            </a:extLst>
          </p:cNvPr>
          <p:cNvSpPr txBox="1"/>
          <p:nvPr/>
        </p:nvSpPr>
        <p:spPr>
          <a:xfrm>
            <a:off x="7944851" y="5438963"/>
            <a:ext cx="3810659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activity(</a:t>
            </a:r>
            <a:r>
              <a:rPr lang="de-CH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'SetSlicedImportObjectStart’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firstRow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DestinationObject</a:t>
            </a:r>
            <a:endParaRPr lang="de-CH" sz="1200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BAC3B7B-A97B-38E9-4E1A-0BE6C49ABD25}"/>
              </a:ext>
            </a:extLst>
          </p:cNvPr>
          <p:cNvCxnSpPr/>
          <p:nvPr/>
        </p:nvCxnSpPr>
        <p:spPr>
          <a:xfrm flipH="1">
            <a:off x="4878805" y="4134630"/>
            <a:ext cx="1041900" cy="530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72D38D1-29A9-9D41-BA14-0AFFAC40C439}"/>
              </a:ext>
            </a:extLst>
          </p:cNvPr>
          <p:cNvCxnSpPr>
            <a:cxnSpLocks/>
          </p:cNvCxnSpPr>
          <p:nvPr/>
        </p:nvCxnSpPr>
        <p:spPr>
          <a:xfrm>
            <a:off x="6864016" y="4134630"/>
            <a:ext cx="497306" cy="25743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8EEBCFD-E401-D12D-179F-19E2C8B7F962}"/>
              </a:ext>
            </a:extLst>
          </p:cNvPr>
          <p:cNvCxnSpPr>
            <a:cxnSpLocks/>
          </p:cNvCxnSpPr>
          <p:nvPr/>
        </p:nvCxnSpPr>
        <p:spPr>
          <a:xfrm flipH="1">
            <a:off x="4606090" y="3141442"/>
            <a:ext cx="423110" cy="544351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7021216-24DF-7D3D-6C5C-B9555447215B}"/>
              </a:ext>
            </a:extLst>
          </p:cNvPr>
          <p:cNvCxnSpPr>
            <a:cxnSpLocks/>
          </p:cNvCxnSpPr>
          <p:nvPr/>
        </p:nvCxnSpPr>
        <p:spPr>
          <a:xfrm>
            <a:off x="7555832" y="3110677"/>
            <a:ext cx="655719" cy="56770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45FB932-405C-0F5E-3024-607E2DEF95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0469" y="1767772"/>
            <a:ext cx="10569249" cy="67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731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4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CEC13B9-DD54-B18F-C720-8899E2441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174" y="2457064"/>
            <a:ext cx="4764412" cy="1302272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3D3FBA-54C0-25B4-3097-38090DE35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Transfer (SQL -&gt; ADX)</a:t>
            </a:r>
            <a:endParaRPr lang="en-C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B794DD-E61C-9F4E-A958-E8FBE175A1F8}"/>
              </a:ext>
            </a:extLst>
          </p:cNvPr>
          <p:cNvSpPr txBox="1"/>
          <p:nvPr/>
        </p:nvSpPr>
        <p:spPr>
          <a:xfrm>
            <a:off x="838200" y="1378720"/>
            <a:ext cx="3084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b="0" u="sng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[Core].[</a:t>
            </a:r>
            <a:r>
              <a:rPr lang="de-CH" sz="1400" b="0" u="sng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SlicedImportObject</a:t>
            </a:r>
            <a:r>
              <a:rPr lang="de-CH" sz="1400" b="0" u="sng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1167F39-22BA-309B-CD38-CA7AB73B2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69" y="4379892"/>
            <a:ext cx="3890211" cy="2107377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A5FB1F1-C9B2-DD0F-09A2-0D8E2A642BF4}"/>
              </a:ext>
            </a:extLst>
          </p:cNvPr>
          <p:cNvSpPr txBox="1"/>
          <p:nvPr/>
        </p:nvSpPr>
        <p:spPr>
          <a:xfrm>
            <a:off x="3330293" y="5304536"/>
            <a:ext cx="3810659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activity(</a:t>
            </a:r>
            <a:r>
              <a:rPr lang="de-CH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'SetSlicedImportObjectStart’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firstRow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SelectCommand</a:t>
            </a:r>
            <a:endParaRPr lang="de-CH" sz="1200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8EEBCFD-E401-D12D-179F-19E2C8B7F962}"/>
              </a:ext>
            </a:extLst>
          </p:cNvPr>
          <p:cNvCxnSpPr>
            <a:cxnSpLocks/>
          </p:cNvCxnSpPr>
          <p:nvPr/>
        </p:nvCxnSpPr>
        <p:spPr>
          <a:xfrm flipH="1">
            <a:off x="4189946" y="3004257"/>
            <a:ext cx="1792634" cy="62721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7021216-24DF-7D3D-6C5C-B9555447215B}"/>
              </a:ext>
            </a:extLst>
          </p:cNvPr>
          <p:cNvCxnSpPr>
            <a:cxnSpLocks/>
          </p:cNvCxnSpPr>
          <p:nvPr/>
        </p:nvCxnSpPr>
        <p:spPr>
          <a:xfrm>
            <a:off x="9066022" y="3004257"/>
            <a:ext cx="623779" cy="62721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45FB932-405C-0F5E-3024-607E2DEF9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469" y="1711068"/>
            <a:ext cx="10569249" cy="671336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E39C7E-3079-A8DA-7695-6E4953ACA6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5553" y="182509"/>
            <a:ext cx="1743088" cy="10287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CCB094-FEF1-80A6-964A-C7B72E72E87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1503" r="1625" b="4733"/>
          <a:stretch/>
        </p:blipFill>
        <p:spPr>
          <a:xfrm>
            <a:off x="4189946" y="3642146"/>
            <a:ext cx="5499855" cy="1256932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16F891A-C8B5-A87A-1655-F91884AC98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3351" y="4767358"/>
            <a:ext cx="4676809" cy="1976452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45E98D9-AE36-050D-5DBC-DB3FE422AAE0}"/>
              </a:ext>
            </a:extLst>
          </p:cNvPr>
          <p:cNvSpPr txBox="1"/>
          <p:nvPr/>
        </p:nvSpPr>
        <p:spPr>
          <a:xfrm>
            <a:off x="8279216" y="5152845"/>
            <a:ext cx="3810659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activity(</a:t>
            </a:r>
            <a:r>
              <a:rPr lang="de-CH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'SetSlicedImportObjectStart</a:t>
            </a:r>
            <a:r>
              <a:rPr lang="de-CH" sz="12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firstRow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DestinationObject</a:t>
            </a:r>
            <a:endParaRPr lang="de-CH" sz="1200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91F5B3-23FB-E2EC-D890-7730D3E97AD2}"/>
              </a:ext>
            </a:extLst>
          </p:cNvPr>
          <p:cNvSpPr txBox="1"/>
          <p:nvPr/>
        </p:nvSpPr>
        <p:spPr>
          <a:xfrm>
            <a:off x="5111744" y="5980959"/>
            <a:ext cx="3810659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activity(</a:t>
            </a:r>
            <a:r>
              <a:rPr lang="de-CH" sz="12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'SetSlicedImportObjectStart'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dirty="0">
                <a:solidFill>
                  <a:srgbClr val="0011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dirty="0">
                <a:solidFill>
                  <a:srgbClr val="0011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firstRow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dirty="0">
                <a:solidFill>
                  <a:srgbClr val="0011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AdditionalContext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C8D8824A-C97A-6C18-5AB3-5C4AB2158F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273" y="2725380"/>
            <a:ext cx="3581426" cy="938219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BAC3B7B-A97B-38E9-4E1A-0BE6C49ABD25}"/>
              </a:ext>
            </a:extLst>
          </p:cNvPr>
          <p:cNvCxnSpPr>
            <a:cxnSpLocks/>
          </p:cNvCxnSpPr>
          <p:nvPr/>
        </p:nvCxnSpPr>
        <p:spPr>
          <a:xfrm flipH="1">
            <a:off x="4828046" y="4392064"/>
            <a:ext cx="2259175" cy="77921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72D38D1-29A9-9D41-BA14-0AFFAC40C439}"/>
              </a:ext>
            </a:extLst>
          </p:cNvPr>
          <p:cNvCxnSpPr>
            <a:cxnSpLocks/>
          </p:cNvCxnSpPr>
          <p:nvPr/>
        </p:nvCxnSpPr>
        <p:spPr>
          <a:xfrm>
            <a:off x="8165805" y="4415931"/>
            <a:ext cx="184297" cy="36574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00E7B27-25F0-908B-D7D3-4120C4406BFC}"/>
              </a:ext>
            </a:extLst>
          </p:cNvPr>
          <p:cNvCxnSpPr>
            <a:cxnSpLocks/>
            <a:endCxn id="42" idx="3"/>
          </p:cNvCxnSpPr>
          <p:nvPr/>
        </p:nvCxnSpPr>
        <p:spPr>
          <a:xfrm flipH="1" flipV="1">
            <a:off x="3922699" y="3194490"/>
            <a:ext cx="2302394" cy="65741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282E63E-5ED5-424D-579E-86970B32ED09}"/>
              </a:ext>
            </a:extLst>
          </p:cNvPr>
          <p:cNvSpPr txBox="1"/>
          <p:nvPr/>
        </p:nvSpPr>
        <p:spPr>
          <a:xfrm>
            <a:off x="562891" y="3588580"/>
            <a:ext cx="3810659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activity(</a:t>
            </a:r>
            <a:r>
              <a:rPr lang="de-CH" sz="12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'SetSlicedImportObjectStart'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dirty="0">
                <a:solidFill>
                  <a:srgbClr val="0011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dirty="0">
                <a:solidFill>
                  <a:srgbClr val="0011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firstRow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dirty="0">
                <a:solidFill>
                  <a:srgbClr val="0011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ADX_DropExtentCommand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4C8C4F5-241A-A225-2F38-D6DC646BA112}"/>
              </a:ext>
            </a:extLst>
          </p:cNvPr>
          <p:cNvCxnSpPr>
            <a:cxnSpLocks/>
          </p:cNvCxnSpPr>
          <p:nvPr/>
        </p:nvCxnSpPr>
        <p:spPr>
          <a:xfrm flipV="1">
            <a:off x="11157097" y="5614510"/>
            <a:ext cx="0" cy="30338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328DE81-466A-14B2-E850-48D71D9C54A8}"/>
              </a:ext>
            </a:extLst>
          </p:cNvPr>
          <p:cNvCxnSpPr>
            <a:cxnSpLocks/>
            <a:endCxn id="24" idx="3"/>
          </p:cNvCxnSpPr>
          <p:nvPr/>
        </p:nvCxnSpPr>
        <p:spPr>
          <a:xfrm flipH="1" flipV="1">
            <a:off x="8922403" y="6211792"/>
            <a:ext cx="923346" cy="27547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5A8B362-CDCF-ACB3-ECB1-022ECF0D1985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118884" y="5477922"/>
            <a:ext cx="211409" cy="5744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99A01E0-C2B6-5F0C-7E36-0DE4EBC935C4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2468221" y="3317864"/>
            <a:ext cx="296244" cy="27071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57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  <p:bldP spid="24" grpId="0" animBg="1"/>
      <p:bldP spid="5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487EB-02B6-8325-A7BF-F84AECB38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ChatGPT</a:t>
            </a:r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6EF549-48B4-7FBA-56D4-610DCFA88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84" y="1450919"/>
            <a:ext cx="5219738" cy="41005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7DF5C5-17E7-ECEB-A831-75ED64FD2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307" y="152819"/>
            <a:ext cx="3281386" cy="26384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A22CD5-DF7B-C401-6207-B1FE3E805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4803" y="4125012"/>
            <a:ext cx="5124487" cy="24717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FC3AF8-39BE-83A5-FDA2-A2B6DB65B6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6728" y="423399"/>
            <a:ext cx="5095912" cy="364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4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1335</Words>
  <Application>Microsoft Office PowerPoint</Application>
  <PresentationFormat>Widescreen</PresentationFormat>
  <Paragraphs>200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-apple-system</vt:lpstr>
      <vt:lpstr>Arial</vt:lpstr>
      <vt:lpstr>Calibri</vt:lpstr>
      <vt:lpstr>Calibri Light</vt:lpstr>
      <vt:lpstr>Consolas</vt:lpstr>
      <vt:lpstr>Courier New</vt:lpstr>
      <vt:lpstr>Office Theme</vt:lpstr>
      <vt:lpstr>Sliced Data Migration Toolbox (SDMT)</vt:lpstr>
      <vt:lpstr>Transfer Scenarios</vt:lpstr>
      <vt:lpstr>SDMT – Sliced Data Migration Tool - Overview</vt:lpstr>
      <vt:lpstr>SDMT – Sliced Data Migration Tool – Error slice</vt:lpstr>
      <vt:lpstr>SDMT – Sliced Data Migration Tool - Restart</vt:lpstr>
      <vt:lpstr>SDMT – Sliced Data Migration Tool - ADX</vt:lpstr>
      <vt:lpstr>Direct Transfer (SQL -&gt; SQL)</vt:lpstr>
      <vt:lpstr>Direct Transfer (SQL -&gt; ADX)</vt:lpstr>
      <vt:lpstr>ChatGPT</vt:lpstr>
      <vt:lpstr>PowerPoint Presentation</vt:lpstr>
      <vt:lpstr>Generate Meta Data</vt:lpstr>
      <vt:lpstr>Generate Meta Data</vt:lpstr>
      <vt:lpstr>Manual Meta Data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Sliced Data Migration Toolbox (SDMT)</dc:title>
  <dc:creator>Meinrad Weiss</dc:creator>
  <cp:lastModifiedBy>Meinrad Weiss</cp:lastModifiedBy>
  <cp:revision>11</cp:revision>
  <dcterms:created xsi:type="dcterms:W3CDTF">2023-05-03T09:56:54Z</dcterms:created>
  <dcterms:modified xsi:type="dcterms:W3CDTF">2023-05-10T15:03:29Z</dcterms:modified>
</cp:coreProperties>
</file>