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7" r:id="rId5"/>
    <p:sldId id="268" r:id="rId6"/>
    <p:sldId id="269" r:id="rId7"/>
    <p:sldId id="262" r:id="rId8"/>
    <p:sldId id="270" r:id="rId9"/>
    <p:sldId id="264" r:id="rId10"/>
    <p:sldId id="271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40" d="100"/>
          <a:sy n="140" d="100"/>
        </p:scale>
        <p:origin x="27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F4EA-36C7-CF21-45CE-EAD1830B4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8BE6A-731F-36E6-D0C2-555BBB31F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A73D-E4CC-72C4-B6C1-EF397700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5253-AB23-BC87-0F66-4908589B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65F5-6D03-6B22-031F-E4ABBA0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38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2CC3-E581-A3D6-C16E-231B3366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122FC-3082-821C-E9F5-2427BB06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3043-6FB3-6036-1324-C699AE06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6F3C-6C30-059C-7F49-831AB2CD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E5C8-4FE1-96AE-B320-E80A7679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31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11FB-7BFC-D153-36CF-147D53867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540F-8350-A4E5-0EFB-F06AC8B2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4A77-605C-9AD7-321F-5305CB2A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F8BB-A7B0-F6D4-F5FD-B94615F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CB0D-05E0-A571-ABBD-4A610C2E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62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BC14-582C-D4C0-504A-8366B4BC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B5FD-2020-6BBF-9FF5-7213375F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5EF1-A1E6-09FD-C4E8-7F7A425B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B064-0F4F-36F1-905D-C6C9A00D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C032-3E06-42F6-A8BF-F38D81B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31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7B4F-5492-205D-8002-FE31C3D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C779-5166-D6A4-BC28-856EBDE9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00D-1E92-4FF4-D357-6A75E59D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9175-E5D5-29A0-7ACA-9F0AB090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F30A-29CD-E296-43F6-379628F0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71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6D28-D0E6-69BC-AA7F-C8E62BF5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AC3-A88F-0A1E-5034-749F8E363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D046-AB5F-FB46-39F9-F618DDDC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A073-6CD2-4C07-C740-34B70054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D8A9-659D-4CB0-CD99-A9E69B20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F4B4C-B315-B31E-911C-D34A48DF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26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F67C-6A2A-5160-8C5C-B28CA784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9F16-BF13-4247-04D7-64792364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7117-F532-D938-A053-1E825F7E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0B4F8-D473-6CF8-F22D-0813E564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6F03-B5DB-C13F-AB26-2238B43A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322C-2721-2472-C876-DF0767F7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0CC88-143C-A058-0A28-BDC4893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D41BB-C877-421F-0767-9354A56E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874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17E6-7AFE-3842-4B88-6B4DFE08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C1B3D-ECCC-603F-292E-2E28F57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A049F-A5D6-22CA-0949-4E3B10D7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4D51-664A-98CE-62EC-66B04367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880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831E-BF69-FF4F-3459-39B0A049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B6D4E-739D-860D-A7D0-72DCD579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A2247-8DA9-C4B7-E6A0-797765A7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46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2D1D-F134-7200-D306-3025BD00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385E-3CDC-6437-CB3E-E97587F2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5B2F-DFB0-E5D7-2DB6-15A2D071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29FF-36F6-1C48-9DFC-0E1CC155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EA5A-3357-A47B-AE3C-B08974B2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2711-7342-99C5-2374-AF5C69E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9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16A8-9D05-93E6-296D-37D921A1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968A5-9519-C7E6-2B04-AEEF5A51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DEEFD-9753-CA28-5391-F63A4383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5BFE4-E7EB-0E2C-679C-4AED2DBC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361DD-9381-84DB-483B-072666BB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E1CC-A784-B73E-AAAA-7CF85396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102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FE8C3-526D-C940-DAD2-BF72F369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977D-1846-51C3-D8DC-3E297834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1461-84C9-5ABF-54AE-053AC405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DC9E-2B20-8F81-BCB6-167EC9EB8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7BAC-769F-12D1-2502-7E76D612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0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jpe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isberg Wasser Bilder - Kostenloser Download auf Freepik">
            <a:extLst>
              <a:ext uri="{FF2B5EF4-FFF2-40B4-BE49-F238E27FC236}">
                <a16:creationId xmlns:a16="http://schemas.microsoft.com/office/drawing/2014/main" id="{AA6EC09E-05CE-BBA6-7EB6-3CEA4ADF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 r="8555"/>
          <a:stretch/>
        </p:blipFill>
        <p:spPr bwMode="auto">
          <a:xfrm>
            <a:off x="-340" y="10"/>
            <a:ext cx="819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0F98BC-230C-37EB-79A8-432D4FA1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961860"/>
            <a:ext cx="4620584" cy="10913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Meinrad Weiss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Senior Cloud Solution Architect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Microsoft</a:t>
            </a:r>
            <a:endParaRPr lang="en-CH" dirty="0">
              <a:solidFill>
                <a:srgbClr val="FFFFFF"/>
              </a:solidFill>
            </a:endParaRPr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AB8958C2-6768-D819-43FF-ADA6AF991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r="23907"/>
          <a:stretch/>
        </p:blipFill>
        <p:spPr bwMode="auto">
          <a:xfrm>
            <a:off x="6644201" y="-2458"/>
            <a:ext cx="5657990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5B4AA53-F5C9-143A-3CFD-195CC121DCA7}"/>
              </a:ext>
            </a:extLst>
          </p:cNvPr>
          <p:cNvSpPr/>
          <p:nvPr/>
        </p:nvSpPr>
        <p:spPr>
          <a:xfrm>
            <a:off x="4912242" y="2463377"/>
            <a:ext cx="4957562" cy="3388236"/>
          </a:xfrm>
          <a:prstGeom prst="rightArrow">
            <a:avLst>
              <a:gd name="adj1" fmla="val 84180"/>
              <a:gd name="adj2" fmla="val 26987"/>
            </a:avLst>
          </a:prstGeom>
          <a:solidFill>
            <a:schemeClr val="accent6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0B8FFAB4-03D6-1DF1-214D-A2C870528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36534" r="31544" b="56329"/>
          <a:stretch/>
        </p:blipFill>
        <p:spPr bwMode="auto">
          <a:xfrm>
            <a:off x="5224540" y="2463377"/>
            <a:ext cx="3467986" cy="43318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isberg Wasser Bilder - Kostenloser Download auf Freepik">
            <a:extLst>
              <a:ext uri="{FF2B5EF4-FFF2-40B4-BE49-F238E27FC236}">
                <a16:creationId xmlns:a16="http://schemas.microsoft.com/office/drawing/2014/main" id="{9D7BCD5E-F2C4-7FC0-A42B-35E4882E4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4" t="45316" r="31751" b="43799"/>
          <a:stretch/>
        </p:blipFill>
        <p:spPr bwMode="auto">
          <a:xfrm>
            <a:off x="5224540" y="2990030"/>
            <a:ext cx="3467989" cy="66054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isberg Wasser Bilder - Kostenloser Download auf Freepik">
            <a:extLst>
              <a:ext uri="{FF2B5EF4-FFF2-40B4-BE49-F238E27FC236}">
                <a16:creationId xmlns:a16="http://schemas.microsoft.com/office/drawing/2014/main" id="{7E82AE19-7E30-432A-6C36-AC2300EC8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9" t="70033" r="32287" b="10694"/>
          <a:stretch/>
        </p:blipFill>
        <p:spPr bwMode="auto">
          <a:xfrm>
            <a:off x="5224540" y="4682028"/>
            <a:ext cx="3467988" cy="1169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isberg Wasser Bilder - Kostenloser Download auf Freepik">
            <a:extLst>
              <a:ext uri="{FF2B5EF4-FFF2-40B4-BE49-F238E27FC236}">
                <a16:creationId xmlns:a16="http://schemas.microsoft.com/office/drawing/2014/main" id="{9C3F2447-8505-D349-9113-BF194ECBC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6" t="55666" r="31990" b="30234"/>
          <a:stretch/>
        </p:blipFill>
        <p:spPr bwMode="auto">
          <a:xfrm>
            <a:off x="5224541" y="3737129"/>
            <a:ext cx="3467985" cy="855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6457A-357A-8719-226B-0FD11809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394427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Sliced Data Migration Toolbox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(SDMT)</a:t>
            </a:r>
            <a:endParaRPr lang="en-CH" sz="4400" dirty="0">
              <a:solidFill>
                <a:srgbClr val="FFFFFF"/>
              </a:solidFill>
            </a:endParaRPr>
          </a:p>
        </p:txBody>
      </p:sp>
      <p:pic>
        <p:nvPicPr>
          <p:cNvPr id="15" name="Picture 4" descr="Microsoft Azure Data Explorer - Badges - Credly">
            <a:extLst>
              <a:ext uri="{FF2B5EF4-FFF2-40B4-BE49-F238E27FC236}">
                <a16:creationId xmlns:a16="http://schemas.microsoft.com/office/drawing/2014/main" id="{62A96A39-8C5B-DDCC-C5FF-F0BAFA198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9355677" y="2519183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QL Database (generic) | Microsoft Azure Color">
            <a:extLst>
              <a:ext uri="{FF2B5EF4-FFF2-40B4-BE49-F238E27FC236}">
                <a16:creationId xmlns:a16="http://schemas.microsoft.com/office/drawing/2014/main" id="{10D8D401-337C-2902-3B00-5082D5EFC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"/>
          <a:stretch/>
        </p:blipFill>
        <p:spPr bwMode="auto">
          <a:xfrm>
            <a:off x="10302806" y="2590729"/>
            <a:ext cx="770704" cy="677012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242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D4AD-AF29-42EC-0027-0B1036FE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5FC2-9974-61BE-7049-52A5D106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4F47E-37DB-3943-3A7A-2402D1BE8235}"/>
              </a:ext>
            </a:extLst>
          </p:cNvPr>
          <p:cNvSpPr txBox="1"/>
          <p:nvPr/>
        </p:nvSpPr>
        <p:spPr>
          <a:xfrm>
            <a:off x="609600" y="1690688"/>
            <a:ext cx="198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can you please list the input parameter the following stored procedure Id just like to get a table with the parameters (name, data type, default value, purpose). The table should be formatted as an raw MD table.</a:t>
            </a:r>
            <a:endParaRPr lang="en-C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3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'Month'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DD40D-7747-0B4C-ED74-41DE3C24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97" y="5845377"/>
            <a:ext cx="10455501" cy="47393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48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57C6C-E75A-396F-0F55-2E079D02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44" y="5289002"/>
            <a:ext cx="8572563" cy="13573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94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2EF7-3B70-92C6-FE97-FDC20080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E685E-3E9D-5A53-C938-A122690A1EF9}"/>
              </a:ext>
            </a:extLst>
          </p:cNvPr>
          <p:cNvSpPr txBox="1"/>
          <p:nvPr/>
        </p:nvSpPr>
        <p:spPr>
          <a:xfrm>
            <a:off x="941975" y="1432009"/>
            <a:ext cx="10411825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[Core]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SlicedImportObject_Id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DestinationPath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DestinationFileName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'37C8B38B-B913-4593-B1F2-68EDCB5DC60F'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RevisionNumber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[Status] FROM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'WHERE [</a:t>
            </a:r>
            <a:r>
              <a:rPr lang="de-CH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71815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AdventureWorksLT_SalesLT_Sliced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adf-to-powerbi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/SalesOrderID_lt71815'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'SalesOrderHeader_lt71815'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8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C0EF-E04E-B921-C3E1-03B4595C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Scenarios</a:t>
            </a:r>
            <a:endParaRPr lang="en-CH" dirty="0"/>
          </a:p>
        </p:txBody>
      </p:sp>
      <p:pic>
        <p:nvPicPr>
          <p:cNvPr id="1026" name="Picture 2" descr="SQL Database (generic) | Microsoft Azure Color">
            <a:extLst>
              <a:ext uri="{FF2B5EF4-FFF2-40B4-BE49-F238E27FC236}">
                <a16:creationId xmlns:a16="http://schemas.microsoft.com/office/drawing/2014/main" id="{4D672444-D303-B6A7-F899-CC0F61E8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1" y="284106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FC0A94-7C02-88B9-2A7B-5C6F18A3B0D9}"/>
              </a:ext>
            </a:extLst>
          </p:cNvPr>
          <p:cNvCxnSpPr/>
          <p:nvPr/>
        </p:nvCxnSpPr>
        <p:spPr>
          <a:xfrm>
            <a:off x="1834816" y="314812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AD2B-9EC9-1A87-D7E9-A33977C945D2}"/>
              </a:ext>
            </a:extLst>
          </p:cNvPr>
          <p:cNvCxnSpPr/>
          <p:nvPr/>
        </p:nvCxnSpPr>
        <p:spPr>
          <a:xfrm>
            <a:off x="1834816" y="331857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48A2-EEBD-3EF6-E9C9-21EBAF7CEA54}"/>
              </a:ext>
            </a:extLst>
          </p:cNvPr>
          <p:cNvCxnSpPr/>
          <p:nvPr/>
        </p:nvCxnSpPr>
        <p:spPr>
          <a:xfrm>
            <a:off x="1834816" y="351107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QL Database (generic) | Microsoft Azure Color">
            <a:extLst>
              <a:ext uri="{FF2B5EF4-FFF2-40B4-BE49-F238E27FC236}">
                <a16:creationId xmlns:a16="http://schemas.microsoft.com/office/drawing/2014/main" id="{A7B8FA1A-E716-380A-5735-1A5CFA33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37" y="284106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QL Database (generic) | Microsoft Azure Color">
            <a:extLst>
              <a:ext uri="{FF2B5EF4-FFF2-40B4-BE49-F238E27FC236}">
                <a16:creationId xmlns:a16="http://schemas.microsoft.com/office/drawing/2014/main" id="{5C2D63E7-353E-BFDC-A808-92A8A4CB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1" y="473600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FB97BC-CC04-9BA6-93F6-CEEBE7F17288}"/>
              </a:ext>
            </a:extLst>
          </p:cNvPr>
          <p:cNvCxnSpPr/>
          <p:nvPr/>
        </p:nvCxnSpPr>
        <p:spPr>
          <a:xfrm>
            <a:off x="1834816" y="504306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DFAFF4-FFC4-C291-768D-FA5A7E947BE1}"/>
              </a:ext>
            </a:extLst>
          </p:cNvPr>
          <p:cNvCxnSpPr/>
          <p:nvPr/>
        </p:nvCxnSpPr>
        <p:spPr>
          <a:xfrm>
            <a:off x="1834816" y="521351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B6ED5E-72A3-4557-AC59-EADD236F2020}"/>
              </a:ext>
            </a:extLst>
          </p:cNvPr>
          <p:cNvCxnSpPr/>
          <p:nvPr/>
        </p:nvCxnSpPr>
        <p:spPr>
          <a:xfrm>
            <a:off x="1834816" y="540601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icrosoft Azure Data Explorer - Badges - Credly">
            <a:extLst>
              <a:ext uri="{FF2B5EF4-FFF2-40B4-BE49-F238E27FC236}">
                <a16:creationId xmlns:a16="http://schemas.microsoft.com/office/drawing/2014/main" id="{CFBBFCE6-F13B-B8D7-4FF4-2B4736844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2510337" y="4788579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QL Database (generic) | Microsoft Azure Color">
            <a:extLst>
              <a:ext uri="{FF2B5EF4-FFF2-40B4-BE49-F238E27FC236}">
                <a16:creationId xmlns:a16="http://schemas.microsoft.com/office/drawing/2014/main" id="{96ACEBC5-AF2A-CC30-8E2D-0045CAF8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77" y="2866960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B4824-353A-A13E-153C-3BCFED946509}"/>
              </a:ext>
            </a:extLst>
          </p:cNvPr>
          <p:cNvCxnSpPr/>
          <p:nvPr/>
        </p:nvCxnSpPr>
        <p:spPr>
          <a:xfrm>
            <a:off x="7333752" y="3174016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EBFFAC-9D98-2433-E39A-415F1CD9DDA9}"/>
              </a:ext>
            </a:extLst>
          </p:cNvPr>
          <p:cNvCxnSpPr/>
          <p:nvPr/>
        </p:nvCxnSpPr>
        <p:spPr>
          <a:xfrm>
            <a:off x="7333752" y="334446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07EE67-3661-C6B6-C1AB-3EFD3F7B9C67}"/>
              </a:ext>
            </a:extLst>
          </p:cNvPr>
          <p:cNvCxnSpPr/>
          <p:nvPr/>
        </p:nvCxnSpPr>
        <p:spPr>
          <a:xfrm>
            <a:off x="7333752" y="353696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SQL Database (generic) | Microsoft Azure Color">
            <a:extLst>
              <a:ext uri="{FF2B5EF4-FFF2-40B4-BE49-F238E27FC236}">
                <a16:creationId xmlns:a16="http://schemas.microsoft.com/office/drawing/2014/main" id="{504C1F83-B445-C727-3D24-800C4421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77" y="4761900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15FDE-8331-3553-F203-A04F5F0B628C}"/>
              </a:ext>
            </a:extLst>
          </p:cNvPr>
          <p:cNvCxnSpPr/>
          <p:nvPr/>
        </p:nvCxnSpPr>
        <p:spPr>
          <a:xfrm>
            <a:off x="7333752" y="5068956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A61556-6E0A-CCB9-DA2E-C692F0BAB056}"/>
              </a:ext>
            </a:extLst>
          </p:cNvPr>
          <p:cNvCxnSpPr/>
          <p:nvPr/>
        </p:nvCxnSpPr>
        <p:spPr>
          <a:xfrm>
            <a:off x="7333752" y="523940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4102DB-0393-2E4A-7847-C5E8EF9A094E}"/>
              </a:ext>
            </a:extLst>
          </p:cNvPr>
          <p:cNvCxnSpPr/>
          <p:nvPr/>
        </p:nvCxnSpPr>
        <p:spPr>
          <a:xfrm>
            <a:off x="7333752" y="543190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E8E083-F1FF-4AF2-F00F-7BA093CB4070}"/>
              </a:ext>
            </a:extLst>
          </p:cNvPr>
          <p:cNvCxnSpPr/>
          <p:nvPr/>
        </p:nvCxnSpPr>
        <p:spPr>
          <a:xfrm>
            <a:off x="9001630" y="317401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A0967-36AF-DF20-5938-45E1C9449BDF}"/>
              </a:ext>
            </a:extLst>
          </p:cNvPr>
          <p:cNvCxnSpPr/>
          <p:nvPr/>
        </p:nvCxnSpPr>
        <p:spPr>
          <a:xfrm>
            <a:off x="9001630" y="334446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8C1D21-1F38-AD3D-A8D8-DE84A7851616}"/>
              </a:ext>
            </a:extLst>
          </p:cNvPr>
          <p:cNvCxnSpPr/>
          <p:nvPr/>
        </p:nvCxnSpPr>
        <p:spPr>
          <a:xfrm>
            <a:off x="9001630" y="353696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SQL Database (generic) | Microsoft Azure Color">
            <a:extLst>
              <a:ext uri="{FF2B5EF4-FFF2-40B4-BE49-F238E27FC236}">
                <a16:creationId xmlns:a16="http://schemas.microsoft.com/office/drawing/2014/main" id="{D2446D86-0581-4FDD-E039-67D5A7A1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151" y="286695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A9AFBA-F394-FBC8-E8CA-CCEF7603321B}"/>
              </a:ext>
            </a:extLst>
          </p:cNvPr>
          <p:cNvCxnSpPr/>
          <p:nvPr/>
        </p:nvCxnSpPr>
        <p:spPr>
          <a:xfrm>
            <a:off x="9001630" y="506895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38E9E-F199-325E-350B-30282A53B6DC}"/>
              </a:ext>
            </a:extLst>
          </p:cNvPr>
          <p:cNvCxnSpPr/>
          <p:nvPr/>
        </p:nvCxnSpPr>
        <p:spPr>
          <a:xfrm>
            <a:off x="9001630" y="523940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051E2-C22E-D3EA-81D6-F51207321AC8}"/>
              </a:ext>
            </a:extLst>
          </p:cNvPr>
          <p:cNvCxnSpPr/>
          <p:nvPr/>
        </p:nvCxnSpPr>
        <p:spPr>
          <a:xfrm>
            <a:off x="9001630" y="543190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Microsoft Azure Data Explorer - Badges - Credly">
            <a:extLst>
              <a:ext uri="{FF2B5EF4-FFF2-40B4-BE49-F238E27FC236}">
                <a16:creationId xmlns:a16="http://schemas.microsoft.com/office/drawing/2014/main" id="{E7419AFB-23E3-DD79-8D83-A12FC91EE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9677151" y="4814469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Data Lake Storage Connector - Mule 4">
            <a:extLst>
              <a:ext uri="{FF2B5EF4-FFF2-40B4-BE49-F238E27FC236}">
                <a16:creationId xmlns:a16="http://schemas.microsoft.com/office/drawing/2014/main" id="{30FB7225-685D-368A-0C89-24EA27420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8035028" y="2870033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Azure Data Lake Storage Connector - Mule 4">
            <a:extLst>
              <a:ext uri="{FF2B5EF4-FFF2-40B4-BE49-F238E27FC236}">
                <a16:creationId xmlns:a16="http://schemas.microsoft.com/office/drawing/2014/main" id="{2D092D7E-B2EC-6968-FC42-B0A634AA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8035028" y="4788579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A8EA2D-BD05-C5D5-D564-E5DAE47B42B6}"/>
              </a:ext>
            </a:extLst>
          </p:cNvPr>
          <p:cNvSpPr txBox="1"/>
          <p:nvPr/>
        </p:nvSpPr>
        <p:spPr>
          <a:xfrm>
            <a:off x="876976" y="1789235"/>
            <a:ext cx="23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Direct transfer</a:t>
            </a:r>
            <a:endParaRPr lang="en-CH" sz="2400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DFD5CF-BEC1-6D40-1317-21B5FBED79AD}"/>
              </a:ext>
            </a:extLst>
          </p:cNvPr>
          <p:cNvSpPr txBox="1"/>
          <p:nvPr/>
        </p:nvSpPr>
        <p:spPr>
          <a:xfrm>
            <a:off x="6433139" y="1792517"/>
            <a:ext cx="387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Transfer via data lake</a:t>
            </a:r>
            <a:endParaRPr lang="en-CH" sz="2400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9F79DF-DBD1-5B11-C3CA-2B677C3A2706}"/>
              </a:ext>
            </a:extLst>
          </p:cNvPr>
          <p:cNvSpPr txBox="1"/>
          <p:nvPr/>
        </p:nvSpPr>
        <p:spPr>
          <a:xfrm>
            <a:off x="1508200" y="2443404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SQL</a:t>
            </a:r>
            <a:endParaRPr lang="en-C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9FA058-F289-C7E3-66CA-4218CBF50A51}"/>
              </a:ext>
            </a:extLst>
          </p:cNvPr>
          <p:cNvSpPr txBox="1"/>
          <p:nvPr/>
        </p:nvSpPr>
        <p:spPr>
          <a:xfrm>
            <a:off x="1508200" y="4350236"/>
            <a:ext cx="12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ADX</a:t>
            </a:r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B272E3-F626-C542-37B3-DAABAEB72CE0}"/>
              </a:ext>
            </a:extLst>
          </p:cNvPr>
          <p:cNvSpPr txBox="1"/>
          <p:nvPr/>
        </p:nvSpPr>
        <p:spPr>
          <a:xfrm>
            <a:off x="6485276" y="2383072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 SQL</a:t>
            </a:r>
            <a:endParaRPr lang="en-CH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680456-597C-411F-39E2-F385190D8A3A}"/>
              </a:ext>
            </a:extLst>
          </p:cNvPr>
          <p:cNvSpPr txBox="1"/>
          <p:nvPr/>
        </p:nvSpPr>
        <p:spPr>
          <a:xfrm>
            <a:off x="6485276" y="4289904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ADX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5303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Overview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20135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0" grpId="0" animBg="1"/>
      <p:bldP spid="81" grpId="0" animBg="1"/>
      <p:bldP spid="79" grpId="0" animBg="1"/>
      <p:bldP spid="44" grpId="0" animBg="1"/>
      <p:bldP spid="45" grpId="0" animBg="1"/>
      <p:bldP spid="46" grpId="0" animBg="1"/>
      <p:bldP spid="49" grpId="0" animBg="1"/>
      <p:bldP spid="63" grpId="0"/>
      <p:bldP spid="66" grpId="0"/>
      <p:bldP spid="72" grpId="0"/>
      <p:bldP spid="75" grpId="0"/>
      <p:bldP spid="82" grpId="0" animBg="1"/>
      <p:bldP spid="89" grpId="0"/>
      <p:bldP spid="9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1852" cy="1325563"/>
          </a:xfrm>
        </p:spPr>
        <p:txBody>
          <a:bodyPr/>
          <a:lstStyle/>
          <a:p>
            <a:r>
              <a:rPr lang="en-US" dirty="0"/>
              <a:t>SDMT – Sliced Data Migration Tool – Error slice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pic>
        <p:nvPicPr>
          <p:cNvPr id="3" name="Picture 2" descr="x mark icon">
            <a:extLst>
              <a:ext uri="{FF2B5EF4-FFF2-40B4-BE49-F238E27FC236}">
                <a16:creationId xmlns:a16="http://schemas.microsoft.com/office/drawing/2014/main" id="{064B60BB-11C7-2553-3C4C-15F53FB7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48" y="4554022"/>
            <a:ext cx="406570" cy="4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Restart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105484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ADX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ADX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D1A05C7F-9E6F-CFE5-3189-471087EEEC10}"/>
              </a:ext>
            </a:extLst>
          </p:cNvPr>
          <p:cNvSpPr/>
          <p:nvPr/>
        </p:nvSpPr>
        <p:spPr>
          <a:xfrm>
            <a:off x="8137944" y="3133609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51537"/>
              <a:gd name="adj6" fmla="val -2612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"2021-11-25"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6A6DA95-46E3-5EEE-7337-1BC2B43381CF}"/>
              </a:ext>
            </a:extLst>
          </p:cNvPr>
          <p:cNvSpPr/>
          <p:nvPr/>
        </p:nvSpPr>
        <p:spPr>
          <a:xfrm>
            <a:off x="8137943" y="4267201"/>
            <a:ext cx="3573125" cy="1085462"/>
          </a:xfrm>
          <a:prstGeom prst="borderCallout2">
            <a:avLst>
              <a:gd name="adj1" fmla="val 14316"/>
              <a:gd name="adj2" fmla="val -420"/>
              <a:gd name="adj3" fmla="val 15979"/>
              <a:gd name="adj4" fmla="val -15994"/>
              <a:gd name="adj5" fmla="val 47658"/>
              <a:gd name="adj6" fmla="val -2478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"2021-11-26"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72919FE-3694-8961-0F0D-01ABBE4E73E4}"/>
              </a:ext>
            </a:extLst>
          </p:cNvPr>
          <p:cNvSpPr/>
          <p:nvPr/>
        </p:nvSpPr>
        <p:spPr>
          <a:xfrm>
            <a:off x="8137943" y="5406586"/>
            <a:ext cx="3573125" cy="1085462"/>
          </a:xfrm>
          <a:prstGeom prst="borderCallout2">
            <a:avLst>
              <a:gd name="adj1" fmla="val 9328"/>
              <a:gd name="adj2" fmla="val -1262"/>
              <a:gd name="adj3" fmla="val 9883"/>
              <a:gd name="adj4" fmla="val -13468"/>
              <a:gd name="adj5" fmla="val 27152"/>
              <a:gd name="adj6" fmla="val -2191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"2021-11-27"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28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SQL)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05FE30-8BC3-E605-EFED-BB34941F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90" y="365125"/>
            <a:ext cx="1327019" cy="805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29784E-97DB-771B-70CF-906945B6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38" y="2508874"/>
            <a:ext cx="4468995" cy="1557731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435424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1859A0-E891-700B-57E8-2627F64B1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974" y="3716558"/>
            <a:ext cx="3638577" cy="700093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206415" y="524709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10FDC-CFC8-00AC-632C-C83C57777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380" y="4392064"/>
            <a:ext cx="3767165" cy="217171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E1C288-9F21-7FB0-736F-A8FF61CAA307}"/>
              </a:ext>
            </a:extLst>
          </p:cNvPr>
          <p:cNvSpPr txBox="1"/>
          <p:nvPr/>
        </p:nvSpPr>
        <p:spPr>
          <a:xfrm>
            <a:off x="7917264" y="464090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7673742" y="6359549"/>
            <a:ext cx="446147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EmptyDestinationSliceCommand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7944851" y="543896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/>
          <p:nvPr/>
        </p:nvCxnSpPr>
        <p:spPr>
          <a:xfrm flipH="1">
            <a:off x="4878805" y="4134630"/>
            <a:ext cx="1041900" cy="530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6864016" y="4134630"/>
            <a:ext cx="497306" cy="2574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606090" y="3141442"/>
            <a:ext cx="423110" cy="54435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7555832" y="3110677"/>
            <a:ext cx="655719" cy="56770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69" y="1767772"/>
            <a:ext cx="10569249" cy="6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3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EC13B9-DD54-B18F-C720-8899E244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74" y="2457064"/>
            <a:ext cx="4764412" cy="130227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ADX)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378720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330293" y="5304536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189946" y="3004257"/>
            <a:ext cx="1792634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9066022" y="3004257"/>
            <a:ext cx="623779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69" y="1711068"/>
            <a:ext cx="10569249" cy="67133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39C7E-3079-A8DA-7695-6E4953ACA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553" y="182509"/>
            <a:ext cx="1743088" cy="1028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CB094-FEF1-80A6-964A-C7B72E72E8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03" r="1625" b="4733"/>
          <a:stretch/>
        </p:blipFill>
        <p:spPr>
          <a:xfrm>
            <a:off x="4189946" y="3642146"/>
            <a:ext cx="5499855" cy="125693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6F891A-C8B5-A87A-1655-F91884AC9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351" y="4767358"/>
            <a:ext cx="4676809" cy="197645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8279216" y="5152845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5111744" y="5980959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AdditionalContext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8D8824A-C97A-6C18-5AB3-5C4AB2158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73" y="2725380"/>
            <a:ext cx="3581426" cy="93821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>
            <a:cxnSpLocks/>
          </p:cNvCxnSpPr>
          <p:nvPr/>
        </p:nvCxnSpPr>
        <p:spPr>
          <a:xfrm flipH="1">
            <a:off x="4828046" y="4392064"/>
            <a:ext cx="2259175" cy="7792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8165805" y="4415931"/>
            <a:ext cx="184297" cy="3657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7B27-25F0-908B-D7D3-4120C4406BF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922699" y="3194490"/>
            <a:ext cx="2302394" cy="6574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82E63E-5ED5-424D-579E-86970B32ED09}"/>
              </a:ext>
            </a:extLst>
          </p:cNvPr>
          <p:cNvSpPr txBox="1"/>
          <p:nvPr/>
        </p:nvSpPr>
        <p:spPr>
          <a:xfrm>
            <a:off x="562891" y="358858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ADX_DropExtentCommand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C8C4F5-241A-A225-2F38-D6DC646BA112}"/>
              </a:ext>
            </a:extLst>
          </p:cNvPr>
          <p:cNvCxnSpPr>
            <a:cxnSpLocks/>
          </p:cNvCxnSpPr>
          <p:nvPr/>
        </p:nvCxnSpPr>
        <p:spPr>
          <a:xfrm flipV="1">
            <a:off x="11157097" y="5614510"/>
            <a:ext cx="0" cy="3033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28DE81-466A-14B2-E850-48D71D9C54A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8922403" y="6211792"/>
            <a:ext cx="923346" cy="2754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8B362-CDCF-ACB3-ECB1-022ECF0D198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118884" y="5477922"/>
            <a:ext cx="211409" cy="574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9A01E0-C2B6-5F0C-7E36-0DE4EBC935C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468221" y="3317864"/>
            <a:ext cx="296244" cy="2707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4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87EB-02B6-8325-A7BF-F84AECB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EF549-48B4-7FBA-56D4-610DCFA8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4" y="1450919"/>
            <a:ext cx="5219738" cy="410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DF5C5-17E7-ECEB-A831-75ED64FD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07" y="152819"/>
            <a:ext cx="3281386" cy="2638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22CD5-DF7B-C401-6207-B1FE3E805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03" y="4125012"/>
            <a:ext cx="5124487" cy="247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C3AF8-39BE-83A5-FDA2-A2B6DB65B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728" y="423399"/>
            <a:ext cx="5095912" cy="36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Microsoft Office PowerPoint</Application>
  <PresentationFormat>Widescreen</PresentationFormat>
  <Paragraphs>180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Sliced Data Migration Toolbox (SDMT)</vt:lpstr>
      <vt:lpstr>Transfer Scenarios</vt:lpstr>
      <vt:lpstr>SDMT – Sliced Data Migration Tool - Overview</vt:lpstr>
      <vt:lpstr>SDMT – Sliced Data Migration Tool – Error slice</vt:lpstr>
      <vt:lpstr>SDMT – Sliced Data Migration Tool - Restart</vt:lpstr>
      <vt:lpstr>SDMT – Sliced Data Migration Tool - ADX</vt:lpstr>
      <vt:lpstr>Direct Transfer (SQL -&gt; SQL)</vt:lpstr>
      <vt:lpstr>Direct Transfer (SQL -&gt; ADX)</vt:lpstr>
      <vt:lpstr>ChatGPT</vt:lpstr>
      <vt:lpstr>PowerPoint Presentation</vt:lpstr>
      <vt:lpstr>Generate Meta Data</vt:lpstr>
      <vt:lpstr>Generate Meta Data</vt:lpstr>
      <vt:lpstr>Manual Meta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Data Migration Toolbox (SDMT)</dc:title>
  <dc:creator>Meinrad Weiss</dc:creator>
  <cp:lastModifiedBy>Meinrad Weiss</cp:lastModifiedBy>
  <cp:revision>6</cp:revision>
  <dcterms:created xsi:type="dcterms:W3CDTF">2023-05-03T09:56:54Z</dcterms:created>
  <dcterms:modified xsi:type="dcterms:W3CDTF">2023-05-05T10:00:12Z</dcterms:modified>
</cp:coreProperties>
</file>