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80" r:id="rId4"/>
    <p:sldId id="276" r:id="rId5"/>
    <p:sldId id="257" r:id="rId6"/>
    <p:sldId id="267" r:id="rId7"/>
    <p:sldId id="268" r:id="rId8"/>
    <p:sldId id="269" r:id="rId9"/>
    <p:sldId id="275" r:id="rId10"/>
    <p:sldId id="284" r:id="rId11"/>
    <p:sldId id="270" r:id="rId12"/>
    <p:sldId id="277" r:id="rId13"/>
    <p:sldId id="262" r:id="rId14"/>
    <p:sldId id="274" r:id="rId15"/>
    <p:sldId id="273" r:id="rId16"/>
    <p:sldId id="281" r:id="rId17"/>
    <p:sldId id="278" r:id="rId18"/>
    <p:sldId id="282" r:id="rId19"/>
    <p:sldId id="279" r:id="rId20"/>
    <p:sldId id="264" r:id="rId21"/>
    <p:sldId id="271" r:id="rId22"/>
    <p:sldId id="263" r:id="rId23"/>
    <p:sldId id="265" r:id="rId24"/>
    <p:sldId id="266" r:id="rId25"/>
    <p:sldId id="283" r:id="rId26"/>
    <p:sldId id="272" r:id="rId2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944" autoAdjust="0"/>
  </p:normalViewPr>
  <p:slideViewPr>
    <p:cSldViewPr snapToGrid="0">
      <p:cViewPr varScale="1">
        <p:scale>
          <a:sx n="139" d="100"/>
          <a:sy n="139" d="100"/>
        </p:scale>
        <p:origin x="4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C4A2-B8EC-4E0A-8DE6-A3B69B64B700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06DC-36D1-4C50-9FC6-37C6B4E6DF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151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ingest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Measurement</a:t>
            </a:r>
          </a:p>
          <a:p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h'https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://newmewsynapse.blob.core.windows.net/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slicedimport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FatoryEdge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/Core/Measurement/2021/11/25/FatoryEdge_Core_Measurement_20211125.parquet;managed_identity=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parquet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</a:t>
            </a:r>
          </a:p>
          <a:p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['Measurement']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ingestion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parquet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Measurement_mapping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'[{"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"Properties":{"Path":"$[\'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\']"}},{"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SignalName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"Properties":{"Path":"$[\'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SignalName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\']"}},{"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"Properties":{"Path":"$[\'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\']"}}]'</a:t>
            </a:r>
          </a:p>
          <a:p>
            <a:b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06DC-36D1-4C50-9FC6-37C6B4E6DF24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127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03/07/2023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jpe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meinradweiss/SwissArmyKnife/blob/main/docs/ADF_SynapsePipelines/SDMT_01_Overview.m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jpe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jpe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0958" y="3141891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1374" y="2596112"/>
            <a:ext cx="442208" cy="442208"/>
          </a:xfrm>
          <a:prstGeom prst="rect">
            <a:avLst/>
          </a:prstGeom>
        </p:spPr>
      </p:pic>
      <p:pic>
        <p:nvPicPr>
          <p:cNvPr id="9" name="Picture 6" descr="Azure Data Lake Storage Connector - Mule 4">
            <a:extLst>
              <a:ext uri="{FF2B5EF4-FFF2-40B4-BE49-F238E27FC236}">
                <a16:creationId xmlns:a16="http://schemas.microsoft.com/office/drawing/2014/main" id="{B7CEBB08-E99F-99F4-1171-4EC37CC1D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10103610" y="3733774"/>
            <a:ext cx="399972" cy="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F8F6545A-DFED-ED4F-4C41-FDD1FD7870CE}"/>
              </a:ext>
            </a:extLst>
          </p:cNvPr>
          <p:cNvSpPr/>
          <p:nvPr/>
        </p:nvSpPr>
        <p:spPr>
          <a:xfrm>
            <a:off x="2589288" y="1791411"/>
            <a:ext cx="6870180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BD528-D726-2807-80A2-0525C41D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254911"/>
            <a:ext cx="10515600" cy="1325563"/>
          </a:xfrm>
        </p:spPr>
        <p:txBody>
          <a:bodyPr/>
          <a:lstStyle/>
          <a:p>
            <a:r>
              <a:rPr lang="en-GB" dirty="0"/>
              <a:t>Supported ADX Ingest Paths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10246-7D26-7CC2-F92C-3DED4CE1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8" y="2995089"/>
            <a:ext cx="1331413" cy="2164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F0CC2-B006-036A-7819-38CEB4AE6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" t="2253"/>
          <a:stretch/>
        </p:blipFill>
        <p:spPr>
          <a:xfrm>
            <a:off x="5078914" y="4285846"/>
            <a:ext cx="1769364" cy="2025124"/>
          </a:xfrm>
          <a:prstGeom prst="rect">
            <a:avLst/>
          </a:prstGeom>
        </p:spPr>
      </p:pic>
      <p:pic>
        <p:nvPicPr>
          <p:cNvPr id="9" name="Picture 4" descr="Microsoft Azure Data Explorer - Badges - Credly">
            <a:extLst>
              <a:ext uri="{FF2B5EF4-FFF2-40B4-BE49-F238E27FC236}">
                <a16:creationId xmlns:a16="http://schemas.microsoft.com/office/drawing/2014/main" id="{6DBF8062-C603-CDA2-9B19-C74676B0A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10840548" y="2416098"/>
            <a:ext cx="615023" cy="6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52101B05-DDE9-E45B-EF6B-6B994CB40F73}"/>
              </a:ext>
            </a:extLst>
          </p:cNvPr>
          <p:cNvSpPr/>
          <p:nvPr/>
        </p:nvSpPr>
        <p:spPr>
          <a:xfrm>
            <a:off x="9673286" y="1453896"/>
            <a:ext cx="804672" cy="5230368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593974-67A7-1AB2-C343-1C4C64BCE350}"/>
              </a:ext>
            </a:extLst>
          </p:cNvPr>
          <p:cNvGrpSpPr/>
          <p:nvPr/>
        </p:nvGrpSpPr>
        <p:grpSpPr>
          <a:xfrm>
            <a:off x="5000579" y="1697952"/>
            <a:ext cx="1736364" cy="661992"/>
            <a:chOff x="4762835" y="2036280"/>
            <a:chExt cx="1736364" cy="66199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49C189-5DF4-C40A-B663-C75B1ECA1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0425" y="2036280"/>
              <a:ext cx="1528774" cy="661992"/>
            </a:xfrm>
            <a:prstGeom prst="rect">
              <a:avLst/>
            </a:prstGeom>
          </p:spPr>
        </p:pic>
        <p:pic>
          <p:nvPicPr>
            <p:cNvPr id="22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C9BF1C7C-6F56-C2E1-728C-6CC6731BC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835" y="2218965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A3A9797-293B-411C-471D-C3E401251A8F}"/>
              </a:ext>
            </a:extLst>
          </p:cNvPr>
          <p:cNvSpPr/>
          <p:nvPr/>
        </p:nvSpPr>
        <p:spPr>
          <a:xfrm>
            <a:off x="2589288" y="2691836"/>
            <a:ext cx="6870180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9F1DF8-A605-067C-69AC-771CC0A3B6BD}"/>
              </a:ext>
            </a:extLst>
          </p:cNvPr>
          <p:cNvGrpSpPr/>
          <p:nvPr/>
        </p:nvGrpSpPr>
        <p:grpSpPr>
          <a:xfrm>
            <a:off x="5023439" y="2582117"/>
            <a:ext cx="1713504" cy="676280"/>
            <a:chOff x="4785695" y="2920445"/>
            <a:chExt cx="1713504" cy="6762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61E3DC-FEC3-BCA8-F540-6F7A41F43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5188" y="2920445"/>
              <a:ext cx="1524011" cy="676280"/>
            </a:xfrm>
            <a:prstGeom prst="rect">
              <a:avLst/>
            </a:prstGeom>
          </p:spPr>
        </p:pic>
        <p:pic>
          <p:nvPicPr>
            <p:cNvPr id="23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81107AC6-2A16-B7BF-3351-CF5F0086D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695" y="3107872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9878BD2-5FDD-7194-8659-4059AD6B1492}"/>
              </a:ext>
            </a:extLst>
          </p:cNvPr>
          <p:cNvSpPr/>
          <p:nvPr/>
        </p:nvSpPr>
        <p:spPr>
          <a:xfrm flipH="1">
            <a:off x="1944193" y="1462564"/>
            <a:ext cx="733355" cy="5230368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2933385-CA92-B4B1-B9B8-D9583A47CF29}"/>
              </a:ext>
            </a:extLst>
          </p:cNvPr>
          <p:cNvSpPr/>
          <p:nvPr/>
        </p:nvSpPr>
        <p:spPr>
          <a:xfrm>
            <a:off x="2593841" y="4965751"/>
            <a:ext cx="2429598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8218CC-A02E-6C46-EDC1-A6C137619B7E}"/>
              </a:ext>
            </a:extLst>
          </p:cNvPr>
          <p:cNvGrpSpPr/>
          <p:nvPr/>
        </p:nvGrpSpPr>
        <p:grpSpPr>
          <a:xfrm>
            <a:off x="2905709" y="4885497"/>
            <a:ext cx="1707788" cy="642942"/>
            <a:chOff x="2381698" y="5157478"/>
            <a:chExt cx="1707788" cy="6429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293A1B-F180-5E86-E0BF-0FBD23F28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89288" y="5157478"/>
              <a:ext cx="1500198" cy="642942"/>
            </a:xfrm>
            <a:prstGeom prst="rect">
              <a:avLst/>
            </a:prstGeom>
          </p:spPr>
        </p:pic>
        <p:pic>
          <p:nvPicPr>
            <p:cNvPr id="24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44E03E16-3B44-11F4-1860-3F47E645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698" y="5314933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07ADC93-34AD-8CE0-73B3-B8C7C2975B03}"/>
              </a:ext>
            </a:extLst>
          </p:cNvPr>
          <p:cNvSpPr/>
          <p:nvPr/>
        </p:nvSpPr>
        <p:spPr>
          <a:xfrm>
            <a:off x="7014863" y="4376532"/>
            <a:ext cx="2444605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D0D246C-5115-C6C1-5604-0DB85E8F854C}"/>
              </a:ext>
            </a:extLst>
          </p:cNvPr>
          <p:cNvSpPr/>
          <p:nvPr/>
        </p:nvSpPr>
        <p:spPr>
          <a:xfrm>
            <a:off x="7014863" y="5407701"/>
            <a:ext cx="2444605" cy="45684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FD5530-3453-D6D6-0850-8A4F3E1540CC}"/>
              </a:ext>
            </a:extLst>
          </p:cNvPr>
          <p:cNvGrpSpPr/>
          <p:nvPr/>
        </p:nvGrpSpPr>
        <p:grpSpPr>
          <a:xfrm>
            <a:off x="7159778" y="4305274"/>
            <a:ext cx="1716861" cy="661992"/>
            <a:chOff x="7159778" y="4826482"/>
            <a:chExt cx="1716861" cy="6619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395A23-8786-7310-AAC5-75A4699DE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7865" y="4826482"/>
              <a:ext cx="1528774" cy="661992"/>
            </a:xfrm>
            <a:prstGeom prst="rect">
              <a:avLst/>
            </a:prstGeom>
          </p:spPr>
        </p:pic>
        <p:pic>
          <p:nvPicPr>
            <p:cNvPr id="26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BD8B6CC8-7E9A-8461-7E89-458A4E1CD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9778" y="5000023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803F08-809F-E8C1-B856-041FBE5A1749}"/>
              </a:ext>
            </a:extLst>
          </p:cNvPr>
          <p:cNvGrpSpPr/>
          <p:nvPr/>
        </p:nvGrpSpPr>
        <p:grpSpPr>
          <a:xfrm>
            <a:off x="7249007" y="5297982"/>
            <a:ext cx="1726489" cy="676280"/>
            <a:chOff x="6480256" y="3785328"/>
            <a:chExt cx="1726489" cy="67628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7907D0-04BF-4EA0-4F30-F30546D7C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82734" y="3785328"/>
              <a:ext cx="1524011" cy="676280"/>
            </a:xfrm>
            <a:prstGeom prst="rect">
              <a:avLst/>
            </a:prstGeom>
          </p:spPr>
        </p:pic>
        <p:pic>
          <p:nvPicPr>
            <p:cNvPr id="25" name="Picture 4" descr="Execute Azure Data Factory pipeline - Powershellbros.com">
              <a:extLst>
                <a:ext uri="{FF2B5EF4-FFF2-40B4-BE49-F238E27FC236}">
                  <a16:creationId xmlns:a16="http://schemas.microsoft.com/office/drawing/2014/main" id="{18F82A1C-337C-3735-0F6D-662F8A492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256" y="3970924"/>
              <a:ext cx="207590" cy="31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2EFAEDCB-A016-89E9-4EFF-74E0D66B7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1911" y="2943933"/>
            <a:ext cx="3044230" cy="82004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20CF38-AC16-6A49-54AA-506C80496FA2}"/>
              </a:ext>
            </a:extLst>
          </p:cNvPr>
          <p:cNvCxnSpPr/>
          <p:nvPr/>
        </p:nvCxnSpPr>
        <p:spPr>
          <a:xfrm>
            <a:off x="2451257" y="4078224"/>
            <a:ext cx="726343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88ED48DE-D870-B259-BFF4-3BA3A1B938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6237" y="5800237"/>
            <a:ext cx="2574229" cy="86569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17F324-469B-1776-173A-28C89A9D45DD}"/>
              </a:ext>
            </a:extLst>
          </p:cNvPr>
          <p:cNvSpPr txBox="1"/>
          <p:nvPr/>
        </p:nvSpPr>
        <p:spPr>
          <a:xfrm>
            <a:off x="5491046" y="406908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lake</a:t>
            </a:r>
            <a:endParaRPr lang="en-CH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452746E-EBF3-D4B8-E19D-6B2DA1CA5C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3198" y="2995089"/>
            <a:ext cx="1425979" cy="1923144"/>
          </a:xfrm>
          <a:prstGeom prst="rect">
            <a:avLst/>
          </a:prstGeom>
        </p:spPr>
      </p:pic>
      <p:pic>
        <p:nvPicPr>
          <p:cNvPr id="48" name="Picture 2" descr="SQL Database (generic) | Microsoft Azure Color">
            <a:extLst>
              <a:ext uri="{FF2B5EF4-FFF2-40B4-BE49-F238E27FC236}">
                <a16:creationId xmlns:a16="http://schemas.microsoft.com/office/drawing/2014/main" id="{9B435AD2-99F6-8C7D-F70D-AC1B4D42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5" y="2416098"/>
            <a:ext cx="386587" cy="5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81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330293" y="5304536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8279216" y="5152845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5111744" y="5980959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AdditionalContext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2E63E-5ED5-424D-579E-86970B32ED09}"/>
              </a:ext>
            </a:extLst>
          </p:cNvPr>
          <p:cNvSpPr txBox="1"/>
          <p:nvPr/>
        </p:nvSpPr>
        <p:spPr>
          <a:xfrm>
            <a:off x="562891" y="358858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ADX_DropExtentCommand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C8C4F5-241A-A225-2F38-D6DC646BA112}"/>
              </a:ext>
            </a:extLst>
          </p:cNvPr>
          <p:cNvCxnSpPr>
            <a:cxnSpLocks/>
          </p:cNvCxnSpPr>
          <p:nvPr/>
        </p:nvCxnSpPr>
        <p:spPr>
          <a:xfrm flipV="1">
            <a:off x="11157097" y="5614510"/>
            <a:ext cx="0" cy="3033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28DE81-466A-14B2-E850-48D71D9C54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922403" y="6211792"/>
            <a:ext cx="923346" cy="2754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8B362-CDCF-ACB3-ECB1-022ECF0D198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118884" y="5477922"/>
            <a:ext cx="211409" cy="574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A01E0-C2B6-5F0C-7E36-0DE4EBC935C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468221" y="3317864"/>
            <a:ext cx="296244" cy="2707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0D84FE-50D8-F78C-D10C-EB373D9B713D}"/>
              </a:ext>
            </a:extLst>
          </p:cNvPr>
          <p:cNvSpPr txBox="1"/>
          <p:nvPr/>
        </p:nvSpPr>
        <p:spPr>
          <a:xfrm>
            <a:off x="734246" y="5531806"/>
            <a:ext cx="433965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SELECT [Ts], [</a:t>
            </a:r>
            <a:r>
              <a:rPr lang="en-US" dirty="0" err="1"/>
              <a:t>SignalName</a:t>
            </a:r>
            <a:r>
              <a:rPr lang="en-US" dirty="0"/>
              <a:t>], [</a:t>
            </a:r>
            <a:r>
              <a:rPr lang="en-US" dirty="0" err="1"/>
              <a:t>MeasurementValue</a:t>
            </a:r>
            <a:r>
              <a:rPr lang="en-US" dirty="0"/>
              <a:t>] </a:t>
            </a:r>
          </a:p>
          <a:p>
            <a:r>
              <a:rPr lang="en-US" dirty="0"/>
              <a:t>FROM [Core].[Measurement] </a:t>
            </a:r>
          </a:p>
          <a:p>
            <a:r>
              <a:rPr lang="en-US" dirty="0"/>
              <a:t>WHERE [Ts] &gt;= </a:t>
            </a:r>
            <a:r>
              <a:rPr lang="en-US" b="1" dirty="0"/>
              <a:t>CONVERT(DATETIME2(3), '2021-11-26',120) </a:t>
            </a:r>
          </a:p>
          <a:p>
            <a:r>
              <a:rPr lang="en-US" dirty="0"/>
              <a:t>   AND [Ts] &lt; CONVERT(DATETIME2(3), '2021-11-27',120)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C10E7-3B87-1897-00E3-5ACDF586B7A2}"/>
              </a:ext>
            </a:extLst>
          </p:cNvPr>
          <p:cNvSpPr txBox="1"/>
          <p:nvPr/>
        </p:nvSpPr>
        <p:spPr>
          <a:xfrm>
            <a:off x="792017" y="3295273"/>
            <a:ext cx="39549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.drop extents &lt;| .show table Measurement extents </a:t>
            </a:r>
            <a:br>
              <a:rPr lang="en-US" dirty="0"/>
            </a:br>
            <a:r>
              <a:rPr lang="en-US" dirty="0"/>
              <a:t>     where tags has '</a:t>
            </a:r>
            <a:r>
              <a:rPr lang="en-US" b="1" dirty="0"/>
              <a:t>ExtentFingerprint:20211126</a:t>
            </a:r>
            <a:r>
              <a:rPr lang="en-US" dirty="0"/>
              <a:t>'</a:t>
            </a:r>
            <a:endParaRPr lang="en-CH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4F869-1018-2275-11E1-EEEDE0EC4437}"/>
              </a:ext>
            </a:extLst>
          </p:cNvPr>
          <p:cNvSpPr txBox="1"/>
          <p:nvPr/>
        </p:nvSpPr>
        <p:spPr>
          <a:xfrm>
            <a:off x="6475774" y="5653273"/>
            <a:ext cx="418576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{"</a:t>
            </a:r>
            <a:r>
              <a:rPr lang="en-US" b="1" dirty="0" err="1"/>
              <a:t>creationTime</a:t>
            </a:r>
            <a:r>
              <a:rPr lang="en-US" b="1" dirty="0"/>
              <a:t>": "2021-11-26"</a:t>
            </a:r>
          </a:p>
          <a:p>
            <a:r>
              <a:rPr lang="en-US" dirty="0"/>
              <a:t>  ,"tags":["LoadedAt:2023-05-12T07:51:32.343"</a:t>
            </a:r>
          </a:p>
          <a:p>
            <a:r>
              <a:rPr lang="en-US" dirty="0"/>
              <a:t>          ,"SlicedImportObject_Id:4FC9A0FF-…A23E7F7"</a:t>
            </a:r>
          </a:p>
          <a:p>
            <a:r>
              <a:rPr lang="en-US" dirty="0"/>
              <a:t>          ,"PipelineRun_Id:04d26153-99b6-4…710ca6d2"</a:t>
            </a:r>
          </a:p>
          <a:p>
            <a:r>
              <a:rPr lang="en-US" b="1" dirty="0"/>
              <a:t>          ,"ExtentFingerprint:20211126"]}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52728-6FED-1D06-CC1C-B8917F6617D8}"/>
              </a:ext>
            </a:extLst>
          </p:cNvPr>
          <p:cNvSpPr txBox="1"/>
          <p:nvPr/>
        </p:nvSpPr>
        <p:spPr>
          <a:xfrm>
            <a:off x="11031326" y="5692324"/>
            <a:ext cx="103105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Measurement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9650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SQL)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5FE30-8BC3-E605-EFED-BB3494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0" y="365125"/>
            <a:ext cx="1327019" cy="80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784E-97DB-771B-70CF-906945B6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38" y="2508874"/>
            <a:ext cx="4468995" cy="155773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435424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859A0-E891-700B-57E8-2627F64B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74" y="3716558"/>
            <a:ext cx="3638577" cy="700093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206415" y="524709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0FDC-CFC8-00AC-632C-C83C57777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80" y="4392064"/>
            <a:ext cx="3767165" cy="217171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E1C288-9F21-7FB0-736F-A8FF61CAA307}"/>
              </a:ext>
            </a:extLst>
          </p:cNvPr>
          <p:cNvSpPr txBox="1"/>
          <p:nvPr/>
        </p:nvSpPr>
        <p:spPr>
          <a:xfrm>
            <a:off x="7917264" y="464090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7673742" y="6359549"/>
            <a:ext cx="44614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EmptyDestinationSliceCommand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7944851" y="543896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/>
          <p:nvPr/>
        </p:nvCxnSpPr>
        <p:spPr>
          <a:xfrm flipH="1">
            <a:off x="4878805" y="4134630"/>
            <a:ext cx="1041900" cy="530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6864016" y="4134630"/>
            <a:ext cx="497306" cy="2574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606090" y="3141442"/>
            <a:ext cx="423110" cy="54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7555832" y="3110677"/>
            <a:ext cx="655719" cy="567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69" y="1767772"/>
            <a:ext cx="10569249" cy="6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630692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4697" cy="1325563"/>
          </a:xfrm>
        </p:spPr>
        <p:txBody>
          <a:bodyPr/>
          <a:lstStyle/>
          <a:p>
            <a:r>
              <a:rPr lang="en-US" dirty="0"/>
              <a:t>SDMT – via data lake -&gt; ADX</a:t>
            </a:r>
            <a:endParaRPr lang="en-CH" dirty="0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685239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1096881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1087819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95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3004507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5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2745295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2745295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2988215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654903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630692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539263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2654749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4" name="Picture 6" descr="Azure Data Lake Storage Connector - Mule 4">
            <a:extLst>
              <a:ext uri="{FF2B5EF4-FFF2-40B4-BE49-F238E27FC236}">
                <a16:creationId xmlns:a16="http://schemas.microsoft.com/office/drawing/2014/main" id="{C2FD712E-F9E7-5ED9-C701-483117D2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5329229" y="2187529"/>
            <a:ext cx="772404" cy="10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2C62E-D9C0-5193-A51F-71D4CDA59B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8699" y="3066881"/>
            <a:ext cx="2219341" cy="2781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BA13E2-700C-39F2-1E77-403811AE3AE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03325" y="5672145"/>
            <a:ext cx="386305" cy="2252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6D0765-0D72-5446-8F3F-CD198A33CA6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329229" y="5088152"/>
            <a:ext cx="379452" cy="2511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D55D3A-1377-27FE-7398-A2B431E258E2}"/>
              </a:ext>
            </a:extLst>
          </p:cNvPr>
          <p:cNvCxnSpPr>
            <a:cxnSpLocks/>
          </p:cNvCxnSpPr>
          <p:nvPr/>
        </p:nvCxnSpPr>
        <p:spPr>
          <a:xfrm flipV="1">
            <a:off x="5303325" y="4285365"/>
            <a:ext cx="386305" cy="7536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E3CAB93F-C1AA-9518-7412-2C41377C0949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"2021-11-25"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,"SlicedImportObject_Id:4FC9A0…A23E7F7"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,"PipelineRun_Id:04d26153-99…710ca6d2"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,"ExtentFingerprint:20211125"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C274CCE9-792B-99D9-A559-736926F135B7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"2021-11-26"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,"SlicedImportObject_Id:5FC9A0…A23E7F7"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,"PipelineRun_Id:14d26153-99…710ca6d2"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,"ExtentFingerprint:20211126"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159DB9F2-82FB-6E16-168E-2605797A601E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,"SlicedImportObject_Id:6FC9A0…A23E7F7"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,"PipelineRun_Id:34d26153-99…710ca6d2"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,"ExtentFingerprint:20211127"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04FBEF-A4EF-F973-1D7B-94AD997B18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9630" y="5607249"/>
            <a:ext cx="2003387" cy="580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40963-ED43-4008-7A54-4912A889F3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8681" y="4791667"/>
            <a:ext cx="1986446" cy="592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272C80-ED97-DD38-5195-63F283E5EE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94392" y="3877632"/>
            <a:ext cx="2011860" cy="6268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2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CB7D-5BA3-FD9B-D578-ADAC7C8F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using ADF/Synapse Pipelines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5EB9-B197-6D05-7FE1-AF22F45A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25"/>
            <a:ext cx="10515600" cy="4351338"/>
          </a:xfrm>
        </p:spPr>
        <p:txBody>
          <a:bodyPr/>
          <a:lstStyle/>
          <a:p>
            <a:r>
              <a:rPr lang="en-US" dirty="0"/>
              <a:t>Slices can be loaded in parallel</a:t>
            </a:r>
          </a:p>
          <a:p>
            <a:pPr lvl="1"/>
            <a:r>
              <a:rPr lang="en-US" dirty="0"/>
              <a:t>ADF can control if desired and how many parallel sessions make sense</a:t>
            </a:r>
          </a:p>
          <a:p>
            <a:r>
              <a:rPr lang="en-US" dirty="0"/>
              <a:t>ADF can bridge the gap between on-premises environments and Azure in a secure way, using the self hosted integration runtime</a:t>
            </a:r>
          </a:p>
          <a:p>
            <a:r>
              <a:rPr lang="en-US" dirty="0"/>
              <a:t>Process can be integrated</a:t>
            </a:r>
            <a:br>
              <a:rPr lang="en-US" dirty="0"/>
            </a:br>
            <a:r>
              <a:rPr lang="en-US" dirty="0"/>
              <a:t>in a broader ETL process</a:t>
            </a:r>
          </a:p>
          <a:p>
            <a:r>
              <a:rPr lang="en-US" dirty="0"/>
              <a:t>Detailed runtime statistics</a:t>
            </a:r>
            <a:endParaRPr lang="en-CH" dirty="0"/>
          </a:p>
        </p:txBody>
      </p:sp>
      <p:pic>
        <p:nvPicPr>
          <p:cNvPr id="4" name="Picture 2" descr="Security considerations - Azure Data Factory | Microsoft Learn">
            <a:extLst>
              <a:ext uri="{FF2B5EF4-FFF2-40B4-BE49-F238E27FC236}">
                <a16:creationId xmlns:a16="http://schemas.microsoft.com/office/drawing/2014/main" id="{24DDA9DC-4585-7682-4581-5D8600EA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95" y="3692996"/>
            <a:ext cx="5920075" cy="27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5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A097-67FB-4E34-A714-792847D2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Process Flow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51EAE-B501-853A-1F89-3EC894D99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86" y="1704356"/>
            <a:ext cx="10515600" cy="622352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01806-19C7-6144-A85A-4D89425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05" y="5783151"/>
            <a:ext cx="9572695" cy="657230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185AE-B43B-0A7A-FF7C-7E24CF3E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32" y="4836476"/>
            <a:ext cx="7529568" cy="690568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147F9-0D92-6E9F-2439-8D9D2AEFF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86" y="2426974"/>
            <a:ext cx="3867178" cy="1562111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FA34D-1F1D-C1D8-9F16-76FEACB24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940" y="3018257"/>
            <a:ext cx="5232052" cy="1562112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C58FA0-61C9-998D-F1BF-E41997CAB624}"/>
              </a:ext>
            </a:extLst>
          </p:cNvPr>
          <p:cNvCxnSpPr>
            <a:cxnSpLocks/>
          </p:cNvCxnSpPr>
          <p:nvPr/>
        </p:nvCxnSpPr>
        <p:spPr>
          <a:xfrm flipH="1">
            <a:off x="4719484" y="3989085"/>
            <a:ext cx="1197569" cy="8473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AA6DB-79EF-36C4-6235-59E216EED1F7}"/>
              </a:ext>
            </a:extLst>
          </p:cNvPr>
          <p:cNvCxnSpPr>
            <a:cxnSpLocks/>
          </p:cNvCxnSpPr>
          <p:nvPr/>
        </p:nvCxnSpPr>
        <p:spPr>
          <a:xfrm flipH="1">
            <a:off x="6096000" y="3498317"/>
            <a:ext cx="3254477" cy="13381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6763B3-F253-DB78-108B-10CE355D213E}"/>
              </a:ext>
            </a:extLst>
          </p:cNvPr>
          <p:cNvCxnSpPr>
            <a:cxnSpLocks/>
          </p:cNvCxnSpPr>
          <p:nvPr/>
        </p:nvCxnSpPr>
        <p:spPr>
          <a:xfrm flipH="1">
            <a:off x="5173734" y="4306529"/>
            <a:ext cx="4094152" cy="14766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8922D917-C0E2-B758-C18F-ED62C6AB2B00}"/>
              </a:ext>
            </a:extLst>
          </p:cNvPr>
          <p:cNvSpPr/>
          <p:nvPr/>
        </p:nvSpPr>
        <p:spPr>
          <a:xfrm>
            <a:off x="5111575" y="2382237"/>
            <a:ext cx="5117906" cy="752683"/>
          </a:xfrm>
          <a:prstGeom prst="borderCallout2">
            <a:avLst>
              <a:gd name="adj1" fmla="val 18750"/>
              <a:gd name="adj2" fmla="val -1599"/>
              <a:gd name="adj3" fmla="val 20318"/>
              <a:gd name="adj4" fmla="val -12402"/>
              <a:gd name="adj5" fmla="val 152129"/>
              <a:gd name="adj6" fmla="val -3095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REGULAR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-&gt; [</a:t>
            </a:r>
            <a:r>
              <a:rPr lang="de-CH" sz="11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LastStart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IS NULL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RESTART -&gt; [</a:t>
            </a:r>
            <a:r>
              <a:rPr lang="de-CH" sz="1100" dirty="0" err="1">
                <a:solidFill>
                  <a:srgbClr val="212121"/>
                </a:solidFill>
                <a:latin typeface="Consolas" panose="020B0609020204030204" pitchFamily="49" charset="0"/>
              </a:rPr>
              <a:t>LastStart</a:t>
            </a:r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] IS NOT NULL AND [</a:t>
            </a:r>
            <a:r>
              <a:rPr lang="de-CH" sz="1100" dirty="0" err="1">
                <a:solidFill>
                  <a:srgbClr val="212121"/>
                </a:solidFill>
                <a:latin typeface="Consolas" panose="020B0609020204030204" pitchFamily="49" charset="0"/>
              </a:rPr>
              <a:t>LastSuccessEnd</a:t>
            </a:r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] IS NULL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ALL     -&gt; Take all </a:t>
            </a:r>
            <a:r>
              <a:rPr lang="de-CH" sz="1100" dirty="0" err="1">
                <a:solidFill>
                  <a:srgbClr val="212121"/>
                </a:solidFill>
                <a:latin typeface="Consolas" panose="020B0609020204030204" pitchFamily="49" charset="0"/>
              </a:rPr>
              <a:t>slices</a:t>
            </a:r>
            <a:endParaRPr lang="de-CH" sz="1100" dirty="0">
              <a:solidFill>
                <a:srgbClr val="21212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902-D077-6811-B5E4-126A70D7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discuss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2CD8-809D-B501-7284-8465F4CE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 feedback</a:t>
            </a:r>
          </a:p>
          <a:p>
            <a:r>
              <a:rPr lang="en-US" dirty="0"/>
              <a:t>Useful tags</a:t>
            </a:r>
          </a:p>
          <a:p>
            <a:r>
              <a:rPr lang="en-US" dirty="0"/>
              <a:t>Use “.ingest command” -&gt; controlled from ADX if data is landed in the data lake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Less expensive</a:t>
            </a:r>
          </a:p>
          <a:p>
            <a:pPr lvl="1"/>
            <a:r>
              <a:rPr lang="en-US" dirty="0"/>
              <a:t>Better performance</a:t>
            </a:r>
          </a:p>
          <a:p>
            <a:pPr lvl="1"/>
            <a:r>
              <a:rPr lang="en-US" dirty="0"/>
              <a:t>“No” control on the meta data side, if used with [async]</a:t>
            </a:r>
          </a:p>
          <a:p>
            <a:pPr lvl="1"/>
            <a:r>
              <a:rPr lang="en-US" dirty="0"/>
              <a:t>No wildcards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 assume, for </a:t>
            </a:r>
            <a:r>
              <a:rPr lang="en-US" dirty="0" err="1"/>
              <a:t>AdX</a:t>
            </a:r>
            <a:r>
              <a:rPr lang="en-US" dirty="0"/>
              <a:t> only single day slices make sense?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60799-C556-89FE-4992-4CDF797A756B}"/>
              </a:ext>
            </a:extLst>
          </p:cNvPr>
          <p:cNvSpPr txBox="1"/>
          <p:nvPr/>
        </p:nvSpPr>
        <p:spPr>
          <a:xfrm>
            <a:off x="1162171" y="3030498"/>
            <a:ext cx="1013290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ingest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Measurement</a:t>
            </a:r>
          </a:p>
          <a:p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h'https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://xxx.blob.core…./slicedimport/raw…/FatoryEdge_Core_ent…_20211125.parquet;managed_identity=system'</a:t>
            </a:r>
          </a:p>
          <a:p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C2223EF6-5B95-2630-FE66-A72E8E647A1E}"/>
              </a:ext>
            </a:extLst>
          </p:cNvPr>
          <p:cNvSpPr/>
          <p:nvPr/>
        </p:nvSpPr>
        <p:spPr>
          <a:xfrm>
            <a:off x="5955182" y="1352004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93386"/>
              <a:gd name="adj6" fmla="val -7054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5ADE905-58AC-731E-1B82-507E1458FB4F}"/>
              </a:ext>
            </a:extLst>
          </p:cNvPr>
          <p:cNvSpPr/>
          <p:nvPr/>
        </p:nvSpPr>
        <p:spPr>
          <a:xfrm>
            <a:off x="8421408" y="443647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"2021-11-25"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,"SlicedImportObject_Id:4FC9A0…A23E7F7"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,"PipelineRun_Id:04d26153-99…710ca6d2"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,"ExtentFingerprint:20211125"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2982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902-D077-6811-B5E4-126A70D7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points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2CD8-809D-B501-7284-8465F4CE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feedback</a:t>
            </a:r>
          </a:p>
          <a:p>
            <a:r>
              <a:rPr lang="en-US" dirty="0"/>
              <a:t>Useful tags</a:t>
            </a:r>
          </a:p>
          <a:p>
            <a:r>
              <a:rPr lang="en-US" dirty="0"/>
              <a:t>“load command” controlled from ADX if data is landed in the data lake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Only single day</a:t>
            </a:r>
            <a:br>
              <a:rPr lang="en-US" dirty="0"/>
            </a:br>
            <a:r>
              <a:rPr lang="en-US" dirty="0"/>
              <a:t>make sense?</a:t>
            </a:r>
            <a:endParaRPr lang="en-CH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0A193FF-9035-8FA5-C010-385B205D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6" y="3346194"/>
            <a:ext cx="7562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0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0958" y="3141891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1374" y="2596112"/>
            <a:ext cx="442208" cy="442208"/>
          </a:xfrm>
          <a:prstGeom prst="rect">
            <a:avLst/>
          </a:prstGeom>
        </p:spPr>
      </p:pic>
      <p:pic>
        <p:nvPicPr>
          <p:cNvPr id="9" name="Picture 6" descr="Azure Data Lake Storage Connector - Mule 4">
            <a:extLst>
              <a:ext uri="{FF2B5EF4-FFF2-40B4-BE49-F238E27FC236}">
                <a16:creationId xmlns:a16="http://schemas.microsoft.com/office/drawing/2014/main" id="{B7CEBB08-E99F-99F4-1171-4EC37CC1D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10103610" y="3733774"/>
            <a:ext cx="399972" cy="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4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C0EF-E04E-B921-C3E1-03B4595C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170"/>
            <a:ext cx="10515600" cy="1325563"/>
          </a:xfrm>
        </p:spPr>
        <p:txBody>
          <a:bodyPr/>
          <a:lstStyle/>
          <a:p>
            <a:r>
              <a:rPr lang="en-US" dirty="0"/>
              <a:t>Transfer Scenarios</a:t>
            </a:r>
            <a:endParaRPr lang="en-CH" dirty="0"/>
          </a:p>
        </p:txBody>
      </p:sp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4D672444-D303-B6A7-F899-CC0F61E8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C0A94-7C02-88B9-2A7B-5C6F18A3B0D9}"/>
              </a:ext>
            </a:extLst>
          </p:cNvPr>
          <p:cNvCxnSpPr/>
          <p:nvPr/>
        </p:nvCxnSpPr>
        <p:spPr>
          <a:xfrm>
            <a:off x="1796040" y="275055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AD2B-9EC9-1A87-D7E9-A33977C945D2}"/>
              </a:ext>
            </a:extLst>
          </p:cNvPr>
          <p:cNvCxnSpPr/>
          <p:nvPr/>
        </p:nvCxnSpPr>
        <p:spPr>
          <a:xfrm>
            <a:off x="1796040" y="292100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48A2-EEBD-3EF6-E9C9-21EBAF7CEA54}"/>
              </a:ext>
            </a:extLst>
          </p:cNvPr>
          <p:cNvCxnSpPr/>
          <p:nvPr/>
        </p:nvCxnSpPr>
        <p:spPr>
          <a:xfrm>
            <a:off x="1796040" y="311351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Database (generic) | Microsoft Azure Color">
            <a:extLst>
              <a:ext uri="{FF2B5EF4-FFF2-40B4-BE49-F238E27FC236}">
                <a16:creationId xmlns:a16="http://schemas.microsoft.com/office/drawing/2014/main" id="{A7B8FA1A-E716-380A-5735-1A5CFA33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61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Database (generic) | Microsoft Azure Color">
            <a:extLst>
              <a:ext uri="{FF2B5EF4-FFF2-40B4-BE49-F238E27FC236}">
                <a16:creationId xmlns:a16="http://schemas.microsoft.com/office/drawing/2014/main" id="{5C2D63E7-353E-BFDC-A808-92A8A4C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4044236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B97BC-CC04-9BA6-93F6-CEEBE7F17288}"/>
              </a:ext>
            </a:extLst>
          </p:cNvPr>
          <p:cNvCxnSpPr/>
          <p:nvPr/>
        </p:nvCxnSpPr>
        <p:spPr>
          <a:xfrm>
            <a:off x="1796040" y="435129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FAFF4-FFC4-C291-768D-FA5A7E947BE1}"/>
              </a:ext>
            </a:extLst>
          </p:cNvPr>
          <p:cNvCxnSpPr/>
          <p:nvPr/>
        </p:nvCxnSpPr>
        <p:spPr>
          <a:xfrm>
            <a:off x="1796040" y="452174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ED5E-72A3-4557-AC59-EADD236F2020}"/>
              </a:ext>
            </a:extLst>
          </p:cNvPr>
          <p:cNvCxnSpPr/>
          <p:nvPr/>
        </p:nvCxnSpPr>
        <p:spPr>
          <a:xfrm>
            <a:off x="1796040" y="4714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Data Explorer - Badges - Credly">
            <a:extLst>
              <a:ext uri="{FF2B5EF4-FFF2-40B4-BE49-F238E27FC236}">
                <a16:creationId xmlns:a16="http://schemas.microsoft.com/office/drawing/2014/main" id="{CFBBFCE6-F13B-B8D7-4FF4-2B47368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2471561" y="409680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QL Database (generic) | Microsoft Azure Color">
            <a:extLst>
              <a:ext uri="{FF2B5EF4-FFF2-40B4-BE49-F238E27FC236}">
                <a16:creationId xmlns:a16="http://schemas.microsoft.com/office/drawing/2014/main" id="{96ACEBC5-AF2A-CC30-8E2D-0045CAF8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2469393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B4824-353A-A13E-153C-3BCFED946509}"/>
              </a:ext>
            </a:extLst>
          </p:cNvPr>
          <p:cNvCxnSpPr/>
          <p:nvPr/>
        </p:nvCxnSpPr>
        <p:spPr>
          <a:xfrm>
            <a:off x="7294976" y="277644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EBFFAC-9D98-2433-E39A-415F1CD9DDA9}"/>
              </a:ext>
            </a:extLst>
          </p:cNvPr>
          <p:cNvCxnSpPr/>
          <p:nvPr/>
        </p:nvCxnSpPr>
        <p:spPr>
          <a:xfrm>
            <a:off x="7294976" y="294689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7EE67-3661-C6B6-C1AB-3EFD3F7B9C67}"/>
              </a:ext>
            </a:extLst>
          </p:cNvPr>
          <p:cNvCxnSpPr/>
          <p:nvPr/>
        </p:nvCxnSpPr>
        <p:spPr>
          <a:xfrm>
            <a:off x="7294976" y="313940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QL Database (generic) | Microsoft Azure Color">
            <a:extLst>
              <a:ext uri="{FF2B5EF4-FFF2-40B4-BE49-F238E27FC236}">
                <a16:creationId xmlns:a16="http://schemas.microsoft.com/office/drawing/2014/main" id="{504C1F83-B445-C727-3D24-800C4421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407012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15FDE-8331-3553-F203-A04F5F0B628C}"/>
              </a:ext>
            </a:extLst>
          </p:cNvPr>
          <p:cNvCxnSpPr/>
          <p:nvPr/>
        </p:nvCxnSpPr>
        <p:spPr>
          <a:xfrm>
            <a:off x="7294976" y="437718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61556-6E0A-CCB9-DA2E-C692F0BAB056}"/>
              </a:ext>
            </a:extLst>
          </p:cNvPr>
          <p:cNvCxnSpPr/>
          <p:nvPr/>
        </p:nvCxnSpPr>
        <p:spPr>
          <a:xfrm>
            <a:off x="7294976" y="454763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4102DB-0393-2E4A-7847-C5E8EF9A094E}"/>
              </a:ext>
            </a:extLst>
          </p:cNvPr>
          <p:cNvCxnSpPr/>
          <p:nvPr/>
        </p:nvCxnSpPr>
        <p:spPr>
          <a:xfrm>
            <a:off x="7294976" y="474013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E8E083-F1FF-4AF2-F00F-7BA093CB4070}"/>
              </a:ext>
            </a:extLst>
          </p:cNvPr>
          <p:cNvCxnSpPr/>
          <p:nvPr/>
        </p:nvCxnSpPr>
        <p:spPr>
          <a:xfrm>
            <a:off x="8962854" y="277644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A0967-36AF-DF20-5938-45E1C9449BDF}"/>
              </a:ext>
            </a:extLst>
          </p:cNvPr>
          <p:cNvCxnSpPr/>
          <p:nvPr/>
        </p:nvCxnSpPr>
        <p:spPr>
          <a:xfrm>
            <a:off x="8962854" y="294689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8C1D21-1F38-AD3D-A8D8-DE84A7851616}"/>
              </a:ext>
            </a:extLst>
          </p:cNvPr>
          <p:cNvCxnSpPr/>
          <p:nvPr/>
        </p:nvCxnSpPr>
        <p:spPr>
          <a:xfrm>
            <a:off x="8962854" y="313940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SQL Database (generic) | Microsoft Azure Color">
            <a:extLst>
              <a:ext uri="{FF2B5EF4-FFF2-40B4-BE49-F238E27FC236}">
                <a16:creationId xmlns:a16="http://schemas.microsoft.com/office/drawing/2014/main" id="{D2446D86-0581-4FDD-E039-67D5A7A1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375" y="246939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9AFBA-F394-FBC8-E8CA-CCEF7603321B}"/>
              </a:ext>
            </a:extLst>
          </p:cNvPr>
          <p:cNvCxnSpPr/>
          <p:nvPr/>
        </p:nvCxnSpPr>
        <p:spPr>
          <a:xfrm>
            <a:off x="8962854" y="437718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8E9E-F199-325E-350B-30282A53B6DC}"/>
              </a:ext>
            </a:extLst>
          </p:cNvPr>
          <p:cNvCxnSpPr/>
          <p:nvPr/>
        </p:nvCxnSpPr>
        <p:spPr>
          <a:xfrm>
            <a:off x="8962854" y="454763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051E2-C22E-D3EA-81D6-F51207321AC8}"/>
              </a:ext>
            </a:extLst>
          </p:cNvPr>
          <p:cNvCxnSpPr/>
          <p:nvPr/>
        </p:nvCxnSpPr>
        <p:spPr>
          <a:xfrm>
            <a:off x="8962854" y="474013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Microsoft Azure Data Explorer - Badges - Credly">
            <a:extLst>
              <a:ext uri="{FF2B5EF4-FFF2-40B4-BE49-F238E27FC236}">
                <a16:creationId xmlns:a16="http://schemas.microsoft.com/office/drawing/2014/main" id="{E7419AFB-23E3-DD79-8D83-A12FC91E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638375" y="412269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Lake Storage Connector - Mule 4">
            <a:extLst>
              <a:ext uri="{FF2B5EF4-FFF2-40B4-BE49-F238E27FC236}">
                <a16:creationId xmlns:a16="http://schemas.microsoft.com/office/drawing/2014/main" id="{30FB7225-685D-368A-0C89-24EA2742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2472466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zure Data Lake Storage Connector - Mule 4">
            <a:extLst>
              <a:ext uri="{FF2B5EF4-FFF2-40B4-BE49-F238E27FC236}">
                <a16:creationId xmlns:a16="http://schemas.microsoft.com/office/drawing/2014/main" id="{2D092D7E-B2EC-6968-FC42-B0A634AA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4096807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A8EA2D-BD05-C5D5-D564-E5DAE47B42B6}"/>
              </a:ext>
            </a:extLst>
          </p:cNvPr>
          <p:cNvSpPr txBox="1"/>
          <p:nvPr/>
        </p:nvSpPr>
        <p:spPr>
          <a:xfrm>
            <a:off x="838200" y="1514915"/>
            <a:ext cx="23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Direct transfer</a:t>
            </a:r>
            <a:endParaRPr lang="en-CH" sz="24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DFD5CF-BEC1-6D40-1317-21B5FBED79AD}"/>
              </a:ext>
            </a:extLst>
          </p:cNvPr>
          <p:cNvSpPr txBox="1"/>
          <p:nvPr/>
        </p:nvSpPr>
        <p:spPr>
          <a:xfrm>
            <a:off x="6394363" y="1518197"/>
            <a:ext cx="387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Transfer via data lake</a:t>
            </a:r>
            <a:endParaRPr lang="en-CH" sz="24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F79DF-DBD1-5B11-C3CA-2B677C3A2706}"/>
              </a:ext>
            </a:extLst>
          </p:cNvPr>
          <p:cNvSpPr txBox="1"/>
          <p:nvPr/>
        </p:nvSpPr>
        <p:spPr>
          <a:xfrm>
            <a:off x="1469424" y="20458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SQL</a:t>
            </a:r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FA058-F289-C7E3-66CA-4218CBF50A51}"/>
              </a:ext>
            </a:extLst>
          </p:cNvPr>
          <p:cNvSpPr txBox="1"/>
          <p:nvPr/>
        </p:nvSpPr>
        <p:spPr>
          <a:xfrm>
            <a:off x="1469424" y="3658464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ADX</a:t>
            </a:r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272E3-F626-C542-37B3-DAABAEB72CE0}"/>
              </a:ext>
            </a:extLst>
          </p:cNvPr>
          <p:cNvSpPr txBox="1"/>
          <p:nvPr/>
        </p:nvSpPr>
        <p:spPr>
          <a:xfrm>
            <a:off x="6446500" y="1985505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 SQL</a:t>
            </a:r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80456-597C-411F-39E2-F385190D8A3A}"/>
              </a:ext>
            </a:extLst>
          </p:cNvPr>
          <p:cNvSpPr txBox="1"/>
          <p:nvPr/>
        </p:nvSpPr>
        <p:spPr>
          <a:xfrm>
            <a:off x="6446500" y="3598132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ADX</a:t>
            </a:r>
            <a:endParaRPr lang="en-CH" dirty="0"/>
          </a:p>
        </p:txBody>
      </p:sp>
      <p:pic>
        <p:nvPicPr>
          <p:cNvPr id="3" name="Picture 2" descr="SQL Database (generic) | Microsoft Azure Color">
            <a:extLst>
              <a:ext uri="{FF2B5EF4-FFF2-40B4-BE49-F238E27FC236}">
                <a16:creationId xmlns:a16="http://schemas.microsoft.com/office/drawing/2014/main" id="{6B406862-8427-8F51-2AC5-5AFDD3C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6" y="5675189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A00D2B-2003-FC17-B36E-DA07EFFC0B33}"/>
              </a:ext>
            </a:extLst>
          </p:cNvPr>
          <p:cNvCxnSpPr/>
          <p:nvPr/>
        </p:nvCxnSpPr>
        <p:spPr>
          <a:xfrm>
            <a:off x="1796041" y="5982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09FC9-7C7A-9666-5E04-237DEF523642}"/>
              </a:ext>
            </a:extLst>
          </p:cNvPr>
          <p:cNvCxnSpPr/>
          <p:nvPr/>
        </p:nvCxnSpPr>
        <p:spPr>
          <a:xfrm>
            <a:off x="1796041" y="6152693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39968-3EF1-58F7-D799-E092E581880C}"/>
              </a:ext>
            </a:extLst>
          </p:cNvPr>
          <p:cNvCxnSpPr/>
          <p:nvPr/>
        </p:nvCxnSpPr>
        <p:spPr>
          <a:xfrm>
            <a:off x="1796041" y="6345198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Azure Data Lake Storage Connector - Mule 4">
            <a:extLst>
              <a:ext uri="{FF2B5EF4-FFF2-40B4-BE49-F238E27FC236}">
                <a16:creationId xmlns:a16="http://schemas.microsoft.com/office/drawing/2014/main" id="{6CCF0852-86DA-1DCA-A0E0-11B30954A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2497317" y="5701868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543BED-A6AB-2400-C5E5-392193C2298F}"/>
              </a:ext>
            </a:extLst>
          </p:cNvPr>
          <p:cNvSpPr txBox="1"/>
          <p:nvPr/>
        </p:nvSpPr>
        <p:spPr>
          <a:xfrm>
            <a:off x="947566" y="5203193"/>
            <a:ext cx="226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303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87EB-02B6-8325-A7BF-F84AECB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F549-48B4-7FBA-56D4-610DCFA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4" y="1450919"/>
            <a:ext cx="5219738" cy="410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F5C5-17E7-ECEB-A831-75ED64F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7" y="152819"/>
            <a:ext cx="3281386" cy="263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22CD5-DF7B-C401-6207-B1FE3E80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03" y="4125012"/>
            <a:ext cx="5124487" cy="247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3AF8-39BE-83A5-FDA2-A2B6DB65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728" y="423399"/>
            <a:ext cx="5095912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4F47E-37DB-3943-3A7A-2402D1BE8235}"/>
              </a:ext>
            </a:extLst>
          </p:cNvPr>
          <p:cNvSpPr txBox="1"/>
          <p:nvPr/>
        </p:nvSpPr>
        <p:spPr>
          <a:xfrm>
            <a:off x="451520" y="27987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list the input parameter the following stored procedure Id just like to get a table with the parameters (name, data type, default value, purpose). The table should be formatted as a raw MD table.</a:t>
            </a:r>
            <a:endParaRPr lang="en-CH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AECF6-E3B6-0EC1-5F48-350D4FC4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8" y="1089932"/>
            <a:ext cx="1109696" cy="5100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A9513-33DB-0CCB-D459-6992611C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54" y="1073681"/>
            <a:ext cx="3473243" cy="35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AA7959-49CC-E9A9-67FD-50A4CCC437C4}"/>
              </a:ext>
            </a:extLst>
          </p:cNvPr>
          <p:cNvSpPr txBox="1"/>
          <p:nvPr/>
        </p:nvSpPr>
        <p:spPr>
          <a:xfrm>
            <a:off x="2210161" y="5291386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generate the raw MD?</a:t>
            </a:r>
            <a:endParaRPr lang="en-CH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EB010-D921-E8F1-B083-4E4462B5D9E7}"/>
              </a:ext>
            </a:extLst>
          </p:cNvPr>
          <p:cNvSpPr txBox="1"/>
          <p:nvPr/>
        </p:nvSpPr>
        <p:spPr>
          <a:xfrm>
            <a:off x="5490734" y="2268122"/>
            <a:ext cx="6365845" cy="30162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| Parameter Name | Data Type | Default Value | Purpose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--- | --- | --- | ---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@LowWaterMark | DATE | '2022.01.01' | The lower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@HigWaterMark | DATE | '2022.03.01' | The upper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@Resolution | VARCHAR(25) | 'day' | The resolution of the slices to generate. Can be 'day' or 'month'.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@SourceSystemName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system.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@GetDataCommand | </a:t>
            </a:r>
            <a:r>
              <a:rPr lang="en-US" sz="1000" dirty="0" err="1">
                <a:solidFill>
                  <a:schemeClr val="bg1"/>
                </a:solidFill>
              </a:rPr>
              <a:t>nvarchar</a:t>
            </a:r>
            <a:r>
              <a:rPr lang="en-US" sz="1000" dirty="0">
                <a:solidFill>
                  <a:schemeClr val="bg1"/>
                </a:solidFill>
              </a:rPr>
              <a:t>(max) | NULL | The command to retrieve data from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@DateFilterAttributeType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data type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@ContainerName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container to store the slices in.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@AlternativeRootFolder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If provided, then this value is used instead of the @SourceSystemName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  to create the directory path.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@MaxRowsPerFile | int | NULL | The maximum number of rows to include in each slice file.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@IngestionMappingName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ingestion mapping to use. |</a:t>
            </a:r>
          </a:p>
          <a:p>
            <a:endParaRPr lang="en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3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D40D-7747-0B4C-ED74-41DE3C24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5845377"/>
            <a:ext cx="10455501" cy="47393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C6C-E75A-396F-0F55-2E079D0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4" y="5289002"/>
            <a:ext cx="8572563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EF7-3B70-92C6-FE97-FDC20080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685E-3E9D-5A53-C938-A122690A1EF9}"/>
              </a:ext>
            </a:extLst>
          </p:cNvPr>
          <p:cNvSpPr txBox="1"/>
          <p:nvPr/>
        </p:nvSpPr>
        <p:spPr>
          <a:xfrm>
            <a:off x="941975" y="1432009"/>
            <a:ext cx="1041182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[Core]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SlicedImportObject_Id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DestinationFileName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'37C8B38B-B913-4593-B1F2-68EDCB5DC60F'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RevisionNumber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[Status] FROM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'WHERE 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71815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AdventureWorksLT_SalesLT_Sliced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adf-to-powerbi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/SalesOrderID_lt71815'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'SalesOrderHeader_lt71815'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8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40A7-E98B-8D84-7062-9D68F4F7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Path’s and Performance</a:t>
            </a:r>
            <a:endParaRPr lang="en-CH" dirty="0"/>
          </a:p>
        </p:txBody>
      </p:sp>
      <p:pic>
        <p:nvPicPr>
          <p:cNvPr id="4" name="Picture 2" descr="SQL Database (generic) | Microsoft Azure Color">
            <a:extLst>
              <a:ext uri="{FF2B5EF4-FFF2-40B4-BE49-F238E27FC236}">
                <a16:creationId xmlns:a16="http://schemas.microsoft.com/office/drawing/2014/main" id="{68E401D5-5462-50B2-6413-19D7ECBC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83" y="2843996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56E141-D469-3EB4-2F2A-8E621FE79057}"/>
              </a:ext>
            </a:extLst>
          </p:cNvPr>
          <p:cNvCxnSpPr>
            <a:cxnSpLocks/>
          </p:cNvCxnSpPr>
          <p:nvPr/>
        </p:nvCxnSpPr>
        <p:spPr>
          <a:xfrm flipV="1">
            <a:off x="4508357" y="3332018"/>
            <a:ext cx="2137109" cy="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EABC8-09E2-850C-2CD6-88D6791A760C}"/>
              </a:ext>
            </a:extLst>
          </p:cNvPr>
          <p:cNvCxnSpPr/>
          <p:nvPr/>
        </p:nvCxnSpPr>
        <p:spPr>
          <a:xfrm>
            <a:off x="4496358" y="3001391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28486B-B0BA-9E76-0D37-DBE0213AB537}"/>
              </a:ext>
            </a:extLst>
          </p:cNvPr>
          <p:cNvCxnSpPr>
            <a:cxnSpLocks/>
          </p:cNvCxnSpPr>
          <p:nvPr/>
        </p:nvCxnSpPr>
        <p:spPr>
          <a:xfrm>
            <a:off x="6176235" y="300138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Microsoft Azure Data Explorer - Badges - Credly">
            <a:extLst>
              <a:ext uri="{FF2B5EF4-FFF2-40B4-BE49-F238E27FC236}">
                <a16:creationId xmlns:a16="http://schemas.microsoft.com/office/drawing/2014/main" id="{A90DCDDB-A3C3-CE3B-D63B-DEA140A20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6839757" y="2896565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zure Data Lake Storage Connector - Mule 4">
            <a:extLst>
              <a:ext uri="{FF2B5EF4-FFF2-40B4-BE49-F238E27FC236}">
                <a16:creationId xmlns:a16="http://schemas.microsoft.com/office/drawing/2014/main" id="{546CB37E-E2B9-0602-900F-D82EBCAE1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5197634" y="2358061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428137-96EB-1641-BAB4-71384D224E6F}"/>
              </a:ext>
            </a:extLst>
          </p:cNvPr>
          <p:cNvSpPr txBox="1"/>
          <p:nvPr/>
        </p:nvSpPr>
        <p:spPr>
          <a:xfrm>
            <a:off x="3647882" y="1859386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(data lake) -&gt; ADX</a:t>
            </a:r>
            <a:endParaRPr lang="en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DD1EEE-167A-458B-E03A-E78FBA785DD0}"/>
              </a:ext>
            </a:extLst>
          </p:cNvPr>
          <p:cNvCxnSpPr>
            <a:cxnSpLocks/>
          </p:cNvCxnSpPr>
          <p:nvPr/>
        </p:nvCxnSpPr>
        <p:spPr>
          <a:xfrm flipV="1">
            <a:off x="4508357" y="3519909"/>
            <a:ext cx="2137109" cy="6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657260-BC72-6D1B-DE1B-11997D54659F}"/>
              </a:ext>
            </a:extLst>
          </p:cNvPr>
          <p:cNvCxnSpPr>
            <a:cxnSpLocks/>
          </p:cNvCxnSpPr>
          <p:nvPr/>
        </p:nvCxnSpPr>
        <p:spPr>
          <a:xfrm>
            <a:off x="6176235" y="3153789"/>
            <a:ext cx="469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421B65-171C-AE3A-D842-8AC76A9CBF53}"/>
              </a:ext>
            </a:extLst>
          </p:cNvPr>
          <p:cNvCxnSpPr>
            <a:cxnSpLocks/>
          </p:cNvCxnSpPr>
          <p:nvPr/>
        </p:nvCxnSpPr>
        <p:spPr>
          <a:xfrm>
            <a:off x="838200" y="559911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68EB2C-426B-48E7-14DA-696F3EE87CB7}"/>
              </a:ext>
            </a:extLst>
          </p:cNvPr>
          <p:cNvCxnSpPr>
            <a:cxnSpLocks/>
          </p:cNvCxnSpPr>
          <p:nvPr/>
        </p:nvCxnSpPr>
        <p:spPr>
          <a:xfrm>
            <a:off x="838200" y="6028607"/>
            <a:ext cx="469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E82B11-676A-5C15-6B33-D1A85CC69898}"/>
              </a:ext>
            </a:extLst>
          </p:cNvPr>
          <p:cNvSpPr txBox="1"/>
          <p:nvPr/>
        </p:nvSpPr>
        <p:spPr>
          <a:xfrm>
            <a:off x="1406236" y="5414449"/>
            <a:ext cx="266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ADF/Synapse Copy activity</a:t>
            </a:r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DFF03-6926-4D23-204C-0ED681B12518}"/>
              </a:ext>
            </a:extLst>
          </p:cNvPr>
          <p:cNvSpPr txBox="1"/>
          <p:nvPr/>
        </p:nvSpPr>
        <p:spPr>
          <a:xfrm>
            <a:off x="1406235" y="5843941"/>
            <a:ext cx="2119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ADX “read request”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sql_request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CH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D3AE60-376F-AC1F-A2AB-8C894D1A8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71" y="2345763"/>
            <a:ext cx="2800767" cy="2272497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3927F34-B3F4-D24F-E6AB-DBCBF7AAFC5F}"/>
              </a:ext>
            </a:extLst>
          </p:cNvPr>
          <p:cNvSpPr txBox="1"/>
          <p:nvPr/>
        </p:nvSpPr>
        <p:spPr>
          <a:xfrm>
            <a:off x="618105" y="1520832"/>
            <a:ext cx="280076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10000000 Measurement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ts_day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20221209</a:t>
            </a:r>
          </a:p>
        </p:txBody>
      </p:sp>
    </p:spTree>
    <p:extLst>
      <p:ext uri="{BB962C8B-B14F-4D97-AF65-F5344CB8AC3E}">
        <p14:creationId xmlns:p14="http://schemas.microsoft.com/office/powerpoint/2010/main" val="2636150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F7C-CFA9-7115-88F7-AB5D01C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969438FF-F266-B562-E481-8BC2DF930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" t="-795" r="136" b="-815"/>
          <a:stretch/>
        </p:blipFill>
        <p:spPr bwMode="auto">
          <a:xfrm>
            <a:off x="2516589" y="2872792"/>
            <a:ext cx="5887939" cy="39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13E77D-1CD1-1F6B-AA58-27B3B262F316}"/>
              </a:ext>
            </a:extLst>
          </p:cNvPr>
          <p:cNvCxnSpPr>
            <a:cxnSpLocks/>
          </p:cNvCxnSpPr>
          <p:nvPr/>
        </p:nvCxnSpPr>
        <p:spPr>
          <a:xfrm flipV="1">
            <a:off x="4408721" y="799106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25444-14A8-3189-CBC2-DF9B3FA3C731}"/>
              </a:ext>
            </a:extLst>
          </p:cNvPr>
          <p:cNvCxnSpPr>
            <a:cxnSpLocks/>
          </p:cNvCxnSpPr>
          <p:nvPr/>
        </p:nvCxnSpPr>
        <p:spPr>
          <a:xfrm flipV="1">
            <a:off x="7885708" y="732970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5C9147BE-DAA2-437B-825E-491575929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4408721" y="1999754"/>
            <a:ext cx="3476987" cy="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7DDE-B23D-6221-C221-DD9AB0B9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Benefits of the toolbox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CF6F-11F0-DC59-343A-684F5384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Huge datasets can be loaded in well defined slices</a:t>
            </a:r>
          </a:p>
          <a:p>
            <a:pPr lvl="1"/>
            <a:r>
              <a:rPr lang="en-US" dirty="0"/>
              <a:t>Slices can be reloaded, if needed</a:t>
            </a:r>
          </a:p>
          <a:p>
            <a:r>
              <a:rPr lang="en-US" dirty="0"/>
              <a:t>Slices can be loaded parallel (pipeline defines how many parallel loads are executed)</a:t>
            </a:r>
          </a:p>
          <a:p>
            <a:pPr lvl="1"/>
            <a:r>
              <a:rPr lang="en-US" dirty="0"/>
              <a:t>Data transfer workload can scale out over different integration runtimes to optimize performance</a:t>
            </a:r>
          </a:p>
          <a:p>
            <a:r>
              <a:rPr lang="en-US" dirty="0"/>
              <a:t>If a slice fails, then it can be restarted, without data duplication</a:t>
            </a:r>
          </a:p>
          <a:p>
            <a:r>
              <a:rPr lang="en-US" dirty="0"/>
              <a:t>Transfer is logged in the meta data database (duration, number of rows transferred)</a:t>
            </a:r>
          </a:p>
          <a:p>
            <a:r>
              <a:rPr lang="en-US" dirty="0"/>
              <a:t>If an ADX cluster is the target, then </a:t>
            </a:r>
            <a:r>
              <a:rPr lang="en-US" dirty="0" err="1"/>
              <a:t>creationTime</a:t>
            </a:r>
            <a:r>
              <a:rPr lang="en-US" dirty="0"/>
              <a:t> is set correctly and the following tags are added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Source:PipelineLoad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LoadedAt</a:t>
            </a:r>
            <a:r>
              <a:rPr lang="en-US" dirty="0"/>
              <a:t>:&lt;UTC date of data load&gt;",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SlicedImportObject_Id</a:t>
            </a:r>
            <a:r>
              <a:rPr lang="en-US" dirty="0"/>
              <a:t>:&lt;</a:t>
            </a:r>
            <a:r>
              <a:rPr lang="en-US" dirty="0" err="1"/>
              <a:t>SlicedImportObject_Id</a:t>
            </a:r>
            <a:r>
              <a:rPr lang="en-US" dirty="0"/>
              <a:t> of the slice &gt;"]</a:t>
            </a:r>
          </a:p>
          <a:p>
            <a:r>
              <a:rPr lang="en-US" dirty="0"/>
              <a:t>Very simple and cost efficient ADF/Synapse pipelines</a:t>
            </a:r>
          </a:p>
          <a:p>
            <a:pPr lvl="1"/>
            <a:r>
              <a:rPr lang="en-US" dirty="0"/>
              <a:t>No complex logic within the pipelines</a:t>
            </a:r>
          </a:p>
          <a:p>
            <a:r>
              <a:rPr lang="en-US" dirty="0"/>
              <a:t>Full flexibility to extend and integrate the pipelines, according to the project requirements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434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78B5-1DBD-BB47-83B6-C263996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	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DB0F-0765-D3D6-65E7-9F9F7D75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5326626" cy="216690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Download GitHub repo</a:t>
            </a:r>
          </a:p>
          <a:p>
            <a:r>
              <a:rPr lang="en-US" sz="2400" dirty="0"/>
              <a:t>Deploy meta data database project </a:t>
            </a:r>
            <a:br>
              <a:rPr lang="en-US" sz="2400" dirty="0"/>
            </a:br>
            <a:r>
              <a:rPr lang="en-US" sz="2400" dirty="0"/>
              <a:t>to an (Azure) SQL DB</a:t>
            </a:r>
          </a:p>
          <a:p>
            <a:r>
              <a:rPr lang="en-US" sz="2400" dirty="0"/>
              <a:t>Deploy/create ADF/Synapse Pipeline</a:t>
            </a:r>
          </a:p>
          <a:p>
            <a:r>
              <a:rPr lang="en-US" sz="2400" dirty="0"/>
              <a:t>Generate slice meta data</a:t>
            </a:r>
          </a:p>
          <a:p>
            <a:r>
              <a:rPr lang="en-US" sz="2400" dirty="0"/>
              <a:t>Run the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45ED4-7B9C-3E25-FE36-25B1C75E6B5B}"/>
              </a:ext>
            </a:extLst>
          </p:cNvPr>
          <p:cNvSpPr txBox="1"/>
          <p:nvPr/>
        </p:nvSpPr>
        <p:spPr>
          <a:xfrm>
            <a:off x="4748981" y="3370007"/>
            <a:ext cx="6865088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</a:t>
            </a:r>
            <a:r>
              <a:rPr lang="de-CH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'2021-11-25'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'2021-11-28'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</a:t>
            </a:r>
            <a:endParaRPr lang="de-CH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FatoryEdge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'Core'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*FROM [Core].[Measurement]'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'DATETIME2(3)'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D1729-58D2-DAEF-185D-3F77CFB6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34" y="2295418"/>
            <a:ext cx="3637935" cy="994368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B6D13-1615-19BA-3D9B-3FCEE247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07" y="3980531"/>
            <a:ext cx="3290768" cy="2436464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52" name="Picture 4" descr="GitHub Logo and symbol, meaning, history, PNG, brand">
            <a:hlinkClick r:id="rId4"/>
            <a:extLst>
              <a:ext uri="{FF2B5EF4-FFF2-40B4-BE49-F238E27FC236}">
                <a16:creationId xmlns:a16="http://schemas.microsoft.com/office/drawing/2014/main" id="{04FEB6CA-E2AD-F8B9-3D39-F8A52E98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361" y="365125"/>
            <a:ext cx="1791929" cy="10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41CEC0-2788-9305-B52B-0BE87C9C0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472" y="489846"/>
            <a:ext cx="1613981" cy="196598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05837-C428-57A6-6295-4032DB67D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529" y="922961"/>
            <a:ext cx="2082624" cy="115029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796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72" grpId="0"/>
      <p:bldP spid="75" grpId="0"/>
      <p:bldP spid="82" grpId="0" animBg="1"/>
      <p:bldP spid="89" grpId="0"/>
      <p:bldP spid="9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852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3" name="Picture 2" descr="x mark icon">
            <a:extLst>
              <a:ext uri="{FF2B5EF4-FFF2-40B4-BE49-F238E27FC236}">
                <a16:creationId xmlns:a16="http://schemas.microsoft.com/office/drawing/2014/main" id="{064B60BB-11C7-2553-3C4C-15F53FB7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48" y="4554022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A218B-C151-CA58-EEAC-507EC522074A}"/>
              </a:ext>
            </a:extLst>
          </p:cNvPr>
          <p:cNvSpPr/>
          <p:nvPr/>
        </p:nvSpPr>
        <p:spPr>
          <a:xfrm>
            <a:off x="883370" y="4474827"/>
            <a:ext cx="10227274" cy="946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92EAD-659F-9B6A-963D-9944B92BE9B0}"/>
              </a:ext>
            </a:extLst>
          </p:cNvPr>
          <p:cNvSpPr txBox="1"/>
          <p:nvPr/>
        </p:nvSpPr>
        <p:spPr>
          <a:xfrm>
            <a:off x="5515900" y="4273910"/>
            <a:ext cx="13059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Slice Reload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548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ADX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D1A05C7F-9E6F-CFE5-3189-471087EEEC10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"2021-11-25"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,"SlicedImportObject_Id:4FC9A0…A23E7F7"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,"PipelineRun_Id:04d26153-99…710ca6d2"</a:t>
            </a:r>
          </a:p>
          <a:p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,"ExtentFingerprint:20211125"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6A6DA95-46E3-5EEE-7337-1BC2B43381CF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"2021-11-26"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,"SlicedImportObject_Id:5FC9A0…A23E7F7"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,"PipelineRun_Id:14d26153-99…710ca6d2"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,"ExtentFingerprint:20211126"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72919FE-3694-8961-0F0D-01ABBE4E73E4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de-CH" sz="1000" b="1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"2021-11-27"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,"tags":</a:t>
            </a:r>
            <a:b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["LoadedAt:2023-05-12T07:51:32.343"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,"SlicedImportObject_Id:6FC9A0…A23E7F7"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,"PipelineRun_Id:34d26153-99…710ca6d2"</a:t>
            </a:r>
          </a:p>
          <a:p>
            <a:pPr lvl="0"/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b="1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,"ExtentFingerprint:20211127"</a:t>
            </a:r>
            <a:r>
              <a:rPr lang="de-CH" sz="10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37628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Transfer to data lake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8" name="Picture 6" descr="Azure Data Lake Storage Connector - Mule 4">
            <a:extLst>
              <a:ext uri="{FF2B5EF4-FFF2-40B4-BE49-F238E27FC236}">
                <a16:creationId xmlns:a16="http://schemas.microsoft.com/office/drawing/2014/main" id="{3A51B66D-DF33-3F24-BC9C-68BBD0DDD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9605963" y="2116084"/>
            <a:ext cx="772404" cy="10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9D49A-69E0-E56D-B45D-35BA7D733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5433" y="2995436"/>
            <a:ext cx="2219341" cy="2781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47C6D-B57F-3759-7A6E-81CBB7F2EE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6364" y="5535804"/>
            <a:ext cx="2003387" cy="580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62AEFC-68F4-2B91-C0CA-414C4CCDFE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5415" y="4720222"/>
            <a:ext cx="1986446" cy="592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AB2578-79D0-79CD-55CA-2C847721729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580059" y="5600700"/>
            <a:ext cx="386305" cy="2252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FDAE616-1D06-0261-B62B-8FB5E54CED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71126" y="3806187"/>
            <a:ext cx="2011860" cy="6268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63DC1C-61CB-1450-7CD5-AF7176C3BEA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9605963" y="5016707"/>
            <a:ext cx="379452" cy="2511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952CBB-C117-9791-A5D2-90D2C18CD9AB}"/>
              </a:ext>
            </a:extLst>
          </p:cNvPr>
          <p:cNvCxnSpPr>
            <a:cxnSpLocks/>
          </p:cNvCxnSpPr>
          <p:nvPr/>
        </p:nvCxnSpPr>
        <p:spPr>
          <a:xfrm flipV="1">
            <a:off x="9580059" y="4213920"/>
            <a:ext cx="386305" cy="7536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2425</Words>
  <Application>Microsoft Office PowerPoint</Application>
  <PresentationFormat>Widescreen</PresentationFormat>
  <Paragraphs>344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Transfer Scenarios</vt:lpstr>
      <vt:lpstr>Main Benefits of the toolbox</vt:lpstr>
      <vt:lpstr>Usage </vt:lpstr>
      <vt:lpstr>SDMT – Sliced Data Migration Tool - Overview</vt:lpstr>
      <vt:lpstr>SDMT – Sliced Data Migration Tool – Error slice</vt:lpstr>
      <vt:lpstr>SDMT – Sliced Data Migration Tool - Restart</vt:lpstr>
      <vt:lpstr>SDMT – Sliced Data Migration Tool - ADX</vt:lpstr>
      <vt:lpstr>SDMT – Transfer to data lake</vt:lpstr>
      <vt:lpstr>Supported ADX Ingest Paths</vt:lpstr>
      <vt:lpstr>Direct Transfer (SQL -&gt; ADX)</vt:lpstr>
      <vt:lpstr>Direct Transfer (SQL -&gt; ADX)</vt:lpstr>
      <vt:lpstr>Direct Transfer (SQL -&gt; SQL)</vt:lpstr>
      <vt:lpstr>SDMT – via data lake -&gt; ADX</vt:lpstr>
      <vt:lpstr>Benefit of using ADF/Synapse Pipelines</vt:lpstr>
      <vt:lpstr>Meta Data Process Flow</vt:lpstr>
      <vt:lpstr>Points to discuss</vt:lpstr>
      <vt:lpstr>Open points</vt:lpstr>
      <vt:lpstr>Sliced Data Migration Toolbox (SDMT)</vt:lpstr>
      <vt:lpstr>ChatGPT</vt:lpstr>
      <vt:lpstr>PowerPoint Presentation</vt:lpstr>
      <vt:lpstr>Generate Meta Data</vt:lpstr>
      <vt:lpstr>Generate Meta Data</vt:lpstr>
      <vt:lpstr>Manual Meta Data</vt:lpstr>
      <vt:lpstr>Migration Path’s and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20</cp:revision>
  <dcterms:created xsi:type="dcterms:W3CDTF">2023-05-03T09:56:54Z</dcterms:created>
  <dcterms:modified xsi:type="dcterms:W3CDTF">2023-07-03T07:21:53Z</dcterms:modified>
</cp:coreProperties>
</file>