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280" r:id="rId4"/>
    <p:sldId id="276" r:id="rId5"/>
    <p:sldId id="257" r:id="rId6"/>
    <p:sldId id="267" r:id="rId7"/>
    <p:sldId id="268" r:id="rId8"/>
    <p:sldId id="269" r:id="rId9"/>
    <p:sldId id="275" r:id="rId10"/>
    <p:sldId id="270" r:id="rId11"/>
    <p:sldId id="277" r:id="rId12"/>
    <p:sldId id="262" r:id="rId13"/>
    <p:sldId id="274" r:id="rId14"/>
    <p:sldId id="273" r:id="rId15"/>
    <p:sldId id="281" r:id="rId16"/>
    <p:sldId id="278" r:id="rId17"/>
    <p:sldId id="282" r:id="rId18"/>
    <p:sldId id="279" r:id="rId19"/>
    <p:sldId id="264" r:id="rId20"/>
    <p:sldId id="271" r:id="rId21"/>
    <p:sldId id="263" r:id="rId22"/>
    <p:sldId id="265" r:id="rId23"/>
    <p:sldId id="266" r:id="rId24"/>
    <p:sldId id="272" r:id="rId2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6944" autoAdjust="0"/>
  </p:normalViewPr>
  <p:slideViewPr>
    <p:cSldViewPr snapToGrid="0">
      <p:cViewPr>
        <p:scale>
          <a:sx n="108" d="100"/>
          <a:sy n="108" d="100"/>
        </p:scale>
        <p:origin x="1772" y="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1C4A2-B8EC-4E0A-8DE6-A3B69B64B700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606DC-36D1-4C50-9FC6-37C6B4E6DF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8151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ingest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Measurement</a:t>
            </a:r>
          </a:p>
          <a:p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h'https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://newmewsynapse.blob.core.windows.net/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slicedimport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FatoryEdge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/Core/Measurement/2021/11/25/FatoryEdge_Core_Measurement_20211125.parquet;managed_identity=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</a:t>
            </a:r>
          </a:p>
          <a:p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parquet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’)</a:t>
            </a:r>
          </a:p>
          <a:p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['Measurement']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ingestion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parquet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Measurement_mapping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 '[{"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"Properties":{"Path":"$[\'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\']"}},{"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SignalName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"Properties":{"Path":"$[\'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SignalName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\']"}},{"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":"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", "Properties":{"Path":"$[\'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MeasurementValue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\']"}}]'</a:t>
            </a:r>
          </a:p>
          <a:p>
            <a:b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606DC-36D1-4C50-9FC6-37C6B4E6DF24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127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4EA-36C7-CF21-45CE-EAD1830B4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8BE6A-731F-36E6-D0C2-555BBB31F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A73D-E4CC-72C4-B6C1-EF397700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D5253-AB23-BC87-0F66-4908589B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065F5-6D03-6B22-031F-E4ABBA0B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381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2CC3-E581-A3D6-C16E-231B3366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122FC-3082-821C-E9F5-2427BB06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E3043-6FB3-6036-1324-C699AE06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6F3C-6C30-059C-7F49-831AB2C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E5C8-4FE1-96AE-B320-E80A7679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319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11FB-7BFC-D153-36CF-147D53867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C540F-8350-A4E5-0EFB-F06AC8B23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94A77-605C-9AD7-321F-5305CB2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F8BB-A7B0-F6D4-F5FD-B94615FA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B0D-05E0-A571-ABBD-4A610C2E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6285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BC14-582C-D4C0-504A-8366B4BC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B5FD-2020-6BBF-9FF5-7213375F7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5EF1-A1E6-09FD-C4E8-7F7A425B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B064-0F4F-36F1-905D-C6C9A00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3C032-3E06-42F6-A8BF-F38D81B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12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B7B4F-5492-205D-8002-FE31C3DC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BC779-5166-D6A4-BC28-856EBDE9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7B00D-1E92-4FF4-D357-6A75E59D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9175-E5D5-29A0-7ACA-9F0AB090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FF30A-29CD-E296-43F6-379628F0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11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6D28-D0E6-69BC-AA7F-C8E62BF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DBAC3-A88F-0A1E-5034-749F8E363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F3D046-AB5F-FB46-39F9-F618DDDCE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7A073-6CD2-4C07-C740-34B70054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D8A9-659D-4CB0-CD99-A9E69B20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F4B4C-B315-B31E-911C-D34A48DF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26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F67C-6A2A-5160-8C5C-B28CA784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9F16-BF13-4247-04D7-647923646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7117-F532-D938-A053-1E825F7E5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0B4F8-D473-6CF8-F22D-0813E5642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06F03-B5DB-C13F-AB26-2238B43A4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5322C-2721-2472-C876-DF0767F7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B0CC88-143C-A058-0A28-BDC4893E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4D41BB-C877-421F-0767-9354A56E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874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17E6-7AFE-3842-4B88-6B4DFE08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C1B3D-ECCC-603F-292E-2E28F575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A049F-A5D6-22CA-0949-4E3B10D73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14D51-664A-98CE-62EC-66B04367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880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B831E-BF69-FF4F-3459-39B0A0491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7B6D4E-739D-860D-A7D0-72DCD579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2247-8DA9-C4B7-E6A0-797765A7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46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2D1D-F134-7200-D306-3025BD00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385E-3CDC-6437-CB3E-E97587F2A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35B2F-DFB0-E5D7-2DB6-15A2D071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A29FF-36F6-1C48-9DFC-0E1CC155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5EA5A-3357-A47B-AE3C-B08974B2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72711-7342-99C5-2374-AF5C69E1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980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16A8-9D05-93E6-296D-37D921A1E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2968A5-9519-C7E6-2B04-AEEF5A518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DEEFD-9753-CA28-5391-F63A4383B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5BFE4-E7EB-0E2C-679C-4AED2DBC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361DD-9381-84DB-483B-072666BBA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E1CC-A784-B73E-AAAA-7CF85396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1027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DFE8C3-526D-C940-DAD2-BF72F369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977D-1846-51C3-D8DC-3E297834C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01461-84C9-5ABF-54AE-053AC405E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29203-F5A3-4FEA-A348-783489DC56C4}" type="datetimeFigureOut">
              <a:rPr lang="en-CH" smtClean="0"/>
              <a:t>11/05/2023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DC9E-2B20-8F81-BCB6-167EC9EB8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7BAC-769F-12D1-2502-7E76D612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F84F8-207E-4B9F-A806-8CD5EC6236B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2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8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6.png"/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4.png"/><Relationship Id="rId5" Type="http://schemas.openxmlformats.org/officeDocument/2006/relationships/image" Target="../media/image17.jpeg"/><Relationship Id="rId10" Type="http://schemas.openxmlformats.org/officeDocument/2006/relationships/image" Target="../media/image6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meinradweiss/SwissArmyKnife/blob/main/docs/ADF_SynapsePipelines/SDMT_01_Overview.m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17.jpe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5.png"/><Relationship Id="rId5" Type="http://schemas.openxmlformats.org/officeDocument/2006/relationships/image" Target="../media/image17.jpe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0958" y="3141891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1374" y="2596112"/>
            <a:ext cx="442208" cy="442208"/>
          </a:xfrm>
          <a:prstGeom prst="rect">
            <a:avLst/>
          </a:prstGeom>
        </p:spPr>
      </p:pic>
      <p:pic>
        <p:nvPicPr>
          <p:cNvPr id="9" name="Picture 6" descr="Azure Data Lake Storage Connector - Mule 4">
            <a:extLst>
              <a:ext uri="{FF2B5EF4-FFF2-40B4-BE49-F238E27FC236}">
                <a16:creationId xmlns:a16="http://schemas.microsoft.com/office/drawing/2014/main" id="{B7CEBB08-E99F-99F4-1171-4EC37CC1D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10103610" y="3733774"/>
            <a:ext cx="399972" cy="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848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330293" y="5304536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8279216" y="5152845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5111744" y="5980959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AdditionalContext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2E63E-5ED5-424D-579E-86970B32ED09}"/>
              </a:ext>
            </a:extLst>
          </p:cNvPr>
          <p:cNvSpPr txBox="1"/>
          <p:nvPr/>
        </p:nvSpPr>
        <p:spPr>
          <a:xfrm>
            <a:off x="562891" y="358858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dirty="0">
                <a:solidFill>
                  <a:srgbClr val="A3151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'SetSlicedImportObjectStart'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11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ADX_DropExtentCommand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C8C4F5-241A-A225-2F38-D6DC646BA112}"/>
              </a:ext>
            </a:extLst>
          </p:cNvPr>
          <p:cNvCxnSpPr>
            <a:cxnSpLocks/>
          </p:cNvCxnSpPr>
          <p:nvPr/>
        </p:nvCxnSpPr>
        <p:spPr>
          <a:xfrm flipV="1">
            <a:off x="11157097" y="5614510"/>
            <a:ext cx="0" cy="30338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28DE81-466A-14B2-E850-48D71D9C54A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8922403" y="6211792"/>
            <a:ext cx="923346" cy="2754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A8B362-CDCF-ACB3-ECB1-022ECF0D198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118884" y="5477922"/>
            <a:ext cx="211409" cy="5744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9A01E0-C2B6-5F0C-7E36-0DE4EBC935C4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468221" y="3317864"/>
            <a:ext cx="296244" cy="27071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57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4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EC13B9-DD54-B18F-C720-8899E2441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174" y="2457064"/>
            <a:ext cx="4764412" cy="130227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ADX)</a:t>
            </a:r>
            <a:endParaRPr lang="en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378720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189946" y="3004257"/>
            <a:ext cx="1792634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9066022" y="3004257"/>
            <a:ext cx="623779" cy="62721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69" y="1711068"/>
            <a:ext cx="10569249" cy="67133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E39C7E-3079-A8DA-7695-6E4953ACA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553" y="182509"/>
            <a:ext cx="1743088" cy="1028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CB094-FEF1-80A6-964A-C7B72E72E87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503" r="1625" b="4733"/>
          <a:stretch/>
        </p:blipFill>
        <p:spPr>
          <a:xfrm>
            <a:off x="4189946" y="3642146"/>
            <a:ext cx="5499855" cy="125693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16F891A-C8B5-A87A-1655-F91884AC98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351" y="4767358"/>
            <a:ext cx="4676809" cy="1976452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C8D8824A-C97A-6C18-5AB3-5C4AB2158F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273" y="2725380"/>
            <a:ext cx="3581426" cy="93821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>
            <a:cxnSpLocks/>
          </p:cNvCxnSpPr>
          <p:nvPr/>
        </p:nvCxnSpPr>
        <p:spPr>
          <a:xfrm flipH="1">
            <a:off x="4828046" y="4392064"/>
            <a:ext cx="2259175" cy="77921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8165805" y="4415931"/>
            <a:ext cx="184297" cy="36574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0E7B27-25F0-908B-D7D3-4120C4406BFC}"/>
              </a:ext>
            </a:extLst>
          </p:cNvPr>
          <p:cNvCxnSpPr>
            <a:cxnSpLocks/>
            <a:endCxn id="42" idx="3"/>
          </p:cNvCxnSpPr>
          <p:nvPr/>
        </p:nvCxnSpPr>
        <p:spPr>
          <a:xfrm flipH="1" flipV="1">
            <a:off x="3922699" y="3194490"/>
            <a:ext cx="2302394" cy="65741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0D84FE-50D8-F78C-D10C-EB373D9B713D}"/>
              </a:ext>
            </a:extLst>
          </p:cNvPr>
          <p:cNvSpPr txBox="1"/>
          <p:nvPr/>
        </p:nvSpPr>
        <p:spPr>
          <a:xfrm>
            <a:off x="734246" y="5531806"/>
            <a:ext cx="433965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SELECT [Ts], [</a:t>
            </a:r>
            <a:r>
              <a:rPr lang="en-US" dirty="0" err="1"/>
              <a:t>SignalName</a:t>
            </a:r>
            <a:r>
              <a:rPr lang="en-US" dirty="0"/>
              <a:t>], [</a:t>
            </a:r>
            <a:r>
              <a:rPr lang="en-US" dirty="0" err="1"/>
              <a:t>MeasurementValue</a:t>
            </a:r>
            <a:r>
              <a:rPr lang="en-US" dirty="0"/>
              <a:t>] </a:t>
            </a:r>
          </a:p>
          <a:p>
            <a:r>
              <a:rPr lang="en-US" dirty="0"/>
              <a:t>FROM [Core].[Measurement] </a:t>
            </a:r>
          </a:p>
          <a:p>
            <a:r>
              <a:rPr lang="en-US" dirty="0"/>
              <a:t>WHERE [Ts] &gt;= </a:t>
            </a:r>
            <a:r>
              <a:rPr lang="en-US" b="1" dirty="0"/>
              <a:t>CONVERT(DATETIME2(3), '2021-11-26',120) </a:t>
            </a:r>
          </a:p>
          <a:p>
            <a:r>
              <a:rPr lang="en-US" dirty="0"/>
              <a:t>   AND [Ts] &lt; CONVERT(DATETIME2(3), '2021-11-27',120)</a:t>
            </a:r>
            <a:endParaRPr lang="en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C10E7-3B87-1897-00E3-5ACDF586B7A2}"/>
              </a:ext>
            </a:extLst>
          </p:cNvPr>
          <p:cNvSpPr txBox="1"/>
          <p:nvPr/>
        </p:nvSpPr>
        <p:spPr>
          <a:xfrm>
            <a:off x="792017" y="3295273"/>
            <a:ext cx="395492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.drop extents &lt;| .show table Measurement extents </a:t>
            </a:r>
            <a:br>
              <a:rPr lang="en-US" dirty="0"/>
            </a:br>
            <a:r>
              <a:rPr lang="en-US" dirty="0"/>
              <a:t>| where </a:t>
            </a:r>
            <a:r>
              <a:rPr lang="en-US" dirty="0" err="1"/>
              <a:t>MinCreatedOn</a:t>
            </a:r>
            <a:r>
              <a:rPr lang="en-US" dirty="0"/>
              <a:t> == </a:t>
            </a:r>
            <a:r>
              <a:rPr lang="en-US" b="1" dirty="0"/>
              <a:t>'2021-11-26'</a:t>
            </a:r>
            <a:endParaRPr lang="en-CH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4F869-1018-2275-11E1-EEEDE0EC4437}"/>
              </a:ext>
            </a:extLst>
          </p:cNvPr>
          <p:cNvSpPr txBox="1"/>
          <p:nvPr/>
        </p:nvSpPr>
        <p:spPr>
          <a:xfrm>
            <a:off x="6485353" y="5676552"/>
            <a:ext cx="4185761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{"</a:t>
            </a:r>
            <a:r>
              <a:rPr lang="en-US" b="1" dirty="0" err="1"/>
              <a:t>creationTime</a:t>
            </a:r>
            <a:r>
              <a:rPr lang="en-US" b="1" dirty="0"/>
              <a:t>": "2021-11-26"</a:t>
            </a:r>
          </a:p>
          <a:p>
            <a:r>
              <a:rPr lang="en-US" dirty="0"/>
              <a:t> ,"tags":</a:t>
            </a:r>
            <a:br>
              <a:rPr lang="en-US" dirty="0"/>
            </a:br>
            <a:r>
              <a:rPr lang="en-US" dirty="0"/>
              <a:t>   ["</a:t>
            </a:r>
            <a:r>
              <a:rPr lang="en-US" dirty="0" err="1"/>
              <a:t>Source:PipelineLoad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   ,"LoadedAt:2023-05-10T15:02:19.950"</a:t>
            </a:r>
            <a:br>
              <a:rPr lang="en-US" dirty="0"/>
            </a:br>
            <a:r>
              <a:rPr lang="en-US" dirty="0"/>
              <a:t>   ,"SlicedImportObject_Id:D42A5692…-000D3A23E7F7"]}</a:t>
            </a:r>
            <a:endParaRPr lang="en-C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652728-6FED-1D06-CC1C-B8917F6617D8}"/>
              </a:ext>
            </a:extLst>
          </p:cNvPr>
          <p:cNvSpPr txBox="1"/>
          <p:nvPr/>
        </p:nvSpPr>
        <p:spPr>
          <a:xfrm>
            <a:off x="11031326" y="5692324"/>
            <a:ext cx="1031051" cy="246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CH"/>
            </a:defPPr>
            <a:lvl1pPr>
              <a:defRPr sz="10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Measurement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650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3FBA-54C0-25B4-3097-38090DE35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Transfer (SQL -&gt; SQL)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05FE30-8BC3-E605-EFED-BB34941FB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290" y="365125"/>
            <a:ext cx="1327019" cy="8050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29784E-97DB-771B-70CF-906945B64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238" y="2508874"/>
            <a:ext cx="4468995" cy="1557731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B794DD-E61C-9F4E-A958-E8FBE175A1F8}"/>
              </a:ext>
            </a:extLst>
          </p:cNvPr>
          <p:cNvSpPr txBox="1"/>
          <p:nvPr/>
        </p:nvSpPr>
        <p:spPr>
          <a:xfrm>
            <a:off x="838200" y="1435424"/>
            <a:ext cx="30844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[Core].[</a:t>
            </a:r>
            <a:r>
              <a:rPr lang="de-CH" sz="1400" b="0" u="sng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400" b="0" u="sng" dirty="0">
                <a:solidFill>
                  <a:srgbClr val="21212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1859A0-E891-700B-57E8-2627F64B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74" y="3716558"/>
            <a:ext cx="3638577" cy="700093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1167F39-22BA-309B-CD38-CA7AB73B2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69" y="4379892"/>
            <a:ext cx="3890211" cy="210737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FB1F1-C9B2-DD0F-09A2-0D8E2A642BF4}"/>
              </a:ext>
            </a:extLst>
          </p:cNvPr>
          <p:cNvSpPr txBox="1"/>
          <p:nvPr/>
        </p:nvSpPr>
        <p:spPr>
          <a:xfrm>
            <a:off x="3206415" y="5247090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SelectCommand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210FDC-CFC8-00AC-632C-C83C57777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380" y="4392064"/>
            <a:ext cx="3767165" cy="217171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E1C288-9F21-7FB0-736F-A8FF61CAA307}"/>
              </a:ext>
            </a:extLst>
          </p:cNvPr>
          <p:cNvSpPr txBox="1"/>
          <p:nvPr/>
        </p:nvSpPr>
        <p:spPr>
          <a:xfrm>
            <a:off x="7917264" y="464090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91F5B3-23FB-E2EC-D890-7730D3E97AD2}"/>
              </a:ext>
            </a:extLst>
          </p:cNvPr>
          <p:cNvSpPr txBox="1"/>
          <p:nvPr/>
        </p:nvSpPr>
        <p:spPr>
          <a:xfrm>
            <a:off x="7673742" y="6359549"/>
            <a:ext cx="4461478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EmptyDestinationSliceCommand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E98D9-AE36-050D-5DBC-DB3FE422AAE0}"/>
              </a:ext>
            </a:extLst>
          </p:cNvPr>
          <p:cNvSpPr txBox="1"/>
          <p:nvPr/>
        </p:nvSpPr>
        <p:spPr>
          <a:xfrm>
            <a:off x="7944851" y="5438963"/>
            <a:ext cx="3810659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activity(</a:t>
            </a:r>
            <a:r>
              <a:rPr lang="de-CH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'SetSlicedImportObjectStart’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firstRow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>
                <a:solidFill>
                  <a:srgbClr val="0011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endParaRPr lang="de-CH" sz="12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C3B7B-A97B-38E9-4E1A-0BE6C49ABD25}"/>
              </a:ext>
            </a:extLst>
          </p:cNvPr>
          <p:cNvCxnSpPr/>
          <p:nvPr/>
        </p:nvCxnSpPr>
        <p:spPr>
          <a:xfrm flipH="1">
            <a:off x="4878805" y="4134630"/>
            <a:ext cx="1041900" cy="53086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2D38D1-29A9-9D41-BA14-0AFFAC40C439}"/>
              </a:ext>
            </a:extLst>
          </p:cNvPr>
          <p:cNvCxnSpPr>
            <a:cxnSpLocks/>
          </p:cNvCxnSpPr>
          <p:nvPr/>
        </p:nvCxnSpPr>
        <p:spPr>
          <a:xfrm>
            <a:off x="6864016" y="4134630"/>
            <a:ext cx="497306" cy="25743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EEBCFD-E401-D12D-179F-19E2C8B7F962}"/>
              </a:ext>
            </a:extLst>
          </p:cNvPr>
          <p:cNvCxnSpPr>
            <a:cxnSpLocks/>
          </p:cNvCxnSpPr>
          <p:nvPr/>
        </p:nvCxnSpPr>
        <p:spPr>
          <a:xfrm flipH="1">
            <a:off x="4606090" y="3141442"/>
            <a:ext cx="423110" cy="544351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7021216-24DF-7D3D-6C5C-B9555447215B}"/>
              </a:ext>
            </a:extLst>
          </p:cNvPr>
          <p:cNvCxnSpPr>
            <a:cxnSpLocks/>
          </p:cNvCxnSpPr>
          <p:nvPr/>
        </p:nvCxnSpPr>
        <p:spPr>
          <a:xfrm>
            <a:off x="7555832" y="3110677"/>
            <a:ext cx="655719" cy="567704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45FB932-405C-0F5E-3024-607E2DEF95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69" y="1767772"/>
            <a:ext cx="10569249" cy="67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3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630692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14697" cy="1325563"/>
          </a:xfrm>
        </p:spPr>
        <p:txBody>
          <a:bodyPr/>
          <a:lstStyle/>
          <a:p>
            <a:r>
              <a:rPr lang="en-US" dirty="0"/>
              <a:t>SDMT – via data lake -&gt; ADX</a:t>
            </a:r>
            <a:endParaRPr lang="en-CH" dirty="0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685239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1096881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1087819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895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3004507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295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2745295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2745295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2988215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654903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630692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539263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2654749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D1A05C7F-9E6F-CFE5-3189-471087EEEC10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6A6DA95-46E3-5EEE-7337-1BC2B43381CF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"2021-11-26"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72919FE-3694-8961-0F0D-01ABBE4E73E4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"2021-11-27"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6" descr="Azure Data Lake Storage Connector - Mule 4">
            <a:extLst>
              <a:ext uri="{FF2B5EF4-FFF2-40B4-BE49-F238E27FC236}">
                <a16:creationId xmlns:a16="http://schemas.microsoft.com/office/drawing/2014/main" id="{C2FD712E-F9E7-5ED9-C701-483117D29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5329229" y="2187529"/>
            <a:ext cx="772404" cy="10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2C62E-D9C0-5193-A51F-71D4CDA59B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8699" y="3066881"/>
            <a:ext cx="2219341" cy="2781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04FBEF-A4EF-F973-1D7B-94AD997B18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9630" y="5607249"/>
            <a:ext cx="2003387" cy="580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240963-ED43-4008-7A54-4912A889F31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08681" y="4791667"/>
            <a:ext cx="1986446" cy="592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BA13E2-700C-39F2-1E77-403811AE3AE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03325" y="5672145"/>
            <a:ext cx="386305" cy="2252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F6272C80-ED97-DD38-5195-63F283E5EE8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94392" y="3877632"/>
            <a:ext cx="2011860" cy="6268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D6D0765-0D72-5446-8F3F-CD198A33CA6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329229" y="5088152"/>
            <a:ext cx="379452" cy="2511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D55D3A-1377-27FE-7398-A2B431E258E2}"/>
              </a:ext>
            </a:extLst>
          </p:cNvPr>
          <p:cNvCxnSpPr>
            <a:cxnSpLocks/>
          </p:cNvCxnSpPr>
          <p:nvPr/>
        </p:nvCxnSpPr>
        <p:spPr>
          <a:xfrm flipV="1">
            <a:off x="5303325" y="4285365"/>
            <a:ext cx="386305" cy="7536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7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CB7D-5BA3-FD9B-D578-ADAC7C8F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of using ADF/Synapse Pipelines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E5EB9-B197-6D05-7FE1-AF22F45A5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725"/>
            <a:ext cx="10515600" cy="4351338"/>
          </a:xfrm>
        </p:spPr>
        <p:txBody>
          <a:bodyPr/>
          <a:lstStyle/>
          <a:p>
            <a:r>
              <a:rPr lang="en-US" dirty="0"/>
              <a:t>Slices can be loaded in parallel</a:t>
            </a:r>
          </a:p>
          <a:p>
            <a:pPr lvl="1"/>
            <a:r>
              <a:rPr lang="en-US" dirty="0"/>
              <a:t>ADF can control if desired and how many parallel sessions make sense</a:t>
            </a:r>
          </a:p>
          <a:p>
            <a:r>
              <a:rPr lang="en-US" dirty="0"/>
              <a:t>ADF can bridge the gap between on-premises environments and Azure in a secure way, using the self hosted integration runtime</a:t>
            </a:r>
          </a:p>
          <a:p>
            <a:r>
              <a:rPr lang="en-US" dirty="0"/>
              <a:t>Process can be integrated</a:t>
            </a:r>
            <a:br>
              <a:rPr lang="en-US" dirty="0"/>
            </a:br>
            <a:r>
              <a:rPr lang="en-US" dirty="0"/>
              <a:t>in a broader ETL process</a:t>
            </a:r>
          </a:p>
          <a:p>
            <a:r>
              <a:rPr lang="en-US" dirty="0"/>
              <a:t>Detailed runtime statistics</a:t>
            </a:r>
            <a:endParaRPr lang="en-CH" dirty="0"/>
          </a:p>
        </p:txBody>
      </p:sp>
      <p:pic>
        <p:nvPicPr>
          <p:cNvPr id="4" name="Picture 2" descr="Security considerations - Azure Data Factory | Microsoft Learn">
            <a:extLst>
              <a:ext uri="{FF2B5EF4-FFF2-40B4-BE49-F238E27FC236}">
                <a16:creationId xmlns:a16="http://schemas.microsoft.com/office/drawing/2014/main" id="{24DDA9DC-4585-7682-4581-5D8600EA0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195" y="3692996"/>
            <a:ext cx="5920075" cy="274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75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A097-67FB-4E34-A714-792847D2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Data Process Flow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C51EAE-B501-853A-1F89-3EC894D99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086" y="1704356"/>
            <a:ext cx="10515600" cy="622352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01806-19C7-6144-A85A-4D89425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05" y="5783151"/>
            <a:ext cx="9572695" cy="657230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4185AE-B43B-0A7A-FF7C-7E24CF3E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232" y="4836476"/>
            <a:ext cx="7529568" cy="690568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E147F9-0D92-6E9F-2439-8D9D2AEFF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086" y="2426974"/>
            <a:ext cx="3867178" cy="1562111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0FA34D-1F1D-C1D8-9F16-76FEACB24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9940" y="3018257"/>
            <a:ext cx="5232052" cy="1562112"/>
          </a:xfrm>
          <a:prstGeom prst="rect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C58FA0-61C9-998D-F1BF-E41997CAB624}"/>
              </a:ext>
            </a:extLst>
          </p:cNvPr>
          <p:cNvCxnSpPr>
            <a:cxnSpLocks/>
          </p:cNvCxnSpPr>
          <p:nvPr/>
        </p:nvCxnSpPr>
        <p:spPr>
          <a:xfrm flipH="1">
            <a:off x="4719484" y="3989085"/>
            <a:ext cx="1197569" cy="847391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1AA6DB-79EF-36C4-6235-59E216EED1F7}"/>
              </a:ext>
            </a:extLst>
          </p:cNvPr>
          <p:cNvCxnSpPr>
            <a:cxnSpLocks/>
          </p:cNvCxnSpPr>
          <p:nvPr/>
        </p:nvCxnSpPr>
        <p:spPr>
          <a:xfrm flipH="1">
            <a:off x="6096000" y="3498317"/>
            <a:ext cx="3254477" cy="1338159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6763B3-F253-DB78-108B-10CE355D213E}"/>
              </a:ext>
            </a:extLst>
          </p:cNvPr>
          <p:cNvCxnSpPr>
            <a:cxnSpLocks/>
          </p:cNvCxnSpPr>
          <p:nvPr/>
        </p:nvCxnSpPr>
        <p:spPr>
          <a:xfrm flipH="1">
            <a:off x="5173734" y="4306529"/>
            <a:ext cx="4094152" cy="1476622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8922D917-C0E2-B758-C18F-ED62C6AB2B00}"/>
              </a:ext>
            </a:extLst>
          </p:cNvPr>
          <p:cNvSpPr/>
          <p:nvPr/>
        </p:nvSpPr>
        <p:spPr>
          <a:xfrm>
            <a:off x="5111575" y="2382237"/>
            <a:ext cx="5117906" cy="752683"/>
          </a:xfrm>
          <a:prstGeom prst="borderCallout2">
            <a:avLst>
              <a:gd name="adj1" fmla="val 18750"/>
              <a:gd name="adj2" fmla="val -1599"/>
              <a:gd name="adj3" fmla="val 20318"/>
              <a:gd name="adj4" fmla="val -12402"/>
              <a:gd name="adj5" fmla="val 152129"/>
              <a:gd name="adj6" fmla="val -3095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REGULAR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-&gt; [</a:t>
            </a:r>
            <a:r>
              <a:rPr lang="de-CH" sz="1100" b="0" dirty="0" err="1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LastStart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 IS NULL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RESTART -&gt; [</a:t>
            </a:r>
            <a:r>
              <a:rPr lang="de-CH" sz="1100" dirty="0" err="1">
                <a:solidFill>
                  <a:srgbClr val="212121"/>
                </a:solidFill>
                <a:latin typeface="Consolas" panose="020B0609020204030204" pitchFamily="49" charset="0"/>
              </a:rPr>
              <a:t>LastStart</a:t>
            </a:r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] IS NOT NULL AND [</a:t>
            </a:r>
            <a:r>
              <a:rPr lang="de-CH" sz="1100" dirty="0" err="1">
                <a:solidFill>
                  <a:srgbClr val="212121"/>
                </a:solidFill>
                <a:latin typeface="Consolas" panose="020B0609020204030204" pitchFamily="49" charset="0"/>
              </a:rPr>
              <a:t>LastSuccessEnd</a:t>
            </a:r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] IS NULL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ALL     -&gt; Take all </a:t>
            </a:r>
            <a:r>
              <a:rPr lang="de-CH" sz="1100" dirty="0" err="1">
                <a:solidFill>
                  <a:srgbClr val="212121"/>
                </a:solidFill>
                <a:latin typeface="Consolas" panose="020B0609020204030204" pitchFamily="49" charset="0"/>
              </a:rPr>
              <a:t>slices</a:t>
            </a:r>
            <a:endParaRPr lang="de-CH" sz="1100" dirty="0">
              <a:solidFill>
                <a:srgbClr val="21212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5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902-D077-6811-B5E4-126A70D7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discuss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2CD8-809D-B501-7284-8465F4CE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General feedback</a:t>
            </a:r>
          </a:p>
          <a:p>
            <a:r>
              <a:rPr lang="en-US" dirty="0"/>
              <a:t>Useful tags</a:t>
            </a:r>
          </a:p>
          <a:p>
            <a:r>
              <a:rPr lang="en-US" dirty="0"/>
              <a:t>Use “.ingest command” -&gt; controlled from ADX if data is landed in the data lake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Less expensive</a:t>
            </a:r>
          </a:p>
          <a:p>
            <a:pPr lvl="1"/>
            <a:r>
              <a:rPr lang="en-US" dirty="0"/>
              <a:t>Better performance</a:t>
            </a:r>
          </a:p>
          <a:p>
            <a:pPr lvl="1"/>
            <a:r>
              <a:rPr lang="en-US" dirty="0"/>
              <a:t>“No” control on the meta data side, if used with [async]</a:t>
            </a:r>
          </a:p>
          <a:p>
            <a:pPr lvl="1"/>
            <a:r>
              <a:rPr lang="en-US" dirty="0"/>
              <a:t>No wildcards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I assume, for </a:t>
            </a:r>
            <a:r>
              <a:rPr lang="en-US" dirty="0" err="1"/>
              <a:t>AdX</a:t>
            </a:r>
            <a:r>
              <a:rPr lang="en-US" dirty="0"/>
              <a:t> only single day slices make sense?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60799-C556-89FE-4992-4CDF797A756B}"/>
              </a:ext>
            </a:extLst>
          </p:cNvPr>
          <p:cNvSpPr txBox="1"/>
          <p:nvPr/>
        </p:nvSpPr>
        <p:spPr>
          <a:xfrm>
            <a:off x="1162171" y="3030498"/>
            <a:ext cx="1013290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ingest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Measurement</a:t>
            </a:r>
          </a:p>
          <a:p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h'https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://xxx.blob.core…./slicedimport/raw…/FatoryEdge_Core_ent…_20211125.parquet;managed_identity=system'</a:t>
            </a:r>
          </a:p>
          <a:p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de-CH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parquet</a:t>
            </a:r>
            <a:r>
              <a:rPr lang="de-CH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C2223EF6-5B95-2630-FE66-A72E8E647A1E}"/>
              </a:ext>
            </a:extLst>
          </p:cNvPr>
          <p:cNvSpPr/>
          <p:nvPr/>
        </p:nvSpPr>
        <p:spPr>
          <a:xfrm>
            <a:off x="5955182" y="1352004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93386"/>
              <a:gd name="adj6" fmla="val -7054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3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C0902-D077-6811-B5E4-126A70D75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points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92CD8-809D-B501-7284-8465F4CE0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feedback</a:t>
            </a:r>
          </a:p>
          <a:p>
            <a:r>
              <a:rPr lang="en-US" dirty="0"/>
              <a:t>Useful tags</a:t>
            </a:r>
          </a:p>
          <a:p>
            <a:r>
              <a:rPr lang="en-US" dirty="0"/>
              <a:t>“load command” controlled from ADX if data is landed in the data lake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Only single day</a:t>
            </a:r>
            <a:br>
              <a:rPr lang="en-US" dirty="0"/>
            </a:br>
            <a:r>
              <a:rPr lang="en-US" dirty="0"/>
              <a:t>make sense?</a:t>
            </a:r>
            <a:endParaRPr lang="en-CH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0A193FF-9035-8FA5-C010-385B205DA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6" y="3346194"/>
            <a:ext cx="75628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60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isberg Wasser Bilder - Kostenloser Download auf Freepik">
            <a:extLst>
              <a:ext uri="{FF2B5EF4-FFF2-40B4-BE49-F238E27FC236}">
                <a16:creationId xmlns:a16="http://schemas.microsoft.com/office/drawing/2014/main" id="{AA6EC09E-05CE-BBA6-7EB6-3CEA4ADF6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8" r="8555"/>
          <a:stretch/>
        </p:blipFill>
        <p:spPr bwMode="auto">
          <a:xfrm>
            <a:off x="-340" y="10"/>
            <a:ext cx="819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80F98BC-230C-37EB-79A8-432D4FA14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4961860"/>
            <a:ext cx="4620584" cy="109131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Meinrad Weiss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Senior Cloud Solution Architect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Microsoft</a:t>
            </a:r>
            <a:endParaRPr lang="en-CH" dirty="0">
              <a:solidFill>
                <a:srgbClr val="FFFFFF"/>
              </a:solidFill>
            </a:endParaRPr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AB8958C2-6768-D819-43FF-ADA6AF9917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0" r="23907"/>
          <a:stretch/>
        </p:blipFill>
        <p:spPr bwMode="auto">
          <a:xfrm>
            <a:off x="6622484" y="4906"/>
            <a:ext cx="5657990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5B4AA53-F5C9-143A-3CFD-195CC121DCA7}"/>
              </a:ext>
            </a:extLst>
          </p:cNvPr>
          <p:cNvSpPr/>
          <p:nvPr/>
        </p:nvSpPr>
        <p:spPr>
          <a:xfrm>
            <a:off x="4912242" y="1347746"/>
            <a:ext cx="4957562" cy="4503867"/>
          </a:xfrm>
          <a:prstGeom prst="rightArrow">
            <a:avLst>
              <a:gd name="adj1" fmla="val 84180"/>
              <a:gd name="adj2" fmla="val 18513"/>
            </a:avLst>
          </a:prstGeom>
          <a:solidFill>
            <a:schemeClr val="accent6">
              <a:lumMod val="60000"/>
              <a:lumOff val="40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0B8FFAB4-03D6-1DF1-214D-A2C870528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23" t="36534" r="31544" b="56329"/>
          <a:stretch/>
        </p:blipFill>
        <p:spPr bwMode="auto">
          <a:xfrm>
            <a:off x="5224540" y="2463377"/>
            <a:ext cx="3467986" cy="43318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isberg Wasser Bilder - Kostenloser Download auf Freepik">
            <a:extLst>
              <a:ext uri="{FF2B5EF4-FFF2-40B4-BE49-F238E27FC236}">
                <a16:creationId xmlns:a16="http://schemas.microsoft.com/office/drawing/2014/main" id="{9D7BCD5E-F2C4-7FC0-A42B-35E4882E4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4" t="45316" r="31751" b="43799"/>
          <a:stretch/>
        </p:blipFill>
        <p:spPr bwMode="auto">
          <a:xfrm>
            <a:off x="5224540" y="2990030"/>
            <a:ext cx="3467989" cy="660543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isberg Wasser Bilder - Kostenloser Download auf Freepik">
            <a:extLst>
              <a:ext uri="{FF2B5EF4-FFF2-40B4-BE49-F238E27FC236}">
                <a16:creationId xmlns:a16="http://schemas.microsoft.com/office/drawing/2014/main" id="{7E82AE19-7E30-432A-6C36-AC2300EC8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79" t="70033" r="32287" b="10694"/>
          <a:stretch/>
        </p:blipFill>
        <p:spPr bwMode="auto">
          <a:xfrm>
            <a:off x="5224540" y="4682028"/>
            <a:ext cx="3467988" cy="1169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isberg Wasser Bilder - Kostenloser Download auf Freepik">
            <a:extLst>
              <a:ext uri="{FF2B5EF4-FFF2-40B4-BE49-F238E27FC236}">
                <a16:creationId xmlns:a16="http://schemas.microsoft.com/office/drawing/2014/main" id="{9C3F2447-8505-D349-9113-BF194ECBC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76" t="55666" r="31990" b="30234"/>
          <a:stretch/>
        </p:blipFill>
        <p:spPr bwMode="auto">
          <a:xfrm>
            <a:off x="5224541" y="3737129"/>
            <a:ext cx="3467985" cy="855585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6457A-357A-8719-226B-0FD11809F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03217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Sliced Data Migration Toolbox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(SDMT)</a:t>
            </a:r>
            <a:endParaRPr lang="en-CH" sz="4400" dirty="0">
              <a:solidFill>
                <a:srgbClr val="FFFFFF"/>
              </a:solidFill>
            </a:endParaRPr>
          </a:p>
        </p:txBody>
      </p:sp>
      <p:pic>
        <p:nvPicPr>
          <p:cNvPr id="5" name="Picture 2" descr="Eisberg Wasser Bilder - Kostenloser Download auf Freepik">
            <a:extLst>
              <a:ext uri="{FF2B5EF4-FFF2-40B4-BE49-F238E27FC236}">
                <a16:creationId xmlns:a16="http://schemas.microsoft.com/office/drawing/2014/main" id="{442E9367-58C2-0EFC-101E-C779A27DF3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23330" r="18760" b="65917"/>
          <a:stretch/>
        </p:blipFill>
        <p:spPr bwMode="auto">
          <a:xfrm>
            <a:off x="5215539" y="1958614"/>
            <a:ext cx="3476987" cy="418207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isberg Wasser Bilder - Kostenloser Download auf Freepik">
            <a:extLst>
              <a:ext uri="{FF2B5EF4-FFF2-40B4-BE49-F238E27FC236}">
                <a16:creationId xmlns:a16="http://schemas.microsoft.com/office/drawing/2014/main" id="{240A7A93-7FBF-65B2-E7EE-0AF9BD2DB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5215539" y="1453701"/>
            <a:ext cx="3476987" cy="41820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D351502-C2DE-321A-C559-5CE36D5C5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0958" y="3141891"/>
            <a:ext cx="508682" cy="50868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B6706917-3701-09FD-F359-90320A814F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61374" y="2596112"/>
            <a:ext cx="442208" cy="442208"/>
          </a:xfrm>
          <a:prstGeom prst="rect">
            <a:avLst/>
          </a:prstGeom>
        </p:spPr>
      </p:pic>
      <p:pic>
        <p:nvPicPr>
          <p:cNvPr id="9" name="Picture 6" descr="Azure Data Lake Storage Connector - Mule 4">
            <a:extLst>
              <a:ext uri="{FF2B5EF4-FFF2-40B4-BE49-F238E27FC236}">
                <a16:creationId xmlns:a16="http://schemas.microsoft.com/office/drawing/2014/main" id="{B7CEBB08-E99F-99F4-1171-4EC37CC1D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10103610" y="3733774"/>
            <a:ext cx="399972" cy="49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24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87EB-02B6-8325-A7BF-F84AECB3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EF549-48B4-7FBA-56D4-610DCFA8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4" y="1450919"/>
            <a:ext cx="5219738" cy="4100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7DF5C5-17E7-ECEB-A831-75ED64FD2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07" y="152819"/>
            <a:ext cx="3281386" cy="26384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22CD5-DF7B-C401-6207-B1FE3E805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4803" y="4125012"/>
            <a:ext cx="5124487" cy="2471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8FC3AF8-39BE-83A5-FDA2-A2B6DB65B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6728" y="423399"/>
            <a:ext cx="5095912" cy="364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4C0EF-E04E-B921-C3E1-03B4595C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170"/>
            <a:ext cx="10515600" cy="1325563"/>
          </a:xfrm>
        </p:spPr>
        <p:txBody>
          <a:bodyPr/>
          <a:lstStyle/>
          <a:p>
            <a:r>
              <a:rPr lang="en-US" dirty="0"/>
              <a:t>Transfer Scenarios</a:t>
            </a:r>
            <a:endParaRPr lang="en-CH" dirty="0"/>
          </a:p>
        </p:txBody>
      </p:sp>
      <p:pic>
        <p:nvPicPr>
          <p:cNvPr id="1026" name="Picture 2" descr="SQL Database (generic) | Microsoft Azure Color">
            <a:extLst>
              <a:ext uri="{FF2B5EF4-FFF2-40B4-BE49-F238E27FC236}">
                <a16:creationId xmlns:a16="http://schemas.microsoft.com/office/drawing/2014/main" id="{4D672444-D303-B6A7-F899-CC0F61E8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FC0A94-7C02-88B9-2A7B-5C6F18A3B0D9}"/>
              </a:ext>
            </a:extLst>
          </p:cNvPr>
          <p:cNvCxnSpPr/>
          <p:nvPr/>
        </p:nvCxnSpPr>
        <p:spPr>
          <a:xfrm>
            <a:off x="1796040" y="275055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3FAD2B-9EC9-1A87-D7E9-A33977C945D2}"/>
              </a:ext>
            </a:extLst>
          </p:cNvPr>
          <p:cNvCxnSpPr/>
          <p:nvPr/>
        </p:nvCxnSpPr>
        <p:spPr>
          <a:xfrm>
            <a:off x="1796040" y="292100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148A2-EEBD-3EF6-E9C9-21EBAF7CEA54}"/>
              </a:ext>
            </a:extLst>
          </p:cNvPr>
          <p:cNvCxnSpPr/>
          <p:nvPr/>
        </p:nvCxnSpPr>
        <p:spPr>
          <a:xfrm>
            <a:off x="1796040" y="311351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QL Database (generic) | Microsoft Azure Color">
            <a:extLst>
              <a:ext uri="{FF2B5EF4-FFF2-40B4-BE49-F238E27FC236}">
                <a16:creationId xmlns:a16="http://schemas.microsoft.com/office/drawing/2014/main" id="{A7B8FA1A-E716-380A-5735-1A5CFA33C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61" y="244350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QL Database (generic) | Microsoft Azure Color">
            <a:extLst>
              <a:ext uri="{FF2B5EF4-FFF2-40B4-BE49-F238E27FC236}">
                <a16:creationId xmlns:a16="http://schemas.microsoft.com/office/drawing/2014/main" id="{5C2D63E7-353E-BFDC-A808-92A8A4CB9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5" y="4044236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BFB97BC-CC04-9BA6-93F6-CEEBE7F17288}"/>
              </a:ext>
            </a:extLst>
          </p:cNvPr>
          <p:cNvCxnSpPr/>
          <p:nvPr/>
        </p:nvCxnSpPr>
        <p:spPr>
          <a:xfrm>
            <a:off x="1796040" y="435129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DFAFF4-FFC4-C291-768D-FA5A7E947BE1}"/>
              </a:ext>
            </a:extLst>
          </p:cNvPr>
          <p:cNvCxnSpPr/>
          <p:nvPr/>
        </p:nvCxnSpPr>
        <p:spPr>
          <a:xfrm>
            <a:off x="1796040" y="452174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B6ED5E-72A3-4557-AC59-EADD236F2020}"/>
              </a:ext>
            </a:extLst>
          </p:cNvPr>
          <p:cNvCxnSpPr/>
          <p:nvPr/>
        </p:nvCxnSpPr>
        <p:spPr>
          <a:xfrm>
            <a:off x="1796040" y="4714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Microsoft Azure Data Explorer - Badges - Credly">
            <a:extLst>
              <a:ext uri="{FF2B5EF4-FFF2-40B4-BE49-F238E27FC236}">
                <a16:creationId xmlns:a16="http://schemas.microsoft.com/office/drawing/2014/main" id="{CFBBFCE6-F13B-B8D7-4FF4-2B4736844C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2471561" y="409680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SQL Database (generic) | Microsoft Azure Color">
            <a:extLst>
              <a:ext uri="{FF2B5EF4-FFF2-40B4-BE49-F238E27FC236}">
                <a16:creationId xmlns:a16="http://schemas.microsoft.com/office/drawing/2014/main" id="{96ACEBC5-AF2A-CC30-8E2D-0045CAF82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2469393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B4824-353A-A13E-153C-3BCFED946509}"/>
              </a:ext>
            </a:extLst>
          </p:cNvPr>
          <p:cNvCxnSpPr/>
          <p:nvPr/>
        </p:nvCxnSpPr>
        <p:spPr>
          <a:xfrm>
            <a:off x="7294976" y="2776449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EBFFAC-9D98-2433-E39A-415F1CD9DDA9}"/>
              </a:ext>
            </a:extLst>
          </p:cNvPr>
          <p:cNvCxnSpPr/>
          <p:nvPr/>
        </p:nvCxnSpPr>
        <p:spPr>
          <a:xfrm>
            <a:off x="7294976" y="294689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107EE67-3661-C6B6-C1AB-3EFD3F7B9C67}"/>
              </a:ext>
            </a:extLst>
          </p:cNvPr>
          <p:cNvCxnSpPr/>
          <p:nvPr/>
        </p:nvCxnSpPr>
        <p:spPr>
          <a:xfrm>
            <a:off x="7294976" y="313940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SQL Database (generic) | Microsoft Azure Color">
            <a:extLst>
              <a:ext uri="{FF2B5EF4-FFF2-40B4-BE49-F238E27FC236}">
                <a16:creationId xmlns:a16="http://schemas.microsoft.com/office/drawing/2014/main" id="{504C1F83-B445-C727-3D24-800C4421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501" y="4070128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915FDE-8331-3553-F203-A04F5F0B628C}"/>
              </a:ext>
            </a:extLst>
          </p:cNvPr>
          <p:cNvCxnSpPr/>
          <p:nvPr/>
        </p:nvCxnSpPr>
        <p:spPr>
          <a:xfrm>
            <a:off x="7294976" y="4377184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AA61556-6E0A-CCB9-DA2E-C692F0BAB056}"/>
              </a:ext>
            </a:extLst>
          </p:cNvPr>
          <p:cNvCxnSpPr/>
          <p:nvPr/>
        </p:nvCxnSpPr>
        <p:spPr>
          <a:xfrm>
            <a:off x="7294976" y="454763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4102DB-0393-2E4A-7847-C5E8EF9A094E}"/>
              </a:ext>
            </a:extLst>
          </p:cNvPr>
          <p:cNvCxnSpPr/>
          <p:nvPr/>
        </p:nvCxnSpPr>
        <p:spPr>
          <a:xfrm>
            <a:off x="7294976" y="474013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E8E083-F1FF-4AF2-F00F-7BA093CB4070}"/>
              </a:ext>
            </a:extLst>
          </p:cNvPr>
          <p:cNvCxnSpPr/>
          <p:nvPr/>
        </p:nvCxnSpPr>
        <p:spPr>
          <a:xfrm>
            <a:off x="8962854" y="2776447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1A0967-36AF-DF20-5938-45E1C9449BDF}"/>
              </a:ext>
            </a:extLst>
          </p:cNvPr>
          <p:cNvCxnSpPr/>
          <p:nvPr/>
        </p:nvCxnSpPr>
        <p:spPr>
          <a:xfrm>
            <a:off x="8962854" y="294689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8C1D21-1F38-AD3D-A8D8-DE84A7851616}"/>
              </a:ext>
            </a:extLst>
          </p:cNvPr>
          <p:cNvCxnSpPr/>
          <p:nvPr/>
        </p:nvCxnSpPr>
        <p:spPr>
          <a:xfrm>
            <a:off x="8962854" y="313940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SQL Database (generic) | Microsoft Azure Color">
            <a:extLst>
              <a:ext uri="{FF2B5EF4-FFF2-40B4-BE49-F238E27FC236}">
                <a16:creationId xmlns:a16="http://schemas.microsoft.com/office/drawing/2014/main" id="{D2446D86-0581-4FDD-E039-67D5A7A11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8375" y="2469391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A9AFBA-F394-FBC8-E8CA-CCEF7603321B}"/>
              </a:ext>
            </a:extLst>
          </p:cNvPr>
          <p:cNvCxnSpPr/>
          <p:nvPr/>
        </p:nvCxnSpPr>
        <p:spPr>
          <a:xfrm>
            <a:off x="8962854" y="4377182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5F38E9E-F199-325E-350B-30282A53B6DC}"/>
              </a:ext>
            </a:extLst>
          </p:cNvPr>
          <p:cNvCxnSpPr/>
          <p:nvPr/>
        </p:nvCxnSpPr>
        <p:spPr>
          <a:xfrm>
            <a:off x="8962854" y="4547630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B051E2-C22E-D3EA-81D6-F51207321AC8}"/>
              </a:ext>
            </a:extLst>
          </p:cNvPr>
          <p:cNvCxnSpPr/>
          <p:nvPr/>
        </p:nvCxnSpPr>
        <p:spPr>
          <a:xfrm>
            <a:off x="8962854" y="474013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 descr="Microsoft Azure Data Explorer - Badges - Credly">
            <a:extLst>
              <a:ext uri="{FF2B5EF4-FFF2-40B4-BE49-F238E27FC236}">
                <a16:creationId xmlns:a16="http://schemas.microsoft.com/office/drawing/2014/main" id="{E7419AFB-23E3-DD79-8D83-A12FC91EE8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90" t="16805" r="17388" b="18766"/>
          <a:stretch/>
        </p:blipFill>
        <p:spPr bwMode="auto">
          <a:xfrm>
            <a:off x="9638375" y="4122697"/>
            <a:ext cx="836196" cy="8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zure Data Lake Storage Connector - Mule 4">
            <a:extLst>
              <a:ext uri="{FF2B5EF4-FFF2-40B4-BE49-F238E27FC236}">
                <a16:creationId xmlns:a16="http://schemas.microsoft.com/office/drawing/2014/main" id="{30FB7225-685D-368A-0C89-24EA27420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2472466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Azure Data Lake Storage Connector - Mule 4">
            <a:extLst>
              <a:ext uri="{FF2B5EF4-FFF2-40B4-BE49-F238E27FC236}">
                <a16:creationId xmlns:a16="http://schemas.microsoft.com/office/drawing/2014/main" id="{2D092D7E-B2EC-6968-FC42-B0A634AA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7996252" y="4096807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FA8EA2D-BD05-C5D5-D564-E5DAE47B42B6}"/>
              </a:ext>
            </a:extLst>
          </p:cNvPr>
          <p:cNvSpPr txBox="1"/>
          <p:nvPr/>
        </p:nvSpPr>
        <p:spPr>
          <a:xfrm>
            <a:off x="838200" y="1514915"/>
            <a:ext cx="2313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Direct transfer</a:t>
            </a:r>
            <a:endParaRPr lang="en-CH" sz="2400" u="sn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DFD5CF-BEC1-6D40-1317-21B5FBED79AD}"/>
              </a:ext>
            </a:extLst>
          </p:cNvPr>
          <p:cNvSpPr txBox="1"/>
          <p:nvPr/>
        </p:nvSpPr>
        <p:spPr>
          <a:xfrm>
            <a:off x="6394363" y="1518197"/>
            <a:ext cx="3871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Transfer via data lake</a:t>
            </a:r>
            <a:endParaRPr lang="en-CH" sz="2400" u="sn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9F79DF-DBD1-5B11-C3CA-2B677C3A2706}"/>
              </a:ext>
            </a:extLst>
          </p:cNvPr>
          <p:cNvSpPr txBox="1"/>
          <p:nvPr/>
        </p:nvSpPr>
        <p:spPr>
          <a:xfrm>
            <a:off x="1469424" y="20458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SQL</a:t>
            </a:r>
            <a:endParaRPr lang="en-CH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9FA058-F289-C7E3-66CA-4218CBF50A51}"/>
              </a:ext>
            </a:extLst>
          </p:cNvPr>
          <p:cNvSpPr txBox="1"/>
          <p:nvPr/>
        </p:nvSpPr>
        <p:spPr>
          <a:xfrm>
            <a:off x="1469424" y="3658464"/>
            <a:ext cx="12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-&gt; ADX</a:t>
            </a:r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B272E3-F626-C542-37B3-DAABAEB72CE0}"/>
              </a:ext>
            </a:extLst>
          </p:cNvPr>
          <p:cNvSpPr txBox="1"/>
          <p:nvPr/>
        </p:nvSpPr>
        <p:spPr>
          <a:xfrm>
            <a:off x="6446500" y="1985505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 SQL</a:t>
            </a:r>
            <a:endParaRPr lang="en-CH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680456-597C-411F-39E2-F385190D8A3A}"/>
              </a:ext>
            </a:extLst>
          </p:cNvPr>
          <p:cNvSpPr txBox="1"/>
          <p:nvPr/>
        </p:nvSpPr>
        <p:spPr>
          <a:xfrm>
            <a:off x="6446500" y="3598132"/>
            <a:ext cx="3871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 -&gt; ADX</a:t>
            </a:r>
            <a:endParaRPr lang="en-CH" dirty="0"/>
          </a:p>
        </p:txBody>
      </p:sp>
      <p:pic>
        <p:nvPicPr>
          <p:cNvPr id="3" name="Picture 2" descr="SQL Database (generic) | Microsoft Azure Color">
            <a:extLst>
              <a:ext uri="{FF2B5EF4-FFF2-40B4-BE49-F238E27FC236}">
                <a16:creationId xmlns:a16="http://schemas.microsoft.com/office/drawing/2014/main" id="{6B406862-8427-8F51-2AC5-5AFDD3CB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66" y="5675189"/>
            <a:ext cx="680033" cy="90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A00D2B-2003-FC17-B36E-DA07EFFC0B33}"/>
              </a:ext>
            </a:extLst>
          </p:cNvPr>
          <p:cNvCxnSpPr/>
          <p:nvPr/>
        </p:nvCxnSpPr>
        <p:spPr>
          <a:xfrm>
            <a:off x="1796041" y="5982245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09FC9-7C7A-9666-5E04-237DEF523642}"/>
              </a:ext>
            </a:extLst>
          </p:cNvPr>
          <p:cNvCxnSpPr/>
          <p:nvPr/>
        </p:nvCxnSpPr>
        <p:spPr>
          <a:xfrm>
            <a:off x="1796041" y="6152693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539968-3EF1-58F7-D799-E092E581880C}"/>
              </a:ext>
            </a:extLst>
          </p:cNvPr>
          <p:cNvCxnSpPr/>
          <p:nvPr/>
        </p:nvCxnSpPr>
        <p:spPr>
          <a:xfrm>
            <a:off x="1796041" y="6345198"/>
            <a:ext cx="46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6" descr="Azure Data Lake Storage Connector - Mule 4">
            <a:extLst>
              <a:ext uri="{FF2B5EF4-FFF2-40B4-BE49-F238E27FC236}">
                <a16:creationId xmlns:a16="http://schemas.microsoft.com/office/drawing/2014/main" id="{6CCF0852-86DA-1DCA-A0E0-11B30954A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2497317" y="5701868"/>
            <a:ext cx="772404" cy="94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0543BED-A6AB-2400-C5E5-392193C2298F}"/>
              </a:ext>
            </a:extLst>
          </p:cNvPr>
          <p:cNvSpPr txBox="1"/>
          <p:nvPr/>
        </p:nvSpPr>
        <p:spPr>
          <a:xfrm>
            <a:off x="947566" y="5203193"/>
            <a:ext cx="2268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SQL -&gt; data lake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53034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4F47E-37DB-3943-3A7A-2402D1BE8235}"/>
              </a:ext>
            </a:extLst>
          </p:cNvPr>
          <p:cNvSpPr txBox="1"/>
          <p:nvPr/>
        </p:nvSpPr>
        <p:spPr>
          <a:xfrm>
            <a:off x="451520" y="279874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list the input parameter the following stored procedure Id just like to get a table with the parameters (name, data type, default value, purpose). The table should be formatted as a raw MD table.</a:t>
            </a:r>
            <a:endParaRPr lang="en-CH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AECF6-E3B6-0EC1-5F48-350D4FC4E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48" y="1089932"/>
            <a:ext cx="1109696" cy="5100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A9513-33DB-0CCB-D459-6992611C3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54" y="1073681"/>
            <a:ext cx="3473243" cy="3524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AA7959-49CC-E9A9-67FD-50A4CCC437C4}"/>
              </a:ext>
            </a:extLst>
          </p:cNvPr>
          <p:cNvSpPr txBox="1"/>
          <p:nvPr/>
        </p:nvSpPr>
        <p:spPr>
          <a:xfrm>
            <a:off x="2210161" y="5291386"/>
            <a:ext cx="3725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-apple-system"/>
              </a:rPr>
              <a:t>C</a:t>
            </a:r>
            <a:r>
              <a:rPr lang="en-US" b="0" i="0" dirty="0">
                <a:solidFill>
                  <a:srgbClr val="0070C0"/>
                </a:solidFill>
                <a:effectLst/>
                <a:latin typeface="-apple-system"/>
              </a:rPr>
              <a:t>an you please generate the raw MD?</a:t>
            </a:r>
            <a:endParaRPr lang="en-CH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EB010-D921-E8F1-B083-4E4462B5D9E7}"/>
              </a:ext>
            </a:extLst>
          </p:cNvPr>
          <p:cNvSpPr txBox="1"/>
          <p:nvPr/>
        </p:nvSpPr>
        <p:spPr>
          <a:xfrm>
            <a:off x="5490734" y="2268122"/>
            <a:ext cx="6365845" cy="30162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| Parameter Name | Data Type | Default Value | Purpose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--- | --- | --- | ---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@LowWaterMark | DATE | '2022.01.01' | The lower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@HigWaterMark | DATE | '2022.03.01' | The upper bound of the date range to generate slices for.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@Resolution | VARCHAR(25) | 'day' | The resolution of the slices to generate. Can be 'day' or 'month'.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@SourceSystemName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system.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@SourceObject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@GetDataCommand | </a:t>
            </a:r>
            <a:r>
              <a:rPr lang="en-US" sz="1000" dirty="0" err="1">
                <a:solidFill>
                  <a:schemeClr val="bg1"/>
                </a:solidFill>
              </a:rPr>
              <a:t>nvarchar</a:t>
            </a:r>
            <a:r>
              <a:rPr lang="en-US" sz="1000" dirty="0">
                <a:solidFill>
                  <a:schemeClr val="bg1"/>
                </a:solidFill>
              </a:rPr>
              <a:t>(max) | NULL | The command to retrieve data from the source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@DateFilterAttributeType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data type of the date filter attribute.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@DestinationSchema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schema.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@DestinationObject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destination object.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@ContainerName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container to store the slices in.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@AlternativeRootFolder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If provided, then this value is used instead of the @SourceSystemName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   to create the directory path.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@MaxRowsPerFile | int | NULL | The maximum number of rows to include in each slice file. |</a:t>
            </a:r>
          </a:p>
          <a:p>
            <a:r>
              <a:rPr lang="en-US" sz="1000" dirty="0">
                <a:solidFill>
                  <a:schemeClr val="bg1"/>
                </a:solidFill>
              </a:rPr>
              <a:t>| @IngestionMappingName | </a:t>
            </a:r>
            <a:r>
              <a:rPr lang="en-US" sz="1000" dirty="0" err="1">
                <a:solidFill>
                  <a:schemeClr val="bg1"/>
                </a:solidFill>
              </a:rPr>
              <a:t>sysname</a:t>
            </a:r>
            <a:r>
              <a:rPr lang="en-US" sz="1000" dirty="0">
                <a:solidFill>
                  <a:schemeClr val="bg1"/>
                </a:solidFill>
              </a:rPr>
              <a:t> | NULL | The name of the ingestion mapping to use. |</a:t>
            </a:r>
          </a:p>
          <a:p>
            <a:endParaRPr lang="en-CH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234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'Month'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DDD40D-7747-0B4C-ED74-41DE3C24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397" y="5845377"/>
            <a:ext cx="10455501" cy="473937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88487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3745-2A9E-D8F0-BE4D-F5385CA2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9100A-C8BC-E152-EEDB-AAE45F1D5DC7}"/>
              </a:ext>
            </a:extLst>
          </p:cNvPr>
          <p:cNvSpPr txBox="1"/>
          <p:nvPr/>
        </p:nvSpPr>
        <p:spPr>
          <a:xfrm>
            <a:off x="838200" y="1425783"/>
            <a:ext cx="11264622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@LowWaterMark     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'2002-06-01'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'2002-08-01'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05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adftopowerbi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MeasurementID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[Name],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MeasurementNumber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[Color],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FROM 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en-US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MeasurementX</a:t>
            </a:r>
            <a:r>
              <a:rPr lang="en-US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SellStartDate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SalesLT_SDMT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@ContainerName</a:t>
            </a: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AlternativeRootFolder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endParaRPr lang="en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r>
              <a:rPr lang="de-CH" sz="1000" dirty="0" err="1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0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AdventureWorksLTXXX</a:t>
            </a:r>
            <a:r>
              <a:rPr lang="de-CH" sz="1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E57C6C-E75A-396F-0F55-2E079D029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144" y="5289002"/>
            <a:ext cx="8572563" cy="135732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8944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2EF7-3B70-92C6-FE97-FDC20080C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Meta Data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AE685E-3E9D-5A53-C938-A122690A1EF9}"/>
              </a:ext>
            </a:extLst>
          </p:cNvPr>
          <p:cNvSpPr txBox="1"/>
          <p:nvPr/>
        </p:nvSpPr>
        <p:spPr>
          <a:xfrm>
            <a:off x="941975" y="1432009"/>
            <a:ext cx="10411825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[Core]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SlicedImportObject_Id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FilterDataCommand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DestinationPath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DestinationFileName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MaxRowsPerFile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'37C8B38B-B913-4593-B1F2-68EDCB5DC60F'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RevisionNumber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OrderDate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[Status] FROM 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].[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'WHERE 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SalesOrderID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71815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AdventureWorksLT_SalesLT_Sliced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SalesOrderHeader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adf-to-powerbi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raw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AdventureWorksLT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SalesLT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SalesOrder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/SalesOrderID_lt71815'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'SalesOrderHeader_lt71815'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CH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8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CF7C-CFA9-7115-88F7-AB5D01C6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026" name="Picture 2" descr="Eisberg Wasser Bilder - Kostenloser Download auf Freepik">
            <a:extLst>
              <a:ext uri="{FF2B5EF4-FFF2-40B4-BE49-F238E27FC236}">
                <a16:creationId xmlns:a16="http://schemas.microsoft.com/office/drawing/2014/main" id="{969438FF-F266-B562-E481-8BC2DF930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3" t="-795" r="136" b="-815"/>
          <a:stretch/>
        </p:blipFill>
        <p:spPr bwMode="auto">
          <a:xfrm>
            <a:off x="2516589" y="2872792"/>
            <a:ext cx="5887939" cy="395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13E77D-1CD1-1F6B-AA58-27B3B262F316}"/>
              </a:ext>
            </a:extLst>
          </p:cNvPr>
          <p:cNvCxnSpPr>
            <a:cxnSpLocks/>
          </p:cNvCxnSpPr>
          <p:nvPr/>
        </p:nvCxnSpPr>
        <p:spPr>
          <a:xfrm flipV="1">
            <a:off x="4408721" y="799106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925444-14A8-3189-CBC2-DF9B3FA3C731}"/>
              </a:ext>
            </a:extLst>
          </p:cNvPr>
          <p:cNvCxnSpPr>
            <a:cxnSpLocks/>
          </p:cNvCxnSpPr>
          <p:nvPr/>
        </p:nvCxnSpPr>
        <p:spPr>
          <a:xfrm flipV="1">
            <a:off x="7885708" y="732970"/>
            <a:ext cx="0" cy="5275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Eisberg Wasser Bilder - Kostenloser Download auf Freepik">
            <a:extLst>
              <a:ext uri="{FF2B5EF4-FFF2-40B4-BE49-F238E27FC236}">
                <a16:creationId xmlns:a16="http://schemas.microsoft.com/office/drawing/2014/main" id="{5C9147BE-DAA2-437B-825E-491575929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87" t="11996" r="18760" b="77251"/>
          <a:stretch/>
        </p:blipFill>
        <p:spPr bwMode="auto">
          <a:xfrm>
            <a:off x="4408721" y="1999754"/>
            <a:ext cx="3476987" cy="41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7DDE-B23D-6221-C221-DD9AB0B9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Benefits of the toolbox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CF6F-11F0-DC59-343A-684F5384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Huge datasets can be loaded in well defined slices</a:t>
            </a:r>
          </a:p>
          <a:p>
            <a:pPr lvl="1"/>
            <a:r>
              <a:rPr lang="en-US" dirty="0"/>
              <a:t>Slices can be reloaded, if needed</a:t>
            </a:r>
          </a:p>
          <a:p>
            <a:r>
              <a:rPr lang="en-US" dirty="0"/>
              <a:t>Slices can be loaded parallel (pipeline defines how many parallel loads are executed)</a:t>
            </a:r>
          </a:p>
          <a:p>
            <a:pPr lvl="1"/>
            <a:r>
              <a:rPr lang="en-US" dirty="0"/>
              <a:t>Data transfer workload can scale out over different integration runtimes to optimize performance</a:t>
            </a:r>
          </a:p>
          <a:p>
            <a:r>
              <a:rPr lang="en-US" dirty="0"/>
              <a:t>If a slice fails, then it can be restarted, without data duplication</a:t>
            </a:r>
          </a:p>
          <a:p>
            <a:r>
              <a:rPr lang="en-US" dirty="0"/>
              <a:t>Transfer is logged in the meta data database (duration, number of rows transferred)</a:t>
            </a:r>
          </a:p>
          <a:p>
            <a:r>
              <a:rPr lang="en-US" dirty="0"/>
              <a:t>If an ADX cluster is the target, then </a:t>
            </a:r>
            <a:r>
              <a:rPr lang="en-US" dirty="0" err="1"/>
              <a:t>creationTime</a:t>
            </a:r>
            <a:r>
              <a:rPr lang="en-US" dirty="0"/>
              <a:t> is set correctly and the following tags are added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Source:PipelineLoad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LoadedAt</a:t>
            </a:r>
            <a:r>
              <a:rPr lang="en-US" dirty="0"/>
              <a:t>:&lt;UTC date of data load&gt;",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SlicedImportObject_Id</a:t>
            </a:r>
            <a:r>
              <a:rPr lang="en-US" dirty="0"/>
              <a:t>:&lt;</a:t>
            </a:r>
            <a:r>
              <a:rPr lang="en-US" dirty="0" err="1"/>
              <a:t>SlicedImportObject_Id</a:t>
            </a:r>
            <a:r>
              <a:rPr lang="en-US" dirty="0"/>
              <a:t> of the slice &gt;"]</a:t>
            </a:r>
          </a:p>
          <a:p>
            <a:r>
              <a:rPr lang="en-US" dirty="0"/>
              <a:t>Very simple and cost efficient ADF/Synapse pipelines</a:t>
            </a:r>
          </a:p>
          <a:p>
            <a:pPr lvl="1"/>
            <a:r>
              <a:rPr lang="en-US" dirty="0"/>
              <a:t>No complex logic within the pipelines</a:t>
            </a:r>
          </a:p>
          <a:p>
            <a:r>
              <a:rPr lang="en-US" dirty="0"/>
              <a:t>Full flexibility to extend and integrate the pipelines, according to the project requirements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434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78B5-1DBD-BB47-83B6-C263996F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	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CDB0F-0765-D3D6-65E7-9F9F7D75A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56"/>
            <a:ext cx="5326626" cy="216690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Download GitHub repo</a:t>
            </a:r>
          </a:p>
          <a:p>
            <a:r>
              <a:rPr lang="en-US" sz="2400" dirty="0"/>
              <a:t>Deploy meta data database project </a:t>
            </a:r>
            <a:br>
              <a:rPr lang="en-US" sz="2400" dirty="0"/>
            </a:br>
            <a:r>
              <a:rPr lang="en-US" sz="2400" dirty="0"/>
              <a:t>to an (Azure) SQL DB</a:t>
            </a:r>
          </a:p>
          <a:p>
            <a:r>
              <a:rPr lang="en-US" sz="2400" dirty="0"/>
              <a:t>Deploy/create ADF/Synapse Pipeline</a:t>
            </a:r>
          </a:p>
          <a:p>
            <a:r>
              <a:rPr lang="en-US" sz="2400" dirty="0"/>
              <a:t>Generate slice meta data</a:t>
            </a:r>
          </a:p>
          <a:p>
            <a:r>
              <a:rPr lang="en-US" sz="2400" dirty="0"/>
              <a:t>Run the pipelines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45ED4-7B9C-3E25-FE36-25B1C75E6B5B}"/>
              </a:ext>
            </a:extLst>
          </p:cNvPr>
          <p:cNvSpPr txBox="1"/>
          <p:nvPr/>
        </p:nvSpPr>
        <p:spPr>
          <a:xfrm>
            <a:off x="4748981" y="3370007"/>
            <a:ext cx="6865088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</a:t>
            </a:r>
            <a:r>
              <a:rPr lang="de-CH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'2021-11-25'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GE</a:t>
            </a:r>
            <a:endParaRPr lang="de-CH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de-CH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'2021-11-28'</a:t>
            </a:r>
            <a:r>
              <a:rPr lang="de-CH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CH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LT   </a:t>
            </a:r>
            <a:endParaRPr lang="de-CH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VARCHAR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'Day'</a:t>
            </a:r>
            <a:r>
              <a:rPr lang="en-US" sz="12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Day/Month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e-CH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FatoryEdge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[Helper]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GenerateSliceMetaData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@LowWaterMark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@LowWaterMark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HigWaterMark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@HigWaterMark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@Resolution  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@Resolution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SourceSystemName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@SourceSystemName</a:t>
            </a: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SourceSchema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'Core'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GetDataCommand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'SELECT *FROM [Core].[Measurement]'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DateFilterAttributeName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'[</a:t>
            </a:r>
            <a:r>
              <a:rPr lang="de-CH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de-CH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]'</a:t>
            </a:r>
            <a:endParaRPr lang="de-CH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DateFilterAttributeType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'DATETIME2(3)'</a:t>
            </a:r>
            <a:endParaRPr lang="en-US" sz="12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DestinationObject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de-CH" sz="12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CH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'Measurement'</a:t>
            </a:r>
            <a:endParaRPr lang="de-CH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CD1729-58D2-DAEF-185D-3F77CFB6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134" y="2295418"/>
            <a:ext cx="3637935" cy="994368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7B6D13-1615-19BA-3D9B-3FCEE2478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07" y="3980531"/>
            <a:ext cx="3290768" cy="2436464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052" name="Picture 4" descr="GitHub Logo and symbol, meaning, history, PNG, brand">
            <a:hlinkClick r:id="rId4"/>
            <a:extLst>
              <a:ext uri="{FF2B5EF4-FFF2-40B4-BE49-F238E27FC236}">
                <a16:creationId xmlns:a16="http://schemas.microsoft.com/office/drawing/2014/main" id="{04FEB6CA-E2AD-F8B9-3D39-F8A52E98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361" y="365125"/>
            <a:ext cx="1791929" cy="100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41CEC0-2788-9305-B52B-0BE87C9C0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472" y="489846"/>
            <a:ext cx="1613981" cy="1965986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05837-C428-57A6-6295-4032DB67D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0529" y="922961"/>
            <a:ext cx="2082624" cy="1150299"/>
          </a:xfrm>
          <a:prstGeom prst="rect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796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Overview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20135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0" grpId="0" animBg="1"/>
      <p:bldP spid="81" grpId="0" animBg="1"/>
      <p:bldP spid="79" grpId="0" animBg="1"/>
      <p:bldP spid="44" grpId="0" animBg="1"/>
      <p:bldP spid="45" grpId="0" animBg="1"/>
      <p:bldP spid="46" grpId="0" animBg="1"/>
      <p:bldP spid="49" grpId="0" animBg="1"/>
      <p:bldP spid="63" grpId="0"/>
      <p:bldP spid="66" grpId="0"/>
      <p:bldP spid="72" grpId="0"/>
      <p:bldP spid="75" grpId="0"/>
      <p:bldP spid="82" grpId="0" animBg="1"/>
      <p:bldP spid="89" grpId="0"/>
      <p:bldP spid="92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1852" cy="1325563"/>
          </a:xfrm>
        </p:spPr>
        <p:txBody>
          <a:bodyPr/>
          <a:lstStyle/>
          <a:p>
            <a:r>
              <a:rPr lang="en-US" dirty="0"/>
              <a:t>SDMT – Sliced Data Migration Tool – Error slice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3" name="Picture 2" descr="x mark icon">
            <a:extLst>
              <a:ext uri="{FF2B5EF4-FFF2-40B4-BE49-F238E27FC236}">
                <a16:creationId xmlns:a16="http://schemas.microsoft.com/office/drawing/2014/main" id="{064B60BB-11C7-2553-3C4C-15F53FB72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948" y="4554022"/>
            <a:ext cx="406570" cy="40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8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Restart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(ADX/SQL)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4A218B-C151-CA58-EEAC-507EC522074A}"/>
              </a:ext>
            </a:extLst>
          </p:cNvPr>
          <p:cNvSpPr/>
          <p:nvPr/>
        </p:nvSpPr>
        <p:spPr>
          <a:xfrm>
            <a:off x="883370" y="4474827"/>
            <a:ext cx="10227274" cy="94655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92EAD-659F-9B6A-963D-9944B92BE9B0}"/>
              </a:ext>
            </a:extLst>
          </p:cNvPr>
          <p:cNvSpPr txBox="1"/>
          <p:nvPr/>
        </p:nvSpPr>
        <p:spPr>
          <a:xfrm>
            <a:off x="5515900" y="4273910"/>
            <a:ext cx="13059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Slice Reload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5484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Sliced Data Migration Tool - ADX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6DD9CF66-15D1-19DB-1A88-679C6DE652EF}"/>
              </a:ext>
            </a:extLst>
          </p:cNvPr>
          <p:cNvSpPr/>
          <p:nvPr/>
        </p:nvSpPr>
        <p:spPr>
          <a:xfrm>
            <a:off x="8543895" y="2414379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00D3FA-E5B5-135C-7B95-5CC713DE35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543895" y="2394165"/>
            <a:ext cx="2570739" cy="146471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B43DBE-E3B9-E204-815B-408C8E2BC770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8543895" y="3126524"/>
            <a:ext cx="0" cy="287384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76C50DE-7FE8-D0F0-34F8-683F8887467E}"/>
              </a:ext>
            </a:extLst>
          </p:cNvPr>
          <p:cNvCxnSpPr>
            <a:cxnSpLocks/>
          </p:cNvCxnSpPr>
          <p:nvPr/>
        </p:nvCxnSpPr>
        <p:spPr>
          <a:xfrm>
            <a:off x="11112638" y="3137194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AFE66F-9F99-924E-0341-5F144EFA6579}"/>
              </a:ext>
            </a:extLst>
          </p:cNvPr>
          <p:cNvSpPr txBox="1"/>
          <p:nvPr/>
        </p:nvSpPr>
        <p:spPr>
          <a:xfrm>
            <a:off x="8959141" y="2516817"/>
            <a:ext cx="183095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Target ADX</a:t>
            </a:r>
          </a:p>
          <a:p>
            <a:pPr algn="ctr"/>
            <a:r>
              <a:rPr lang="en-US" dirty="0"/>
              <a:t>Database</a:t>
            </a:r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485E9C44-BDE8-4069-DBEF-8E7C774D6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52252" y="5207774"/>
            <a:ext cx="2572735" cy="57436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1DE8DA4-E557-1B0B-EA69-4ABACF647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548232" y="4240216"/>
            <a:ext cx="2572735" cy="574365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F9A852-AB78-9675-7C61-154E86D950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5628" y="3874883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9CDBE2-B29C-9AD7-175F-C0538BFBC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5546" y="4942740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AFD9E1-5296-0E89-156F-E1F74BCEBA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4049" y="5896253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5" name="Picture 2" descr="check mark 3 icon">
            <a:extLst>
              <a:ext uri="{FF2B5EF4-FFF2-40B4-BE49-F238E27FC236}">
                <a16:creationId xmlns:a16="http://schemas.microsoft.com/office/drawing/2014/main" id="{5D332E1B-2A81-ADF7-21D8-CC3AC93E2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376126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85" descr="check mark 3 icon">
            <a:extLst>
              <a:ext uri="{FF2B5EF4-FFF2-40B4-BE49-F238E27FC236}">
                <a16:creationId xmlns:a16="http://schemas.microsoft.com/office/drawing/2014/main" id="{5CF1B481-500E-3472-CE22-4019E230D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873" y="4474827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check mark 3 icon">
            <a:extLst>
              <a:ext uri="{FF2B5EF4-FFF2-40B4-BE49-F238E27FC236}">
                <a16:creationId xmlns:a16="http://schemas.microsoft.com/office/drawing/2014/main" id="{9F32BD58-49C4-DDAC-BCC0-D65982D1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734" y="5405498"/>
            <a:ext cx="716915" cy="7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D1A05C7F-9E6F-CFE5-3189-471087EEEC10}"/>
              </a:ext>
            </a:extLst>
          </p:cNvPr>
          <p:cNvSpPr/>
          <p:nvPr/>
        </p:nvSpPr>
        <p:spPr>
          <a:xfrm>
            <a:off x="8137944" y="3133609"/>
            <a:ext cx="3573125" cy="1085462"/>
          </a:xfrm>
          <a:prstGeom prst="borderCallout2">
            <a:avLst>
              <a:gd name="adj1" fmla="val 18750"/>
              <a:gd name="adj2" fmla="val -1599"/>
              <a:gd name="adj3" fmla="val 18750"/>
              <a:gd name="adj4" fmla="val -16667"/>
              <a:gd name="adj5" fmla="val 51537"/>
              <a:gd name="adj6" fmla="val -2612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"2021-11-25"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"SlicedImportObject_Id:6DD4A13A-…-BF79"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F6A6DA95-46E3-5EEE-7337-1BC2B43381CF}"/>
              </a:ext>
            </a:extLst>
          </p:cNvPr>
          <p:cNvSpPr/>
          <p:nvPr/>
        </p:nvSpPr>
        <p:spPr>
          <a:xfrm>
            <a:off x="8137943" y="4267201"/>
            <a:ext cx="3573125" cy="1085462"/>
          </a:xfrm>
          <a:prstGeom prst="borderCallout2">
            <a:avLst>
              <a:gd name="adj1" fmla="val 14316"/>
              <a:gd name="adj2" fmla="val -420"/>
              <a:gd name="adj3" fmla="val 15979"/>
              <a:gd name="adj4" fmla="val -15994"/>
              <a:gd name="adj5" fmla="val 47658"/>
              <a:gd name="adj6" fmla="val -24780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"2021-11-26"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"SlicedImportObject_Id:6BD4A13A-…-BF79"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C72919FE-3694-8961-0F0D-01ABBE4E73E4}"/>
              </a:ext>
            </a:extLst>
          </p:cNvPr>
          <p:cNvSpPr/>
          <p:nvPr/>
        </p:nvSpPr>
        <p:spPr>
          <a:xfrm>
            <a:off x="8137943" y="5406586"/>
            <a:ext cx="3573125" cy="1085462"/>
          </a:xfrm>
          <a:prstGeom prst="borderCallout2">
            <a:avLst>
              <a:gd name="adj1" fmla="val 9328"/>
              <a:gd name="adj2" fmla="val -1262"/>
              <a:gd name="adj3" fmla="val 9883"/>
              <a:gd name="adj4" fmla="val -13468"/>
              <a:gd name="adj5" fmla="val 27152"/>
              <a:gd name="adj6" fmla="val -2191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creationTime</a:t>
            </a:r>
            <a:r>
              <a:rPr lang="de-CH" sz="1100" b="1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sz="11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"2021-11-27"</a:t>
            </a:r>
            <a:r>
              <a:rPr lang="de-CH" sz="1100" b="1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de-CH" sz="11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r>
              <a:rPr lang="de-CH" sz="1100" dirty="0">
                <a:solidFill>
                  <a:srgbClr val="212121"/>
                </a:solidFill>
                <a:latin typeface="Consolas" panose="020B0609020204030204" pitchFamily="49" charset="0"/>
              </a:rPr>
              <a:t>   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Source:PipelineLoad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"LoadedAt:2023-05-04T05:24:10.583"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"SlicedImportObject_Id:6AD4A13A-…-BF79"</a:t>
            </a:r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e-CH" sz="1100" b="0" dirty="0">
                <a:solidFill>
                  <a:srgbClr val="212121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28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allout: Bent Line 87">
            <a:extLst>
              <a:ext uri="{FF2B5EF4-FFF2-40B4-BE49-F238E27FC236}">
                <a16:creationId xmlns:a16="http://schemas.microsoft.com/office/drawing/2014/main" id="{AA32ECC9-4CB2-6434-36CF-9DAB7AC56965}"/>
              </a:ext>
            </a:extLst>
          </p:cNvPr>
          <p:cNvSpPr/>
          <p:nvPr/>
        </p:nvSpPr>
        <p:spPr>
          <a:xfrm>
            <a:off x="3644267" y="2430379"/>
            <a:ext cx="2059416" cy="3601280"/>
          </a:xfrm>
          <a:prstGeom prst="borderCallout2">
            <a:avLst>
              <a:gd name="adj1" fmla="val -2093"/>
              <a:gd name="adj2" fmla="val 52469"/>
              <a:gd name="adj3" fmla="val -15335"/>
              <a:gd name="adj4" fmla="val 70460"/>
              <a:gd name="adj5" fmla="val -15502"/>
              <a:gd name="adj6" fmla="val 84398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9892D780-E3BB-7096-C46E-D52444101494}"/>
              </a:ext>
            </a:extLst>
          </p:cNvPr>
          <p:cNvSpPr/>
          <p:nvPr/>
        </p:nvSpPr>
        <p:spPr>
          <a:xfrm>
            <a:off x="3668477" y="550239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816C85B3-07FF-3DEB-C68E-E7D25BACB320}"/>
              </a:ext>
            </a:extLst>
          </p:cNvPr>
          <p:cNvSpPr/>
          <p:nvPr/>
        </p:nvSpPr>
        <p:spPr>
          <a:xfrm>
            <a:off x="3729651" y="4594974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AC4F814B-04DF-2898-74AA-CF77977AB62E}"/>
              </a:ext>
            </a:extLst>
          </p:cNvPr>
          <p:cNvSpPr/>
          <p:nvPr/>
        </p:nvSpPr>
        <p:spPr>
          <a:xfrm>
            <a:off x="3729651" y="3562780"/>
            <a:ext cx="4614234" cy="34557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274BD49-3700-E6BF-EBA9-72CDE27EAFFD}"/>
              </a:ext>
            </a:extLst>
          </p:cNvPr>
          <p:cNvSpPr/>
          <p:nvPr/>
        </p:nvSpPr>
        <p:spPr>
          <a:xfrm>
            <a:off x="879350" y="2430378"/>
            <a:ext cx="2568743" cy="4252361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41DA0-169D-E905-9E49-29D9949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SDMT – Transfer to data lake</a:t>
            </a:r>
            <a:endParaRPr lang="en-CH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30CFEA3-D31F-5466-64B0-B60A754608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83370" y="5243986"/>
            <a:ext cx="2572735" cy="57436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13C8418-3B5B-06A3-D2FA-4FA8B31E3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726"/>
          <a:stretch/>
        </p:blipFill>
        <p:spPr>
          <a:xfrm>
            <a:off x="879350" y="4276428"/>
            <a:ext cx="2572735" cy="5743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13EFFD6-2ED5-0DE6-A345-577042E81F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997"/>
          <a:stretch/>
        </p:blipFill>
        <p:spPr>
          <a:xfrm>
            <a:off x="879350" y="2410165"/>
            <a:ext cx="2570739" cy="1464718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6D2FE5-7268-6CD0-A422-222D142A2C5D}"/>
              </a:ext>
            </a:extLst>
          </p:cNvPr>
          <p:cNvCxnSpPr>
            <a:cxnSpLocks/>
            <a:stCxn id="21" idx="1"/>
          </p:cNvCxnSpPr>
          <p:nvPr/>
        </p:nvCxnSpPr>
        <p:spPr>
          <a:xfrm>
            <a:off x="879350" y="3142524"/>
            <a:ext cx="0" cy="2873839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E5185C-4DA4-D62A-80CF-227C6464261F}"/>
              </a:ext>
            </a:extLst>
          </p:cNvPr>
          <p:cNvCxnSpPr>
            <a:cxnSpLocks/>
          </p:cNvCxnSpPr>
          <p:nvPr/>
        </p:nvCxnSpPr>
        <p:spPr>
          <a:xfrm>
            <a:off x="3448093" y="3153193"/>
            <a:ext cx="0" cy="2863170"/>
          </a:xfrm>
          <a:prstGeom prst="line">
            <a:avLst/>
          </a:prstGeom>
          <a:ln w="22225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D3D3DF2-F445-2B57-EF46-B90FCDA25FC4}"/>
              </a:ext>
            </a:extLst>
          </p:cNvPr>
          <p:cNvSpPr/>
          <p:nvPr/>
        </p:nvSpPr>
        <p:spPr>
          <a:xfrm>
            <a:off x="3501433" y="4276429"/>
            <a:ext cx="146670" cy="10045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F45B04EE-E9E6-786F-E5B4-0D37820F7257}"/>
              </a:ext>
            </a:extLst>
          </p:cNvPr>
          <p:cNvSpPr/>
          <p:nvPr/>
        </p:nvSpPr>
        <p:spPr>
          <a:xfrm>
            <a:off x="3501432" y="5280928"/>
            <a:ext cx="146671" cy="75073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B1021B7-A872-C056-6618-9CF154305FAE}"/>
              </a:ext>
            </a:extLst>
          </p:cNvPr>
          <p:cNvSpPr/>
          <p:nvPr/>
        </p:nvSpPr>
        <p:spPr>
          <a:xfrm>
            <a:off x="3497622" y="3211228"/>
            <a:ext cx="146645" cy="1065200"/>
          </a:xfrm>
          <a:prstGeom prst="righ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CE53CC3-3478-6D06-D311-9BDD0A99176D}"/>
              </a:ext>
            </a:extLst>
          </p:cNvPr>
          <p:cNvSpPr txBox="1"/>
          <p:nvPr/>
        </p:nvSpPr>
        <p:spPr>
          <a:xfrm>
            <a:off x="1248247" y="2482628"/>
            <a:ext cx="18309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Source (SQL)</a:t>
            </a:r>
            <a:br>
              <a:rPr lang="en-US" dirty="0"/>
            </a:br>
            <a:r>
              <a:rPr lang="en-US" dirty="0"/>
              <a:t>Database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de-CH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[Measurement]</a:t>
            </a:r>
            <a:endParaRPr lang="en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AD360C3-B13F-7879-F2CC-2E7F80371CBE}"/>
              </a:ext>
            </a:extLst>
          </p:cNvPr>
          <p:cNvSpPr txBox="1"/>
          <p:nvPr/>
        </p:nvSpPr>
        <p:spPr>
          <a:xfrm>
            <a:off x="3698814" y="3589939"/>
            <a:ext cx="1968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2021-11-25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4DDB7A-569A-FE2A-4F64-7366D8A8C3FD}"/>
              </a:ext>
            </a:extLst>
          </p:cNvPr>
          <p:cNvSpPr txBox="1"/>
          <p:nvPr/>
        </p:nvSpPr>
        <p:spPr>
          <a:xfrm>
            <a:off x="4110456" y="4630181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A426048-69EE-7FB0-CAD2-301165E888BA}"/>
              </a:ext>
            </a:extLst>
          </p:cNvPr>
          <p:cNvSpPr txBox="1"/>
          <p:nvPr/>
        </p:nvSpPr>
        <p:spPr>
          <a:xfrm>
            <a:off x="4101394" y="5510574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2021-11-27</a:t>
            </a:r>
          </a:p>
        </p:txBody>
      </p:sp>
      <p:pic>
        <p:nvPicPr>
          <p:cNvPr id="1026" name="Picture 2" descr="SQL Database (SQL Azure)&quot; Icon - Download for free – Iconduck">
            <a:extLst>
              <a:ext uri="{FF2B5EF4-FFF2-40B4-BE49-F238E27FC236}">
                <a16:creationId xmlns:a16="http://schemas.microsoft.com/office/drawing/2014/main" id="{24062DEF-2BA3-96FE-0D92-92A9DB149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70" y="1536343"/>
            <a:ext cx="619273" cy="64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7043D886-9544-43B9-DD42-DC712408AF62}"/>
              </a:ext>
            </a:extLst>
          </p:cNvPr>
          <p:cNvSpPr txBox="1"/>
          <p:nvPr/>
        </p:nvSpPr>
        <p:spPr>
          <a:xfrm>
            <a:off x="6018082" y="1618190"/>
            <a:ext cx="788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SMDT </a:t>
            </a:r>
            <a:br>
              <a:rPr lang="en-US" sz="1100" dirty="0"/>
            </a:br>
            <a:r>
              <a:rPr lang="en-US" sz="1100" dirty="0"/>
              <a:t>Meta Data</a:t>
            </a:r>
            <a:endParaRPr lang="en-CH" sz="1100" dirty="0"/>
          </a:p>
        </p:txBody>
      </p:sp>
      <p:pic>
        <p:nvPicPr>
          <p:cNvPr id="1028" name="Picture 4" descr="Execute Azure Data Factory pipeline - Powershellbros.com">
            <a:extLst>
              <a:ext uri="{FF2B5EF4-FFF2-40B4-BE49-F238E27FC236}">
                <a16:creationId xmlns:a16="http://schemas.microsoft.com/office/drawing/2014/main" id="{634A3DA2-0FC5-9DAB-8561-7442BF03A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70" y="2629315"/>
            <a:ext cx="861048" cy="130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4" descr="Execute Azure Data Factory pipeline - Powershellbros.com">
            <a:extLst>
              <a:ext uri="{FF2B5EF4-FFF2-40B4-BE49-F238E27FC236}">
                <a16:creationId xmlns:a16="http://schemas.microsoft.com/office/drawing/2014/main" id="{12E0B6CC-5AB7-CC9C-B822-9BE79F1B7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4380080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Execute Azure Data Factory pipeline - Powershellbros.com">
            <a:extLst>
              <a:ext uri="{FF2B5EF4-FFF2-40B4-BE49-F238E27FC236}">
                <a16:creationId xmlns:a16="http://schemas.microsoft.com/office/drawing/2014/main" id="{9DB243A3-579D-4AB8-8F83-78B359C220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34"/>
          <a:stretch/>
        </p:blipFill>
        <p:spPr bwMode="auto">
          <a:xfrm>
            <a:off x="5758870" y="5249541"/>
            <a:ext cx="861048" cy="58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ight Brace 81">
            <a:extLst>
              <a:ext uri="{FF2B5EF4-FFF2-40B4-BE49-F238E27FC236}">
                <a16:creationId xmlns:a16="http://schemas.microsoft.com/office/drawing/2014/main" id="{C61B49E9-4C57-1EF5-5B43-B6C049263C7C}"/>
              </a:ext>
            </a:extLst>
          </p:cNvPr>
          <p:cNvSpPr/>
          <p:nvPr/>
        </p:nvSpPr>
        <p:spPr>
          <a:xfrm rot="5400000">
            <a:off x="6001790" y="1623966"/>
            <a:ext cx="157846" cy="12195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35347AF-3F9C-5D88-1D37-614F887187D2}"/>
              </a:ext>
            </a:extLst>
          </p:cNvPr>
          <p:cNvSpPr txBox="1"/>
          <p:nvPr/>
        </p:nvSpPr>
        <p:spPr>
          <a:xfrm>
            <a:off x="3668478" y="2826159"/>
            <a:ext cx="1975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u="sng" dirty="0"/>
              <a:t>Measurement</a:t>
            </a:r>
            <a:endParaRPr lang="en-CH" sz="1600" u="sng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C03AEDB-8110-2FCF-BE82-88AE92E36431}"/>
              </a:ext>
            </a:extLst>
          </p:cNvPr>
          <p:cNvCxnSpPr>
            <a:cxnSpLocks/>
          </p:cNvCxnSpPr>
          <p:nvPr/>
        </p:nvCxnSpPr>
        <p:spPr>
          <a:xfrm>
            <a:off x="3644267" y="2693957"/>
            <a:ext cx="205941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0F2EE5-0B88-D816-5717-C45BEECBCB6A}"/>
              </a:ext>
            </a:extLst>
          </p:cNvPr>
          <p:cNvSpPr txBox="1"/>
          <p:nvPr/>
        </p:nvSpPr>
        <p:spPr>
          <a:xfrm>
            <a:off x="3552838" y="2447010"/>
            <a:ext cx="2262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[Core]</a:t>
            </a:r>
            <a:r>
              <a:rPr lang="de-CH" sz="1000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e-CH" sz="1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SlicedImportObject</a:t>
            </a:r>
            <a:r>
              <a:rPr lang="de-CH" sz="1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F5D30-550A-7FC3-F760-C81F99C1A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834" y="3886171"/>
            <a:ext cx="2298571" cy="492089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F6C3CE-34FD-5315-2208-6089ECF57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752" y="4954028"/>
            <a:ext cx="2274697" cy="35916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2CDEB5-AE43-76D0-58D5-9DCC51104E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255" y="5907541"/>
            <a:ext cx="2258931" cy="248234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349021-6040-BC02-BE19-362C3EF2BD25}"/>
              </a:ext>
            </a:extLst>
          </p:cNvPr>
          <p:cNvSpPr txBox="1"/>
          <p:nvPr/>
        </p:nvSpPr>
        <p:spPr>
          <a:xfrm>
            <a:off x="5668324" y="2282777"/>
            <a:ext cx="90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ADF/Synapse </a:t>
            </a:r>
            <a:br>
              <a:rPr lang="en-US" sz="1000" dirty="0"/>
            </a:br>
            <a:r>
              <a:rPr lang="en-US" sz="1000" dirty="0"/>
              <a:t>Pipelines</a:t>
            </a:r>
            <a:endParaRPr lang="en-CH" sz="1000" dirty="0"/>
          </a:p>
        </p:txBody>
      </p:sp>
      <p:pic>
        <p:nvPicPr>
          <p:cNvPr id="8" name="Picture 6" descr="Azure Data Lake Storage Connector - Mule 4">
            <a:extLst>
              <a:ext uri="{FF2B5EF4-FFF2-40B4-BE49-F238E27FC236}">
                <a16:creationId xmlns:a16="http://schemas.microsoft.com/office/drawing/2014/main" id="{3A51B66D-DF33-3F24-BC9C-68BBD0DDD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4" r="9672"/>
          <a:stretch/>
        </p:blipFill>
        <p:spPr bwMode="auto">
          <a:xfrm>
            <a:off x="9605963" y="2116084"/>
            <a:ext cx="772404" cy="104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D9D49A-69E0-E56D-B45D-35BA7D733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25433" y="2995436"/>
            <a:ext cx="2219341" cy="278132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247C6D-B57F-3759-7A6E-81CBB7F2EE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66364" y="5535804"/>
            <a:ext cx="2003387" cy="5802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62AEFC-68F4-2B91-C0CA-414C4CCDFE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85415" y="4720222"/>
            <a:ext cx="1986446" cy="592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AB2578-79D0-79CD-55CA-2C847721729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580059" y="5600700"/>
            <a:ext cx="386305" cy="225235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FDAE616-1D06-0261-B62B-8FB5E54CED1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71126" y="3806187"/>
            <a:ext cx="2011860" cy="62685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63DC1C-61CB-1450-7CD5-AF7176C3BEA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9605963" y="5016707"/>
            <a:ext cx="379452" cy="25111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952CBB-C117-9791-A5D2-90D2C18CD9AB}"/>
              </a:ext>
            </a:extLst>
          </p:cNvPr>
          <p:cNvCxnSpPr>
            <a:cxnSpLocks/>
          </p:cNvCxnSpPr>
          <p:nvPr/>
        </p:nvCxnSpPr>
        <p:spPr>
          <a:xfrm flipV="1">
            <a:off x="9580059" y="4213920"/>
            <a:ext cx="386305" cy="753608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8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Microsoft Office PowerPoint</Application>
  <PresentationFormat>Widescreen</PresentationFormat>
  <Paragraphs>330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Consolas</vt:lpstr>
      <vt:lpstr>Courier New</vt:lpstr>
      <vt:lpstr>Office Theme</vt:lpstr>
      <vt:lpstr>Sliced Data Migration Toolbox (SDMT)</vt:lpstr>
      <vt:lpstr>Transfer Scenarios</vt:lpstr>
      <vt:lpstr>Main Benefits of the toolbox</vt:lpstr>
      <vt:lpstr>Usage </vt:lpstr>
      <vt:lpstr>SDMT – Sliced Data Migration Tool - Overview</vt:lpstr>
      <vt:lpstr>SDMT – Sliced Data Migration Tool – Error slice</vt:lpstr>
      <vt:lpstr>SDMT – Sliced Data Migration Tool - Restart</vt:lpstr>
      <vt:lpstr>SDMT – Sliced Data Migration Tool - ADX</vt:lpstr>
      <vt:lpstr>SDMT – Transfer to data lake</vt:lpstr>
      <vt:lpstr>Direct Transfer (SQL -&gt; ADX)</vt:lpstr>
      <vt:lpstr>Direct Transfer (SQL -&gt; ADX)</vt:lpstr>
      <vt:lpstr>Direct Transfer (SQL -&gt; SQL)</vt:lpstr>
      <vt:lpstr>SDMT – via data lake -&gt; ADX</vt:lpstr>
      <vt:lpstr>Benefit of using ADF/Synapse Pipelines</vt:lpstr>
      <vt:lpstr>Meta Data Process Flow</vt:lpstr>
      <vt:lpstr>Points to discuss</vt:lpstr>
      <vt:lpstr>Open points</vt:lpstr>
      <vt:lpstr>Sliced Data Migration Toolbox (SDMT)</vt:lpstr>
      <vt:lpstr>ChatGPT</vt:lpstr>
      <vt:lpstr>PowerPoint Presentation</vt:lpstr>
      <vt:lpstr>Generate Meta Data</vt:lpstr>
      <vt:lpstr>Generate Meta Data</vt:lpstr>
      <vt:lpstr>Manual Meta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Sliced Data Migration Toolbox (SDMT)</dc:title>
  <dc:creator>Meinrad Weiss</dc:creator>
  <cp:lastModifiedBy>Meinrad Weiss</cp:lastModifiedBy>
  <cp:revision>16</cp:revision>
  <dcterms:created xsi:type="dcterms:W3CDTF">2023-05-03T09:56:54Z</dcterms:created>
  <dcterms:modified xsi:type="dcterms:W3CDTF">2023-05-11T14:58:43Z</dcterms:modified>
</cp:coreProperties>
</file>