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302" r:id="rId3"/>
    <p:sldId id="362" r:id="rId4"/>
    <p:sldId id="359" r:id="rId5"/>
    <p:sldId id="367" r:id="rId6"/>
    <p:sldId id="304" r:id="rId7"/>
    <p:sldId id="368" r:id="rId8"/>
    <p:sldId id="352" r:id="rId9"/>
    <p:sldId id="315" r:id="rId10"/>
    <p:sldId id="341" r:id="rId11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06" autoAdjust="0"/>
    <p:restoredTop sz="94660"/>
  </p:normalViewPr>
  <p:slideViewPr>
    <p:cSldViewPr>
      <p:cViewPr varScale="1">
        <p:scale>
          <a:sx n="144" d="100"/>
          <a:sy n="144" d="100"/>
        </p:scale>
        <p:origin x="-282" y="-9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2017/9/24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099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346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272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42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6702128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0921018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323888" y="1498598"/>
            <a:ext cx="2459273" cy="1323439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80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itchFamily="34" charset="-122"/>
                <a:sym typeface="方正兰亭粗黑_GBK" charset="-122"/>
              </a:rPr>
              <a:t>2017</a:t>
            </a:r>
            <a:endParaRPr lang="en-US" altLang="zh-CN" sz="8000" dirty="0">
              <a:solidFill>
                <a:schemeClr val="accent2"/>
              </a:solidFill>
              <a:latin typeface="Impact" panose="020B0806030902050204" pitchFamily="34" charset="0"/>
              <a:ea typeface="微软雅黑" pitchFamily="34" charset="-122"/>
              <a:sym typeface="方正兰亭粗黑_GBK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Group 10"/>
          <p:cNvGrpSpPr>
            <a:grpSpLocks/>
          </p:cNvGrpSpPr>
          <p:nvPr/>
        </p:nvGrpSpPr>
        <p:grpSpPr bwMode="auto">
          <a:xfrm>
            <a:off x="6804248" y="4504539"/>
            <a:ext cx="285036" cy="285091"/>
            <a:chOff x="0" y="0"/>
            <a:chExt cx="965499" cy="965499"/>
          </a:xfrm>
        </p:grpSpPr>
        <p:sp>
          <p:nvSpPr>
            <p:cNvPr id="54" name="AutoShape 11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AutoShape 12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Group 13"/>
          <p:cNvGrpSpPr>
            <a:grpSpLocks/>
          </p:cNvGrpSpPr>
          <p:nvPr/>
        </p:nvGrpSpPr>
        <p:grpSpPr bwMode="auto">
          <a:xfrm>
            <a:off x="7207399" y="4504539"/>
            <a:ext cx="285505" cy="285091"/>
            <a:chOff x="0" y="0"/>
            <a:chExt cx="965499" cy="965499"/>
          </a:xfrm>
        </p:grpSpPr>
        <p:sp>
          <p:nvSpPr>
            <p:cNvPr id="57" name="AutoShape 14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AutoShape 15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7611019" y="4504539"/>
            <a:ext cx="285036" cy="285091"/>
            <a:chOff x="0" y="0"/>
            <a:chExt cx="965499" cy="965499"/>
          </a:xfrm>
        </p:grpSpPr>
        <p:sp>
          <p:nvSpPr>
            <p:cNvPr id="60" name="AutoShape 17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AutoShape 18"/>
            <p:cNvSpPr>
              <a:spLocks/>
            </p:cNvSpPr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Group 19"/>
          <p:cNvGrpSpPr>
            <a:grpSpLocks/>
          </p:cNvGrpSpPr>
          <p:nvPr/>
        </p:nvGrpSpPr>
        <p:grpSpPr bwMode="auto">
          <a:xfrm>
            <a:off x="8014170" y="4504539"/>
            <a:ext cx="285036" cy="285091"/>
            <a:chOff x="0" y="0"/>
            <a:chExt cx="965499" cy="965499"/>
          </a:xfrm>
        </p:grpSpPr>
        <p:sp>
          <p:nvSpPr>
            <p:cNvPr id="63" name="AutoShape 20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AutoShape 21"/>
            <p:cNvSpPr>
              <a:spLocks/>
            </p:cNvSpPr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8417321" y="4504539"/>
            <a:ext cx="285036" cy="285091"/>
            <a:chOff x="0" y="0"/>
            <a:chExt cx="965499" cy="965499"/>
          </a:xfrm>
        </p:grpSpPr>
        <p:sp>
          <p:nvSpPr>
            <p:cNvPr id="68" name="AutoShape 23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AutoShape 24"/>
            <p:cNvSpPr>
              <a:spLocks/>
            </p:cNvSpPr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4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神码服云</a:t>
            </a:r>
            <a:endParaRPr lang="zh-CN" altLang="en-US" sz="44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369236" y="2479997"/>
            <a:ext cx="2060152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T20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 韦君元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 bwMode="auto">
          <a:xfrm>
            <a:off x="4283968" y="3056061"/>
            <a:ext cx="4163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b="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zh-CN" altLang="en-US" sz="1400" b="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特效参赛作品</a:t>
            </a:r>
            <a:endParaRPr lang="zh-CN" altLang="zh-CN" sz="1400" b="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9739115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25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25"/>
                            </p:stCondLst>
                            <p:childTnLst>
                              <p:par>
                                <p:cTn id="6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6" grpId="0"/>
      <p:bldP spid="77" grpId="0" animBg="1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4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454437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11760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2549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19872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398652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55976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观</a:t>
            </a:r>
            <a:endParaRPr lang="zh-CN" altLang="en-US" sz="4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406765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364088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赏</a:t>
            </a:r>
            <a:endParaRPr lang="zh-CN" altLang="en-US" sz="44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43240" y="3395194"/>
            <a:ext cx="28575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汇报人：韦君元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汇报时间：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2017-9-28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Group 7"/>
          <p:cNvGrpSpPr>
            <a:grpSpLocks/>
          </p:cNvGrpSpPr>
          <p:nvPr/>
        </p:nvGrpSpPr>
        <p:grpSpPr bwMode="auto">
          <a:xfrm>
            <a:off x="2771800" y="3865982"/>
            <a:ext cx="361950" cy="361950"/>
            <a:chOff x="0" y="0"/>
            <a:chExt cx="965499" cy="965499"/>
          </a:xfrm>
        </p:grpSpPr>
        <p:sp>
          <p:nvSpPr>
            <p:cNvPr id="54" name="AutoShape 8" descr="tile_paper_medgray.png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" name="AutoShape 9"/>
            <p:cNvSpPr>
              <a:spLocks/>
            </p:cNvSpPr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6" name="Group 10"/>
          <p:cNvGrpSpPr>
            <a:grpSpLocks/>
          </p:cNvGrpSpPr>
          <p:nvPr/>
        </p:nvGrpSpPr>
        <p:grpSpPr bwMode="auto">
          <a:xfrm>
            <a:off x="3398664" y="3865982"/>
            <a:ext cx="361950" cy="361950"/>
            <a:chOff x="0" y="0"/>
            <a:chExt cx="965499" cy="965499"/>
          </a:xfrm>
        </p:grpSpPr>
        <p:sp>
          <p:nvSpPr>
            <p:cNvPr id="57" name="AutoShape 11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4CEB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8" name="AutoShape 12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9" name="Group 13"/>
          <p:cNvGrpSpPr>
            <a:grpSpLocks/>
          </p:cNvGrpSpPr>
          <p:nvPr/>
        </p:nvGrpSpPr>
        <p:grpSpPr bwMode="auto">
          <a:xfrm>
            <a:off x="4054698" y="3865982"/>
            <a:ext cx="362546" cy="361950"/>
            <a:chOff x="0" y="0"/>
            <a:chExt cx="965499" cy="965499"/>
          </a:xfrm>
        </p:grpSpPr>
        <p:sp>
          <p:nvSpPr>
            <p:cNvPr id="60" name="AutoShape 14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9CD4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1" name="AutoShape 15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2" name="Group 16"/>
          <p:cNvGrpSpPr>
            <a:grpSpLocks/>
          </p:cNvGrpSpPr>
          <p:nvPr/>
        </p:nvGrpSpPr>
        <p:grpSpPr bwMode="auto">
          <a:xfrm>
            <a:off x="4663704" y="3865982"/>
            <a:ext cx="361950" cy="361950"/>
            <a:chOff x="0" y="0"/>
            <a:chExt cx="965499" cy="965499"/>
          </a:xfrm>
        </p:grpSpPr>
        <p:sp>
          <p:nvSpPr>
            <p:cNvPr id="63" name="AutoShape 17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8BB4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4" name="AutoShape 18"/>
            <p:cNvSpPr>
              <a:spLocks/>
            </p:cNvSpPr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5" name="Group 19"/>
          <p:cNvGrpSpPr>
            <a:grpSpLocks/>
          </p:cNvGrpSpPr>
          <p:nvPr/>
        </p:nvGrpSpPr>
        <p:grpSpPr bwMode="auto">
          <a:xfrm>
            <a:off x="5320333" y="3865982"/>
            <a:ext cx="361950" cy="361950"/>
            <a:chOff x="0" y="0"/>
            <a:chExt cx="965499" cy="965499"/>
          </a:xfrm>
        </p:grpSpPr>
        <p:sp>
          <p:nvSpPr>
            <p:cNvPr id="66" name="AutoShape 20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5B5F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7" name="AutoShape 21"/>
            <p:cNvSpPr>
              <a:spLocks/>
            </p:cNvSpPr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8" name="Group 22"/>
          <p:cNvGrpSpPr>
            <a:grpSpLocks/>
          </p:cNvGrpSpPr>
          <p:nvPr/>
        </p:nvGrpSpPr>
        <p:grpSpPr bwMode="auto">
          <a:xfrm>
            <a:off x="5976367" y="3865982"/>
            <a:ext cx="361950" cy="361950"/>
            <a:chOff x="0" y="0"/>
            <a:chExt cx="965499" cy="965499"/>
          </a:xfrm>
        </p:grpSpPr>
        <p:sp>
          <p:nvSpPr>
            <p:cNvPr id="69" name="AutoShape 23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E88B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0" name="AutoShape 24"/>
            <p:cNvSpPr>
              <a:spLocks/>
            </p:cNvSpPr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22862885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628189" y="1129586"/>
            <a:ext cx="4101695" cy="599235"/>
            <a:chOff x="3710491" y="1059582"/>
            <a:chExt cx="4101695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047052" y="11873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设计理念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38661" y="2699651"/>
            <a:ext cx="4101695" cy="599235"/>
            <a:chOff x="3720963" y="2324915"/>
            <a:chExt cx="4101695" cy="59923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52944" y="2459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核心技术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28189" y="3484685"/>
            <a:ext cx="4101695" cy="599235"/>
            <a:chOff x="3710491" y="3590249"/>
            <a:chExt cx="4101695" cy="599235"/>
          </a:xfrm>
        </p:grpSpPr>
        <p:grpSp>
          <p:nvGrpSpPr>
            <p:cNvPr id="57" name="组合 56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052944" y="37310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28189" y="1914617"/>
            <a:ext cx="4101695" cy="599235"/>
            <a:chOff x="3710491" y="1059582"/>
            <a:chExt cx="4101695" cy="599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47052" y="11873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网站特色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02305" y="2020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59632" y="2401471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2699792" y="1130176"/>
            <a:ext cx="651442" cy="295374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000364" y="571486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393" name="椭圆 392"/>
          <p:cNvSpPr/>
          <p:nvPr/>
        </p:nvSpPr>
        <p:spPr>
          <a:xfrm>
            <a:off x="755576" y="1906671"/>
            <a:ext cx="1423450" cy="14234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4" name="组合 393"/>
          <p:cNvGrpSpPr/>
          <p:nvPr/>
        </p:nvGrpSpPr>
        <p:grpSpPr>
          <a:xfrm>
            <a:off x="2788781" y="1237560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8" name="同心圆 3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6" name="椭圆 40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7" name="组合 406"/>
          <p:cNvGrpSpPr/>
          <p:nvPr/>
        </p:nvGrpSpPr>
        <p:grpSpPr>
          <a:xfrm>
            <a:off x="4716016" y="12665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8" name="同心圆 40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" name="椭圆 40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5261064" y="230644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1" name="同心圆 4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2" name="椭圆 4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4716016" y="339789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4" name="同心圆 4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5" name="椭圆 4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1210819" y="2316237"/>
            <a:ext cx="51296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理念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500694" y="1450696"/>
            <a:ext cx="3103632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资源分享，为中国站长提供动力。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5929322" y="2522266"/>
            <a:ext cx="2885898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技术交流，互助学习，共同进步。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5486978" y="3643320"/>
            <a:ext cx="3442740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商业运营，出售精品源码，获取报酬。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3286116" y="2357436"/>
            <a:ext cx="1714512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资源网站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1" name="Half Frame 12"/>
          <p:cNvSpPr/>
          <p:nvPr/>
        </p:nvSpPr>
        <p:spPr>
          <a:xfrm rot="8097294">
            <a:off x="2212685" y="2425511"/>
            <a:ext cx="360168" cy="395798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150933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416" grpId="0"/>
      <p:bldP spid="417" grpId="0"/>
      <p:bldP spid="418" grpId="0"/>
      <p:bldP spid="419" grpId="0"/>
      <p:bldP spid="4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284062" y="149163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280173" y="1736123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35" name="Group 21"/>
          <p:cNvGrpSpPr/>
          <p:nvPr/>
        </p:nvGrpSpPr>
        <p:grpSpPr>
          <a:xfrm>
            <a:off x="836516" y="1496873"/>
            <a:ext cx="2286016" cy="1116779"/>
            <a:chOff x="642910" y="1778920"/>
            <a:chExt cx="2286016" cy="1116779"/>
          </a:xfrm>
        </p:grpSpPr>
        <p:sp>
          <p:nvSpPr>
            <p:cNvPr id="36" name="Rectangle 88"/>
            <p:cNvSpPr/>
            <p:nvPr/>
          </p:nvSpPr>
          <p:spPr>
            <a:xfrm>
              <a:off x="642910" y="2076244"/>
              <a:ext cx="2286016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互联网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+ 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时代已经来临，人们已经离不开网络，无论是网页还是现在的手机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APP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，都需要编写源代码。</a:t>
              </a:r>
              <a:endParaRPr lang="ms-MY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37" name="Rectangle 89"/>
            <p:cNvSpPr/>
            <p:nvPr/>
          </p:nvSpPr>
          <p:spPr>
            <a:xfrm>
              <a:off x="642910" y="1778920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1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、符合市场需求</a:t>
              </a:r>
              <a:endParaRPr 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38" name="Group 22"/>
          <p:cNvGrpSpPr/>
          <p:nvPr/>
        </p:nvGrpSpPr>
        <p:grpSpPr>
          <a:xfrm>
            <a:off x="836516" y="2932645"/>
            <a:ext cx="2286016" cy="923434"/>
            <a:chOff x="642910" y="3214692"/>
            <a:chExt cx="2286016" cy="923434"/>
          </a:xfrm>
        </p:grpSpPr>
        <p:sp>
          <p:nvSpPr>
            <p:cNvPr id="39" name="Rectangle 90"/>
            <p:cNvSpPr/>
            <p:nvPr/>
          </p:nvSpPr>
          <p:spPr>
            <a:xfrm>
              <a:off x="642910" y="3561045"/>
              <a:ext cx="228601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站内千万资源应有尽有，定期更新大量精品源码。</a:t>
              </a:r>
              <a:endParaRPr lang="ms-MY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40" name="Rectangle 91"/>
            <p:cNvSpPr/>
            <p:nvPr/>
          </p:nvSpPr>
          <p:spPr>
            <a:xfrm>
              <a:off x="642910" y="3214692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3</a:t>
              </a:r>
              <a:r>
                <a:rPr lang="zh-CN" altLang="en-US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、网站资源丰富</a:t>
              </a:r>
              <a:endParaRPr 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41" name="Group 23"/>
          <p:cNvGrpSpPr/>
          <p:nvPr/>
        </p:nvGrpSpPr>
        <p:grpSpPr>
          <a:xfrm>
            <a:off x="6090250" y="2932645"/>
            <a:ext cx="2298174" cy="1165808"/>
            <a:chOff x="6202916" y="3214692"/>
            <a:chExt cx="2298174" cy="1165808"/>
          </a:xfrm>
        </p:grpSpPr>
        <p:sp>
          <p:nvSpPr>
            <p:cNvPr id="42" name="Rectangle 92"/>
            <p:cNvSpPr/>
            <p:nvPr/>
          </p:nvSpPr>
          <p:spPr>
            <a:xfrm>
              <a:off x="6215074" y="3561045"/>
              <a:ext cx="2286016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中午提醒用户“</a:t>
              </a:r>
              <a:r>
                <a:rPr lang="zh-CN" altLang="en-US" sz="105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中午记得吃饭哟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多样化登录方式，总有适合你的。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50" dirty="0" smtClean="0"/>
            </a:p>
          </p:txBody>
        </p:sp>
        <p:sp>
          <p:nvSpPr>
            <p:cNvPr id="43" name="Rectangle 93"/>
            <p:cNvSpPr/>
            <p:nvPr/>
          </p:nvSpPr>
          <p:spPr>
            <a:xfrm>
              <a:off x="6202916" y="3214692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4</a:t>
              </a:r>
              <a:r>
                <a:rPr lang="zh-CN" altLang="en-US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、人性化设计</a:t>
              </a:r>
              <a:endParaRPr 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44" name="Group 24"/>
          <p:cNvGrpSpPr/>
          <p:nvPr/>
        </p:nvGrpSpPr>
        <p:grpSpPr>
          <a:xfrm>
            <a:off x="6090250" y="1496873"/>
            <a:ext cx="2298174" cy="841312"/>
            <a:chOff x="6202916" y="1778920"/>
            <a:chExt cx="2298174" cy="841312"/>
          </a:xfrm>
        </p:grpSpPr>
        <p:sp>
          <p:nvSpPr>
            <p:cNvPr id="45" name="Rectangle 94"/>
            <p:cNvSpPr/>
            <p:nvPr/>
          </p:nvSpPr>
          <p:spPr>
            <a:xfrm>
              <a:off x="6215074" y="2071684"/>
              <a:ext cx="2286016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整体框架设计简约，页面流畅、色彩鲜明，带给用户更好的视觉体验。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46" name="Rectangle 95"/>
            <p:cNvSpPr/>
            <p:nvPr/>
          </p:nvSpPr>
          <p:spPr>
            <a:xfrm>
              <a:off x="6202916" y="1778920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2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、页面整洁美观</a:t>
              </a:r>
              <a:endParaRPr 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86685" y="149163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682796" y="1736123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站</a:t>
            </a:r>
            <a:endParaRPr lang="zh-CN" altLang="en-US" sz="48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314076" y="2926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76031" y="3168830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特</a:t>
            </a:r>
            <a:endParaRPr lang="zh-CN" altLang="en-US" sz="48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686685" y="2926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665969" y="3171134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endParaRPr lang="zh-CN" altLang="en-US" sz="48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22356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4" grpId="0"/>
      <p:bldP spid="68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 flipH="1">
            <a:off x="6228184" y="1224107"/>
            <a:ext cx="2962172" cy="3969021"/>
            <a:chOff x="-19499" y="2323926"/>
            <a:chExt cx="4882156" cy="4551069"/>
          </a:xfrm>
        </p:grpSpPr>
        <p:sp>
          <p:nvSpPr>
            <p:cNvPr id="141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142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143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FlexibleLine"/>
          <p:cNvSpPr/>
          <p:nvPr/>
        </p:nvSpPr>
        <p:spPr>
          <a:xfrm>
            <a:off x="1550363" y="2317422"/>
            <a:ext cx="1071877" cy="607832"/>
          </a:xfrm>
          <a:custGeom>
            <a:avLst/>
            <a:gdLst/>
            <a:ahLst/>
            <a:cxnLst/>
            <a:rect l="0" t="0" r="0" b="0"/>
            <a:pathLst>
              <a:path w="934800" h="530100" fill="none">
                <a:moveTo>
                  <a:pt x="0" y="0"/>
                </a:moveTo>
                <a:cubicBezTo>
                  <a:pt x="0" y="-238545"/>
                  <a:pt x="514140" y="-530100"/>
                  <a:pt x="934800" y="-5301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sp>
        <p:nvSpPr>
          <p:cNvPr id="7" name="FlexibleLine"/>
          <p:cNvSpPr/>
          <p:nvPr/>
        </p:nvSpPr>
        <p:spPr>
          <a:xfrm>
            <a:off x="1550363" y="2317422"/>
            <a:ext cx="1071877" cy="498902"/>
          </a:xfrm>
          <a:custGeom>
            <a:avLst/>
            <a:gdLst/>
            <a:ahLst/>
            <a:cxnLst/>
            <a:rect l="0" t="0" r="0" b="0"/>
            <a:pathLst>
              <a:path w="934800" h="435100" fill="none">
                <a:moveTo>
                  <a:pt x="0" y="0"/>
                </a:moveTo>
                <a:cubicBezTo>
                  <a:pt x="0" y="195795"/>
                  <a:pt x="514140" y="435100"/>
                  <a:pt x="934800" y="4351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sp>
        <p:nvSpPr>
          <p:cNvPr id="8" name="FlexibleLine"/>
          <p:cNvSpPr/>
          <p:nvPr/>
        </p:nvSpPr>
        <p:spPr>
          <a:xfrm rot="1800000" flipH="1">
            <a:off x="-582489" y="1908850"/>
            <a:ext cx="1924089" cy="888874"/>
          </a:xfrm>
          <a:custGeom>
            <a:avLst/>
            <a:gdLst/>
            <a:ahLst/>
            <a:cxnLst/>
            <a:rect l="0" t="0" r="0" b="0"/>
            <a:pathLst>
              <a:path w="934800" h="775200" fill="none">
                <a:moveTo>
                  <a:pt x="0" y="0"/>
                </a:moveTo>
                <a:cubicBezTo>
                  <a:pt x="0" y="348840"/>
                  <a:pt x="-514140" y="775200"/>
                  <a:pt x="-934800" y="7752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grpSp>
        <p:nvGrpSpPr>
          <p:cNvPr id="10" name="Group 8"/>
          <p:cNvGrpSpPr/>
          <p:nvPr/>
        </p:nvGrpSpPr>
        <p:grpSpPr>
          <a:xfrm>
            <a:off x="3824829" y="1709590"/>
            <a:ext cx="174290" cy="466223"/>
            <a:chOff x="9058971" y="3034893"/>
            <a:chExt cx="232386" cy="621631"/>
          </a:xfrm>
        </p:grpSpPr>
        <p:sp>
          <p:nvSpPr>
            <p:cNvPr id="11" name="FlexibleLine"/>
            <p:cNvSpPr/>
            <p:nvPr/>
          </p:nvSpPr>
          <p:spPr>
            <a:xfrm>
              <a:off x="9058971" y="3034893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2" name="FlexibleLine"/>
            <p:cNvSpPr/>
            <p:nvPr/>
          </p:nvSpPr>
          <p:spPr>
            <a:xfrm>
              <a:off x="9058971" y="3034893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3" name="FlexibleLine"/>
            <p:cNvSpPr/>
            <p:nvPr/>
          </p:nvSpPr>
          <p:spPr>
            <a:xfrm>
              <a:off x="9058971" y="3034893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3868401" y="2816326"/>
            <a:ext cx="174290" cy="466223"/>
            <a:chOff x="9117067" y="4510540"/>
            <a:chExt cx="232386" cy="621631"/>
          </a:xfrm>
        </p:grpSpPr>
        <p:sp>
          <p:nvSpPr>
            <p:cNvPr id="15" name="FlexibleLine"/>
            <p:cNvSpPr/>
            <p:nvPr/>
          </p:nvSpPr>
          <p:spPr>
            <a:xfrm>
              <a:off x="9117067" y="4510540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6" name="FlexibleLine"/>
            <p:cNvSpPr/>
            <p:nvPr/>
          </p:nvSpPr>
          <p:spPr>
            <a:xfrm>
              <a:off x="9117067" y="4510540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7" name="FlexibleLine"/>
            <p:cNvSpPr/>
            <p:nvPr/>
          </p:nvSpPr>
          <p:spPr>
            <a:xfrm>
              <a:off x="9117067" y="4510540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sp>
        <p:nvSpPr>
          <p:cNvPr id="51" name="Freeform 246"/>
          <p:cNvSpPr/>
          <p:nvPr/>
        </p:nvSpPr>
        <p:spPr>
          <a:xfrm>
            <a:off x="3999118" y="1243367"/>
            <a:ext cx="2073080" cy="252719"/>
          </a:xfrm>
          <a:custGeom>
            <a:avLst/>
            <a:gdLst/>
            <a:ahLst/>
            <a:cxnLst/>
            <a:rect l="0" t="0" r="0" b="0"/>
            <a:pathLst>
              <a:path w="744800" h="220400" fill="none">
                <a:moveTo>
                  <a:pt x="0" y="220400"/>
                </a:moveTo>
                <a:lnTo>
                  <a:pt x="7448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52" name="Text 4673"/>
          <p:cNvSpPr txBox="1"/>
          <p:nvPr/>
        </p:nvSpPr>
        <p:spPr>
          <a:xfrm>
            <a:off x="4080746" y="1269510"/>
            <a:ext cx="2420080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页面特效：平移、旋转、绽放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244"/>
          <p:cNvSpPr/>
          <p:nvPr/>
        </p:nvSpPr>
        <p:spPr>
          <a:xfrm>
            <a:off x="3999123" y="1583231"/>
            <a:ext cx="1385597" cy="252719"/>
          </a:xfrm>
          <a:custGeom>
            <a:avLst/>
            <a:gdLst/>
            <a:ahLst/>
            <a:cxnLst/>
            <a:rect l="0" t="0" r="0" b="0"/>
            <a:pathLst>
              <a:path w="1208400" h="220400" fill="none">
                <a:moveTo>
                  <a:pt x="0" y="220400"/>
                </a:moveTo>
                <a:lnTo>
                  <a:pt x="12084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54" name="Text 4674"/>
          <p:cNvSpPr txBox="1"/>
          <p:nvPr/>
        </p:nvSpPr>
        <p:spPr>
          <a:xfrm>
            <a:off x="4080744" y="1609374"/>
            <a:ext cx="1705702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边框阴影、文字阴影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242"/>
          <p:cNvSpPr/>
          <p:nvPr/>
        </p:nvSpPr>
        <p:spPr>
          <a:xfrm>
            <a:off x="3999122" y="1923094"/>
            <a:ext cx="1272309" cy="252719"/>
          </a:xfrm>
          <a:custGeom>
            <a:avLst/>
            <a:gdLst/>
            <a:ahLst/>
            <a:cxnLst/>
            <a:rect l="0" t="0" r="0" b="0"/>
            <a:pathLst>
              <a:path w="1109600" h="220400" fill="none">
                <a:moveTo>
                  <a:pt x="0" y="220400"/>
                </a:moveTo>
                <a:lnTo>
                  <a:pt x="1109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56" name="Text 4675"/>
          <p:cNvSpPr txBox="1"/>
          <p:nvPr/>
        </p:nvSpPr>
        <p:spPr>
          <a:xfrm>
            <a:off x="4080746" y="1949235"/>
            <a:ext cx="1277072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输入检测、验证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240"/>
          <p:cNvSpPr/>
          <p:nvPr/>
        </p:nvSpPr>
        <p:spPr>
          <a:xfrm>
            <a:off x="4042695" y="2350102"/>
            <a:ext cx="1529437" cy="252719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58" name="Text 4676"/>
          <p:cNvSpPr txBox="1"/>
          <p:nvPr/>
        </p:nvSpPr>
        <p:spPr>
          <a:xfrm>
            <a:off x="4124319" y="2376243"/>
            <a:ext cx="1588373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首页焦点轮播图特效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238"/>
          <p:cNvSpPr/>
          <p:nvPr/>
        </p:nvSpPr>
        <p:spPr>
          <a:xfrm>
            <a:off x="4042691" y="2689966"/>
            <a:ext cx="1529441" cy="252719"/>
          </a:xfrm>
          <a:custGeom>
            <a:avLst/>
            <a:gdLst/>
            <a:ahLst/>
            <a:cxnLst/>
            <a:rect l="0" t="0" r="0" b="0"/>
            <a:pathLst>
              <a:path w="1649200" h="220400" fill="none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60" name="Text 4677"/>
          <p:cNvSpPr txBox="1"/>
          <p:nvPr/>
        </p:nvSpPr>
        <p:spPr>
          <a:xfrm>
            <a:off x="4124316" y="2716107"/>
            <a:ext cx="1531813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导航特效、菜单切换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236"/>
          <p:cNvSpPr/>
          <p:nvPr/>
        </p:nvSpPr>
        <p:spPr>
          <a:xfrm>
            <a:off x="4042690" y="3029829"/>
            <a:ext cx="1815193" cy="252719"/>
          </a:xfrm>
          <a:custGeom>
            <a:avLst/>
            <a:gdLst/>
            <a:ahLst/>
            <a:cxnLst/>
            <a:rect l="0" t="0" r="0" b="0"/>
            <a:pathLst>
              <a:path w="1147600" h="220400" fill="none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62" name="Text 4678"/>
          <p:cNvSpPr txBox="1"/>
          <p:nvPr/>
        </p:nvSpPr>
        <p:spPr>
          <a:xfrm>
            <a:off x="4124314" y="3055971"/>
            <a:ext cx="1876446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小火箭返回顶部动画特效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679560" y="3478053"/>
            <a:ext cx="1062320" cy="1011474"/>
            <a:chOff x="2226588" y="2112361"/>
            <a:chExt cx="997900" cy="950136"/>
          </a:xfrm>
        </p:grpSpPr>
        <p:grpSp>
          <p:nvGrpSpPr>
            <p:cNvPr id="78" name="组合 77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226588" y="2468923"/>
              <a:ext cx="997900" cy="260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5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endPara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19184" y="1558528"/>
            <a:ext cx="1631493" cy="1631493"/>
            <a:chOff x="1403648" y="1115468"/>
            <a:chExt cx="1294414" cy="1294414"/>
          </a:xfrm>
        </p:grpSpPr>
        <p:sp>
          <p:nvSpPr>
            <p:cNvPr id="83" name="椭圆 82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86" name="同心圆 85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同心圆 86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680424" y="1418288"/>
              <a:ext cx="725958" cy="65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24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核心技术</a:t>
              </a:r>
              <a:endParaRPr lang="zh-CN" altLang="en-US" sz="2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738971" y="1203598"/>
            <a:ext cx="951862" cy="906303"/>
            <a:chOff x="2226588" y="2112361"/>
            <a:chExt cx="997900" cy="950136"/>
          </a:xfrm>
        </p:grpSpPr>
        <p:grpSp>
          <p:nvGrpSpPr>
            <p:cNvPr id="94" name="组合 93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6" name="同心圆 9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226588" y="2498180"/>
              <a:ext cx="997900" cy="2903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endPara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514498" y="2400208"/>
            <a:ext cx="1062320" cy="1011474"/>
            <a:chOff x="2226588" y="2112361"/>
            <a:chExt cx="997900" cy="950136"/>
          </a:xfrm>
        </p:grpSpPr>
        <p:grpSp>
          <p:nvGrpSpPr>
            <p:cNvPr id="110" name="组合 109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2226588" y="2483040"/>
              <a:ext cx="997900" cy="260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endPara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Group 9"/>
          <p:cNvGrpSpPr/>
          <p:nvPr/>
        </p:nvGrpSpPr>
        <p:grpSpPr>
          <a:xfrm>
            <a:off x="2815600" y="4143386"/>
            <a:ext cx="174290" cy="214314"/>
            <a:chOff x="9117067" y="4510540"/>
            <a:chExt cx="232386" cy="284672"/>
          </a:xfrm>
        </p:grpSpPr>
        <p:sp>
          <p:nvSpPr>
            <p:cNvPr id="130" name="FlexibleLine"/>
            <p:cNvSpPr/>
            <p:nvPr/>
          </p:nvSpPr>
          <p:spPr>
            <a:xfrm>
              <a:off x="9117067" y="4510540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31" name="FlexibleLine"/>
            <p:cNvSpPr/>
            <p:nvPr/>
          </p:nvSpPr>
          <p:spPr>
            <a:xfrm>
              <a:off x="9117067" y="4510540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sp>
        <p:nvSpPr>
          <p:cNvPr id="133" name="Freeform 240"/>
          <p:cNvSpPr/>
          <p:nvPr/>
        </p:nvSpPr>
        <p:spPr>
          <a:xfrm>
            <a:off x="2989894" y="3677970"/>
            <a:ext cx="2296486" cy="252719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5"/>
            </a:solidFill>
            <a:bevel/>
            <a:tailEnd type="oval"/>
          </a:ln>
          <a:effectLst/>
        </p:spPr>
      </p:sp>
      <p:sp>
        <p:nvSpPr>
          <p:cNvPr id="134" name="Text 4676"/>
          <p:cNvSpPr txBox="1"/>
          <p:nvPr/>
        </p:nvSpPr>
        <p:spPr>
          <a:xfrm>
            <a:off x="3071518" y="3704112"/>
            <a:ext cx="2429176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邮箱自动补全功能（第三方代码）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Freeform 238"/>
          <p:cNvSpPr/>
          <p:nvPr/>
        </p:nvSpPr>
        <p:spPr>
          <a:xfrm>
            <a:off x="2989890" y="4000510"/>
            <a:ext cx="796292" cy="252719"/>
          </a:xfrm>
          <a:custGeom>
            <a:avLst/>
            <a:gdLst/>
            <a:ahLst/>
            <a:cxnLst/>
            <a:rect l="0" t="0" r="0" b="0"/>
            <a:pathLst>
              <a:path w="1649200" h="220400" fill="none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5"/>
            </a:solidFill>
            <a:bevel/>
            <a:tailEnd type="oval"/>
          </a:ln>
          <a:effectLst/>
        </p:spPr>
      </p:sp>
      <p:sp>
        <p:nvSpPr>
          <p:cNvPr id="136" name="Text 4677"/>
          <p:cNvSpPr txBox="1"/>
          <p:nvPr/>
        </p:nvSpPr>
        <p:spPr>
          <a:xfrm>
            <a:off x="3071514" y="4043976"/>
            <a:ext cx="1531813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背景音乐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81" y="860659"/>
            <a:ext cx="2278203" cy="4447395"/>
          </a:xfrm>
          <a:prstGeom prst="rect">
            <a:avLst/>
          </a:prstGeom>
          <a:effectLst>
            <a:outerShdw blurRad="177800" dist="469900" dir="2700000" algn="tl" rotWithShape="0">
              <a:prstClr val="black">
                <a:alpha val="24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6150933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6" grpId="0"/>
      <p:bldP spid="58" grpId="0"/>
      <p:bldP spid="60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网站首页截图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928662" y="1142990"/>
            <a:ext cx="7215238" cy="349111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注册页截</a:t>
            </a: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28662" y="1146133"/>
            <a:ext cx="7215238" cy="348483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20375909">
            <a:off x="3317087" y="2679650"/>
            <a:ext cx="2205453" cy="1739611"/>
          </a:xfrm>
          <a:prstGeom prst="ellipse">
            <a:avLst/>
          </a:prstGeom>
          <a:solidFill>
            <a:schemeClr val="tx1">
              <a:alpha val="41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57224" y="2377126"/>
            <a:ext cx="2255136" cy="1778800"/>
          </a:xfrm>
          <a:prstGeom prst="ellipse">
            <a:avLst/>
          </a:prstGeom>
          <a:solidFill>
            <a:schemeClr val="tx1">
              <a:alpha val="41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75298" y="1078929"/>
            <a:ext cx="2982802" cy="2982802"/>
            <a:chOff x="1403648" y="1115468"/>
            <a:chExt cx="1294414" cy="1294414"/>
          </a:xfrm>
        </p:grpSpPr>
        <p:sp>
          <p:nvSpPr>
            <p:cNvPr id="52" name="椭圆 51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同心圆 55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TextBox 53">
              <a:hlinkClick r:id="rId2" action="ppaction://hlinkfile"/>
            </p:cNvPr>
            <p:cNvSpPr txBox="1"/>
            <p:nvPr/>
          </p:nvSpPr>
          <p:spPr>
            <a:xfrm>
              <a:off x="1687876" y="1660240"/>
              <a:ext cx="725958" cy="22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2800" dirty="0" smtClean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进入网站</a:t>
              </a:r>
              <a:endParaRPr lang="zh-CN" altLang="en-US" sz="2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38609" y="2355726"/>
            <a:ext cx="2009455" cy="2009455"/>
            <a:chOff x="2956024" y="2454101"/>
            <a:chExt cx="2009455" cy="2009455"/>
          </a:xfrm>
        </p:grpSpPr>
        <p:grpSp>
          <p:nvGrpSpPr>
            <p:cNvPr id="21" name="组合 20"/>
            <p:cNvGrpSpPr/>
            <p:nvPr/>
          </p:nvGrpSpPr>
          <p:grpSpPr>
            <a:xfrm>
              <a:off x="2956024" y="2454101"/>
              <a:ext cx="2009455" cy="2009455"/>
              <a:chOff x="56271" y="2371006"/>
              <a:chExt cx="3888432" cy="388843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6271" y="2371006"/>
                <a:ext cx="3888432" cy="3888432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66749" y="2703927"/>
                <a:ext cx="3237436" cy="3237436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>
                <a:innerShdw blurRad="304800" dist="152400" dir="13500000">
                  <a:prstClr val="black">
                    <a:alpha val="3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28032" y="285543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3231118" y="3328606"/>
              <a:ext cx="1467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1604" y="1342563"/>
            <a:ext cx="300039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kern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精彩即将开始 ，边演示边讲解！</a:t>
            </a:r>
            <a:endParaRPr lang="en-US" altLang="zh-CN" sz="1600" b="1" kern="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5" name="ZoneTexte 17"/>
          <p:cNvSpPr txBox="1"/>
          <p:nvPr/>
        </p:nvSpPr>
        <p:spPr>
          <a:xfrm>
            <a:off x="3071802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479133" y="3188679"/>
            <a:ext cx="1284820" cy="1284820"/>
            <a:chOff x="5760133" y="2274196"/>
            <a:chExt cx="1284820" cy="1284820"/>
          </a:xfrm>
        </p:grpSpPr>
        <p:sp>
          <p:nvSpPr>
            <p:cNvPr id="38" name="椭圆 37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6101415" y="2634973"/>
              <a:ext cx="631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38669" y="3057858"/>
            <a:ext cx="1284820" cy="1284820"/>
            <a:chOff x="5760133" y="2274196"/>
            <a:chExt cx="1284820" cy="1284820"/>
          </a:xfrm>
        </p:grpSpPr>
        <p:sp>
          <p:nvSpPr>
            <p:cNvPr id="42" name="椭圆 41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872516" y="2392441"/>
              <a:ext cx="1050226" cy="1050226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101415" y="2634973"/>
              <a:ext cx="631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528386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3923932" y="1203600"/>
            <a:ext cx="847041" cy="33314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76056" y="1071552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76056" y="1857370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76056" y="2643188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76056" y="3357568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76056" y="4143386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4942" y="1214428"/>
            <a:ext cx="27884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、设计网页要先整体布局，以免后期排版错乱。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4942" y="1992351"/>
            <a:ext cx="264554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、多借鉴、多学习，百度是最好的老师。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4942" y="2838795"/>
            <a:ext cx="289538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、开发者要以客户需求，和市场趋势为方向。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14942" y="3500444"/>
            <a:ext cx="264554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、做好浏览器的兼容，给用户更好的体验。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4942" y="4286262"/>
            <a:ext cx="2857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、代码要整洁规范，方便日后的维护 和拓展。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500166" y="1813012"/>
            <a:ext cx="1901750" cy="19017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31644" y="2143122"/>
            <a:ext cx="199734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endParaRPr lang="en-US" altLang="zh-CN" sz="4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体会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cxnSp>
        <p:nvCxnSpPr>
          <p:cNvPr id="38" name="直接连接符 37"/>
          <p:cNvCxnSpPr/>
          <p:nvPr/>
        </p:nvCxnSpPr>
        <p:spPr>
          <a:xfrm>
            <a:off x="938484" y="4011910"/>
            <a:ext cx="280831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8484" y="4118614"/>
            <a:ext cx="2808312" cy="175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/>
              <a:t> 天才等于百分之九十九的汗水加百分之一的</a:t>
            </a:r>
            <a:r>
              <a:rPr lang="zh-CN" altLang="en-US" sz="1000" dirty="0" smtClean="0"/>
              <a:t>灵感！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98865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3" grpId="0"/>
      <p:bldP spid="3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FF0000"/>
      </a:hlink>
      <a:folHlink>
        <a:srgbClr val="F956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7727</TotalTime>
  <Words>409</Words>
  <Application>Microsoft Office PowerPoint</Application>
  <PresentationFormat>全屏显示(16:9)</PresentationFormat>
  <Paragraphs>83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49</cp:revision>
  <dcterms:created xsi:type="dcterms:W3CDTF">2015-04-24T01:01:13Z</dcterms:created>
  <dcterms:modified xsi:type="dcterms:W3CDTF">2017-09-24T06:59:04Z</dcterms:modified>
</cp:coreProperties>
</file>