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86" r:id="rId3"/>
    <p:sldMasterId id="2147483687" r:id="rId4"/>
    <p:sldMasterId id="2147483688" r:id="rId5"/>
  </p:sldMasterIdLst>
  <p:notesMasterIdLst>
    <p:notesMasterId r:id="rId32"/>
  </p:notesMasterIdLst>
  <p:sldIdLst>
    <p:sldId id="773" r:id="rId6"/>
    <p:sldId id="774" r:id="rId7"/>
    <p:sldId id="745" r:id="rId8"/>
    <p:sldId id="802" r:id="rId9"/>
    <p:sldId id="776" r:id="rId10"/>
    <p:sldId id="783" r:id="rId11"/>
    <p:sldId id="781" r:id="rId12"/>
    <p:sldId id="782" r:id="rId13"/>
    <p:sldId id="784" r:id="rId14"/>
    <p:sldId id="785" r:id="rId15"/>
    <p:sldId id="789" r:id="rId16"/>
    <p:sldId id="786" r:id="rId17"/>
    <p:sldId id="806" r:id="rId18"/>
    <p:sldId id="794" r:id="rId19"/>
    <p:sldId id="790" r:id="rId20"/>
    <p:sldId id="796" r:id="rId21"/>
    <p:sldId id="807" r:id="rId22"/>
    <p:sldId id="808" r:id="rId23"/>
    <p:sldId id="809" r:id="rId24"/>
    <p:sldId id="810" r:id="rId25"/>
    <p:sldId id="793" r:id="rId26"/>
    <p:sldId id="795" r:id="rId27"/>
    <p:sldId id="799" r:id="rId28"/>
    <p:sldId id="805" r:id="rId29"/>
    <p:sldId id="770" r:id="rId30"/>
    <p:sldId id="804" r:id="rId31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006BBC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840" y="60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1F35D623-2C4A-4F37-A46C-308AFE2FAA59}" type="datetimeFigureOut">
              <a:rPr lang="zh-CN" altLang="en-US"/>
              <a:pPr>
                <a:defRPr/>
              </a:pPr>
              <a:t>2016/6/21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F62DC1A4-401F-41E8-86E2-4C05EEA2642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9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F7322EE-6F16-45F0-94C3-167DD767FF82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8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636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682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8923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982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702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3012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481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786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16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89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5598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476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655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2671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2581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6485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8456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814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9301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0738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11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3445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85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1063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4582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4265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16285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7189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48770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6405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54537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02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4798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314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5689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0338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6913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48432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99426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44680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5356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96182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531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54031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05919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263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24113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6551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88160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877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509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97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067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0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14.png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 userDrawn="1"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11610975" y="6410325"/>
            <a:ext cx="436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fld id="{BE1F4646-A882-478E-B868-D58B3AEDE1B8}" type="slidenum">
              <a:rPr lang="zh-CN" altLang="en-US" sz="1600" smtClean="0">
                <a:solidFill>
                  <a:schemeClr val="accent2"/>
                </a:solidFill>
              </a:rPr>
              <a:pPr algn="ctr" eaLnBrk="1" hangingPunct="1">
                <a:defRPr/>
              </a:pPr>
              <a:t>‹#›</a:t>
            </a:fld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ECLOGO-eff-0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PECLOGO-eff-0-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PPECLOGO-eff-0-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PECLOGO-eff-0-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PPECLOGO-eff-0-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PPECLOGO-eff-5-4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PPECLOGO-eff-5-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PPECLOGO-eff-5-4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2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3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4" descr="PPECLOGO-eff2-1-2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5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6" descr="PPECLOGO-eff2-1-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7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8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7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5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7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7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608013" y="1931988"/>
            <a:ext cx="107283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000" dirty="0">
                <a:solidFill>
                  <a:schemeClr val="accent2"/>
                </a:solidFill>
                <a:latin typeface="+mj-ea"/>
                <a:ea typeface="+mj-ea"/>
              </a:rPr>
              <a:t>基于传感技术的图书定位系统</a:t>
            </a:r>
          </a:p>
        </p:txBody>
      </p:sp>
      <p:sp>
        <p:nvSpPr>
          <p:cNvPr id="6147" name="TextBox 43"/>
          <p:cNvSpPr txBox="1">
            <a:spLocks noChangeArrowheads="1"/>
          </p:cNvSpPr>
          <p:nvPr/>
        </p:nvSpPr>
        <p:spPr bwMode="auto">
          <a:xfrm>
            <a:off x="4370388" y="3716338"/>
            <a:ext cx="115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蒋如飞</a:t>
            </a:r>
            <a:endParaRPr lang="en-US" sz="24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TextBox 44"/>
          <p:cNvSpPr txBox="1">
            <a:spLocks noChangeArrowheads="1"/>
          </p:cNvSpPr>
          <p:nvPr/>
        </p:nvSpPr>
        <p:spPr bwMode="auto">
          <a:xfrm>
            <a:off x="7766050" y="3716338"/>
            <a:ext cx="1341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赵春宇</a:t>
            </a:r>
            <a:endParaRPr lang="en-US" sz="24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9" name="组合 2"/>
          <p:cNvGrpSpPr>
            <a:grpSpLocks/>
          </p:cNvGrpSpPr>
          <p:nvPr/>
        </p:nvGrpSpPr>
        <p:grpSpPr bwMode="auto">
          <a:xfrm>
            <a:off x="5983288" y="3683000"/>
            <a:ext cx="1617662" cy="646113"/>
            <a:chOff x="6224588" y="4791075"/>
            <a:chExt cx="1617662" cy="646113"/>
          </a:xfrm>
        </p:grpSpPr>
        <p:sp>
          <p:nvSpPr>
            <p:cNvPr id="6159" name="圆角矩形 42"/>
            <p:cNvSpPr>
              <a:spLocks noChangeArrowheads="1"/>
            </p:cNvSpPr>
            <p:nvPr/>
          </p:nvSpPr>
          <p:spPr bwMode="auto">
            <a:xfrm>
              <a:off x="6224588" y="4929188"/>
              <a:ext cx="1617662" cy="4524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160" name="TextBox 45"/>
            <p:cNvSpPr txBox="1">
              <a:spLocks noChangeArrowheads="1"/>
            </p:cNvSpPr>
            <p:nvPr/>
          </p:nvSpPr>
          <p:spPr bwMode="auto">
            <a:xfrm>
              <a:off x="6272213" y="4791075"/>
              <a:ext cx="15081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dist"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指导老师</a:t>
              </a:r>
              <a:endParaRPr 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50" name="组合 1"/>
          <p:cNvGrpSpPr>
            <a:grpSpLocks/>
          </p:cNvGrpSpPr>
          <p:nvPr/>
        </p:nvGrpSpPr>
        <p:grpSpPr bwMode="auto">
          <a:xfrm>
            <a:off x="2940050" y="3683000"/>
            <a:ext cx="1354138" cy="590550"/>
            <a:chOff x="3181350" y="4791075"/>
            <a:chExt cx="1354138" cy="590550"/>
          </a:xfrm>
        </p:grpSpPr>
        <p:sp>
          <p:nvSpPr>
            <p:cNvPr id="6157" name="圆角矩形 46"/>
            <p:cNvSpPr>
              <a:spLocks noChangeArrowheads="1"/>
            </p:cNvSpPr>
            <p:nvPr/>
          </p:nvSpPr>
          <p:spPr bwMode="auto">
            <a:xfrm>
              <a:off x="3181350" y="4929188"/>
              <a:ext cx="1354138" cy="4524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158" name="TextBox 47"/>
            <p:cNvSpPr txBox="1">
              <a:spLocks noChangeArrowheads="1"/>
            </p:cNvSpPr>
            <p:nvPr/>
          </p:nvSpPr>
          <p:spPr bwMode="auto">
            <a:xfrm>
              <a:off x="3228975" y="4791075"/>
              <a:ext cx="130651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dist"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答辩人</a:t>
              </a:r>
              <a:endParaRPr 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1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2" name="组合 4"/>
          <p:cNvGrpSpPr>
            <a:grpSpLocks/>
          </p:cNvGrpSpPr>
          <p:nvPr/>
        </p:nvGrpSpPr>
        <p:grpSpPr bwMode="auto">
          <a:xfrm>
            <a:off x="2181225" y="4803775"/>
            <a:ext cx="7364413" cy="665163"/>
            <a:chOff x="2089856" y="4782949"/>
            <a:chExt cx="7364220" cy="663974"/>
          </a:xfrm>
        </p:grpSpPr>
        <p:sp>
          <p:nvSpPr>
            <p:cNvPr id="6153" name="TextBox 44"/>
            <p:cNvSpPr txBox="1">
              <a:spLocks noChangeArrowheads="1"/>
            </p:cNvSpPr>
            <p:nvPr/>
          </p:nvSpPr>
          <p:spPr bwMode="auto">
            <a:xfrm>
              <a:off x="3866133" y="4800592"/>
              <a:ext cx="558794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蒋如飞  王文辉  吕恺  陈金强  黄雨晗</a:t>
              </a:r>
              <a:endParaRPr 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154" name="组合 28"/>
            <p:cNvGrpSpPr>
              <a:grpSpLocks/>
            </p:cNvGrpSpPr>
            <p:nvPr/>
          </p:nvGrpSpPr>
          <p:grpSpPr bwMode="auto">
            <a:xfrm>
              <a:off x="2089856" y="4782949"/>
              <a:ext cx="1617662" cy="590550"/>
              <a:chOff x="6224588" y="4791075"/>
              <a:chExt cx="1617662" cy="590550"/>
            </a:xfrm>
          </p:grpSpPr>
          <p:sp>
            <p:nvSpPr>
              <p:cNvPr id="6155" name="圆角矩形 42"/>
              <p:cNvSpPr>
                <a:spLocks noChangeArrowheads="1"/>
              </p:cNvSpPr>
              <p:nvPr/>
            </p:nvSpPr>
            <p:spPr bwMode="auto">
              <a:xfrm>
                <a:off x="6224588" y="4929188"/>
                <a:ext cx="1617662" cy="45243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56" name="TextBox 45"/>
              <p:cNvSpPr txBox="1">
                <a:spLocks noChangeArrowheads="1"/>
              </p:cNvSpPr>
              <p:nvPr/>
            </p:nvSpPr>
            <p:spPr bwMode="auto">
              <a:xfrm>
                <a:off x="6272213" y="4791075"/>
                <a:ext cx="1508125" cy="581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dist" eaLnBrk="1" hangingPunct="1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2"/>
                    </a:solidFill>
                    <a:latin typeface="微软雅黑" pitchFamily="34" charset="-122"/>
                    <a:ea typeface="微软雅黑" pitchFamily="34" charset="-122"/>
                  </a:rPr>
                  <a:t>参与学生</a:t>
                </a:r>
                <a:endParaRPr lang="en-US" sz="24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7871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576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定位“性价比”</a:t>
            </a:r>
          </a:p>
        </p:txBody>
      </p:sp>
      <p:sp>
        <p:nvSpPr>
          <p:cNvPr id="1638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4"/>
          <p:cNvCxnSpPr>
            <a:cxnSpLocks noChangeShapeType="1"/>
          </p:cNvCxnSpPr>
          <p:nvPr/>
        </p:nvCxnSpPr>
        <p:spPr bwMode="auto">
          <a:xfrm>
            <a:off x="5810250" y="1419225"/>
            <a:ext cx="0" cy="1944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5"/>
          <p:cNvCxnSpPr>
            <a:cxnSpLocks noChangeShapeType="1"/>
          </p:cNvCxnSpPr>
          <p:nvPr/>
        </p:nvCxnSpPr>
        <p:spPr bwMode="auto">
          <a:xfrm>
            <a:off x="5810250" y="4225925"/>
            <a:ext cx="0" cy="1944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椭圆 6"/>
          <p:cNvSpPr>
            <a:spLocks noChangeArrowheads="1"/>
          </p:cNvSpPr>
          <p:nvPr/>
        </p:nvSpPr>
        <p:spPr bwMode="auto">
          <a:xfrm>
            <a:off x="5314950" y="3235325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8F8F8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3998913" y="192405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定位前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6678613" y="192405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定位后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309688" y="2390775"/>
            <a:ext cx="3705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只能每隔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天花大量时间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6678613" y="2390775"/>
            <a:ext cx="4202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每天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花很少时间来整理</a:t>
            </a:r>
          </a:p>
        </p:txBody>
      </p:sp>
      <p:sp>
        <p:nvSpPr>
          <p:cNvPr id="28" name="矩形 11"/>
          <p:cNvSpPr>
            <a:spLocks noChangeArrowheads="1"/>
          </p:cNvSpPr>
          <p:nvPr/>
        </p:nvSpPr>
        <p:spPr bwMode="auto">
          <a:xfrm>
            <a:off x="2716213" y="3730625"/>
            <a:ext cx="2149475" cy="352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整理速度：快</a:t>
            </a:r>
          </a:p>
        </p:txBody>
      </p:sp>
      <p:sp>
        <p:nvSpPr>
          <p:cNvPr id="32" name="矩形 16"/>
          <p:cNvSpPr>
            <a:spLocks noChangeArrowheads="1"/>
          </p:cNvSpPr>
          <p:nvPr/>
        </p:nvSpPr>
        <p:spPr bwMode="auto">
          <a:xfrm>
            <a:off x="6818313" y="3730625"/>
            <a:ext cx="2336800" cy="352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整理速度：快</a:t>
            </a:r>
          </a:p>
          <a:p>
            <a:endParaRPr lang="zh-CN" altLang="en-US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5400675" y="3384550"/>
            <a:ext cx="866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accent2"/>
                </a:solidFill>
              </a:rPr>
              <a:t>VS</a:t>
            </a:r>
            <a:endParaRPr lang="zh-CN" altLang="en-US" sz="4000">
              <a:solidFill>
                <a:schemeClr val="accent2"/>
              </a:solidFill>
            </a:endParaRPr>
          </a:p>
        </p:txBody>
      </p:sp>
      <p:sp>
        <p:nvSpPr>
          <p:cNvPr id="37" name="矩形 11"/>
          <p:cNvSpPr>
            <a:spLocks noChangeArrowheads="1"/>
          </p:cNvSpPr>
          <p:nvPr/>
        </p:nvSpPr>
        <p:spPr bwMode="auto">
          <a:xfrm>
            <a:off x="2138363" y="4606925"/>
            <a:ext cx="2727325" cy="352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整理量：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万册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/50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16"/>
          <p:cNvSpPr>
            <a:spLocks noChangeArrowheads="1"/>
          </p:cNvSpPr>
          <p:nvPr/>
        </p:nvSpPr>
        <p:spPr bwMode="auto">
          <a:xfrm>
            <a:off x="6818313" y="5516563"/>
            <a:ext cx="2447925" cy="352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日均乱架率：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0.005%</a:t>
            </a:r>
            <a:endParaRPr lang="zh-CN" altLang="en-US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16"/>
          <p:cNvSpPr>
            <a:spLocks noChangeArrowheads="1"/>
          </p:cNvSpPr>
          <p:nvPr/>
        </p:nvSpPr>
        <p:spPr bwMode="auto">
          <a:xfrm>
            <a:off x="9328150" y="2879725"/>
            <a:ext cx="2238375" cy="20796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1000</a:t>
            </a:r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册</a:t>
            </a: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- </a:t>
            </a:r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读者扫描*</a:t>
            </a: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60%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- </a:t>
            </a:r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就近匹配*</a:t>
            </a: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30% </a:t>
            </a:r>
            <a:r>
              <a:rPr 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= 100</a:t>
            </a:r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册</a:t>
            </a: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01" name="TextBox 1"/>
          <p:cNvSpPr txBox="1">
            <a:spLocks noChangeArrowheads="1"/>
          </p:cNvSpPr>
          <p:nvPr/>
        </p:nvSpPr>
        <p:spPr bwMode="auto">
          <a:xfrm>
            <a:off x="2478088" y="993775"/>
            <a:ext cx="726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馆藏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万册，每天新产生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册乱架，乱架率达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5%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必须整理</a:t>
            </a:r>
            <a:endParaRPr lang="zh-CN" altLang="en-US" sz="2000"/>
          </a:p>
        </p:txBody>
      </p:sp>
      <p:sp>
        <p:nvSpPr>
          <p:cNvPr id="44" name="矩形 11"/>
          <p:cNvSpPr>
            <a:spLocks noChangeArrowheads="1"/>
          </p:cNvSpPr>
          <p:nvPr/>
        </p:nvSpPr>
        <p:spPr bwMode="auto">
          <a:xfrm>
            <a:off x="6818313" y="4508500"/>
            <a:ext cx="2727325" cy="352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整理量：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册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16"/>
          <p:cNvSpPr>
            <a:spLocks noChangeArrowheads="1"/>
          </p:cNvSpPr>
          <p:nvPr/>
        </p:nvSpPr>
        <p:spPr bwMode="auto">
          <a:xfrm>
            <a:off x="2417763" y="5516563"/>
            <a:ext cx="2447925" cy="352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日均乱架率：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2.5%</a:t>
            </a:r>
            <a:endParaRPr lang="zh-CN" altLang="en-US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nimBg="1" autoUpdateAnimBg="0"/>
      <p:bldP spid="32" grpId="0" animBg="1" autoUpdateAnimBg="0"/>
      <p:bldP spid="36" grpId="0" autoUpdateAnimBg="0"/>
      <p:bldP spid="37" grpId="0" animBg="1" autoUpdateAnimBg="0"/>
      <p:bldP spid="40" grpId="0" animBg="1" autoUpdateAnimBg="0"/>
      <p:bldP spid="41" grpId="0" animBg="1" autoUpdateAnimBg="0"/>
      <p:bldP spid="44" grpId="0" animBg="1" autoUpdateAnimBg="0"/>
      <p:bldP spid="4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22531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系统架构与关键技术</a:t>
            </a:r>
          </a:p>
        </p:txBody>
      </p:sp>
      <p:sp>
        <p:nvSpPr>
          <p:cNvPr id="22533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60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600">
              <a:solidFill>
                <a:srgbClr val="00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4" name="Freeform 12"/>
          <p:cNvSpPr>
            <a:spLocks noEditPoints="1"/>
          </p:cNvSpPr>
          <p:nvPr/>
        </p:nvSpPr>
        <p:spPr bwMode="auto">
          <a:xfrm>
            <a:off x="5340350" y="798513"/>
            <a:ext cx="1517650" cy="1463675"/>
          </a:xfrm>
          <a:custGeom>
            <a:avLst/>
            <a:gdLst>
              <a:gd name="T0" fmla="*/ 632602 w 1022"/>
              <a:gd name="T1" fmla="*/ 1326785 h 973"/>
              <a:gd name="T2" fmla="*/ 632602 w 1022"/>
              <a:gd name="T3" fmla="*/ 1392973 h 973"/>
              <a:gd name="T4" fmla="*/ 919203 w 1022"/>
              <a:gd name="T5" fmla="*/ 1359879 h 973"/>
              <a:gd name="T6" fmla="*/ 885048 w 1022"/>
              <a:gd name="T7" fmla="*/ 1222988 h 973"/>
              <a:gd name="T8" fmla="*/ 632602 w 1022"/>
              <a:gd name="T9" fmla="*/ 1222988 h 973"/>
              <a:gd name="T10" fmla="*/ 632602 w 1022"/>
              <a:gd name="T11" fmla="*/ 1290682 h 973"/>
              <a:gd name="T12" fmla="*/ 919203 w 1022"/>
              <a:gd name="T13" fmla="*/ 1256083 h 973"/>
              <a:gd name="T14" fmla="*/ 758825 w 1022"/>
              <a:gd name="T15" fmla="*/ 1463675 h 973"/>
              <a:gd name="T16" fmla="*/ 868714 w 1022"/>
              <a:gd name="T17" fmla="*/ 1423059 h 973"/>
              <a:gd name="T18" fmla="*/ 758825 w 1022"/>
              <a:gd name="T19" fmla="*/ 1463675 h 973"/>
              <a:gd name="T20" fmla="*/ 763280 w 1022"/>
              <a:gd name="T21" fmla="*/ 392620 h 973"/>
              <a:gd name="T22" fmla="*/ 403915 w 1022"/>
              <a:gd name="T23" fmla="*/ 731085 h 973"/>
              <a:gd name="T24" fmla="*/ 617752 w 1022"/>
              <a:gd name="T25" fmla="*/ 1183877 h 973"/>
              <a:gd name="T26" fmla="*/ 763280 w 1022"/>
              <a:gd name="T27" fmla="*/ 1194407 h 973"/>
              <a:gd name="T28" fmla="*/ 941478 w 1022"/>
              <a:gd name="T29" fmla="*/ 1084594 h 973"/>
              <a:gd name="T30" fmla="*/ 763280 w 1022"/>
              <a:gd name="T31" fmla="*/ 392620 h 973"/>
              <a:gd name="T32" fmla="*/ 298481 w 1022"/>
              <a:gd name="T33" fmla="*/ 792761 h 973"/>
              <a:gd name="T34" fmla="*/ 57914 w 1022"/>
              <a:gd name="T35" fmla="*/ 744624 h 973"/>
              <a:gd name="T36" fmla="*/ 57914 w 1022"/>
              <a:gd name="T37" fmla="*/ 839394 h 973"/>
              <a:gd name="T38" fmla="*/ 298481 w 1022"/>
              <a:gd name="T39" fmla="*/ 792761 h 973"/>
              <a:gd name="T40" fmla="*/ 1459736 w 1022"/>
              <a:gd name="T41" fmla="*/ 744624 h 973"/>
              <a:gd name="T42" fmla="*/ 1220654 w 1022"/>
              <a:gd name="T43" fmla="*/ 792761 h 973"/>
              <a:gd name="T44" fmla="*/ 1459736 w 1022"/>
              <a:gd name="T45" fmla="*/ 839394 h 973"/>
              <a:gd name="T46" fmla="*/ 1459736 w 1022"/>
              <a:gd name="T47" fmla="*/ 744624 h 973"/>
              <a:gd name="T48" fmla="*/ 1161255 w 1022"/>
              <a:gd name="T49" fmla="*/ 445270 h 973"/>
              <a:gd name="T50" fmla="*/ 1297873 w 1022"/>
              <a:gd name="T51" fmla="*/ 239182 h 973"/>
              <a:gd name="T52" fmla="*/ 1094431 w 1022"/>
              <a:gd name="T53" fmla="*/ 377577 h 973"/>
              <a:gd name="T54" fmla="*/ 1161255 w 1022"/>
              <a:gd name="T55" fmla="*/ 445270 h 973"/>
              <a:gd name="T56" fmla="*/ 754370 w 1022"/>
              <a:gd name="T57" fmla="*/ 302362 h 973"/>
              <a:gd name="T58" fmla="*/ 801889 w 1022"/>
              <a:gd name="T59" fmla="*/ 58667 h 973"/>
              <a:gd name="T60" fmla="*/ 706851 w 1022"/>
              <a:gd name="T61" fmla="*/ 58667 h 973"/>
              <a:gd name="T62" fmla="*/ 754370 w 1022"/>
              <a:gd name="T63" fmla="*/ 302362 h 973"/>
              <a:gd name="T64" fmla="*/ 340061 w 1022"/>
              <a:gd name="T65" fmla="*/ 425714 h 973"/>
              <a:gd name="T66" fmla="*/ 406885 w 1022"/>
              <a:gd name="T67" fmla="*/ 358021 h 973"/>
              <a:gd name="T68" fmla="*/ 203442 w 1022"/>
              <a:gd name="T69" fmla="*/ 219626 h 973"/>
              <a:gd name="T70" fmla="*/ 340061 w 1022"/>
              <a:gd name="T71" fmla="*/ 425714 h 973"/>
              <a:gd name="T72" fmla="*/ 356395 w 1022"/>
              <a:gd name="T73" fmla="*/ 1137244 h 973"/>
              <a:gd name="T74" fmla="*/ 219777 w 1022"/>
              <a:gd name="T75" fmla="*/ 1344836 h 973"/>
              <a:gd name="T76" fmla="*/ 423219 w 1022"/>
              <a:gd name="T77" fmla="*/ 1206441 h 973"/>
              <a:gd name="T78" fmla="*/ 356395 w 1022"/>
              <a:gd name="T79" fmla="*/ 1137244 h 973"/>
              <a:gd name="T80" fmla="*/ 1177589 w 1022"/>
              <a:gd name="T81" fmla="*/ 1156800 h 973"/>
              <a:gd name="T82" fmla="*/ 1110765 w 1022"/>
              <a:gd name="T83" fmla="*/ 1224493 h 973"/>
              <a:gd name="T84" fmla="*/ 1314208 w 1022"/>
              <a:gd name="T85" fmla="*/ 1362888 h 973"/>
              <a:gd name="T86" fmla="*/ 1177589 w 1022"/>
              <a:gd name="T87" fmla="*/ 1156800 h 9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22" h="973">
                <a:moveTo>
                  <a:pt x="596" y="882"/>
                </a:moveTo>
                <a:lnTo>
                  <a:pt x="426" y="882"/>
                </a:lnTo>
                <a:cubicBezTo>
                  <a:pt x="414" y="882"/>
                  <a:pt x="403" y="892"/>
                  <a:pt x="403" y="904"/>
                </a:cubicBezTo>
                <a:cubicBezTo>
                  <a:pt x="403" y="916"/>
                  <a:pt x="414" y="926"/>
                  <a:pt x="426" y="926"/>
                </a:cubicBezTo>
                <a:lnTo>
                  <a:pt x="596" y="926"/>
                </a:lnTo>
                <a:cubicBezTo>
                  <a:pt x="609" y="926"/>
                  <a:pt x="619" y="916"/>
                  <a:pt x="619" y="904"/>
                </a:cubicBezTo>
                <a:cubicBezTo>
                  <a:pt x="619" y="892"/>
                  <a:pt x="609" y="882"/>
                  <a:pt x="596" y="882"/>
                </a:cubicBezTo>
                <a:close/>
                <a:moveTo>
                  <a:pt x="596" y="813"/>
                </a:moveTo>
                <a:lnTo>
                  <a:pt x="596" y="813"/>
                </a:lnTo>
                <a:lnTo>
                  <a:pt x="426" y="813"/>
                </a:lnTo>
                <a:cubicBezTo>
                  <a:pt x="414" y="813"/>
                  <a:pt x="403" y="823"/>
                  <a:pt x="403" y="835"/>
                </a:cubicBezTo>
                <a:cubicBezTo>
                  <a:pt x="403" y="848"/>
                  <a:pt x="414" y="858"/>
                  <a:pt x="426" y="858"/>
                </a:cubicBezTo>
                <a:lnTo>
                  <a:pt x="596" y="858"/>
                </a:lnTo>
                <a:cubicBezTo>
                  <a:pt x="609" y="858"/>
                  <a:pt x="619" y="848"/>
                  <a:pt x="619" y="835"/>
                </a:cubicBezTo>
                <a:cubicBezTo>
                  <a:pt x="619" y="823"/>
                  <a:pt x="609" y="813"/>
                  <a:pt x="596" y="813"/>
                </a:cubicBezTo>
                <a:close/>
                <a:moveTo>
                  <a:pt x="511" y="973"/>
                </a:moveTo>
                <a:lnTo>
                  <a:pt x="511" y="973"/>
                </a:lnTo>
                <a:lnTo>
                  <a:pt x="585" y="946"/>
                </a:lnTo>
                <a:lnTo>
                  <a:pt x="437" y="946"/>
                </a:lnTo>
                <a:lnTo>
                  <a:pt x="511" y="973"/>
                </a:lnTo>
                <a:close/>
                <a:moveTo>
                  <a:pt x="514" y="261"/>
                </a:moveTo>
                <a:lnTo>
                  <a:pt x="514" y="261"/>
                </a:lnTo>
                <a:lnTo>
                  <a:pt x="508" y="261"/>
                </a:lnTo>
                <a:cubicBezTo>
                  <a:pt x="384" y="261"/>
                  <a:pt x="272" y="362"/>
                  <a:pt x="272" y="486"/>
                </a:cubicBezTo>
                <a:cubicBezTo>
                  <a:pt x="272" y="611"/>
                  <a:pt x="377" y="682"/>
                  <a:pt x="388" y="721"/>
                </a:cubicBezTo>
                <a:cubicBezTo>
                  <a:pt x="398" y="759"/>
                  <a:pt x="388" y="778"/>
                  <a:pt x="416" y="787"/>
                </a:cubicBezTo>
                <a:cubicBezTo>
                  <a:pt x="444" y="796"/>
                  <a:pt x="508" y="794"/>
                  <a:pt x="508" y="794"/>
                </a:cubicBezTo>
                <a:lnTo>
                  <a:pt x="514" y="794"/>
                </a:lnTo>
                <a:cubicBezTo>
                  <a:pt x="514" y="794"/>
                  <a:pt x="578" y="796"/>
                  <a:pt x="606" y="787"/>
                </a:cubicBezTo>
                <a:cubicBezTo>
                  <a:pt x="634" y="778"/>
                  <a:pt x="624" y="759"/>
                  <a:pt x="634" y="721"/>
                </a:cubicBezTo>
                <a:cubicBezTo>
                  <a:pt x="645" y="682"/>
                  <a:pt x="750" y="611"/>
                  <a:pt x="750" y="486"/>
                </a:cubicBezTo>
                <a:cubicBezTo>
                  <a:pt x="750" y="362"/>
                  <a:pt x="638" y="261"/>
                  <a:pt x="514" y="261"/>
                </a:cubicBezTo>
                <a:close/>
                <a:moveTo>
                  <a:pt x="201" y="527"/>
                </a:moveTo>
                <a:lnTo>
                  <a:pt x="201" y="527"/>
                </a:lnTo>
                <a:cubicBezTo>
                  <a:pt x="201" y="509"/>
                  <a:pt x="183" y="495"/>
                  <a:pt x="162" y="495"/>
                </a:cubicBezTo>
                <a:lnTo>
                  <a:pt x="39" y="495"/>
                </a:lnTo>
                <a:cubicBezTo>
                  <a:pt x="17" y="495"/>
                  <a:pt x="0" y="509"/>
                  <a:pt x="0" y="527"/>
                </a:cubicBezTo>
                <a:cubicBezTo>
                  <a:pt x="0" y="544"/>
                  <a:pt x="17" y="558"/>
                  <a:pt x="39" y="558"/>
                </a:cubicBezTo>
                <a:lnTo>
                  <a:pt x="162" y="558"/>
                </a:lnTo>
                <a:cubicBezTo>
                  <a:pt x="183" y="558"/>
                  <a:pt x="201" y="544"/>
                  <a:pt x="201" y="527"/>
                </a:cubicBezTo>
                <a:close/>
                <a:moveTo>
                  <a:pt x="983" y="495"/>
                </a:moveTo>
                <a:lnTo>
                  <a:pt x="983" y="495"/>
                </a:lnTo>
                <a:lnTo>
                  <a:pt x="860" y="495"/>
                </a:lnTo>
                <a:cubicBezTo>
                  <a:pt x="839" y="495"/>
                  <a:pt x="822" y="509"/>
                  <a:pt x="822" y="527"/>
                </a:cubicBezTo>
                <a:cubicBezTo>
                  <a:pt x="822" y="544"/>
                  <a:pt x="839" y="558"/>
                  <a:pt x="860" y="558"/>
                </a:cubicBezTo>
                <a:lnTo>
                  <a:pt x="983" y="558"/>
                </a:lnTo>
                <a:cubicBezTo>
                  <a:pt x="1005" y="558"/>
                  <a:pt x="1022" y="544"/>
                  <a:pt x="1022" y="527"/>
                </a:cubicBezTo>
                <a:cubicBezTo>
                  <a:pt x="1022" y="509"/>
                  <a:pt x="1005" y="495"/>
                  <a:pt x="983" y="495"/>
                </a:cubicBezTo>
                <a:close/>
                <a:moveTo>
                  <a:pt x="782" y="296"/>
                </a:moveTo>
                <a:lnTo>
                  <a:pt x="782" y="296"/>
                </a:lnTo>
                <a:lnTo>
                  <a:pt x="869" y="209"/>
                </a:lnTo>
                <a:cubicBezTo>
                  <a:pt x="885" y="194"/>
                  <a:pt x="887" y="172"/>
                  <a:pt x="874" y="159"/>
                </a:cubicBezTo>
                <a:cubicBezTo>
                  <a:pt x="862" y="147"/>
                  <a:pt x="839" y="149"/>
                  <a:pt x="824" y="164"/>
                </a:cubicBezTo>
                <a:lnTo>
                  <a:pt x="737" y="251"/>
                </a:lnTo>
                <a:cubicBezTo>
                  <a:pt x="722" y="266"/>
                  <a:pt x="720" y="289"/>
                  <a:pt x="732" y="301"/>
                </a:cubicBezTo>
                <a:cubicBezTo>
                  <a:pt x="745" y="314"/>
                  <a:pt x="767" y="311"/>
                  <a:pt x="782" y="296"/>
                </a:cubicBezTo>
                <a:close/>
                <a:moveTo>
                  <a:pt x="508" y="201"/>
                </a:moveTo>
                <a:lnTo>
                  <a:pt x="508" y="201"/>
                </a:lnTo>
                <a:cubicBezTo>
                  <a:pt x="526" y="201"/>
                  <a:pt x="540" y="183"/>
                  <a:pt x="540" y="162"/>
                </a:cubicBezTo>
                <a:lnTo>
                  <a:pt x="540" y="39"/>
                </a:lnTo>
                <a:cubicBezTo>
                  <a:pt x="540" y="18"/>
                  <a:pt x="526" y="0"/>
                  <a:pt x="508" y="0"/>
                </a:cubicBezTo>
                <a:cubicBezTo>
                  <a:pt x="491" y="0"/>
                  <a:pt x="476" y="18"/>
                  <a:pt x="476" y="39"/>
                </a:cubicBezTo>
                <a:lnTo>
                  <a:pt x="476" y="162"/>
                </a:lnTo>
                <a:cubicBezTo>
                  <a:pt x="476" y="183"/>
                  <a:pt x="491" y="201"/>
                  <a:pt x="508" y="201"/>
                </a:cubicBezTo>
                <a:close/>
                <a:moveTo>
                  <a:pt x="229" y="283"/>
                </a:moveTo>
                <a:lnTo>
                  <a:pt x="229" y="283"/>
                </a:lnTo>
                <a:cubicBezTo>
                  <a:pt x="244" y="299"/>
                  <a:pt x="267" y="301"/>
                  <a:pt x="279" y="288"/>
                </a:cubicBezTo>
                <a:cubicBezTo>
                  <a:pt x="292" y="276"/>
                  <a:pt x="289" y="254"/>
                  <a:pt x="274" y="238"/>
                </a:cubicBezTo>
                <a:lnTo>
                  <a:pt x="187" y="151"/>
                </a:lnTo>
                <a:cubicBezTo>
                  <a:pt x="172" y="136"/>
                  <a:pt x="149" y="134"/>
                  <a:pt x="137" y="146"/>
                </a:cubicBezTo>
                <a:cubicBezTo>
                  <a:pt x="125" y="159"/>
                  <a:pt x="127" y="181"/>
                  <a:pt x="142" y="196"/>
                </a:cubicBezTo>
                <a:lnTo>
                  <a:pt x="229" y="283"/>
                </a:lnTo>
                <a:close/>
                <a:moveTo>
                  <a:pt x="240" y="756"/>
                </a:moveTo>
                <a:lnTo>
                  <a:pt x="240" y="756"/>
                </a:lnTo>
                <a:lnTo>
                  <a:pt x="153" y="843"/>
                </a:lnTo>
                <a:cubicBezTo>
                  <a:pt x="137" y="859"/>
                  <a:pt x="135" y="881"/>
                  <a:pt x="148" y="894"/>
                </a:cubicBezTo>
                <a:cubicBezTo>
                  <a:pt x="160" y="906"/>
                  <a:pt x="183" y="904"/>
                  <a:pt x="198" y="889"/>
                </a:cubicBezTo>
                <a:lnTo>
                  <a:pt x="285" y="802"/>
                </a:lnTo>
                <a:cubicBezTo>
                  <a:pt x="300" y="786"/>
                  <a:pt x="302" y="764"/>
                  <a:pt x="290" y="751"/>
                </a:cubicBezTo>
                <a:cubicBezTo>
                  <a:pt x="277" y="739"/>
                  <a:pt x="255" y="741"/>
                  <a:pt x="240" y="756"/>
                </a:cubicBezTo>
                <a:close/>
                <a:moveTo>
                  <a:pt x="793" y="769"/>
                </a:moveTo>
                <a:lnTo>
                  <a:pt x="793" y="769"/>
                </a:lnTo>
                <a:cubicBezTo>
                  <a:pt x="778" y="754"/>
                  <a:pt x="755" y="752"/>
                  <a:pt x="743" y="764"/>
                </a:cubicBezTo>
                <a:cubicBezTo>
                  <a:pt x="731" y="777"/>
                  <a:pt x="733" y="799"/>
                  <a:pt x="748" y="814"/>
                </a:cubicBezTo>
                <a:lnTo>
                  <a:pt x="835" y="901"/>
                </a:lnTo>
                <a:cubicBezTo>
                  <a:pt x="850" y="916"/>
                  <a:pt x="873" y="919"/>
                  <a:pt x="885" y="906"/>
                </a:cubicBezTo>
                <a:cubicBezTo>
                  <a:pt x="897" y="894"/>
                  <a:pt x="895" y="871"/>
                  <a:pt x="880" y="856"/>
                </a:cubicBezTo>
                <a:lnTo>
                  <a:pt x="793" y="7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Oval 39"/>
          <p:cNvSpPr>
            <a:spLocks noChangeAspect="1" noChangeArrowheads="1"/>
          </p:cNvSpPr>
          <p:nvPr/>
        </p:nvSpPr>
        <p:spPr bwMode="auto">
          <a:xfrm>
            <a:off x="3650109" y="539273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38" name="TextBox 28"/>
          <p:cNvSpPr txBox="1">
            <a:spLocks noChangeArrowheads="1"/>
          </p:cNvSpPr>
          <p:nvPr/>
        </p:nvSpPr>
        <p:spPr bwMode="auto">
          <a:xfrm>
            <a:off x="3376892" y="5240338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系统架构</a:t>
            </a:r>
          </a:p>
        </p:txBody>
      </p:sp>
      <p:sp>
        <p:nvSpPr>
          <p:cNvPr id="11" name="Oval 39"/>
          <p:cNvSpPr>
            <a:spLocks noChangeAspect="1" noChangeArrowheads="1"/>
          </p:cNvSpPr>
          <p:nvPr/>
        </p:nvSpPr>
        <p:spPr bwMode="auto">
          <a:xfrm>
            <a:off x="6564313" y="539273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2" name="TextBox 28"/>
          <p:cNvSpPr txBox="1">
            <a:spLocks noChangeArrowheads="1"/>
          </p:cNvSpPr>
          <p:nvPr/>
        </p:nvSpPr>
        <p:spPr bwMode="auto">
          <a:xfrm>
            <a:off x="6564313" y="5240338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22532" grpId="0" autoUpdateAnimBg="0"/>
      <p:bldP spid="22533" grpId="0" autoUpdateAnimBg="0"/>
      <p:bldP spid="225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5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系统架构</a:t>
            </a:r>
          </a:p>
        </p:txBody>
      </p:sp>
      <p:sp>
        <p:nvSpPr>
          <p:cNvPr id="1843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6" name="组合 3"/>
          <p:cNvGrpSpPr>
            <a:grpSpLocks/>
          </p:cNvGrpSpPr>
          <p:nvPr/>
        </p:nvGrpSpPr>
        <p:grpSpPr bwMode="auto">
          <a:xfrm>
            <a:off x="3238500" y="1050925"/>
            <a:ext cx="1873250" cy="1706563"/>
            <a:chOff x="1513183" y="1225716"/>
            <a:chExt cx="1873117" cy="1706801"/>
          </a:xfrm>
        </p:grpSpPr>
        <p:grpSp>
          <p:nvGrpSpPr>
            <p:cNvPr id="18460" name="组合 27"/>
            <p:cNvGrpSpPr>
              <a:grpSpLocks/>
            </p:cNvGrpSpPr>
            <p:nvPr/>
          </p:nvGrpSpPr>
          <p:grpSpPr bwMode="auto">
            <a:xfrm>
              <a:off x="1513183" y="1225716"/>
              <a:ext cx="1873117" cy="1230267"/>
              <a:chOff x="7718581" y="721579"/>
              <a:chExt cx="3600000" cy="2800266"/>
            </a:xfrm>
          </p:grpSpPr>
          <p:grpSp>
            <p:nvGrpSpPr>
              <p:cNvPr id="18462" name="组合 28"/>
              <p:cNvGrpSpPr>
                <a:grpSpLocks/>
              </p:cNvGrpSpPr>
              <p:nvPr/>
            </p:nvGrpSpPr>
            <p:grpSpPr bwMode="auto">
              <a:xfrm>
                <a:off x="7898581" y="721579"/>
                <a:ext cx="1582617" cy="2592288"/>
                <a:chOff x="5206602" y="548680"/>
                <a:chExt cx="1582617" cy="2592288"/>
              </a:xfrm>
            </p:grpSpPr>
            <p:sp>
              <p:nvSpPr>
                <p:cNvPr id="18469" name="矩形 35"/>
                <p:cNvSpPr>
                  <a:spLocks noChangeArrowheads="1"/>
                </p:cNvSpPr>
                <p:nvPr/>
              </p:nvSpPr>
              <p:spPr bwMode="auto">
                <a:xfrm>
                  <a:off x="5206602" y="980728"/>
                  <a:ext cx="455531" cy="2160240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0" name="矩形 36"/>
                <p:cNvSpPr>
                  <a:spLocks noChangeArrowheads="1"/>
                </p:cNvSpPr>
                <p:nvPr/>
              </p:nvSpPr>
              <p:spPr bwMode="auto">
                <a:xfrm>
                  <a:off x="6117664" y="980728"/>
                  <a:ext cx="671555" cy="2160240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1" name="矩形 37"/>
                <p:cNvSpPr>
                  <a:spLocks noChangeArrowheads="1"/>
                </p:cNvSpPr>
                <p:nvPr/>
              </p:nvSpPr>
              <p:spPr bwMode="auto">
                <a:xfrm>
                  <a:off x="5662133" y="548680"/>
                  <a:ext cx="455531" cy="2592288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63" name="组合 29"/>
              <p:cNvGrpSpPr>
                <a:grpSpLocks/>
              </p:cNvGrpSpPr>
              <p:nvPr/>
            </p:nvGrpSpPr>
            <p:grpSpPr bwMode="auto">
              <a:xfrm>
                <a:off x="7718581" y="937603"/>
                <a:ext cx="3600000" cy="2584242"/>
                <a:chOff x="2858021" y="937603"/>
                <a:chExt cx="3600000" cy="2584242"/>
              </a:xfrm>
            </p:grpSpPr>
            <p:sp>
              <p:nvSpPr>
                <p:cNvPr id="18467" name="矩形 33"/>
                <p:cNvSpPr>
                  <a:spLocks noChangeArrowheads="1"/>
                </p:cNvSpPr>
                <p:nvPr/>
              </p:nvSpPr>
              <p:spPr bwMode="auto">
                <a:xfrm flipH="1">
                  <a:off x="2858021" y="937603"/>
                  <a:ext cx="180000" cy="23762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8" name="矩形 34"/>
                <p:cNvSpPr>
                  <a:spLocks noChangeArrowheads="1"/>
                </p:cNvSpPr>
                <p:nvPr/>
              </p:nvSpPr>
              <p:spPr bwMode="auto">
                <a:xfrm flipV="1">
                  <a:off x="2858021" y="3341845"/>
                  <a:ext cx="3600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64" name="组合 30"/>
              <p:cNvGrpSpPr>
                <a:grpSpLocks/>
              </p:cNvGrpSpPr>
              <p:nvPr/>
            </p:nvGrpSpPr>
            <p:grpSpPr bwMode="auto">
              <a:xfrm>
                <a:off x="9554234" y="1604944"/>
                <a:ext cx="1080001" cy="1649052"/>
                <a:chOff x="7250508" y="1340767"/>
                <a:chExt cx="1080001" cy="1649052"/>
              </a:xfrm>
            </p:grpSpPr>
            <p:sp>
              <p:nvSpPr>
                <p:cNvPr id="18465" name="矩形 31"/>
                <p:cNvSpPr>
                  <a:spLocks noChangeArrowheads="1"/>
                </p:cNvSpPr>
                <p:nvPr/>
              </p:nvSpPr>
              <p:spPr bwMode="auto">
                <a:xfrm>
                  <a:off x="7250508" y="1340767"/>
                  <a:ext cx="108000" cy="1620000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6" name="矩形 32"/>
                <p:cNvSpPr>
                  <a:spLocks noChangeArrowheads="1"/>
                </p:cNvSpPr>
                <p:nvPr/>
              </p:nvSpPr>
              <p:spPr bwMode="auto">
                <a:xfrm>
                  <a:off x="7250509" y="2881819"/>
                  <a:ext cx="1080000" cy="108000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1581441" y="2532411"/>
              <a:ext cx="1211176" cy="4001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传感节点</a:t>
              </a:r>
            </a:p>
          </p:txBody>
        </p:sp>
      </p:grpSp>
      <p:grpSp>
        <p:nvGrpSpPr>
          <p:cNvPr id="18437" name="组合 7"/>
          <p:cNvGrpSpPr>
            <a:grpSpLocks/>
          </p:cNvGrpSpPr>
          <p:nvPr/>
        </p:nvGrpSpPr>
        <p:grpSpPr bwMode="auto">
          <a:xfrm>
            <a:off x="7421563" y="1231900"/>
            <a:ext cx="1111250" cy="1525588"/>
            <a:chOff x="7422134" y="1231550"/>
            <a:chExt cx="1110106" cy="1525569"/>
          </a:xfrm>
        </p:grpSpPr>
        <p:grpSp>
          <p:nvGrpSpPr>
            <p:cNvPr id="40" name="组合 39"/>
            <p:cNvGrpSpPr/>
            <p:nvPr/>
          </p:nvGrpSpPr>
          <p:grpSpPr>
            <a:xfrm>
              <a:off x="7423306" y="1231550"/>
              <a:ext cx="1108934" cy="918594"/>
              <a:chOff x="6743701" y="3567113"/>
              <a:chExt cx="638176" cy="528638"/>
            </a:xfrm>
            <a:solidFill>
              <a:schemeClr val="tx1"/>
            </a:solidFill>
          </p:grpSpPr>
          <p:sp>
            <p:nvSpPr>
              <p:cNvPr id="41" name="Freeform 233"/>
              <p:cNvSpPr>
                <a:spLocks/>
              </p:cNvSpPr>
              <p:nvPr/>
            </p:nvSpPr>
            <p:spPr bwMode="auto">
              <a:xfrm>
                <a:off x="6910389" y="4040188"/>
                <a:ext cx="193675" cy="55563"/>
              </a:xfrm>
              <a:custGeom>
                <a:avLst/>
                <a:gdLst>
                  <a:gd name="T0" fmla="*/ 105 w 122"/>
                  <a:gd name="T1" fmla="*/ 17 h 35"/>
                  <a:gd name="T2" fmla="*/ 87 w 122"/>
                  <a:gd name="T3" fmla="*/ 0 h 35"/>
                  <a:gd name="T4" fmla="*/ 35 w 122"/>
                  <a:gd name="T5" fmla="*/ 0 h 35"/>
                  <a:gd name="T6" fmla="*/ 17 w 122"/>
                  <a:gd name="T7" fmla="*/ 17 h 35"/>
                  <a:gd name="T8" fmla="*/ 0 w 122"/>
                  <a:gd name="T9" fmla="*/ 17 h 35"/>
                  <a:gd name="T10" fmla="*/ 0 w 122"/>
                  <a:gd name="T11" fmla="*/ 35 h 35"/>
                  <a:gd name="T12" fmla="*/ 122 w 122"/>
                  <a:gd name="T13" fmla="*/ 35 h 35"/>
                  <a:gd name="T14" fmla="*/ 105 w 122"/>
                  <a:gd name="T15" fmla="*/ 17 h 35"/>
                  <a:gd name="T16" fmla="*/ 105 w 122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35">
                    <a:moveTo>
                      <a:pt x="105" y="17"/>
                    </a:moveTo>
                    <a:lnTo>
                      <a:pt x="87" y="0"/>
                    </a:lnTo>
                    <a:lnTo>
                      <a:pt x="35" y="0"/>
                    </a:lnTo>
                    <a:lnTo>
                      <a:pt x="17" y="17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122" y="35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234"/>
              <p:cNvSpPr>
                <a:spLocks/>
              </p:cNvSpPr>
              <p:nvPr/>
            </p:nvSpPr>
            <p:spPr bwMode="auto">
              <a:xfrm>
                <a:off x="6743701" y="3622676"/>
                <a:ext cx="498475" cy="417513"/>
              </a:xfrm>
              <a:custGeom>
                <a:avLst/>
                <a:gdLst>
                  <a:gd name="T0" fmla="*/ 17 w 18"/>
                  <a:gd name="T1" fmla="*/ 13 h 15"/>
                  <a:gd name="T2" fmla="*/ 1 w 18"/>
                  <a:gd name="T3" fmla="*/ 13 h 15"/>
                  <a:gd name="T4" fmla="*/ 1 w 18"/>
                  <a:gd name="T5" fmla="*/ 1 h 15"/>
                  <a:gd name="T6" fmla="*/ 7 w 18"/>
                  <a:gd name="T7" fmla="*/ 1 h 15"/>
                  <a:gd name="T8" fmla="*/ 7 w 18"/>
                  <a:gd name="T9" fmla="*/ 0 h 15"/>
                  <a:gd name="T10" fmla="*/ 1 w 18"/>
                  <a:gd name="T11" fmla="*/ 0 h 15"/>
                  <a:gd name="T12" fmla="*/ 0 w 18"/>
                  <a:gd name="T13" fmla="*/ 1 h 15"/>
                  <a:gd name="T14" fmla="*/ 0 w 18"/>
                  <a:gd name="T15" fmla="*/ 14 h 15"/>
                  <a:gd name="T16" fmla="*/ 1 w 18"/>
                  <a:gd name="T17" fmla="*/ 15 h 15"/>
                  <a:gd name="T18" fmla="*/ 17 w 18"/>
                  <a:gd name="T19" fmla="*/ 15 h 15"/>
                  <a:gd name="T20" fmla="*/ 18 w 18"/>
                  <a:gd name="T21" fmla="*/ 14 h 15"/>
                  <a:gd name="T22" fmla="*/ 18 w 18"/>
                  <a:gd name="T23" fmla="*/ 10 h 15"/>
                  <a:gd name="T24" fmla="*/ 17 w 18"/>
                  <a:gd name="T25" fmla="*/ 10 h 15"/>
                  <a:gd name="T26" fmla="*/ 17 w 18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15">
                    <a:moveTo>
                      <a:pt x="17" y="13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8" y="15"/>
                      <a:pt x="18" y="14"/>
                      <a:pt x="18" y="14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7" y="10"/>
                    </a:cubicBezTo>
                    <a:lnTo>
                      <a:pt x="17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235"/>
              <p:cNvSpPr>
                <a:spLocks/>
              </p:cNvSpPr>
              <p:nvPr/>
            </p:nvSpPr>
            <p:spPr bwMode="auto">
              <a:xfrm>
                <a:off x="6965951" y="3567113"/>
                <a:ext cx="331788" cy="333375"/>
              </a:xfrm>
              <a:custGeom>
                <a:avLst/>
                <a:gdLst>
                  <a:gd name="T0" fmla="*/ 0 w 12"/>
                  <a:gd name="T1" fmla="*/ 1 h 12"/>
                  <a:gd name="T2" fmla="*/ 11 w 12"/>
                  <a:gd name="T3" fmla="*/ 1 h 12"/>
                  <a:gd name="T4" fmla="*/ 11 w 12"/>
                  <a:gd name="T5" fmla="*/ 1 h 12"/>
                  <a:gd name="T6" fmla="*/ 12 w 12"/>
                  <a:gd name="T7" fmla="*/ 1 h 12"/>
                  <a:gd name="T8" fmla="*/ 12 w 12"/>
                  <a:gd name="T9" fmla="*/ 1 h 12"/>
                  <a:gd name="T10" fmla="*/ 11 w 12"/>
                  <a:gd name="T11" fmla="*/ 0 h 12"/>
                  <a:gd name="T12" fmla="*/ 0 w 12"/>
                  <a:gd name="T13" fmla="*/ 0 h 12"/>
                  <a:gd name="T14" fmla="*/ 0 w 12"/>
                  <a:gd name="T15" fmla="*/ 1 h 12"/>
                  <a:gd name="T16" fmla="*/ 0 w 12"/>
                  <a:gd name="T17" fmla="*/ 11 h 12"/>
                  <a:gd name="T18" fmla="*/ 0 w 12"/>
                  <a:gd name="T19" fmla="*/ 12 h 12"/>
                  <a:gd name="T20" fmla="*/ 1 w 12"/>
                  <a:gd name="T21" fmla="*/ 12 h 12"/>
                  <a:gd name="T22" fmla="*/ 1 w 12"/>
                  <a:gd name="T23" fmla="*/ 11 h 12"/>
                  <a:gd name="T24" fmla="*/ 0 w 12"/>
                  <a:gd name="T25" fmla="*/ 11 h 12"/>
                  <a:gd name="T26" fmla="*/ 0 w 12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2">
                    <a:moveTo>
                      <a:pt x="0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236"/>
              <p:cNvSpPr>
                <a:spLocks/>
              </p:cNvSpPr>
              <p:nvPr/>
            </p:nvSpPr>
            <p:spPr bwMode="auto">
              <a:xfrm>
                <a:off x="6992939" y="3622676"/>
                <a:ext cx="388938" cy="277813"/>
              </a:xfrm>
              <a:custGeom>
                <a:avLst/>
                <a:gdLst>
                  <a:gd name="T0" fmla="*/ 14 w 14"/>
                  <a:gd name="T1" fmla="*/ 1 h 10"/>
                  <a:gd name="T2" fmla="*/ 13 w 14"/>
                  <a:gd name="T3" fmla="*/ 0 h 10"/>
                  <a:gd name="T4" fmla="*/ 13 w 14"/>
                  <a:gd name="T5" fmla="*/ 0 h 10"/>
                  <a:gd name="T6" fmla="*/ 12 w 14"/>
                  <a:gd name="T7" fmla="*/ 0 h 10"/>
                  <a:gd name="T8" fmla="*/ 9 w 14"/>
                  <a:gd name="T9" fmla="*/ 0 h 10"/>
                  <a:gd name="T10" fmla="*/ 8 w 14"/>
                  <a:gd name="T11" fmla="*/ 0 h 10"/>
                  <a:gd name="T12" fmla="*/ 3 w 14"/>
                  <a:gd name="T13" fmla="*/ 0 h 10"/>
                  <a:gd name="T14" fmla="*/ 2 w 14"/>
                  <a:gd name="T15" fmla="*/ 1 h 10"/>
                  <a:gd name="T16" fmla="*/ 0 w 14"/>
                  <a:gd name="T17" fmla="*/ 10 h 10"/>
                  <a:gd name="T18" fmla="*/ 1 w 14"/>
                  <a:gd name="T19" fmla="*/ 10 h 10"/>
                  <a:gd name="T20" fmla="*/ 10 w 14"/>
                  <a:gd name="T21" fmla="*/ 10 h 10"/>
                  <a:gd name="T22" fmla="*/ 12 w 14"/>
                  <a:gd name="T23" fmla="*/ 10 h 10"/>
                  <a:gd name="T24" fmla="*/ 12 w 14"/>
                  <a:gd name="T25" fmla="*/ 9 h 10"/>
                  <a:gd name="T26" fmla="*/ 14 w 14"/>
                  <a:gd name="T27" fmla="*/ 1 h 10"/>
                  <a:gd name="T28" fmla="*/ 14 w 14"/>
                  <a:gd name="T2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0">
                    <a:moveTo>
                      <a:pt x="14" y="1"/>
                    </a:moveTo>
                    <a:cubicBezTo>
                      <a:pt x="14" y="1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4"/>
              <p:cNvSpPr>
                <a:spLocks/>
              </p:cNvSpPr>
              <p:nvPr/>
            </p:nvSpPr>
            <p:spPr bwMode="auto">
              <a:xfrm>
                <a:off x="6910389" y="4040188"/>
                <a:ext cx="166688" cy="55563"/>
              </a:xfrm>
              <a:custGeom>
                <a:avLst/>
                <a:gdLst>
                  <a:gd name="T0" fmla="*/ 87 w 105"/>
                  <a:gd name="T1" fmla="*/ 17 h 35"/>
                  <a:gd name="T2" fmla="*/ 70 w 105"/>
                  <a:gd name="T3" fmla="*/ 0 h 35"/>
                  <a:gd name="T4" fmla="*/ 35 w 105"/>
                  <a:gd name="T5" fmla="*/ 0 h 35"/>
                  <a:gd name="T6" fmla="*/ 17 w 105"/>
                  <a:gd name="T7" fmla="*/ 17 h 35"/>
                  <a:gd name="T8" fmla="*/ 0 w 105"/>
                  <a:gd name="T9" fmla="*/ 17 h 35"/>
                  <a:gd name="T10" fmla="*/ 0 w 105"/>
                  <a:gd name="T11" fmla="*/ 35 h 35"/>
                  <a:gd name="T12" fmla="*/ 105 w 105"/>
                  <a:gd name="T13" fmla="*/ 35 h 35"/>
                  <a:gd name="T14" fmla="*/ 105 w 105"/>
                  <a:gd name="T15" fmla="*/ 17 h 35"/>
                  <a:gd name="T16" fmla="*/ 87 w 105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35">
                    <a:moveTo>
                      <a:pt x="87" y="17"/>
                    </a:moveTo>
                    <a:lnTo>
                      <a:pt x="70" y="0"/>
                    </a:lnTo>
                    <a:lnTo>
                      <a:pt x="35" y="0"/>
                    </a:lnTo>
                    <a:lnTo>
                      <a:pt x="17" y="17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105" y="35"/>
                    </a:lnTo>
                    <a:lnTo>
                      <a:pt x="105" y="17"/>
                    </a:lnTo>
                    <a:lnTo>
                      <a:pt x="8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5"/>
              <p:cNvSpPr>
                <a:spLocks/>
              </p:cNvSpPr>
              <p:nvPr/>
            </p:nvSpPr>
            <p:spPr bwMode="auto">
              <a:xfrm>
                <a:off x="6743701" y="3622676"/>
                <a:ext cx="498475" cy="417513"/>
              </a:xfrm>
              <a:custGeom>
                <a:avLst/>
                <a:gdLst>
                  <a:gd name="T0" fmla="*/ 17 w 18"/>
                  <a:gd name="T1" fmla="*/ 12 h 15"/>
                  <a:gd name="T2" fmla="*/ 1 w 18"/>
                  <a:gd name="T3" fmla="*/ 12 h 15"/>
                  <a:gd name="T4" fmla="*/ 1 w 18"/>
                  <a:gd name="T5" fmla="*/ 1 h 15"/>
                  <a:gd name="T6" fmla="*/ 7 w 18"/>
                  <a:gd name="T7" fmla="*/ 1 h 15"/>
                  <a:gd name="T8" fmla="*/ 7 w 18"/>
                  <a:gd name="T9" fmla="*/ 0 h 15"/>
                  <a:gd name="T10" fmla="*/ 1 w 18"/>
                  <a:gd name="T11" fmla="*/ 0 h 15"/>
                  <a:gd name="T12" fmla="*/ 0 w 18"/>
                  <a:gd name="T13" fmla="*/ 1 h 15"/>
                  <a:gd name="T14" fmla="*/ 0 w 18"/>
                  <a:gd name="T15" fmla="*/ 14 h 15"/>
                  <a:gd name="T16" fmla="*/ 1 w 18"/>
                  <a:gd name="T17" fmla="*/ 15 h 15"/>
                  <a:gd name="T18" fmla="*/ 17 w 18"/>
                  <a:gd name="T19" fmla="*/ 15 h 15"/>
                  <a:gd name="T20" fmla="*/ 18 w 18"/>
                  <a:gd name="T21" fmla="*/ 14 h 15"/>
                  <a:gd name="T22" fmla="*/ 18 w 18"/>
                  <a:gd name="T23" fmla="*/ 10 h 15"/>
                  <a:gd name="T24" fmla="*/ 17 w 18"/>
                  <a:gd name="T25" fmla="*/ 10 h 15"/>
                  <a:gd name="T26" fmla="*/ 17 w 18"/>
                  <a:gd name="T2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15">
                    <a:moveTo>
                      <a:pt x="17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8" y="15"/>
                      <a:pt x="18" y="14"/>
                      <a:pt x="18" y="14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7" y="10"/>
                    </a:cubicBezTo>
                    <a:lnTo>
                      <a:pt x="1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6"/>
              <p:cNvSpPr>
                <a:spLocks/>
              </p:cNvSpPr>
              <p:nvPr/>
            </p:nvSpPr>
            <p:spPr bwMode="auto">
              <a:xfrm>
                <a:off x="6992939" y="3567113"/>
                <a:ext cx="333375" cy="333375"/>
              </a:xfrm>
              <a:custGeom>
                <a:avLst/>
                <a:gdLst>
                  <a:gd name="T0" fmla="*/ 1 w 12"/>
                  <a:gd name="T1" fmla="*/ 0 h 12"/>
                  <a:gd name="T2" fmla="*/ 12 w 12"/>
                  <a:gd name="T3" fmla="*/ 0 h 12"/>
                  <a:gd name="T4" fmla="*/ 12 w 12"/>
                  <a:gd name="T5" fmla="*/ 1 h 12"/>
                  <a:gd name="T6" fmla="*/ 12 w 12"/>
                  <a:gd name="T7" fmla="*/ 1 h 12"/>
                  <a:gd name="T8" fmla="*/ 12 w 12"/>
                  <a:gd name="T9" fmla="*/ 0 h 12"/>
                  <a:gd name="T10" fmla="*/ 12 w 12"/>
                  <a:gd name="T11" fmla="*/ 0 h 12"/>
                  <a:gd name="T12" fmla="*/ 1 w 12"/>
                  <a:gd name="T13" fmla="*/ 0 h 12"/>
                  <a:gd name="T14" fmla="*/ 0 w 12"/>
                  <a:gd name="T15" fmla="*/ 0 h 12"/>
                  <a:gd name="T16" fmla="*/ 0 w 12"/>
                  <a:gd name="T17" fmla="*/ 11 h 12"/>
                  <a:gd name="T18" fmla="*/ 1 w 12"/>
                  <a:gd name="T19" fmla="*/ 12 h 12"/>
                  <a:gd name="T20" fmla="*/ 2 w 12"/>
                  <a:gd name="T21" fmla="*/ 12 h 12"/>
                  <a:gd name="T22" fmla="*/ 2 w 12"/>
                  <a:gd name="T23" fmla="*/ 11 h 12"/>
                  <a:gd name="T24" fmla="*/ 1 w 12"/>
                  <a:gd name="T25" fmla="*/ 11 h 12"/>
                  <a:gd name="T26" fmla="*/ 1 w 12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2">
                    <a:moveTo>
                      <a:pt x="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7"/>
              <p:cNvSpPr>
                <a:spLocks/>
              </p:cNvSpPr>
              <p:nvPr/>
            </p:nvSpPr>
            <p:spPr bwMode="auto">
              <a:xfrm>
                <a:off x="6992939" y="3595688"/>
                <a:ext cx="388938" cy="304800"/>
              </a:xfrm>
              <a:custGeom>
                <a:avLst/>
                <a:gdLst>
                  <a:gd name="T0" fmla="*/ 14 w 14"/>
                  <a:gd name="T1" fmla="*/ 2 h 11"/>
                  <a:gd name="T2" fmla="*/ 13 w 14"/>
                  <a:gd name="T3" fmla="*/ 1 h 11"/>
                  <a:gd name="T4" fmla="*/ 12 w 14"/>
                  <a:gd name="T5" fmla="*/ 1 h 11"/>
                  <a:gd name="T6" fmla="*/ 11 w 14"/>
                  <a:gd name="T7" fmla="*/ 0 h 11"/>
                  <a:gd name="T8" fmla="*/ 9 w 14"/>
                  <a:gd name="T9" fmla="*/ 0 h 11"/>
                  <a:gd name="T10" fmla="*/ 8 w 14"/>
                  <a:gd name="T11" fmla="*/ 1 h 11"/>
                  <a:gd name="T12" fmla="*/ 3 w 14"/>
                  <a:gd name="T13" fmla="*/ 1 h 11"/>
                  <a:gd name="T14" fmla="*/ 2 w 14"/>
                  <a:gd name="T15" fmla="*/ 2 h 11"/>
                  <a:gd name="T16" fmla="*/ 0 w 14"/>
                  <a:gd name="T17" fmla="*/ 11 h 11"/>
                  <a:gd name="T18" fmla="*/ 1 w 14"/>
                  <a:gd name="T19" fmla="*/ 11 h 11"/>
                  <a:gd name="T20" fmla="*/ 10 w 14"/>
                  <a:gd name="T21" fmla="*/ 11 h 11"/>
                  <a:gd name="T22" fmla="*/ 11 w 14"/>
                  <a:gd name="T23" fmla="*/ 11 h 11"/>
                  <a:gd name="T24" fmla="*/ 12 w 14"/>
                  <a:gd name="T25" fmla="*/ 10 h 11"/>
                  <a:gd name="T26" fmla="*/ 14 w 14"/>
                  <a:gd name="T27" fmla="*/ 2 h 11"/>
                  <a:gd name="T28" fmla="*/ 14 w 14"/>
                  <a:gd name="T2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1">
                    <a:moveTo>
                      <a:pt x="14" y="2"/>
                    </a:move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422134" y="2357074"/>
              <a:ext cx="954691" cy="4000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上位机</a:t>
              </a:r>
            </a:p>
          </p:txBody>
        </p:sp>
      </p:grpSp>
      <p:grpSp>
        <p:nvGrpSpPr>
          <p:cNvPr id="18438" name="组合 5"/>
          <p:cNvGrpSpPr>
            <a:grpSpLocks/>
          </p:cNvGrpSpPr>
          <p:nvPr/>
        </p:nvGrpSpPr>
        <p:grpSpPr bwMode="auto">
          <a:xfrm>
            <a:off x="7250113" y="4143375"/>
            <a:ext cx="1374775" cy="1692275"/>
            <a:chOff x="8762207" y="1241543"/>
            <a:chExt cx="1374740" cy="1690974"/>
          </a:xfrm>
        </p:grpSpPr>
        <p:grpSp>
          <p:nvGrpSpPr>
            <p:cNvPr id="50" name="组合 49"/>
            <p:cNvGrpSpPr/>
            <p:nvPr/>
          </p:nvGrpSpPr>
          <p:grpSpPr>
            <a:xfrm>
              <a:off x="8762207" y="1241543"/>
              <a:ext cx="1374740" cy="1135359"/>
              <a:chOff x="9766301" y="2624138"/>
              <a:chExt cx="638175" cy="527051"/>
            </a:xfrm>
            <a:solidFill>
              <a:schemeClr val="tx1"/>
            </a:solidFill>
          </p:grpSpPr>
          <p:sp>
            <p:nvSpPr>
              <p:cNvPr id="51" name="Freeform 237"/>
              <p:cNvSpPr>
                <a:spLocks/>
              </p:cNvSpPr>
              <p:nvPr/>
            </p:nvSpPr>
            <p:spPr bwMode="auto">
              <a:xfrm>
                <a:off x="9906001" y="2846388"/>
                <a:ext cx="304800" cy="304800"/>
              </a:xfrm>
              <a:custGeom>
                <a:avLst/>
                <a:gdLst>
                  <a:gd name="T0" fmla="*/ 1 w 11"/>
                  <a:gd name="T1" fmla="*/ 1 h 11"/>
                  <a:gd name="T2" fmla="*/ 10 w 11"/>
                  <a:gd name="T3" fmla="*/ 1 h 11"/>
                  <a:gd name="T4" fmla="*/ 10 w 11"/>
                  <a:gd name="T5" fmla="*/ 1 h 11"/>
                  <a:gd name="T6" fmla="*/ 11 w 11"/>
                  <a:gd name="T7" fmla="*/ 1 h 11"/>
                  <a:gd name="T8" fmla="*/ 11 w 11"/>
                  <a:gd name="T9" fmla="*/ 1 h 11"/>
                  <a:gd name="T10" fmla="*/ 10 w 11"/>
                  <a:gd name="T11" fmla="*/ 0 h 11"/>
                  <a:gd name="T12" fmla="*/ 1 w 11"/>
                  <a:gd name="T13" fmla="*/ 0 h 11"/>
                  <a:gd name="T14" fmla="*/ 0 w 11"/>
                  <a:gd name="T15" fmla="*/ 1 h 11"/>
                  <a:gd name="T16" fmla="*/ 0 w 11"/>
                  <a:gd name="T17" fmla="*/ 10 h 11"/>
                  <a:gd name="T18" fmla="*/ 1 w 11"/>
                  <a:gd name="T19" fmla="*/ 11 h 11"/>
                  <a:gd name="T20" fmla="*/ 1 w 11"/>
                  <a:gd name="T21" fmla="*/ 11 h 11"/>
                  <a:gd name="T22" fmla="*/ 1 w 11"/>
                  <a:gd name="T23" fmla="*/ 10 h 11"/>
                  <a:gd name="T24" fmla="*/ 1 w 11"/>
                  <a:gd name="T25" fmla="*/ 10 h 11"/>
                  <a:gd name="T26" fmla="*/ 1 w 11"/>
                  <a:gd name="T2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1">
                    <a:moveTo>
                      <a:pt x="1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238"/>
              <p:cNvSpPr>
                <a:spLocks/>
              </p:cNvSpPr>
              <p:nvPr/>
            </p:nvSpPr>
            <p:spPr bwMode="auto">
              <a:xfrm>
                <a:off x="9766301" y="2651126"/>
                <a:ext cx="638175" cy="333375"/>
              </a:xfrm>
              <a:custGeom>
                <a:avLst/>
                <a:gdLst>
                  <a:gd name="T0" fmla="*/ 19 w 23"/>
                  <a:gd name="T1" fmla="*/ 3 h 12"/>
                  <a:gd name="T2" fmla="*/ 18 w 23"/>
                  <a:gd name="T3" fmla="*/ 3 h 12"/>
                  <a:gd name="T4" fmla="*/ 18 w 23"/>
                  <a:gd name="T5" fmla="*/ 3 h 12"/>
                  <a:gd name="T6" fmla="*/ 13 w 23"/>
                  <a:gd name="T7" fmla="*/ 0 h 12"/>
                  <a:gd name="T8" fmla="*/ 8 w 23"/>
                  <a:gd name="T9" fmla="*/ 2 h 12"/>
                  <a:gd name="T10" fmla="*/ 7 w 23"/>
                  <a:gd name="T11" fmla="*/ 1 h 12"/>
                  <a:gd name="T12" fmla="*/ 5 w 23"/>
                  <a:gd name="T13" fmla="*/ 3 h 12"/>
                  <a:gd name="T14" fmla="*/ 4 w 23"/>
                  <a:gd name="T15" fmla="*/ 3 h 12"/>
                  <a:gd name="T16" fmla="*/ 2 w 23"/>
                  <a:gd name="T17" fmla="*/ 3 h 12"/>
                  <a:gd name="T18" fmla="*/ 0 w 23"/>
                  <a:gd name="T19" fmla="*/ 7 h 12"/>
                  <a:gd name="T20" fmla="*/ 3 w 23"/>
                  <a:gd name="T21" fmla="*/ 12 h 12"/>
                  <a:gd name="T22" fmla="*/ 5 w 23"/>
                  <a:gd name="T23" fmla="*/ 12 h 12"/>
                  <a:gd name="T24" fmla="*/ 5 w 23"/>
                  <a:gd name="T25" fmla="*/ 8 h 12"/>
                  <a:gd name="T26" fmla="*/ 6 w 23"/>
                  <a:gd name="T27" fmla="*/ 6 h 12"/>
                  <a:gd name="T28" fmla="*/ 15 w 23"/>
                  <a:gd name="T29" fmla="*/ 6 h 12"/>
                  <a:gd name="T30" fmla="*/ 16 w 23"/>
                  <a:gd name="T31" fmla="*/ 8 h 12"/>
                  <a:gd name="T32" fmla="*/ 16 w 23"/>
                  <a:gd name="T33" fmla="*/ 8 h 12"/>
                  <a:gd name="T34" fmla="*/ 17 w 23"/>
                  <a:gd name="T35" fmla="*/ 8 h 12"/>
                  <a:gd name="T36" fmla="*/ 18 w 23"/>
                  <a:gd name="T37" fmla="*/ 9 h 12"/>
                  <a:gd name="T38" fmla="*/ 18 w 23"/>
                  <a:gd name="T39" fmla="*/ 9 h 12"/>
                  <a:gd name="T40" fmla="*/ 19 w 23"/>
                  <a:gd name="T41" fmla="*/ 9 h 12"/>
                  <a:gd name="T42" fmla="*/ 19 w 23"/>
                  <a:gd name="T43" fmla="*/ 10 h 12"/>
                  <a:gd name="T44" fmla="*/ 19 w 23"/>
                  <a:gd name="T45" fmla="*/ 12 h 12"/>
                  <a:gd name="T46" fmla="*/ 19 w 23"/>
                  <a:gd name="T47" fmla="*/ 12 h 12"/>
                  <a:gd name="T48" fmla="*/ 23 w 23"/>
                  <a:gd name="T49" fmla="*/ 7 h 12"/>
                  <a:gd name="T50" fmla="*/ 19 w 23"/>
                  <a:gd name="T5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12">
                    <a:moveTo>
                      <a:pt x="19" y="3"/>
                    </a:moveTo>
                    <a:cubicBezTo>
                      <a:pt x="19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1"/>
                      <a:pt x="15" y="0"/>
                      <a:pt x="13" y="0"/>
                    </a:cubicBezTo>
                    <a:cubicBezTo>
                      <a:pt x="11" y="0"/>
                      <a:pt x="9" y="0"/>
                      <a:pt x="8" y="2"/>
                    </a:cubicBezTo>
                    <a:cubicBezTo>
                      <a:pt x="8" y="2"/>
                      <a:pt x="7" y="1"/>
                      <a:pt x="7" y="1"/>
                    </a:cubicBezTo>
                    <a:cubicBezTo>
                      <a:pt x="6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1" y="4"/>
                      <a:pt x="0" y="6"/>
                      <a:pt x="0" y="7"/>
                    </a:cubicBezTo>
                    <a:cubicBezTo>
                      <a:pt x="0" y="10"/>
                      <a:pt x="1" y="11"/>
                      <a:pt x="3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20" y="10"/>
                      <a:pt x="19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3" y="7"/>
                    </a:cubicBezTo>
                    <a:cubicBezTo>
                      <a:pt x="23" y="5"/>
                      <a:pt x="21" y="4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239"/>
              <p:cNvSpPr>
                <a:spLocks/>
              </p:cNvSpPr>
              <p:nvPr/>
            </p:nvSpPr>
            <p:spPr bwMode="auto">
              <a:xfrm>
                <a:off x="9932989" y="2873376"/>
                <a:ext cx="360363" cy="277813"/>
              </a:xfrm>
              <a:custGeom>
                <a:avLst/>
                <a:gdLst>
                  <a:gd name="T0" fmla="*/ 12 w 13"/>
                  <a:gd name="T1" fmla="*/ 1 h 10"/>
                  <a:gd name="T2" fmla="*/ 11 w 13"/>
                  <a:gd name="T3" fmla="*/ 1 h 10"/>
                  <a:gd name="T4" fmla="*/ 11 w 13"/>
                  <a:gd name="T5" fmla="*/ 0 h 10"/>
                  <a:gd name="T6" fmla="*/ 8 w 13"/>
                  <a:gd name="T7" fmla="*/ 0 h 10"/>
                  <a:gd name="T8" fmla="*/ 8 w 13"/>
                  <a:gd name="T9" fmla="*/ 1 h 10"/>
                  <a:gd name="T10" fmla="*/ 3 w 13"/>
                  <a:gd name="T11" fmla="*/ 1 h 10"/>
                  <a:gd name="T12" fmla="*/ 2 w 13"/>
                  <a:gd name="T13" fmla="*/ 2 h 10"/>
                  <a:gd name="T14" fmla="*/ 0 w 13"/>
                  <a:gd name="T15" fmla="*/ 10 h 10"/>
                  <a:gd name="T16" fmla="*/ 1 w 13"/>
                  <a:gd name="T17" fmla="*/ 10 h 10"/>
                  <a:gd name="T18" fmla="*/ 9 w 13"/>
                  <a:gd name="T19" fmla="*/ 10 h 10"/>
                  <a:gd name="T20" fmla="*/ 11 w 13"/>
                  <a:gd name="T21" fmla="*/ 10 h 10"/>
                  <a:gd name="T22" fmla="*/ 11 w 13"/>
                  <a:gd name="T23" fmla="*/ 9 h 10"/>
                  <a:gd name="T24" fmla="*/ 13 w 13"/>
                  <a:gd name="T25" fmla="*/ 2 h 10"/>
                  <a:gd name="T26" fmla="*/ 13 w 13"/>
                  <a:gd name="T27" fmla="*/ 1 h 10"/>
                  <a:gd name="T28" fmla="*/ 12 w 13"/>
                  <a:gd name="T2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0">
                    <a:moveTo>
                      <a:pt x="12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/>
              </p:cNvSpPr>
              <p:nvPr/>
            </p:nvSpPr>
            <p:spPr bwMode="auto">
              <a:xfrm>
                <a:off x="9906001" y="2846388"/>
                <a:ext cx="304800" cy="277813"/>
              </a:xfrm>
              <a:custGeom>
                <a:avLst/>
                <a:gdLst>
                  <a:gd name="T0" fmla="*/ 1 w 11"/>
                  <a:gd name="T1" fmla="*/ 0 h 10"/>
                  <a:gd name="T2" fmla="*/ 10 w 11"/>
                  <a:gd name="T3" fmla="*/ 0 h 10"/>
                  <a:gd name="T4" fmla="*/ 10 w 11"/>
                  <a:gd name="T5" fmla="*/ 1 h 10"/>
                  <a:gd name="T6" fmla="*/ 11 w 11"/>
                  <a:gd name="T7" fmla="*/ 1 h 10"/>
                  <a:gd name="T8" fmla="*/ 11 w 11"/>
                  <a:gd name="T9" fmla="*/ 0 h 10"/>
                  <a:gd name="T10" fmla="*/ 10 w 11"/>
                  <a:gd name="T11" fmla="*/ 0 h 10"/>
                  <a:gd name="T12" fmla="*/ 1 w 11"/>
                  <a:gd name="T13" fmla="*/ 0 h 10"/>
                  <a:gd name="T14" fmla="*/ 0 w 11"/>
                  <a:gd name="T15" fmla="*/ 0 h 10"/>
                  <a:gd name="T16" fmla="*/ 0 w 11"/>
                  <a:gd name="T17" fmla="*/ 10 h 10"/>
                  <a:gd name="T18" fmla="*/ 1 w 11"/>
                  <a:gd name="T19" fmla="*/ 10 h 10"/>
                  <a:gd name="T20" fmla="*/ 1 w 11"/>
                  <a:gd name="T21" fmla="*/ 10 h 10"/>
                  <a:gd name="T22" fmla="*/ 1 w 11"/>
                  <a:gd name="T23" fmla="*/ 10 h 10"/>
                  <a:gd name="T24" fmla="*/ 1 w 11"/>
                  <a:gd name="T25" fmla="*/ 10 h 10"/>
                  <a:gd name="T26" fmla="*/ 1 w 11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0">
                    <a:moveTo>
                      <a:pt x="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>
                <a:spLocks/>
              </p:cNvSpPr>
              <p:nvPr/>
            </p:nvSpPr>
            <p:spPr bwMode="auto">
              <a:xfrm>
                <a:off x="9766301" y="2624138"/>
                <a:ext cx="609600" cy="360363"/>
              </a:xfrm>
              <a:custGeom>
                <a:avLst/>
                <a:gdLst>
                  <a:gd name="T0" fmla="*/ 19 w 22"/>
                  <a:gd name="T1" fmla="*/ 4 h 13"/>
                  <a:gd name="T2" fmla="*/ 18 w 22"/>
                  <a:gd name="T3" fmla="*/ 4 h 13"/>
                  <a:gd name="T4" fmla="*/ 18 w 22"/>
                  <a:gd name="T5" fmla="*/ 4 h 13"/>
                  <a:gd name="T6" fmla="*/ 13 w 22"/>
                  <a:gd name="T7" fmla="*/ 0 h 13"/>
                  <a:gd name="T8" fmla="*/ 8 w 22"/>
                  <a:gd name="T9" fmla="*/ 3 h 13"/>
                  <a:gd name="T10" fmla="*/ 7 w 22"/>
                  <a:gd name="T11" fmla="*/ 2 h 13"/>
                  <a:gd name="T12" fmla="*/ 5 w 22"/>
                  <a:gd name="T13" fmla="*/ 4 h 13"/>
                  <a:gd name="T14" fmla="*/ 4 w 22"/>
                  <a:gd name="T15" fmla="*/ 4 h 13"/>
                  <a:gd name="T16" fmla="*/ 2 w 22"/>
                  <a:gd name="T17" fmla="*/ 4 h 13"/>
                  <a:gd name="T18" fmla="*/ 0 w 22"/>
                  <a:gd name="T19" fmla="*/ 8 h 13"/>
                  <a:gd name="T20" fmla="*/ 3 w 22"/>
                  <a:gd name="T21" fmla="*/ 13 h 13"/>
                  <a:gd name="T22" fmla="*/ 4 w 22"/>
                  <a:gd name="T23" fmla="*/ 13 h 13"/>
                  <a:gd name="T24" fmla="*/ 4 w 22"/>
                  <a:gd name="T25" fmla="*/ 8 h 13"/>
                  <a:gd name="T26" fmla="*/ 6 w 22"/>
                  <a:gd name="T27" fmla="*/ 7 h 13"/>
                  <a:gd name="T28" fmla="*/ 15 w 22"/>
                  <a:gd name="T29" fmla="*/ 7 h 13"/>
                  <a:gd name="T30" fmla="*/ 16 w 22"/>
                  <a:gd name="T31" fmla="*/ 8 h 13"/>
                  <a:gd name="T32" fmla="*/ 16 w 22"/>
                  <a:gd name="T33" fmla="*/ 9 h 13"/>
                  <a:gd name="T34" fmla="*/ 17 w 22"/>
                  <a:gd name="T35" fmla="*/ 9 h 13"/>
                  <a:gd name="T36" fmla="*/ 18 w 22"/>
                  <a:gd name="T37" fmla="*/ 9 h 13"/>
                  <a:gd name="T38" fmla="*/ 18 w 22"/>
                  <a:gd name="T39" fmla="*/ 9 h 13"/>
                  <a:gd name="T40" fmla="*/ 19 w 22"/>
                  <a:gd name="T41" fmla="*/ 10 h 13"/>
                  <a:gd name="T42" fmla="*/ 19 w 22"/>
                  <a:gd name="T43" fmla="*/ 11 h 13"/>
                  <a:gd name="T44" fmla="*/ 19 w 22"/>
                  <a:gd name="T45" fmla="*/ 13 h 13"/>
                  <a:gd name="T46" fmla="*/ 19 w 22"/>
                  <a:gd name="T47" fmla="*/ 13 h 13"/>
                  <a:gd name="T48" fmla="*/ 22 w 22"/>
                  <a:gd name="T49" fmla="*/ 8 h 13"/>
                  <a:gd name="T50" fmla="*/ 19 w 22"/>
                  <a:gd name="T5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cubicBezTo>
                      <a:pt x="19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9" y="1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1" y="5"/>
                      <a:pt x="0" y="7"/>
                      <a:pt x="0" y="8"/>
                    </a:cubicBezTo>
                    <a:cubicBezTo>
                      <a:pt x="0" y="11"/>
                      <a:pt x="1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5" y="7"/>
                      <a:pt x="6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1"/>
                      <a:pt x="19" y="11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1" y="12"/>
                      <a:pt x="22" y="10"/>
                      <a:pt x="22" y="8"/>
                    </a:cubicBezTo>
                    <a:cubicBezTo>
                      <a:pt x="22" y="6"/>
                      <a:pt x="21" y="4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>
                <a:spLocks/>
              </p:cNvSpPr>
              <p:nvPr/>
            </p:nvSpPr>
            <p:spPr bwMode="auto">
              <a:xfrm>
                <a:off x="9932989" y="2873376"/>
                <a:ext cx="360363" cy="250825"/>
              </a:xfrm>
              <a:custGeom>
                <a:avLst/>
                <a:gdLst>
                  <a:gd name="T0" fmla="*/ 12 w 13"/>
                  <a:gd name="T1" fmla="*/ 1 h 9"/>
                  <a:gd name="T2" fmla="*/ 11 w 13"/>
                  <a:gd name="T3" fmla="*/ 1 h 9"/>
                  <a:gd name="T4" fmla="*/ 11 w 13"/>
                  <a:gd name="T5" fmla="*/ 0 h 9"/>
                  <a:gd name="T6" fmla="*/ 8 w 13"/>
                  <a:gd name="T7" fmla="*/ 0 h 9"/>
                  <a:gd name="T8" fmla="*/ 7 w 13"/>
                  <a:gd name="T9" fmla="*/ 1 h 9"/>
                  <a:gd name="T10" fmla="*/ 3 w 13"/>
                  <a:gd name="T11" fmla="*/ 1 h 9"/>
                  <a:gd name="T12" fmla="*/ 2 w 13"/>
                  <a:gd name="T13" fmla="*/ 2 h 9"/>
                  <a:gd name="T14" fmla="*/ 0 w 13"/>
                  <a:gd name="T15" fmla="*/ 9 h 9"/>
                  <a:gd name="T16" fmla="*/ 1 w 13"/>
                  <a:gd name="T17" fmla="*/ 9 h 9"/>
                  <a:gd name="T18" fmla="*/ 9 w 13"/>
                  <a:gd name="T19" fmla="*/ 9 h 9"/>
                  <a:gd name="T20" fmla="*/ 11 w 13"/>
                  <a:gd name="T21" fmla="*/ 9 h 9"/>
                  <a:gd name="T22" fmla="*/ 11 w 13"/>
                  <a:gd name="T23" fmla="*/ 9 h 9"/>
                  <a:gd name="T24" fmla="*/ 13 w 13"/>
                  <a:gd name="T25" fmla="*/ 2 h 9"/>
                  <a:gd name="T26" fmla="*/ 13 w 13"/>
                  <a:gd name="T27" fmla="*/ 1 h 9"/>
                  <a:gd name="T28" fmla="*/ 12 w 13"/>
                  <a:gd name="T2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9">
                    <a:moveTo>
                      <a:pt x="12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8943177" y="2532775"/>
              <a:ext cx="954063" cy="3997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服务器</a:t>
              </a:r>
            </a:p>
          </p:txBody>
        </p:sp>
      </p:grpSp>
      <p:grpSp>
        <p:nvGrpSpPr>
          <p:cNvPr id="18439" name="组合 2"/>
          <p:cNvGrpSpPr>
            <a:grpSpLocks/>
          </p:cNvGrpSpPr>
          <p:nvPr/>
        </p:nvGrpSpPr>
        <p:grpSpPr bwMode="auto">
          <a:xfrm>
            <a:off x="3230563" y="4124325"/>
            <a:ext cx="1303337" cy="1711325"/>
            <a:chOff x="5351422" y="3764413"/>
            <a:chExt cx="1475556" cy="1936905"/>
          </a:xfrm>
        </p:grpSpPr>
        <p:grpSp>
          <p:nvGrpSpPr>
            <p:cNvPr id="58" name="组合 57"/>
            <p:cNvGrpSpPr/>
            <p:nvPr/>
          </p:nvGrpSpPr>
          <p:grpSpPr>
            <a:xfrm>
              <a:off x="5593403" y="3764413"/>
              <a:ext cx="1233575" cy="1457479"/>
              <a:chOff x="4640263" y="3808413"/>
              <a:chExt cx="463550" cy="547688"/>
            </a:xfrm>
            <a:solidFill>
              <a:schemeClr val="tx1"/>
            </a:solidFill>
          </p:grpSpPr>
          <p:sp>
            <p:nvSpPr>
              <p:cNvPr id="59" name="Freeform 28"/>
              <p:cNvSpPr>
                <a:spLocks/>
              </p:cNvSpPr>
              <p:nvPr/>
            </p:nvSpPr>
            <p:spPr bwMode="auto">
              <a:xfrm>
                <a:off x="4640263" y="3808413"/>
                <a:ext cx="273050" cy="547688"/>
              </a:xfrm>
              <a:custGeom>
                <a:avLst/>
                <a:gdLst>
                  <a:gd name="T0" fmla="*/ 10 w 10"/>
                  <a:gd name="T1" fmla="*/ 17 h 20"/>
                  <a:gd name="T2" fmla="*/ 1 w 10"/>
                  <a:gd name="T3" fmla="*/ 17 h 20"/>
                  <a:gd name="T4" fmla="*/ 1 w 10"/>
                  <a:gd name="T5" fmla="*/ 2 h 20"/>
                  <a:gd name="T6" fmla="*/ 1 w 10"/>
                  <a:gd name="T7" fmla="*/ 2 h 20"/>
                  <a:gd name="T8" fmla="*/ 10 w 10"/>
                  <a:gd name="T9" fmla="*/ 2 h 20"/>
                  <a:gd name="T10" fmla="*/ 10 w 10"/>
                  <a:gd name="T11" fmla="*/ 2 h 20"/>
                  <a:gd name="T12" fmla="*/ 10 w 10"/>
                  <a:gd name="T13" fmla="*/ 4 h 20"/>
                  <a:gd name="T14" fmla="*/ 10 w 10"/>
                  <a:gd name="T15" fmla="*/ 4 h 20"/>
                  <a:gd name="T16" fmla="*/ 10 w 10"/>
                  <a:gd name="T17" fmla="*/ 2 h 20"/>
                  <a:gd name="T18" fmla="*/ 9 w 10"/>
                  <a:gd name="T19" fmla="*/ 0 h 20"/>
                  <a:gd name="T20" fmla="*/ 2 w 10"/>
                  <a:gd name="T21" fmla="*/ 0 h 20"/>
                  <a:gd name="T22" fmla="*/ 0 w 10"/>
                  <a:gd name="T23" fmla="*/ 2 h 20"/>
                  <a:gd name="T24" fmla="*/ 0 w 10"/>
                  <a:gd name="T25" fmla="*/ 18 h 20"/>
                  <a:gd name="T26" fmla="*/ 2 w 10"/>
                  <a:gd name="T27" fmla="*/ 20 h 20"/>
                  <a:gd name="T28" fmla="*/ 9 w 10"/>
                  <a:gd name="T29" fmla="*/ 20 h 20"/>
                  <a:gd name="T30" fmla="*/ 10 w 10"/>
                  <a:gd name="T31" fmla="*/ 18 h 20"/>
                  <a:gd name="T32" fmla="*/ 10 w 10"/>
                  <a:gd name="T33" fmla="*/ 16 h 20"/>
                  <a:gd name="T34" fmla="*/ 10 w 10"/>
                  <a:gd name="T35" fmla="*/ 15 h 20"/>
                  <a:gd name="T36" fmla="*/ 10 w 10"/>
                  <a:gd name="T37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20">
                    <a:moveTo>
                      <a:pt x="10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0" y="19"/>
                      <a:pt x="10" y="18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5"/>
                    </a:cubicBezTo>
                    <a:lnTo>
                      <a:pt x="1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29"/>
              <p:cNvSpPr>
                <a:spLocks noEditPoints="1"/>
              </p:cNvSpPr>
              <p:nvPr/>
            </p:nvSpPr>
            <p:spPr bwMode="auto">
              <a:xfrm>
                <a:off x="4776788" y="3917950"/>
                <a:ext cx="327025" cy="301625"/>
              </a:xfrm>
              <a:custGeom>
                <a:avLst/>
                <a:gdLst>
                  <a:gd name="T0" fmla="*/ 12 w 12"/>
                  <a:gd name="T1" fmla="*/ 2 h 11"/>
                  <a:gd name="T2" fmla="*/ 8 w 12"/>
                  <a:gd name="T3" fmla="*/ 1 h 11"/>
                  <a:gd name="T4" fmla="*/ 6 w 12"/>
                  <a:gd name="T5" fmla="*/ 0 h 11"/>
                  <a:gd name="T6" fmla="*/ 6 w 12"/>
                  <a:gd name="T7" fmla="*/ 0 h 11"/>
                  <a:gd name="T8" fmla="*/ 6 w 12"/>
                  <a:gd name="T9" fmla="*/ 0 h 11"/>
                  <a:gd name="T10" fmla="*/ 6 w 12"/>
                  <a:gd name="T11" fmla="*/ 0 h 11"/>
                  <a:gd name="T12" fmla="*/ 6 w 12"/>
                  <a:gd name="T13" fmla="*/ 0 h 11"/>
                  <a:gd name="T14" fmla="*/ 4 w 12"/>
                  <a:gd name="T15" fmla="*/ 1 h 11"/>
                  <a:gd name="T16" fmla="*/ 1 w 12"/>
                  <a:gd name="T17" fmla="*/ 2 h 11"/>
                  <a:gd name="T18" fmla="*/ 1 w 12"/>
                  <a:gd name="T19" fmla="*/ 6 h 11"/>
                  <a:gd name="T20" fmla="*/ 6 w 12"/>
                  <a:gd name="T21" fmla="*/ 11 h 11"/>
                  <a:gd name="T22" fmla="*/ 6 w 12"/>
                  <a:gd name="T23" fmla="*/ 11 h 11"/>
                  <a:gd name="T24" fmla="*/ 6 w 12"/>
                  <a:gd name="T25" fmla="*/ 11 h 11"/>
                  <a:gd name="T26" fmla="*/ 6 w 12"/>
                  <a:gd name="T27" fmla="*/ 11 h 11"/>
                  <a:gd name="T28" fmla="*/ 6 w 12"/>
                  <a:gd name="T29" fmla="*/ 11 h 11"/>
                  <a:gd name="T30" fmla="*/ 11 w 12"/>
                  <a:gd name="T31" fmla="*/ 6 h 11"/>
                  <a:gd name="T32" fmla="*/ 12 w 12"/>
                  <a:gd name="T33" fmla="*/ 2 h 11"/>
                  <a:gd name="T34" fmla="*/ 11 w 12"/>
                  <a:gd name="T35" fmla="*/ 5 h 11"/>
                  <a:gd name="T36" fmla="*/ 6 w 12"/>
                  <a:gd name="T37" fmla="*/ 11 h 11"/>
                  <a:gd name="T38" fmla="*/ 2 w 12"/>
                  <a:gd name="T39" fmla="*/ 5 h 11"/>
                  <a:gd name="T40" fmla="*/ 1 w 12"/>
                  <a:gd name="T41" fmla="*/ 2 h 11"/>
                  <a:gd name="T42" fmla="*/ 5 w 12"/>
                  <a:gd name="T43" fmla="*/ 1 h 11"/>
                  <a:gd name="T44" fmla="*/ 6 w 12"/>
                  <a:gd name="T45" fmla="*/ 1 h 11"/>
                  <a:gd name="T46" fmla="*/ 8 w 12"/>
                  <a:gd name="T47" fmla="*/ 1 h 11"/>
                  <a:gd name="T48" fmla="*/ 11 w 12"/>
                  <a:gd name="T49" fmla="*/ 2 h 11"/>
                  <a:gd name="T50" fmla="*/ 11 w 12"/>
                  <a:gd name="T5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11">
                    <a:moveTo>
                      <a:pt x="12" y="2"/>
                    </a:moveTo>
                    <a:cubicBezTo>
                      <a:pt x="10" y="2"/>
                      <a:pt x="9" y="1"/>
                      <a:pt x="8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1"/>
                      <a:pt x="4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9" y="10"/>
                      <a:pt x="11" y="7"/>
                      <a:pt x="11" y="6"/>
                    </a:cubicBezTo>
                    <a:cubicBezTo>
                      <a:pt x="12" y="4"/>
                      <a:pt x="12" y="3"/>
                      <a:pt x="12" y="2"/>
                    </a:cubicBezTo>
                    <a:close/>
                    <a:moveTo>
                      <a:pt x="11" y="5"/>
                    </a:moveTo>
                    <a:cubicBezTo>
                      <a:pt x="10" y="7"/>
                      <a:pt x="9" y="9"/>
                      <a:pt x="6" y="11"/>
                    </a:cubicBezTo>
                    <a:cubicBezTo>
                      <a:pt x="3" y="9"/>
                      <a:pt x="2" y="7"/>
                      <a:pt x="2" y="5"/>
                    </a:cubicBezTo>
                    <a:cubicBezTo>
                      <a:pt x="1" y="4"/>
                      <a:pt x="1" y="3"/>
                      <a:pt x="1" y="2"/>
                    </a:cubicBezTo>
                    <a:cubicBezTo>
                      <a:pt x="2" y="2"/>
                      <a:pt x="3" y="2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7" y="1"/>
                      <a:pt x="8" y="1"/>
                    </a:cubicBezTo>
                    <a:cubicBezTo>
                      <a:pt x="9" y="2"/>
                      <a:pt x="10" y="2"/>
                      <a:pt x="11" y="2"/>
                    </a:cubicBezTo>
                    <a:cubicBezTo>
                      <a:pt x="11" y="3"/>
                      <a:pt x="11" y="4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0"/>
              <p:cNvSpPr>
                <a:spLocks noEditPoints="1"/>
              </p:cNvSpPr>
              <p:nvPr/>
            </p:nvSpPr>
            <p:spPr bwMode="auto">
              <a:xfrm>
                <a:off x="4830763" y="3944938"/>
                <a:ext cx="219075" cy="246063"/>
              </a:xfrm>
              <a:custGeom>
                <a:avLst/>
                <a:gdLst>
                  <a:gd name="T0" fmla="*/ 4 w 8"/>
                  <a:gd name="T1" fmla="*/ 0 h 9"/>
                  <a:gd name="T2" fmla="*/ 4 w 8"/>
                  <a:gd name="T3" fmla="*/ 0 h 9"/>
                  <a:gd name="T4" fmla="*/ 3 w 8"/>
                  <a:gd name="T5" fmla="*/ 1 h 9"/>
                  <a:gd name="T6" fmla="*/ 0 w 8"/>
                  <a:gd name="T7" fmla="*/ 2 h 9"/>
                  <a:gd name="T8" fmla="*/ 0 w 8"/>
                  <a:gd name="T9" fmla="*/ 4 h 9"/>
                  <a:gd name="T10" fmla="*/ 4 w 8"/>
                  <a:gd name="T11" fmla="*/ 9 h 9"/>
                  <a:gd name="T12" fmla="*/ 8 w 8"/>
                  <a:gd name="T13" fmla="*/ 4 h 9"/>
                  <a:gd name="T14" fmla="*/ 8 w 8"/>
                  <a:gd name="T15" fmla="*/ 2 h 9"/>
                  <a:gd name="T16" fmla="*/ 5 w 8"/>
                  <a:gd name="T17" fmla="*/ 1 h 9"/>
                  <a:gd name="T18" fmla="*/ 4 w 8"/>
                  <a:gd name="T19" fmla="*/ 0 h 9"/>
                  <a:gd name="T20" fmla="*/ 8 w 8"/>
                  <a:gd name="T21" fmla="*/ 4 h 9"/>
                  <a:gd name="T22" fmla="*/ 7 w 8"/>
                  <a:gd name="T23" fmla="*/ 5 h 9"/>
                  <a:gd name="T24" fmla="*/ 4 w 8"/>
                  <a:gd name="T25" fmla="*/ 5 h 9"/>
                  <a:gd name="T26" fmla="*/ 4 w 8"/>
                  <a:gd name="T27" fmla="*/ 9 h 9"/>
                  <a:gd name="T28" fmla="*/ 1 w 8"/>
                  <a:gd name="T29" fmla="*/ 5 h 9"/>
                  <a:gd name="T30" fmla="*/ 4 w 8"/>
                  <a:gd name="T31" fmla="*/ 5 h 9"/>
                  <a:gd name="T32" fmla="*/ 4 w 8"/>
                  <a:gd name="T33" fmla="*/ 1 h 9"/>
                  <a:gd name="T34" fmla="*/ 5 w 8"/>
                  <a:gd name="T35" fmla="*/ 1 h 9"/>
                  <a:gd name="T36" fmla="*/ 8 w 8"/>
                  <a:gd name="T37" fmla="*/ 2 h 9"/>
                  <a:gd name="T38" fmla="*/ 8 w 8"/>
                  <a:gd name="T3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6"/>
                      <a:pt x="2" y="8"/>
                      <a:pt x="4" y="9"/>
                    </a:cubicBezTo>
                    <a:cubicBezTo>
                      <a:pt x="7" y="8"/>
                      <a:pt x="8" y="6"/>
                      <a:pt x="8" y="4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5"/>
                      <a:pt x="7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1" y="6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2"/>
                      <a:pt x="7" y="2"/>
                      <a:pt x="8" y="2"/>
                    </a:cubicBezTo>
                    <a:cubicBezTo>
                      <a:pt x="8" y="3"/>
                      <a:pt x="8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108"/>
              <p:cNvSpPr>
                <a:spLocks/>
              </p:cNvSpPr>
              <p:nvPr/>
            </p:nvSpPr>
            <p:spPr bwMode="auto">
              <a:xfrm>
                <a:off x="4640263" y="3808413"/>
                <a:ext cx="273050" cy="547688"/>
              </a:xfrm>
              <a:custGeom>
                <a:avLst/>
                <a:gdLst>
                  <a:gd name="T0" fmla="*/ 9 w 10"/>
                  <a:gd name="T1" fmla="*/ 17 h 20"/>
                  <a:gd name="T2" fmla="*/ 1 w 10"/>
                  <a:gd name="T3" fmla="*/ 17 h 20"/>
                  <a:gd name="T4" fmla="*/ 1 w 10"/>
                  <a:gd name="T5" fmla="*/ 2 h 20"/>
                  <a:gd name="T6" fmla="*/ 1 w 10"/>
                  <a:gd name="T7" fmla="*/ 2 h 20"/>
                  <a:gd name="T8" fmla="*/ 9 w 10"/>
                  <a:gd name="T9" fmla="*/ 2 h 20"/>
                  <a:gd name="T10" fmla="*/ 9 w 10"/>
                  <a:gd name="T11" fmla="*/ 2 h 20"/>
                  <a:gd name="T12" fmla="*/ 9 w 10"/>
                  <a:gd name="T13" fmla="*/ 4 h 20"/>
                  <a:gd name="T14" fmla="*/ 10 w 10"/>
                  <a:gd name="T15" fmla="*/ 4 h 20"/>
                  <a:gd name="T16" fmla="*/ 10 w 10"/>
                  <a:gd name="T17" fmla="*/ 2 h 20"/>
                  <a:gd name="T18" fmla="*/ 9 w 10"/>
                  <a:gd name="T19" fmla="*/ 0 h 20"/>
                  <a:gd name="T20" fmla="*/ 1 w 10"/>
                  <a:gd name="T21" fmla="*/ 0 h 20"/>
                  <a:gd name="T22" fmla="*/ 0 w 10"/>
                  <a:gd name="T23" fmla="*/ 2 h 20"/>
                  <a:gd name="T24" fmla="*/ 0 w 10"/>
                  <a:gd name="T25" fmla="*/ 18 h 20"/>
                  <a:gd name="T26" fmla="*/ 1 w 10"/>
                  <a:gd name="T27" fmla="*/ 20 h 20"/>
                  <a:gd name="T28" fmla="*/ 9 w 10"/>
                  <a:gd name="T29" fmla="*/ 20 h 20"/>
                  <a:gd name="T30" fmla="*/ 10 w 10"/>
                  <a:gd name="T31" fmla="*/ 18 h 20"/>
                  <a:gd name="T32" fmla="*/ 10 w 10"/>
                  <a:gd name="T33" fmla="*/ 16 h 20"/>
                  <a:gd name="T34" fmla="*/ 9 w 10"/>
                  <a:gd name="T35" fmla="*/ 15 h 20"/>
                  <a:gd name="T36" fmla="*/ 9 w 10"/>
                  <a:gd name="T37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20">
                    <a:moveTo>
                      <a:pt x="9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10" y="19"/>
                      <a:pt x="10" y="18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5"/>
                      <a:pt x="9" y="15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109"/>
              <p:cNvSpPr>
                <a:spLocks noEditPoints="1"/>
              </p:cNvSpPr>
              <p:nvPr/>
            </p:nvSpPr>
            <p:spPr bwMode="auto">
              <a:xfrm>
                <a:off x="4776788" y="3917950"/>
                <a:ext cx="327025" cy="301625"/>
              </a:xfrm>
              <a:custGeom>
                <a:avLst/>
                <a:gdLst>
                  <a:gd name="T0" fmla="*/ 11 w 12"/>
                  <a:gd name="T1" fmla="*/ 2 h 11"/>
                  <a:gd name="T2" fmla="*/ 8 w 12"/>
                  <a:gd name="T3" fmla="*/ 1 h 11"/>
                  <a:gd name="T4" fmla="*/ 6 w 12"/>
                  <a:gd name="T5" fmla="*/ 0 h 11"/>
                  <a:gd name="T6" fmla="*/ 6 w 12"/>
                  <a:gd name="T7" fmla="*/ 0 h 11"/>
                  <a:gd name="T8" fmla="*/ 6 w 12"/>
                  <a:gd name="T9" fmla="*/ 0 h 11"/>
                  <a:gd name="T10" fmla="*/ 6 w 12"/>
                  <a:gd name="T11" fmla="*/ 0 h 11"/>
                  <a:gd name="T12" fmla="*/ 6 w 12"/>
                  <a:gd name="T13" fmla="*/ 0 h 11"/>
                  <a:gd name="T14" fmla="*/ 4 w 12"/>
                  <a:gd name="T15" fmla="*/ 1 h 11"/>
                  <a:gd name="T16" fmla="*/ 0 w 12"/>
                  <a:gd name="T17" fmla="*/ 2 h 11"/>
                  <a:gd name="T18" fmla="*/ 1 w 12"/>
                  <a:gd name="T19" fmla="*/ 6 h 11"/>
                  <a:gd name="T20" fmla="*/ 6 w 12"/>
                  <a:gd name="T21" fmla="*/ 11 h 11"/>
                  <a:gd name="T22" fmla="*/ 6 w 12"/>
                  <a:gd name="T23" fmla="*/ 11 h 11"/>
                  <a:gd name="T24" fmla="*/ 6 w 12"/>
                  <a:gd name="T25" fmla="*/ 11 h 11"/>
                  <a:gd name="T26" fmla="*/ 6 w 12"/>
                  <a:gd name="T27" fmla="*/ 11 h 11"/>
                  <a:gd name="T28" fmla="*/ 6 w 12"/>
                  <a:gd name="T29" fmla="*/ 11 h 11"/>
                  <a:gd name="T30" fmla="*/ 11 w 12"/>
                  <a:gd name="T31" fmla="*/ 6 h 11"/>
                  <a:gd name="T32" fmla="*/ 11 w 12"/>
                  <a:gd name="T33" fmla="*/ 2 h 11"/>
                  <a:gd name="T34" fmla="*/ 10 w 12"/>
                  <a:gd name="T35" fmla="*/ 5 h 11"/>
                  <a:gd name="T36" fmla="*/ 6 w 12"/>
                  <a:gd name="T37" fmla="*/ 11 h 11"/>
                  <a:gd name="T38" fmla="*/ 1 w 12"/>
                  <a:gd name="T39" fmla="*/ 5 h 11"/>
                  <a:gd name="T40" fmla="*/ 1 w 12"/>
                  <a:gd name="T41" fmla="*/ 2 h 11"/>
                  <a:gd name="T42" fmla="*/ 4 w 12"/>
                  <a:gd name="T43" fmla="*/ 1 h 11"/>
                  <a:gd name="T44" fmla="*/ 6 w 12"/>
                  <a:gd name="T45" fmla="*/ 1 h 11"/>
                  <a:gd name="T46" fmla="*/ 7 w 12"/>
                  <a:gd name="T47" fmla="*/ 1 h 11"/>
                  <a:gd name="T48" fmla="*/ 11 w 12"/>
                  <a:gd name="T49" fmla="*/ 2 h 11"/>
                  <a:gd name="T50" fmla="*/ 10 w 12"/>
                  <a:gd name="T5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11">
                    <a:moveTo>
                      <a:pt x="11" y="2"/>
                    </a:moveTo>
                    <a:cubicBezTo>
                      <a:pt x="10" y="2"/>
                      <a:pt x="9" y="1"/>
                      <a:pt x="8" y="1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1"/>
                      <a:pt x="1" y="2"/>
                      <a:pt x="0" y="2"/>
                    </a:cubicBez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9" y="10"/>
                      <a:pt x="11" y="7"/>
                      <a:pt x="11" y="6"/>
                    </a:cubicBezTo>
                    <a:cubicBezTo>
                      <a:pt x="12" y="4"/>
                      <a:pt x="11" y="3"/>
                      <a:pt x="11" y="2"/>
                    </a:cubicBezTo>
                    <a:close/>
                    <a:moveTo>
                      <a:pt x="10" y="5"/>
                    </a:moveTo>
                    <a:cubicBezTo>
                      <a:pt x="10" y="7"/>
                      <a:pt x="9" y="9"/>
                      <a:pt x="6" y="11"/>
                    </a:cubicBezTo>
                    <a:cubicBezTo>
                      <a:pt x="3" y="9"/>
                      <a:pt x="2" y="7"/>
                      <a:pt x="1" y="5"/>
                    </a:cubicBezTo>
                    <a:cubicBezTo>
                      <a:pt x="1" y="4"/>
                      <a:pt x="1" y="3"/>
                      <a:pt x="1" y="2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9" y="2"/>
                      <a:pt x="10" y="2"/>
                      <a:pt x="11" y="2"/>
                    </a:cubicBezTo>
                    <a:cubicBezTo>
                      <a:pt x="11" y="3"/>
                      <a:pt x="11" y="4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110"/>
              <p:cNvSpPr>
                <a:spLocks noEditPoints="1"/>
              </p:cNvSpPr>
              <p:nvPr/>
            </p:nvSpPr>
            <p:spPr bwMode="auto">
              <a:xfrm>
                <a:off x="4830763" y="3944938"/>
                <a:ext cx="219075" cy="246063"/>
              </a:xfrm>
              <a:custGeom>
                <a:avLst/>
                <a:gdLst>
                  <a:gd name="T0" fmla="*/ 4 w 8"/>
                  <a:gd name="T1" fmla="*/ 0 h 9"/>
                  <a:gd name="T2" fmla="*/ 4 w 8"/>
                  <a:gd name="T3" fmla="*/ 0 h 9"/>
                  <a:gd name="T4" fmla="*/ 3 w 8"/>
                  <a:gd name="T5" fmla="*/ 1 h 9"/>
                  <a:gd name="T6" fmla="*/ 0 w 8"/>
                  <a:gd name="T7" fmla="*/ 2 h 9"/>
                  <a:gd name="T8" fmla="*/ 0 w 8"/>
                  <a:gd name="T9" fmla="*/ 4 h 9"/>
                  <a:gd name="T10" fmla="*/ 4 w 8"/>
                  <a:gd name="T11" fmla="*/ 9 h 9"/>
                  <a:gd name="T12" fmla="*/ 8 w 8"/>
                  <a:gd name="T13" fmla="*/ 4 h 9"/>
                  <a:gd name="T14" fmla="*/ 8 w 8"/>
                  <a:gd name="T15" fmla="*/ 2 h 9"/>
                  <a:gd name="T16" fmla="*/ 5 w 8"/>
                  <a:gd name="T17" fmla="*/ 1 h 9"/>
                  <a:gd name="T18" fmla="*/ 4 w 8"/>
                  <a:gd name="T19" fmla="*/ 0 h 9"/>
                  <a:gd name="T20" fmla="*/ 8 w 8"/>
                  <a:gd name="T21" fmla="*/ 4 h 9"/>
                  <a:gd name="T22" fmla="*/ 7 w 8"/>
                  <a:gd name="T23" fmla="*/ 5 h 9"/>
                  <a:gd name="T24" fmla="*/ 4 w 8"/>
                  <a:gd name="T25" fmla="*/ 5 h 9"/>
                  <a:gd name="T26" fmla="*/ 4 w 8"/>
                  <a:gd name="T27" fmla="*/ 9 h 9"/>
                  <a:gd name="T28" fmla="*/ 0 w 8"/>
                  <a:gd name="T29" fmla="*/ 5 h 9"/>
                  <a:gd name="T30" fmla="*/ 4 w 8"/>
                  <a:gd name="T31" fmla="*/ 5 h 9"/>
                  <a:gd name="T32" fmla="*/ 4 w 8"/>
                  <a:gd name="T33" fmla="*/ 1 h 9"/>
                  <a:gd name="T34" fmla="*/ 5 w 8"/>
                  <a:gd name="T35" fmla="*/ 1 h 9"/>
                  <a:gd name="T36" fmla="*/ 8 w 8"/>
                  <a:gd name="T37" fmla="*/ 2 h 9"/>
                  <a:gd name="T38" fmla="*/ 8 w 8"/>
                  <a:gd name="T3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6"/>
                      <a:pt x="1" y="8"/>
                      <a:pt x="4" y="9"/>
                    </a:cubicBezTo>
                    <a:cubicBezTo>
                      <a:pt x="6" y="8"/>
                      <a:pt x="7" y="6"/>
                      <a:pt x="8" y="4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lose/>
                    <a:moveTo>
                      <a:pt x="8" y="4"/>
                    </a:moveTo>
                    <a:cubicBezTo>
                      <a:pt x="7" y="4"/>
                      <a:pt x="7" y="5"/>
                      <a:pt x="7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1" y="6"/>
                      <a:pt x="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2"/>
                      <a:pt x="7" y="2"/>
                      <a:pt x="8" y="2"/>
                    </a:cubicBezTo>
                    <a:cubicBezTo>
                      <a:pt x="8" y="3"/>
                      <a:pt x="8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351422" y="5300642"/>
              <a:ext cx="1211358" cy="4006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手机软件</a:t>
              </a:r>
            </a:p>
          </p:txBody>
        </p:sp>
      </p:grpSp>
      <p:sp>
        <p:nvSpPr>
          <p:cNvPr id="18440" name="右箭头 6"/>
          <p:cNvSpPr>
            <a:spLocks noChangeArrowheads="1"/>
          </p:cNvSpPr>
          <p:nvPr/>
        </p:nvSpPr>
        <p:spPr bwMode="auto">
          <a:xfrm>
            <a:off x="5307013" y="1766888"/>
            <a:ext cx="1511300" cy="182562"/>
          </a:xfrm>
          <a:prstGeom prst="rightArrow">
            <a:avLst>
              <a:gd name="adj1" fmla="val 50000"/>
              <a:gd name="adj2" fmla="val 49823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右箭头 77"/>
          <p:cNvSpPr>
            <a:spLocks noChangeArrowheads="1"/>
          </p:cNvSpPr>
          <p:nvPr/>
        </p:nvSpPr>
        <p:spPr bwMode="auto">
          <a:xfrm>
            <a:off x="5116513" y="4681538"/>
            <a:ext cx="1511300" cy="180975"/>
          </a:xfrm>
          <a:prstGeom prst="rightArrow">
            <a:avLst>
              <a:gd name="adj1" fmla="val 50000"/>
              <a:gd name="adj2" fmla="val 5026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右箭头 79"/>
          <p:cNvSpPr>
            <a:spLocks noChangeArrowheads="1"/>
          </p:cNvSpPr>
          <p:nvPr/>
        </p:nvSpPr>
        <p:spPr bwMode="auto">
          <a:xfrm rot="5400000">
            <a:off x="7373937" y="3257551"/>
            <a:ext cx="1135063" cy="182562"/>
          </a:xfrm>
          <a:prstGeom prst="rightArrow">
            <a:avLst>
              <a:gd name="adj1" fmla="val 50000"/>
              <a:gd name="adj2" fmla="val 49854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右箭头 80"/>
          <p:cNvSpPr>
            <a:spLocks noChangeArrowheads="1"/>
          </p:cNvSpPr>
          <p:nvPr/>
        </p:nvSpPr>
        <p:spPr bwMode="auto">
          <a:xfrm rot="10800000">
            <a:off x="5116513" y="5038725"/>
            <a:ext cx="1511300" cy="182563"/>
          </a:xfrm>
          <a:prstGeom prst="rightArrow">
            <a:avLst>
              <a:gd name="adj1" fmla="val 50000"/>
              <a:gd name="adj2" fmla="val 49823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右箭头 81"/>
          <p:cNvSpPr>
            <a:spLocks noChangeArrowheads="1"/>
          </p:cNvSpPr>
          <p:nvPr/>
        </p:nvSpPr>
        <p:spPr bwMode="auto">
          <a:xfrm rot="-5400000">
            <a:off x="3282051" y="3270252"/>
            <a:ext cx="1135063" cy="182562"/>
          </a:xfrm>
          <a:prstGeom prst="rightArrow">
            <a:avLst>
              <a:gd name="adj1" fmla="val 50000"/>
              <a:gd name="adj2" fmla="val 49854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689975" y="1543050"/>
            <a:ext cx="1211263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数据处理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624888" y="4919663"/>
            <a:ext cx="1724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图书位置更新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0864" y="3141663"/>
            <a:ext cx="1211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扫描还书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08125" y="4891088"/>
            <a:ext cx="1722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显示实时位置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84413" y="1611313"/>
            <a:ext cx="698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感应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55320" y="4269825"/>
            <a:ext cx="11380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android</a:t>
            </a:r>
            <a:endParaRPr lang="zh-CN" altLang="en-US" sz="20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 advTm="3804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238500" y="1050925"/>
            <a:ext cx="1873250" cy="1706563"/>
            <a:chOff x="3238500" y="1050925"/>
            <a:chExt cx="1873250" cy="1706563"/>
          </a:xfrm>
        </p:grpSpPr>
        <p:grpSp>
          <p:nvGrpSpPr>
            <p:cNvPr id="5" name="组合 27"/>
            <p:cNvGrpSpPr>
              <a:grpSpLocks/>
            </p:cNvGrpSpPr>
            <p:nvPr/>
          </p:nvGrpSpPr>
          <p:grpSpPr bwMode="auto">
            <a:xfrm>
              <a:off x="3238500" y="1050925"/>
              <a:ext cx="1873250" cy="1230095"/>
              <a:chOff x="7718581" y="721579"/>
              <a:chExt cx="3600000" cy="2800266"/>
            </a:xfrm>
          </p:grpSpPr>
          <p:grpSp>
            <p:nvGrpSpPr>
              <p:cNvPr id="7" name="组合 28"/>
              <p:cNvGrpSpPr>
                <a:grpSpLocks/>
              </p:cNvGrpSpPr>
              <p:nvPr/>
            </p:nvGrpSpPr>
            <p:grpSpPr bwMode="auto">
              <a:xfrm>
                <a:off x="7898581" y="721579"/>
                <a:ext cx="1582617" cy="2592288"/>
                <a:chOff x="5206602" y="548680"/>
                <a:chExt cx="1582617" cy="2592288"/>
              </a:xfrm>
            </p:grpSpPr>
            <p:sp>
              <p:nvSpPr>
                <p:cNvPr id="14" name="矩形 35"/>
                <p:cNvSpPr>
                  <a:spLocks noChangeArrowheads="1"/>
                </p:cNvSpPr>
                <p:nvPr/>
              </p:nvSpPr>
              <p:spPr bwMode="auto">
                <a:xfrm>
                  <a:off x="5206602" y="980728"/>
                  <a:ext cx="455531" cy="2160240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矩形 36"/>
                <p:cNvSpPr>
                  <a:spLocks noChangeArrowheads="1"/>
                </p:cNvSpPr>
                <p:nvPr/>
              </p:nvSpPr>
              <p:spPr bwMode="auto">
                <a:xfrm>
                  <a:off x="6117664" y="980728"/>
                  <a:ext cx="671555" cy="2160240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矩形 37"/>
                <p:cNvSpPr>
                  <a:spLocks noChangeArrowheads="1"/>
                </p:cNvSpPr>
                <p:nvPr/>
              </p:nvSpPr>
              <p:spPr bwMode="auto">
                <a:xfrm>
                  <a:off x="5662133" y="548680"/>
                  <a:ext cx="455531" cy="2592288"/>
                </a:xfrm>
                <a:prstGeom prst="rect">
                  <a:avLst/>
                </a:prstGeom>
                <a:solidFill>
                  <a:schemeClr val="bg2"/>
                </a:solidFill>
                <a:ln w="9525" algn="ctr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组合 29"/>
              <p:cNvGrpSpPr>
                <a:grpSpLocks/>
              </p:cNvGrpSpPr>
              <p:nvPr/>
            </p:nvGrpSpPr>
            <p:grpSpPr bwMode="auto">
              <a:xfrm>
                <a:off x="7718581" y="937603"/>
                <a:ext cx="3600000" cy="2584242"/>
                <a:chOff x="2858021" y="937603"/>
                <a:chExt cx="3600000" cy="2584242"/>
              </a:xfrm>
            </p:grpSpPr>
            <p:sp>
              <p:nvSpPr>
                <p:cNvPr id="12" name="矩形 33"/>
                <p:cNvSpPr>
                  <a:spLocks noChangeArrowheads="1"/>
                </p:cNvSpPr>
                <p:nvPr/>
              </p:nvSpPr>
              <p:spPr bwMode="auto">
                <a:xfrm flipH="1">
                  <a:off x="2858021" y="937603"/>
                  <a:ext cx="180000" cy="23762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矩形 34"/>
                <p:cNvSpPr>
                  <a:spLocks noChangeArrowheads="1"/>
                </p:cNvSpPr>
                <p:nvPr/>
              </p:nvSpPr>
              <p:spPr bwMode="auto">
                <a:xfrm flipV="1">
                  <a:off x="2858021" y="3341845"/>
                  <a:ext cx="3600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组合 30"/>
              <p:cNvGrpSpPr>
                <a:grpSpLocks/>
              </p:cNvGrpSpPr>
              <p:nvPr/>
            </p:nvGrpSpPr>
            <p:grpSpPr bwMode="auto">
              <a:xfrm>
                <a:off x="9554234" y="1604944"/>
                <a:ext cx="1080001" cy="1649052"/>
                <a:chOff x="7250508" y="1340767"/>
                <a:chExt cx="1080001" cy="1649052"/>
              </a:xfrm>
            </p:grpSpPr>
            <p:sp>
              <p:nvSpPr>
                <p:cNvPr id="10" name="矩形 31"/>
                <p:cNvSpPr>
                  <a:spLocks noChangeArrowheads="1"/>
                </p:cNvSpPr>
                <p:nvPr/>
              </p:nvSpPr>
              <p:spPr bwMode="auto">
                <a:xfrm>
                  <a:off x="7250508" y="1340767"/>
                  <a:ext cx="108000" cy="1620000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矩形 32"/>
                <p:cNvSpPr>
                  <a:spLocks noChangeArrowheads="1"/>
                </p:cNvSpPr>
                <p:nvPr/>
              </p:nvSpPr>
              <p:spPr bwMode="auto">
                <a:xfrm>
                  <a:off x="7250509" y="2881819"/>
                  <a:ext cx="1080000" cy="108000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 bwMode="auto">
            <a:xfrm>
              <a:off x="3306763" y="2357438"/>
              <a:ext cx="1211262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传感节点</a:t>
              </a:r>
            </a:p>
          </p:txBody>
        </p:sp>
      </p:grpSp>
      <p:grpSp>
        <p:nvGrpSpPr>
          <p:cNvPr id="17" name="组合 7"/>
          <p:cNvGrpSpPr>
            <a:grpSpLocks/>
          </p:cNvGrpSpPr>
          <p:nvPr/>
        </p:nvGrpSpPr>
        <p:grpSpPr bwMode="auto">
          <a:xfrm>
            <a:off x="7421563" y="1231900"/>
            <a:ext cx="1111250" cy="1525588"/>
            <a:chOff x="7422134" y="1231550"/>
            <a:chExt cx="1110106" cy="1525569"/>
          </a:xfrm>
        </p:grpSpPr>
        <p:grpSp>
          <p:nvGrpSpPr>
            <p:cNvPr id="18" name="组合 17"/>
            <p:cNvGrpSpPr/>
            <p:nvPr/>
          </p:nvGrpSpPr>
          <p:grpSpPr>
            <a:xfrm>
              <a:off x="7423306" y="1231550"/>
              <a:ext cx="1108934" cy="918594"/>
              <a:chOff x="6743701" y="3567113"/>
              <a:chExt cx="638176" cy="528638"/>
            </a:xfrm>
            <a:solidFill>
              <a:schemeClr val="tx1"/>
            </a:solidFill>
          </p:grpSpPr>
          <p:sp>
            <p:nvSpPr>
              <p:cNvPr id="20" name="Freeform 233"/>
              <p:cNvSpPr>
                <a:spLocks/>
              </p:cNvSpPr>
              <p:nvPr/>
            </p:nvSpPr>
            <p:spPr bwMode="auto">
              <a:xfrm>
                <a:off x="6910389" y="4040188"/>
                <a:ext cx="193675" cy="55563"/>
              </a:xfrm>
              <a:custGeom>
                <a:avLst/>
                <a:gdLst>
                  <a:gd name="T0" fmla="*/ 105 w 122"/>
                  <a:gd name="T1" fmla="*/ 17 h 35"/>
                  <a:gd name="T2" fmla="*/ 87 w 122"/>
                  <a:gd name="T3" fmla="*/ 0 h 35"/>
                  <a:gd name="T4" fmla="*/ 35 w 122"/>
                  <a:gd name="T5" fmla="*/ 0 h 35"/>
                  <a:gd name="T6" fmla="*/ 17 w 122"/>
                  <a:gd name="T7" fmla="*/ 17 h 35"/>
                  <a:gd name="T8" fmla="*/ 0 w 122"/>
                  <a:gd name="T9" fmla="*/ 17 h 35"/>
                  <a:gd name="T10" fmla="*/ 0 w 122"/>
                  <a:gd name="T11" fmla="*/ 35 h 35"/>
                  <a:gd name="T12" fmla="*/ 122 w 122"/>
                  <a:gd name="T13" fmla="*/ 35 h 35"/>
                  <a:gd name="T14" fmla="*/ 105 w 122"/>
                  <a:gd name="T15" fmla="*/ 17 h 35"/>
                  <a:gd name="T16" fmla="*/ 105 w 122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35">
                    <a:moveTo>
                      <a:pt x="105" y="17"/>
                    </a:moveTo>
                    <a:lnTo>
                      <a:pt x="87" y="0"/>
                    </a:lnTo>
                    <a:lnTo>
                      <a:pt x="35" y="0"/>
                    </a:lnTo>
                    <a:lnTo>
                      <a:pt x="17" y="17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122" y="35"/>
                    </a:lnTo>
                    <a:lnTo>
                      <a:pt x="105" y="17"/>
                    </a:lnTo>
                    <a:lnTo>
                      <a:pt x="10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Freeform 234"/>
              <p:cNvSpPr>
                <a:spLocks/>
              </p:cNvSpPr>
              <p:nvPr/>
            </p:nvSpPr>
            <p:spPr bwMode="auto">
              <a:xfrm>
                <a:off x="6743701" y="3622676"/>
                <a:ext cx="498475" cy="417513"/>
              </a:xfrm>
              <a:custGeom>
                <a:avLst/>
                <a:gdLst>
                  <a:gd name="T0" fmla="*/ 17 w 18"/>
                  <a:gd name="T1" fmla="*/ 13 h 15"/>
                  <a:gd name="T2" fmla="*/ 1 w 18"/>
                  <a:gd name="T3" fmla="*/ 13 h 15"/>
                  <a:gd name="T4" fmla="*/ 1 w 18"/>
                  <a:gd name="T5" fmla="*/ 1 h 15"/>
                  <a:gd name="T6" fmla="*/ 7 w 18"/>
                  <a:gd name="T7" fmla="*/ 1 h 15"/>
                  <a:gd name="T8" fmla="*/ 7 w 18"/>
                  <a:gd name="T9" fmla="*/ 0 h 15"/>
                  <a:gd name="T10" fmla="*/ 1 w 18"/>
                  <a:gd name="T11" fmla="*/ 0 h 15"/>
                  <a:gd name="T12" fmla="*/ 0 w 18"/>
                  <a:gd name="T13" fmla="*/ 1 h 15"/>
                  <a:gd name="T14" fmla="*/ 0 w 18"/>
                  <a:gd name="T15" fmla="*/ 14 h 15"/>
                  <a:gd name="T16" fmla="*/ 1 w 18"/>
                  <a:gd name="T17" fmla="*/ 15 h 15"/>
                  <a:gd name="T18" fmla="*/ 17 w 18"/>
                  <a:gd name="T19" fmla="*/ 15 h 15"/>
                  <a:gd name="T20" fmla="*/ 18 w 18"/>
                  <a:gd name="T21" fmla="*/ 14 h 15"/>
                  <a:gd name="T22" fmla="*/ 18 w 18"/>
                  <a:gd name="T23" fmla="*/ 10 h 15"/>
                  <a:gd name="T24" fmla="*/ 17 w 18"/>
                  <a:gd name="T25" fmla="*/ 10 h 15"/>
                  <a:gd name="T26" fmla="*/ 17 w 18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15">
                    <a:moveTo>
                      <a:pt x="17" y="13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8" y="15"/>
                      <a:pt x="18" y="14"/>
                      <a:pt x="18" y="14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7" y="10"/>
                    </a:cubicBezTo>
                    <a:lnTo>
                      <a:pt x="17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" name="Freeform 235"/>
              <p:cNvSpPr>
                <a:spLocks/>
              </p:cNvSpPr>
              <p:nvPr/>
            </p:nvSpPr>
            <p:spPr bwMode="auto">
              <a:xfrm>
                <a:off x="6965951" y="3567113"/>
                <a:ext cx="331788" cy="333375"/>
              </a:xfrm>
              <a:custGeom>
                <a:avLst/>
                <a:gdLst>
                  <a:gd name="T0" fmla="*/ 0 w 12"/>
                  <a:gd name="T1" fmla="*/ 1 h 12"/>
                  <a:gd name="T2" fmla="*/ 11 w 12"/>
                  <a:gd name="T3" fmla="*/ 1 h 12"/>
                  <a:gd name="T4" fmla="*/ 11 w 12"/>
                  <a:gd name="T5" fmla="*/ 1 h 12"/>
                  <a:gd name="T6" fmla="*/ 12 w 12"/>
                  <a:gd name="T7" fmla="*/ 1 h 12"/>
                  <a:gd name="T8" fmla="*/ 12 w 12"/>
                  <a:gd name="T9" fmla="*/ 1 h 12"/>
                  <a:gd name="T10" fmla="*/ 11 w 12"/>
                  <a:gd name="T11" fmla="*/ 0 h 12"/>
                  <a:gd name="T12" fmla="*/ 0 w 12"/>
                  <a:gd name="T13" fmla="*/ 0 h 12"/>
                  <a:gd name="T14" fmla="*/ 0 w 12"/>
                  <a:gd name="T15" fmla="*/ 1 h 12"/>
                  <a:gd name="T16" fmla="*/ 0 w 12"/>
                  <a:gd name="T17" fmla="*/ 11 h 12"/>
                  <a:gd name="T18" fmla="*/ 0 w 12"/>
                  <a:gd name="T19" fmla="*/ 12 h 12"/>
                  <a:gd name="T20" fmla="*/ 1 w 12"/>
                  <a:gd name="T21" fmla="*/ 12 h 12"/>
                  <a:gd name="T22" fmla="*/ 1 w 12"/>
                  <a:gd name="T23" fmla="*/ 11 h 12"/>
                  <a:gd name="T24" fmla="*/ 0 w 12"/>
                  <a:gd name="T25" fmla="*/ 11 h 12"/>
                  <a:gd name="T26" fmla="*/ 0 w 12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2">
                    <a:moveTo>
                      <a:pt x="0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236"/>
              <p:cNvSpPr>
                <a:spLocks/>
              </p:cNvSpPr>
              <p:nvPr/>
            </p:nvSpPr>
            <p:spPr bwMode="auto">
              <a:xfrm>
                <a:off x="6992939" y="3622676"/>
                <a:ext cx="388938" cy="277813"/>
              </a:xfrm>
              <a:custGeom>
                <a:avLst/>
                <a:gdLst>
                  <a:gd name="T0" fmla="*/ 14 w 14"/>
                  <a:gd name="T1" fmla="*/ 1 h 10"/>
                  <a:gd name="T2" fmla="*/ 13 w 14"/>
                  <a:gd name="T3" fmla="*/ 0 h 10"/>
                  <a:gd name="T4" fmla="*/ 13 w 14"/>
                  <a:gd name="T5" fmla="*/ 0 h 10"/>
                  <a:gd name="T6" fmla="*/ 12 w 14"/>
                  <a:gd name="T7" fmla="*/ 0 h 10"/>
                  <a:gd name="T8" fmla="*/ 9 w 14"/>
                  <a:gd name="T9" fmla="*/ 0 h 10"/>
                  <a:gd name="T10" fmla="*/ 8 w 14"/>
                  <a:gd name="T11" fmla="*/ 0 h 10"/>
                  <a:gd name="T12" fmla="*/ 3 w 14"/>
                  <a:gd name="T13" fmla="*/ 0 h 10"/>
                  <a:gd name="T14" fmla="*/ 2 w 14"/>
                  <a:gd name="T15" fmla="*/ 1 h 10"/>
                  <a:gd name="T16" fmla="*/ 0 w 14"/>
                  <a:gd name="T17" fmla="*/ 10 h 10"/>
                  <a:gd name="T18" fmla="*/ 1 w 14"/>
                  <a:gd name="T19" fmla="*/ 10 h 10"/>
                  <a:gd name="T20" fmla="*/ 10 w 14"/>
                  <a:gd name="T21" fmla="*/ 10 h 10"/>
                  <a:gd name="T22" fmla="*/ 12 w 14"/>
                  <a:gd name="T23" fmla="*/ 10 h 10"/>
                  <a:gd name="T24" fmla="*/ 12 w 14"/>
                  <a:gd name="T25" fmla="*/ 9 h 10"/>
                  <a:gd name="T26" fmla="*/ 14 w 14"/>
                  <a:gd name="T27" fmla="*/ 1 h 10"/>
                  <a:gd name="T28" fmla="*/ 14 w 14"/>
                  <a:gd name="T2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0">
                    <a:moveTo>
                      <a:pt x="14" y="1"/>
                    </a:moveTo>
                    <a:cubicBezTo>
                      <a:pt x="14" y="1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354"/>
              <p:cNvSpPr>
                <a:spLocks/>
              </p:cNvSpPr>
              <p:nvPr/>
            </p:nvSpPr>
            <p:spPr bwMode="auto">
              <a:xfrm>
                <a:off x="6910389" y="4040188"/>
                <a:ext cx="166688" cy="55563"/>
              </a:xfrm>
              <a:custGeom>
                <a:avLst/>
                <a:gdLst>
                  <a:gd name="T0" fmla="*/ 87 w 105"/>
                  <a:gd name="T1" fmla="*/ 17 h 35"/>
                  <a:gd name="T2" fmla="*/ 70 w 105"/>
                  <a:gd name="T3" fmla="*/ 0 h 35"/>
                  <a:gd name="T4" fmla="*/ 35 w 105"/>
                  <a:gd name="T5" fmla="*/ 0 h 35"/>
                  <a:gd name="T6" fmla="*/ 17 w 105"/>
                  <a:gd name="T7" fmla="*/ 17 h 35"/>
                  <a:gd name="T8" fmla="*/ 0 w 105"/>
                  <a:gd name="T9" fmla="*/ 17 h 35"/>
                  <a:gd name="T10" fmla="*/ 0 w 105"/>
                  <a:gd name="T11" fmla="*/ 35 h 35"/>
                  <a:gd name="T12" fmla="*/ 105 w 105"/>
                  <a:gd name="T13" fmla="*/ 35 h 35"/>
                  <a:gd name="T14" fmla="*/ 105 w 105"/>
                  <a:gd name="T15" fmla="*/ 17 h 35"/>
                  <a:gd name="T16" fmla="*/ 87 w 105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35">
                    <a:moveTo>
                      <a:pt x="87" y="17"/>
                    </a:moveTo>
                    <a:lnTo>
                      <a:pt x="70" y="0"/>
                    </a:lnTo>
                    <a:lnTo>
                      <a:pt x="35" y="0"/>
                    </a:lnTo>
                    <a:lnTo>
                      <a:pt x="17" y="17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105" y="35"/>
                    </a:lnTo>
                    <a:lnTo>
                      <a:pt x="105" y="17"/>
                    </a:lnTo>
                    <a:lnTo>
                      <a:pt x="8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355"/>
              <p:cNvSpPr>
                <a:spLocks/>
              </p:cNvSpPr>
              <p:nvPr/>
            </p:nvSpPr>
            <p:spPr bwMode="auto">
              <a:xfrm>
                <a:off x="6743701" y="3622676"/>
                <a:ext cx="498475" cy="417513"/>
              </a:xfrm>
              <a:custGeom>
                <a:avLst/>
                <a:gdLst>
                  <a:gd name="T0" fmla="*/ 17 w 18"/>
                  <a:gd name="T1" fmla="*/ 12 h 15"/>
                  <a:gd name="T2" fmla="*/ 1 w 18"/>
                  <a:gd name="T3" fmla="*/ 12 h 15"/>
                  <a:gd name="T4" fmla="*/ 1 w 18"/>
                  <a:gd name="T5" fmla="*/ 1 h 15"/>
                  <a:gd name="T6" fmla="*/ 7 w 18"/>
                  <a:gd name="T7" fmla="*/ 1 h 15"/>
                  <a:gd name="T8" fmla="*/ 7 w 18"/>
                  <a:gd name="T9" fmla="*/ 0 h 15"/>
                  <a:gd name="T10" fmla="*/ 1 w 18"/>
                  <a:gd name="T11" fmla="*/ 0 h 15"/>
                  <a:gd name="T12" fmla="*/ 0 w 18"/>
                  <a:gd name="T13" fmla="*/ 1 h 15"/>
                  <a:gd name="T14" fmla="*/ 0 w 18"/>
                  <a:gd name="T15" fmla="*/ 14 h 15"/>
                  <a:gd name="T16" fmla="*/ 1 w 18"/>
                  <a:gd name="T17" fmla="*/ 15 h 15"/>
                  <a:gd name="T18" fmla="*/ 17 w 18"/>
                  <a:gd name="T19" fmla="*/ 15 h 15"/>
                  <a:gd name="T20" fmla="*/ 18 w 18"/>
                  <a:gd name="T21" fmla="*/ 14 h 15"/>
                  <a:gd name="T22" fmla="*/ 18 w 18"/>
                  <a:gd name="T23" fmla="*/ 10 h 15"/>
                  <a:gd name="T24" fmla="*/ 17 w 18"/>
                  <a:gd name="T25" fmla="*/ 10 h 15"/>
                  <a:gd name="T26" fmla="*/ 17 w 18"/>
                  <a:gd name="T2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15">
                    <a:moveTo>
                      <a:pt x="17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8" y="15"/>
                      <a:pt x="18" y="14"/>
                      <a:pt x="18" y="14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7" y="10"/>
                    </a:cubicBezTo>
                    <a:lnTo>
                      <a:pt x="1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Freeform 356"/>
              <p:cNvSpPr>
                <a:spLocks/>
              </p:cNvSpPr>
              <p:nvPr/>
            </p:nvSpPr>
            <p:spPr bwMode="auto">
              <a:xfrm>
                <a:off x="6992939" y="3567113"/>
                <a:ext cx="333375" cy="333375"/>
              </a:xfrm>
              <a:custGeom>
                <a:avLst/>
                <a:gdLst>
                  <a:gd name="T0" fmla="*/ 1 w 12"/>
                  <a:gd name="T1" fmla="*/ 0 h 12"/>
                  <a:gd name="T2" fmla="*/ 12 w 12"/>
                  <a:gd name="T3" fmla="*/ 0 h 12"/>
                  <a:gd name="T4" fmla="*/ 12 w 12"/>
                  <a:gd name="T5" fmla="*/ 1 h 12"/>
                  <a:gd name="T6" fmla="*/ 12 w 12"/>
                  <a:gd name="T7" fmla="*/ 1 h 12"/>
                  <a:gd name="T8" fmla="*/ 12 w 12"/>
                  <a:gd name="T9" fmla="*/ 0 h 12"/>
                  <a:gd name="T10" fmla="*/ 12 w 12"/>
                  <a:gd name="T11" fmla="*/ 0 h 12"/>
                  <a:gd name="T12" fmla="*/ 1 w 12"/>
                  <a:gd name="T13" fmla="*/ 0 h 12"/>
                  <a:gd name="T14" fmla="*/ 0 w 12"/>
                  <a:gd name="T15" fmla="*/ 0 h 12"/>
                  <a:gd name="T16" fmla="*/ 0 w 12"/>
                  <a:gd name="T17" fmla="*/ 11 h 12"/>
                  <a:gd name="T18" fmla="*/ 1 w 12"/>
                  <a:gd name="T19" fmla="*/ 12 h 12"/>
                  <a:gd name="T20" fmla="*/ 2 w 12"/>
                  <a:gd name="T21" fmla="*/ 12 h 12"/>
                  <a:gd name="T22" fmla="*/ 2 w 12"/>
                  <a:gd name="T23" fmla="*/ 11 h 12"/>
                  <a:gd name="T24" fmla="*/ 1 w 12"/>
                  <a:gd name="T25" fmla="*/ 11 h 12"/>
                  <a:gd name="T26" fmla="*/ 1 w 12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2">
                    <a:moveTo>
                      <a:pt x="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357"/>
              <p:cNvSpPr>
                <a:spLocks/>
              </p:cNvSpPr>
              <p:nvPr/>
            </p:nvSpPr>
            <p:spPr bwMode="auto">
              <a:xfrm>
                <a:off x="6992939" y="3595688"/>
                <a:ext cx="388938" cy="304800"/>
              </a:xfrm>
              <a:custGeom>
                <a:avLst/>
                <a:gdLst>
                  <a:gd name="T0" fmla="*/ 14 w 14"/>
                  <a:gd name="T1" fmla="*/ 2 h 11"/>
                  <a:gd name="T2" fmla="*/ 13 w 14"/>
                  <a:gd name="T3" fmla="*/ 1 h 11"/>
                  <a:gd name="T4" fmla="*/ 12 w 14"/>
                  <a:gd name="T5" fmla="*/ 1 h 11"/>
                  <a:gd name="T6" fmla="*/ 11 w 14"/>
                  <a:gd name="T7" fmla="*/ 0 h 11"/>
                  <a:gd name="T8" fmla="*/ 9 w 14"/>
                  <a:gd name="T9" fmla="*/ 0 h 11"/>
                  <a:gd name="T10" fmla="*/ 8 w 14"/>
                  <a:gd name="T11" fmla="*/ 1 h 11"/>
                  <a:gd name="T12" fmla="*/ 3 w 14"/>
                  <a:gd name="T13" fmla="*/ 1 h 11"/>
                  <a:gd name="T14" fmla="*/ 2 w 14"/>
                  <a:gd name="T15" fmla="*/ 2 h 11"/>
                  <a:gd name="T16" fmla="*/ 0 w 14"/>
                  <a:gd name="T17" fmla="*/ 11 h 11"/>
                  <a:gd name="T18" fmla="*/ 1 w 14"/>
                  <a:gd name="T19" fmla="*/ 11 h 11"/>
                  <a:gd name="T20" fmla="*/ 10 w 14"/>
                  <a:gd name="T21" fmla="*/ 11 h 11"/>
                  <a:gd name="T22" fmla="*/ 11 w 14"/>
                  <a:gd name="T23" fmla="*/ 11 h 11"/>
                  <a:gd name="T24" fmla="*/ 12 w 14"/>
                  <a:gd name="T25" fmla="*/ 10 h 11"/>
                  <a:gd name="T26" fmla="*/ 14 w 14"/>
                  <a:gd name="T27" fmla="*/ 2 h 11"/>
                  <a:gd name="T28" fmla="*/ 14 w 14"/>
                  <a:gd name="T2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1">
                    <a:moveTo>
                      <a:pt x="14" y="2"/>
                    </a:move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422134" y="2357074"/>
              <a:ext cx="954691" cy="4000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上位机</a:t>
              </a:r>
            </a:p>
          </p:txBody>
        </p:sp>
      </p:grpSp>
      <p:grpSp>
        <p:nvGrpSpPr>
          <p:cNvPr id="28" name="组合 5"/>
          <p:cNvGrpSpPr>
            <a:grpSpLocks/>
          </p:cNvGrpSpPr>
          <p:nvPr/>
        </p:nvGrpSpPr>
        <p:grpSpPr bwMode="auto">
          <a:xfrm>
            <a:off x="7250113" y="4143375"/>
            <a:ext cx="1374775" cy="1692275"/>
            <a:chOff x="8762207" y="1241543"/>
            <a:chExt cx="1374740" cy="1690974"/>
          </a:xfrm>
        </p:grpSpPr>
        <p:grpSp>
          <p:nvGrpSpPr>
            <p:cNvPr id="29" name="组合 28"/>
            <p:cNvGrpSpPr/>
            <p:nvPr/>
          </p:nvGrpSpPr>
          <p:grpSpPr>
            <a:xfrm>
              <a:off x="8762207" y="1241543"/>
              <a:ext cx="1374740" cy="1135359"/>
              <a:chOff x="9766301" y="2624138"/>
              <a:chExt cx="638175" cy="527051"/>
            </a:xfrm>
            <a:solidFill>
              <a:schemeClr val="tx1"/>
            </a:solidFill>
          </p:grpSpPr>
          <p:sp>
            <p:nvSpPr>
              <p:cNvPr id="31" name="Freeform 237"/>
              <p:cNvSpPr>
                <a:spLocks/>
              </p:cNvSpPr>
              <p:nvPr/>
            </p:nvSpPr>
            <p:spPr bwMode="auto">
              <a:xfrm>
                <a:off x="9906001" y="2846388"/>
                <a:ext cx="304800" cy="304800"/>
              </a:xfrm>
              <a:custGeom>
                <a:avLst/>
                <a:gdLst>
                  <a:gd name="T0" fmla="*/ 1 w 11"/>
                  <a:gd name="T1" fmla="*/ 1 h 11"/>
                  <a:gd name="T2" fmla="*/ 10 w 11"/>
                  <a:gd name="T3" fmla="*/ 1 h 11"/>
                  <a:gd name="T4" fmla="*/ 10 w 11"/>
                  <a:gd name="T5" fmla="*/ 1 h 11"/>
                  <a:gd name="T6" fmla="*/ 11 w 11"/>
                  <a:gd name="T7" fmla="*/ 1 h 11"/>
                  <a:gd name="T8" fmla="*/ 11 w 11"/>
                  <a:gd name="T9" fmla="*/ 1 h 11"/>
                  <a:gd name="T10" fmla="*/ 10 w 11"/>
                  <a:gd name="T11" fmla="*/ 0 h 11"/>
                  <a:gd name="T12" fmla="*/ 1 w 11"/>
                  <a:gd name="T13" fmla="*/ 0 h 11"/>
                  <a:gd name="T14" fmla="*/ 0 w 11"/>
                  <a:gd name="T15" fmla="*/ 1 h 11"/>
                  <a:gd name="T16" fmla="*/ 0 w 11"/>
                  <a:gd name="T17" fmla="*/ 10 h 11"/>
                  <a:gd name="T18" fmla="*/ 1 w 11"/>
                  <a:gd name="T19" fmla="*/ 11 h 11"/>
                  <a:gd name="T20" fmla="*/ 1 w 11"/>
                  <a:gd name="T21" fmla="*/ 11 h 11"/>
                  <a:gd name="T22" fmla="*/ 1 w 11"/>
                  <a:gd name="T23" fmla="*/ 10 h 11"/>
                  <a:gd name="T24" fmla="*/ 1 w 11"/>
                  <a:gd name="T25" fmla="*/ 10 h 11"/>
                  <a:gd name="T26" fmla="*/ 1 w 11"/>
                  <a:gd name="T2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1">
                    <a:moveTo>
                      <a:pt x="1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238"/>
              <p:cNvSpPr>
                <a:spLocks/>
              </p:cNvSpPr>
              <p:nvPr/>
            </p:nvSpPr>
            <p:spPr bwMode="auto">
              <a:xfrm>
                <a:off x="9766301" y="2651126"/>
                <a:ext cx="638175" cy="333375"/>
              </a:xfrm>
              <a:custGeom>
                <a:avLst/>
                <a:gdLst>
                  <a:gd name="T0" fmla="*/ 19 w 23"/>
                  <a:gd name="T1" fmla="*/ 3 h 12"/>
                  <a:gd name="T2" fmla="*/ 18 w 23"/>
                  <a:gd name="T3" fmla="*/ 3 h 12"/>
                  <a:gd name="T4" fmla="*/ 18 w 23"/>
                  <a:gd name="T5" fmla="*/ 3 h 12"/>
                  <a:gd name="T6" fmla="*/ 13 w 23"/>
                  <a:gd name="T7" fmla="*/ 0 h 12"/>
                  <a:gd name="T8" fmla="*/ 8 w 23"/>
                  <a:gd name="T9" fmla="*/ 2 h 12"/>
                  <a:gd name="T10" fmla="*/ 7 w 23"/>
                  <a:gd name="T11" fmla="*/ 1 h 12"/>
                  <a:gd name="T12" fmla="*/ 5 w 23"/>
                  <a:gd name="T13" fmla="*/ 3 h 12"/>
                  <a:gd name="T14" fmla="*/ 4 w 23"/>
                  <a:gd name="T15" fmla="*/ 3 h 12"/>
                  <a:gd name="T16" fmla="*/ 2 w 23"/>
                  <a:gd name="T17" fmla="*/ 3 h 12"/>
                  <a:gd name="T18" fmla="*/ 0 w 23"/>
                  <a:gd name="T19" fmla="*/ 7 h 12"/>
                  <a:gd name="T20" fmla="*/ 3 w 23"/>
                  <a:gd name="T21" fmla="*/ 12 h 12"/>
                  <a:gd name="T22" fmla="*/ 5 w 23"/>
                  <a:gd name="T23" fmla="*/ 12 h 12"/>
                  <a:gd name="T24" fmla="*/ 5 w 23"/>
                  <a:gd name="T25" fmla="*/ 8 h 12"/>
                  <a:gd name="T26" fmla="*/ 6 w 23"/>
                  <a:gd name="T27" fmla="*/ 6 h 12"/>
                  <a:gd name="T28" fmla="*/ 15 w 23"/>
                  <a:gd name="T29" fmla="*/ 6 h 12"/>
                  <a:gd name="T30" fmla="*/ 16 w 23"/>
                  <a:gd name="T31" fmla="*/ 8 h 12"/>
                  <a:gd name="T32" fmla="*/ 16 w 23"/>
                  <a:gd name="T33" fmla="*/ 8 h 12"/>
                  <a:gd name="T34" fmla="*/ 17 w 23"/>
                  <a:gd name="T35" fmla="*/ 8 h 12"/>
                  <a:gd name="T36" fmla="*/ 18 w 23"/>
                  <a:gd name="T37" fmla="*/ 9 h 12"/>
                  <a:gd name="T38" fmla="*/ 18 w 23"/>
                  <a:gd name="T39" fmla="*/ 9 h 12"/>
                  <a:gd name="T40" fmla="*/ 19 w 23"/>
                  <a:gd name="T41" fmla="*/ 9 h 12"/>
                  <a:gd name="T42" fmla="*/ 19 w 23"/>
                  <a:gd name="T43" fmla="*/ 10 h 12"/>
                  <a:gd name="T44" fmla="*/ 19 w 23"/>
                  <a:gd name="T45" fmla="*/ 12 h 12"/>
                  <a:gd name="T46" fmla="*/ 19 w 23"/>
                  <a:gd name="T47" fmla="*/ 12 h 12"/>
                  <a:gd name="T48" fmla="*/ 23 w 23"/>
                  <a:gd name="T49" fmla="*/ 7 h 12"/>
                  <a:gd name="T50" fmla="*/ 19 w 23"/>
                  <a:gd name="T5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12">
                    <a:moveTo>
                      <a:pt x="19" y="3"/>
                    </a:moveTo>
                    <a:cubicBezTo>
                      <a:pt x="19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1"/>
                      <a:pt x="15" y="0"/>
                      <a:pt x="13" y="0"/>
                    </a:cubicBezTo>
                    <a:cubicBezTo>
                      <a:pt x="11" y="0"/>
                      <a:pt x="9" y="0"/>
                      <a:pt x="8" y="2"/>
                    </a:cubicBezTo>
                    <a:cubicBezTo>
                      <a:pt x="8" y="2"/>
                      <a:pt x="7" y="1"/>
                      <a:pt x="7" y="1"/>
                    </a:cubicBezTo>
                    <a:cubicBezTo>
                      <a:pt x="6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1" y="4"/>
                      <a:pt x="0" y="6"/>
                      <a:pt x="0" y="7"/>
                    </a:cubicBezTo>
                    <a:cubicBezTo>
                      <a:pt x="0" y="10"/>
                      <a:pt x="1" y="11"/>
                      <a:pt x="3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20" y="10"/>
                      <a:pt x="19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3" y="7"/>
                    </a:cubicBezTo>
                    <a:cubicBezTo>
                      <a:pt x="23" y="5"/>
                      <a:pt x="21" y="4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239"/>
              <p:cNvSpPr>
                <a:spLocks/>
              </p:cNvSpPr>
              <p:nvPr/>
            </p:nvSpPr>
            <p:spPr bwMode="auto">
              <a:xfrm>
                <a:off x="9932989" y="2873376"/>
                <a:ext cx="360363" cy="277813"/>
              </a:xfrm>
              <a:custGeom>
                <a:avLst/>
                <a:gdLst>
                  <a:gd name="T0" fmla="*/ 12 w 13"/>
                  <a:gd name="T1" fmla="*/ 1 h 10"/>
                  <a:gd name="T2" fmla="*/ 11 w 13"/>
                  <a:gd name="T3" fmla="*/ 1 h 10"/>
                  <a:gd name="T4" fmla="*/ 11 w 13"/>
                  <a:gd name="T5" fmla="*/ 0 h 10"/>
                  <a:gd name="T6" fmla="*/ 8 w 13"/>
                  <a:gd name="T7" fmla="*/ 0 h 10"/>
                  <a:gd name="T8" fmla="*/ 8 w 13"/>
                  <a:gd name="T9" fmla="*/ 1 h 10"/>
                  <a:gd name="T10" fmla="*/ 3 w 13"/>
                  <a:gd name="T11" fmla="*/ 1 h 10"/>
                  <a:gd name="T12" fmla="*/ 2 w 13"/>
                  <a:gd name="T13" fmla="*/ 2 h 10"/>
                  <a:gd name="T14" fmla="*/ 0 w 13"/>
                  <a:gd name="T15" fmla="*/ 10 h 10"/>
                  <a:gd name="T16" fmla="*/ 1 w 13"/>
                  <a:gd name="T17" fmla="*/ 10 h 10"/>
                  <a:gd name="T18" fmla="*/ 9 w 13"/>
                  <a:gd name="T19" fmla="*/ 10 h 10"/>
                  <a:gd name="T20" fmla="*/ 11 w 13"/>
                  <a:gd name="T21" fmla="*/ 10 h 10"/>
                  <a:gd name="T22" fmla="*/ 11 w 13"/>
                  <a:gd name="T23" fmla="*/ 9 h 10"/>
                  <a:gd name="T24" fmla="*/ 13 w 13"/>
                  <a:gd name="T25" fmla="*/ 2 h 10"/>
                  <a:gd name="T26" fmla="*/ 13 w 13"/>
                  <a:gd name="T27" fmla="*/ 1 h 10"/>
                  <a:gd name="T28" fmla="*/ 12 w 13"/>
                  <a:gd name="T2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0">
                    <a:moveTo>
                      <a:pt x="12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58"/>
              <p:cNvSpPr>
                <a:spLocks/>
              </p:cNvSpPr>
              <p:nvPr/>
            </p:nvSpPr>
            <p:spPr bwMode="auto">
              <a:xfrm>
                <a:off x="9906001" y="2846388"/>
                <a:ext cx="304800" cy="277813"/>
              </a:xfrm>
              <a:custGeom>
                <a:avLst/>
                <a:gdLst>
                  <a:gd name="T0" fmla="*/ 1 w 11"/>
                  <a:gd name="T1" fmla="*/ 0 h 10"/>
                  <a:gd name="T2" fmla="*/ 10 w 11"/>
                  <a:gd name="T3" fmla="*/ 0 h 10"/>
                  <a:gd name="T4" fmla="*/ 10 w 11"/>
                  <a:gd name="T5" fmla="*/ 1 h 10"/>
                  <a:gd name="T6" fmla="*/ 11 w 11"/>
                  <a:gd name="T7" fmla="*/ 1 h 10"/>
                  <a:gd name="T8" fmla="*/ 11 w 11"/>
                  <a:gd name="T9" fmla="*/ 0 h 10"/>
                  <a:gd name="T10" fmla="*/ 10 w 11"/>
                  <a:gd name="T11" fmla="*/ 0 h 10"/>
                  <a:gd name="T12" fmla="*/ 1 w 11"/>
                  <a:gd name="T13" fmla="*/ 0 h 10"/>
                  <a:gd name="T14" fmla="*/ 0 w 11"/>
                  <a:gd name="T15" fmla="*/ 0 h 10"/>
                  <a:gd name="T16" fmla="*/ 0 w 11"/>
                  <a:gd name="T17" fmla="*/ 10 h 10"/>
                  <a:gd name="T18" fmla="*/ 1 w 11"/>
                  <a:gd name="T19" fmla="*/ 10 h 10"/>
                  <a:gd name="T20" fmla="*/ 1 w 11"/>
                  <a:gd name="T21" fmla="*/ 10 h 10"/>
                  <a:gd name="T22" fmla="*/ 1 w 11"/>
                  <a:gd name="T23" fmla="*/ 10 h 10"/>
                  <a:gd name="T24" fmla="*/ 1 w 11"/>
                  <a:gd name="T25" fmla="*/ 10 h 10"/>
                  <a:gd name="T26" fmla="*/ 1 w 11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0">
                    <a:moveTo>
                      <a:pt x="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59"/>
              <p:cNvSpPr>
                <a:spLocks/>
              </p:cNvSpPr>
              <p:nvPr/>
            </p:nvSpPr>
            <p:spPr bwMode="auto">
              <a:xfrm>
                <a:off x="9766301" y="2624138"/>
                <a:ext cx="609600" cy="360363"/>
              </a:xfrm>
              <a:custGeom>
                <a:avLst/>
                <a:gdLst>
                  <a:gd name="T0" fmla="*/ 19 w 22"/>
                  <a:gd name="T1" fmla="*/ 4 h 13"/>
                  <a:gd name="T2" fmla="*/ 18 w 22"/>
                  <a:gd name="T3" fmla="*/ 4 h 13"/>
                  <a:gd name="T4" fmla="*/ 18 w 22"/>
                  <a:gd name="T5" fmla="*/ 4 h 13"/>
                  <a:gd name="T6" fmla="*/ 13 w 22"/>
                  <a:gd name="T7" fmla="*/ 0 h 13"/>
                  <a:gd name="T8" fmla="*/ 8 w 22"/>
                  <a:gd name="T9" fmla="*/ 3 h 13"/>
                  <a:gd name="T10" fmla="*/ 7 w 22"/>
                  <a:gd name="T11" fmla="*/ 2 h 13"/>
                  <a:gd name="T12" fmla="*/ 5 w 22"/>
                  <a:gd name="T13" fmla="*/ 4 h 13"/>
                  <a:gd name="T14" fmla="*/ 4 w 22"/>
                  <a:gd name="T15" fmla="*/ 4 h 13"/>
                  <a:gd name="T16" fmla="*/ 2 w 22"/>
                  <a:gd name="T17" fmla="*/ 4 h 13"/>
                  <a:gd name="T18" fmla="*/ 0 w 22"/>
                  <a:gd name="T19" fmla="*/ 8 h 13"/>
                  <a:gd name="T20" fmla="*/ 3 w 22"/>
                  <a:gd name="T21" fmla="*/ 13 h 13"/>
                  <a:gd name="T22" fmla="*/ 4 w 22"/>
                  <a:gd name="T23" fmla="*/ 13 h 13"/>
                  <a:gd name="T24" fmla="*/ 4 w 22"/>
                  <a:gd name="T25" fmla="*/ 8 h 13"/>
                  <a:gd name="T26" fmla="*/ 6 w 22"/>
                  <a:gd name="T27" fmla="*/ 7 h 13"/>
                  <a:gd name="T28" fmla="*/ 15 w 22"/>
                  <a:gd name="T29" fmla="*/ 7 h 13"/>
                  <a:gd name="T30" fmla="*/ 16 w 22"/>
                  <a:gd name="T31" fmla="*/ 8 h 13"/>
                  <a:gd name="T32" fmla="*/ 16 w 22"/>
                  <a:gd name="T33" fmla="*/ 9 h 13"/>
                  <a:gd name="T34" fmla="*/ 17 w 22"/>
                  <a:gd name="T35" fmla="*/ 9 h 13"/>
                  <a:gd name="T36" fmla="*/ 18 w 22"/>
                  <a:gd name="T37" fmla="*/ 9 h 13"/>
                  <a:gd name="T38" fmla="*/ 18 w 22"/>
                  <a:gd name="T39" fmla="*/ 9 h 13"/>
                  <a:gd name="T40" fmla="*/ 19 w 22"/>
                  <a:gd name="T41" fmla="*/ 10 h 13"/>
                  <a:gd name="T42" fmla="*/ 19 w 22"/>
                  <a:gd name="T43" fmla="*/ 11 h 13"/>
                  <a:gd name="T44" fmla="*/ 19 w 22"/>
                  <a:gd name="T45" fmla="*/ 13 h 13"/>
                  <a:gd name="T46" fmla="*/ 19 w 22"/>
                  <a:gd name="T47" fmla="*/ 13 h 13"/>
                  <a:gd name="T48" fmla="*/ 22 w 22"/>
                  <a:gd name="T49" fmla="*/ 8 h 13"/>
                  <a:gd name="T50" fmla="*/ 19 w 22"/>
                  <a:gd name="T5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cubicBezTo>
                      <a:pt x="19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9" y="1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1" y="5"/>
                      <a:pt x="0" y="7"/>
                      <a:pt x="0" y="8"/>
                    </a:cubicBezTo>
                    <a:cubicBezTo>
                      <a:pt x="0" y="11"/>
                      <a:pt x="1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5" y="7"/>
                      <a:pt x="6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1"/>
                      <a:pt x="19" y="11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1" y="12"/>
                      <a:pt x="22" y="10"/>
                      <a:pt x="22" y="8"/>
                    </a:cubicBezTo>
                    <a:cubicBezTo>
                      <a:pt x="22" y="6"/>
                      <a:pt x="21" y="4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60"/>
              <p:cNvSpPr>
                <a:spLocks/>
              </p:cNvSpPr>
              <p:nvPr/>
            </p:nvSpPr>
            <p:spPr bwMode="auto">
              <a:xfrm>
                <a:off x="9932989" y="2873376"/>
                <a:ext cx="360363" cy="250825"/>
              </a:xfrm>
              <a:custGeom>
                <a:avLst/>
                <a:gdLst>
                  <a:gd name="T0" fmla="*/ 12 w 13"/>
                  <a:gd name="T1" fmla="*/ 1 h 9"/>
                  <a:gd name="T2" fmla="*/ 11 w 13"/>
                  <a:gd name="T3" fmla="*/ 1 h 9"/>
                  <a:gd name="T4" fmla="*/ 11 w 13"/>
                  <a:gd name="T5" fmla="*/ 0 h 9"/>
                  <a:gd name="T6" fmla="*/ 8 w 13"/>
                  <a:gd name="T7" fmla="*/ 0 h 9"/>
                  <a:gd name="T8" fmla="*/ 7 w 13"/>
                  <a:gd name="T9" fmla="*/ 1 h 9"/>
                  <a:gd name="T10" fmla="*/ 3 w 13"/>
                  <a:gd name="T11" fmla="*/ 1 h 9"/>
                  <a:gd name="T12" fmla="*/ 2 w 13"/>
                  <a:gd name="T13" fmla="*/ 2 h 9"/>
                  <a:gd name="T14" fmla="*/ 0 w 13"/>
                  <a:gd name="T15" fmla="*/ 9 h 9"/>
                  <a:gd name="T16" fmla="*/ 1 w 13"/>
                  <a:gd name="T17" fmla="*/ 9 h 9"/>
                  <a:gd name="T18" fmla="*/ 9 w 13"/>
                  <a:gd name="T19" fmla="*/ 9 h 9"/>
                  <a:gd name="T20" fmla="*/ 11 w 13"/>
                  <a:gd name="T21" fmla="*/ 9 h 9"/>
                  <a:gd name="T22" fmla="*/ 11 w 13"/>
                  <a:gd name="T23" fmla="*/ 9 h 9"/>
                  <a:gd name="T24" fmla="*/ 13 w 13"/>
                  <a:gd name="T25" fmla="*/ 2 h 9"/>
                  <a:gd name="T26" fmla="*/ 13 w 13"/>
                  <a:gd name="T27" fmla="*/ 1 h 9"/>
                  <a:gd name="T28" fmla="*/ 12 w 13"/>
                  <a:gd name="T2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9">
                    <a:moveTo>
                      <a:pt x="12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943177" y="2532775"/>
              <a:ext cx="954063" cy="3997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服务器</a:t>
              </a:r>
            </a:p>
          </p:txBody>
        </p:sp>
      </p:grpSp>
      <p:grpSp>
        <p:nvGrpSpPr>
          <p:cNvPr id="37" name="组合 2"/>
          <p:cNvGrpSpPr>
            <a:grpSpLocks/>
          </p:cNvGrpSpPr>
          <p:nvPr/>
        </p:nvGrpSpPr>
        <p:grpSpPr bwMode="auto">
          <a:xfrm>
            <a:off x="3230563" y="4124325"/>
            <a:ext cx="1303337" cy="1711325"/>
            <a:chOff x="5351422" y="3764413"/>
            <a:chExt cx="1475556" cy="1936905"/>
          </a:xfrm>
        </p:grpSpPr>
        <p:grpSp>
          <p:nvGrpSpPr>
            <p:cNvPr id="38" name="组合 37"/>
            <p:cNvGrpSpPr/>
            <p:nvPr/>
          </p:nvGrpSpPr>
          <p:grpSpPr>
            <a:xfrm>
              <a:off x="5593403" y="3764413"/>
              <a:ext cx="1233575" cy="1457479"/>
              <a:chOff x="4640263" y="3808413"/>
              <a:chExt cx="463550" cy="547688"/>
            </a:xfrm>
            <a:solidFill>
              <a:schemeClr val="tx1"/>
            </a:solidFill>
          </p:grpSpPr>
          <p:sp>
            <p:nvSpPr>
              <p:cNvPr id="40" name="Freeform 28"/>
              <p:cNvSpPr>
                <a:spLocks/>
              </p:cNvSpPr>
              <p:nvPr/>
            </p:nvSpPr>
            <p:spPr bwMode="auto">
              <a:xfrm>
                <a:off x="4640263" y="3808413"/>
                <a:ext cx="273050" cy="547688"/>
              </a:xfrm>
              <a:custGeom>
                <a:avLst/>
                <a:gdLst>
                  <a:gd name="T0" fmla="*/ 10 w 10"/>
                  <a:gd name="T1" fmla="*/ 17 h 20"/>
                  <a:gd name="T2" fmla="*/ 1 w 10"/>
                  <a:gd name="T3" fmla="*/ 17 h 20"/>
                  <a:gd name="T4" fmla="*/ 1 w 10"/>
                  <a:gd name="T5" fmla="*/ 2 h 20"/>
                  <a:gd name="T6" fmla="*/ 1 w 10"/>
                  <a:gd name="T7" fmla="*/ 2 h 20"/>
                  <a:gd name="T8" fmla="*/ 10 w 10"/>
                  <a:gd name="T9" fmla="*/ 2 h 20"/>
                  <a:gd name="T10" fmla="*/ 10 w 10"/>
                  <a:gd name="T11" fmla="*/ 2 h 20"/>
                  <a:gd name="T12" fmla="*/ 10 w 10"/>
                  <a:gd name="T13" fmla="*/ 4 h 20"/>
                  <a:gd name="T14" fmla="*/ 10 w 10"/>
                  <a:gd name="T15" fmla="*/ 4 h 20"/>
                  <a:gd name="T16" fmla="*/ 10 w 10"/>
                  <a:gd name="T17" fmla="*/ 2 h 20"/>
                  <a:gd name="T18" fmla="*/ 9 w 10"/>
                  <a:gd name="T19" fmla="*/ 0 h 20"/>
                  <a:gd name="T20" fmla="*/ 2 w 10"/>
                  <a:gd name="T21" fmla="*/ 0 h 20"/>
                  <a:gd name="T22" fmla="*/ 0 w 10"/>
                  <a:gd name="T23" fmla="*/ 2 h 20"/>
                  <a:gd name="T24" fmla="*/ 0 w 10"/>
                  <a:gd name="T25" fmla="*/ 18 h 20"/>
                  <a:gd name="T26" fmla="*/ 2 w 10"/>
                  <a:gd name="T27" fmla="*/ 20 h 20"/>
                  <a:gd name="T28" fmla="*/ 9 w 10"/>
                  <a:gd name="T29" fmla="*/ 20 h 20"/>
                  <a:gd name="T30" fmla="*/ 10 w 10"/>
                  <a:gd name="T31" fmla="*/ 18 h 20"/>
                  <a:gd name="T32" fmla="*/ 10 w 10"/>
                  <a:gd name="T33" fmla="*/ 16 h 20"/>
                  <a:gd name="T34" fmla="*/ 10 w 10"/>
                  <a:gd name="T35" fmla="*/ 15 h 20"/>
                  <a:gd name="T36" fmla="*/ 10 w 10"/>
                  <a:gd name="T37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20">
                    <a:moveTo>
                      <a:pt x="10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0" y="19"/>
                      <a:pt x="10" y="18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5"/>
                    </a:cubicBezTo>
                    <a:lnTo>
                      <a:pt x="1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29"/>
              <p:cNvSpPr>
                <a:spLocks noEditPoints="1"/>
              </p:cNvSpPr>
              <p:nvPr/>
            </p:nvSpPr>
            <p:spPr bwMode="auto">
              <a:xfrm>
                <a:off x="4776788" y="3917950"/>
                <a:ext cx="327025" cy="301625"/>
              </a:xfrm>
              <a:custGeom>
                <a:avLst/>
                <a:gdLst>
                  <a:gd name="T0" fmla="*/ 12 w 12"/>
                  <a:gd name="T1" fmla="*/ 2 h 11"/>
                  <a:gd name="T2" fmla="*/ 8 w 12"/>
                  <a:gd name="T3" fmla="*/ 1 h 11"/>
                  <a:gd name="T4" fmla="*/ 6 w 12"/>
                  <a:gd name="T5" fmla="*/ 0 h 11"/>
                  <a:gd name="T6" fmla="*/ 6 w 12"/>
                  <a:gd name="T7" fmla="*/ 0 h 11"/>
                  <a:gd name="T8" fmla="*/ 6 w 12"/>
                  <a:gd name="T9" fmla="*/ 0 h 11"/>
                  <a:gd name="T10" fmla="*/ 6 w 12"/>
                  <a:gd name="T11" fmla="*/ 0 h 11"/>
                  <a:gd name="T12" fmla="*/ 6 w 12"/>
                  <a:gd name="T13" fmla="*/ 0 h 11"/>
                  <a:gd name="T14" fmla="*/ 4 w 12"/>
                  <a:gd name="T15" fmla="*/ 1 h 11"/>
                  <a:gd name="T16" fmla="*/ 1 w 12"/>
                  <a:gd name="T17" fmla="*/ 2 h 11"/>
                  <a:gd name="T18" fmla="*/ 1 w 12"/>
                  <a:gd name="T19" fmla="*/ 6 h 11"/>
                  <a:gd name="T20" fmla="*/ 6 w 12"/>
                  <a:gd name="T21" fmla="*/ 11 h 11"/>
                  <a:gd name="T22" fmla="*/ 6 w 12"/>
                  <a:gd name="T23" fmla="*/ 11 h 11"/>
                  <a:gd name="T24" fmla="*/ 6 w 12"/>
                  <a:gd name="T25" fmla="*/ 11 h 11"/>
                  <a:gd name="T26" fmla="*/ 6 w 12"/>
                  <a:gd name="T27" fmla="*/ 11 h 11"/>
                  <a:gd name="T28" fmla="*/ 6 w 12"/>
                  <a:gd name="T29" fmla="*/ 11 h 11"/>
                  <a:gd name="T30" fmla="*/ 11 w 12"/>
                  <a:gd name="T31" fmla="*/ 6 h 11"/>
                  <a:gd name="T32" fmla="*/ 12 w 12"/>
                  <a:gd name="T33" fmla="*/ 2 h 11"/>
                  <a:gd name="T34" fmla="*/ 11 w 12"/>
                  <a:gd name="T35" fmla="*/ 5 h 11"/>
                  <a:gd name="T36" fmla="*/ 6 w 12"/>
                  <a:gd name="T37" fmla="*/ 11 h 11"/>
                  <a:gd name="T38" fmla="*/ 2 w 12"/>
                  <a:gd name="T39" fmla="*/ 5 h 11"/>
                  <a:gd name="T40" fmla="*/ 1 w 12"/>
                  <a:gd name="T41" fmla="*/ 2 h 11"/>
                  <a:gd name="T42" fmla="*/ 5 w 12"/>
                  <a:gd name="T43" fmla="*/ 1 h 11"/>
                  <a:gd name="T44" fmla="*/ 6 w 12"/>
                  <a:gd name="T45" fmla="*/ 1 h 11"/>
                  <a:gd name="T46" fmla="*/ 8 w 12"/>
                  <a:gd name="T47" fmla="*/ 1 h 11"/>
                  <a:gd name="T48" fmla="*/ 11 w 12"/>
                  <a:gd name="T49" fmla="*/ 2 h 11"/>
                  <a:gd name="T50" fmla="*/ 11 w 12"/>
                  <a:gd name="T5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11">
                    <a:moveTo>
                      <a:pt x="12" y="2"/>
                    </a:moveTo>
                    <a:cubicBezTo>
                      <a:pt x="10" y="2"/>
                      <a:pt x="9" y="1"/>
                      <a:pt x="8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1"/>
                      <a:pt x="4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9" y="10"/>
                      <a:pt x="11" y="7"/>
                      <a:pt x="11" y="6"/>
                    </a:cubicBezTo>
                    <a:cubicBezTo>
                      <a:pt x="12" y="4"/>
                      <a:pt x="12" y="3"/>
                      <a:pt x="12" y="2"/>
                    </a:cubicBezTo>
                    <a:close/>
                    <a:moveTo>
                      <a:pt x="11" y="5"/>
                    </a:moveTo>
                    <a:cubicBezTo>
                      <a:pt x="10" y="7"/>
                      <a:pt x="9" y="9"/>
                      <a:pt x="6" y="11"/>
                    </a:cubicBezTo>
                    <a:cubicBezTo>
                      <a:pt x="3" y="9"/>
                      <a:pt x="2" y="7"/>
                      <a:pt x="2" y="5"/>
                    </a:cubicBezTo>
                    <a:cubicBezTo>
                      <a:pt x="1" y="4"/>
                      <a:pt x="1" y="3"/>
                      <a:pt x="1" y="2"/>
                    </a:cubicBezTo>
                    <a:cubicBezTo>
                      <a:pt x="2" y="2"/>
                      <a:pt x="3" y="2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7" y="1"/>
                      <a:pt x="8" y="1"/>
                    </a:cubicBezTo>
                    <a:cubicBezTo>
                      <a:pt x="9" y="2"/>
                      <a:pt x="10" y="2"/>
                      <a:pt x="11" y="2"/>
                    </a:cubicBezTo>
                    <a:cubicBezTo>
                      <a:pt x="11" y="3"/>
                      <a:pt x="11" y="4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0"/>
              <p:cNvSpPr>
                <a:spLocks noEditPoints="1"/>
              </p:cNvSpPr>
              <p:nvPr/>
            </p:nvSpPr>
            <p:spPr bwMode="auto">
              <a:xfrm>
                <a:off x="4830763" y="3944938"/>
                <a:ext cx="219075" cy="246063"/>
              </a:xfrm>
              <a:custGeom>
                <a:avLst/>
                <a:gdLst>
                  <a:gd name="T0" fmla="*/ 4 w 8"/>
                  <a:gd name="T1" fmla="*/ 0 h 9"/>
                  <a:gd name="T2" fmla="*/ 4 w 8"/>
                  <a:gd name="T3" fmla="*/ 0 h 9"/>
                  <a:gd name="T4" fmla="*/ 3 w 8"/>
                  <a:gd name="T5" fmla="*/ 1 h 9"/>
                  <a:gd name="T6" fmla="*/ 0 w 8"/>
                  <a:gd name="T7" fmla="*/ 2 h 9"/>
                  <a:gd name="T8" fmla="*/ 0 w 8"/>
                  <a:gd name="T9" fmla="*/ 4 h 9"/>
                  <a:gd name="T10" fmla="*/ 4 w 8"/>
                  <a:gd name="T11" fmla="*/ 9 h 9"/>
                  <a:gd name="T12" fmla="*/ 8 w 8"/>
                  <a:gd name="T13" fmla="*/ 4 h 9"/>
                  <a:gd name="T14" fmla="*/ 8 w 8"/>
                  <a:gd name="T15" fmla="*/ 2 h 9"/>
                  <a:gd name="T16" fmla="*/ 5 w 8"/>
                  <a:gd name="T17" fmla="*/ 1 h 9"/>
                  <a:gd name="T18" fmla="*/ 4 w 8"/>
                  <a:gd name="T19" fmla="*/ 0 h 9"/>
                  <a:gd name="T20" fmla="*/ 8 w 8"/>
                  <a:gd name="T21" fmla="*/ 4 h 9"/>
                  <a:gd name="T22" fmla="*/ 7 w 8"/>
                  <a:gd name="T23" fmla="*/ 5 h 9"/>
                  <a:gd name="T24" fmla="*/ 4 w 8"/>
                  <a:gd name="T25" fmla="*/ 5 h 9"/>
                  <a:gd name="T26" fmla="*/ 4 w 8"/>
                  <a:gd name="T27" fmla="*/ 9 h 9"/>
                  <a:gd name="T28" fmla="*/ 1 w 8"/>
                  <a:gd name="T29" fmla="*/ 5 h 9"/>
                  <a:gd name="T30" fmla="*/ 4 w 8"/>
                  <a:gd name="T31" fmla="*/ 5 h 9"/>
                  <a:gd name="T32" fmla="*/ 4 w 8"/>
                  <a:gd name="T33" fmla="*/ 1 h 9"/>
                  <a:gd name="T34" fmla="*/ 5 w 8"/>
                  <a:gd name="T35" fmla="*/ 1 h 9"/>
                  <a:gd name="T36" fmla="*/ 8 w 8"/>
                  <a:gd name="T37" fmla="*/ 2 h 9"/>
                  <a:gd name="T38" fmla="*/ 8 w 8"/>
                  <a:gd name="T3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6"/>
                      <a:pt x="2" y="8"/>
                      <a:pt x="4" y="9"/>
                    </a:cubicBezTo>
                    <a:cubicBezTo>
                      <a:pt x="7" y="8"/>
                      <a:pt x="8" y="6"/>
                      <a:pt x="8" y="4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5"/>
                      <a:pt x="7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1" y="6"/>
                      <a:pt x="1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2"/>
                      <a:pt x="7" y="2"/>
                      <a:pt x="8" y="2"/>
                    </a:cubicBezTo>
                    <a:cubicBezTo>
                      <a:pt x="8" y="3"/>
                      <a:pt x="8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108"/>
              <p:cNvSpPr>
                <a:spLocks/>
              </p:cNvSpPr>
              <p:nvPr/>
            </p:nvSpPr>
            <p:spPr bwMode="auto">
              <a:xfrm>
                <a:off x="4640263" y="3808413"/>
                <a:ext cx="273050" cy="547688"/>
              </a:xfrm>
              <a:custGeom>
                <a:avLst/>
                <a:gdLst>
                  <a:gd name="T0" fmla="*/ 9 w 10"/>
                  <a:gd name="T1" fmla="*/ 17 h 20"/>
                  <a:gd name="T2" fmla="*/ 1 w 10"/>
                  <a:gd name="T3" fmla="*/ 17 h 20"/>
                  <a:gd name="T4" fmla="*/ 1 w 10"/>
                  <a:gd name="T5" fmla="*/ 2 h 20"/>
                  <a:gd name="T6" fmla="*/ 1 w 10"/>
                  <a:gd name="T7" fmla="*/ 2 h 20"/>
                  <a:gd name="T8" fmla="*/ 9 w 10"/>
                  <a:gd name="T9" fmla="*/ 2 h 20"/>
                  <a:gd name="T10" fmla="*/ 9 w 10"/>
                  <a:gd name="T11" fmla="*/ 2 h 20"/>
                  <a:gd name="T12" fmla="*/ 9 w 10"/>
                  <a:gd name="T13" fmla="*/ 4 h 20"/>
                  <a:gd name="T14" fmla="*/ 10 w 10"/>
                  <a:gd name="T15" fmla="*/ 4 h 20"/>
                  <a:gd name="T16" fmla="*/ 10 w 10"/>
                  <a:gd name="T17" fmla="*/ 2 h 20"/>
                  <a:gd name="T18" fmla="*/ 9 w 10"/>
                  <a:gd name="T19" fmla="*/ 0 h 20"/>
                  <a:gd name="T20" fmla="*/ 1 w 10"/>
                  <a:gd name="T21" fmla="*/ 0 h 20"/>
                  <a:gd name="T22" fmla="*/ 0 w 10"/>
                  <a:gd name="T23" fmla="*/ 2 h 20"/>
                  <a:gd name="T24" fmla="*/ 0 w 10"/>
                  <a:gd name="T25" fmla="*/ 18 h 20"/>
                  <a:gd name="T26" fmla="*/ 1 w 10"/>
                  <a:gd name="T27" fmla="*/ 20 h 20"/>
                  <a:gd name="T28" fmla="*/ 9 w 10"/>
                  <a:gd name="T29" fmla="*/ 20 h 20"/>
                  <a:gd name="T30" fmla="*/ 10 w 10"/>
                  <a:gd name="T31" fmla="*/ 18 h 20"/>
                  <a:gd name="T32" fmla="*/ 10 w 10"/>
                  <a:gd name="T33" fmla="*/ 16 h 20"/>
                  <a:gd name="T34" fmla="*/ 9 w 10"/>
                  <a:gd name="T35" fmla="*/ 15 h 20"/>
                  <a:gd name="T36" fmla="*/ 9 w 10"/>
                  <a:gd name="T37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20">
                    <a:moveTo>
                      <a:pt x="9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10" y="19"/>
                      <a:pt x="10" y="18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5"/>
                      <a:pt x="9" y="15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109"/>
              <p:cNvSpPr>
                <a:spLocks noEditPoints="1"/>
              </p:cNvSpPr>
              <p:nvPr/>
            </p:nvSpPr>
            <p:spPr bwMode="auto">
              <a:xfrm>
                <a:off x="4776788" y="3917950"/>
                <a:ext cx="327025" cy="301625"/>
              </a:xfrm>
              <a:custGeom>
                <a:avLst/>
                <a:gdLst>
                  <a:gd name="T0" fmla="*/ 11 w 12"/>
                  <a:gd name="T1" fmla="*/ 2 h 11"/>
                  <a:gd name="T2" fmla="*/ 8 w 12"/>
                  <a:gd name="T3" fmla="*/ 1 h 11"/>
                  <a:gd name="T4" fmla="*/ 6 w 12"/>
                  <a:gd name="T5" fmla="*/ 0 h 11"/>
                  <a:gd name="T6" fmla="*/ 6 w 12"/>
                  <a:gd name="T7" fmla="*/ 0 h 11"/>
                  <a:gd name="T8" fmla="*/ 6 w 12"/>
                  <a:gd name="T9" fmla="*/ 0 h 11"/>
                  <a:gd name="T10" fmla="*/ 6 w 12"/>
                  <a:gd name="T11" fmla="*/ 0 h 11"/>
                  <a:gd name="T12" fmla="*/ 6 w 12"/>
                  <a:gd name="T13" fmla="*/ 0 h 11"/>
                  <a:gd name="T14" fmla="*/ 4 w 12"/>
                  <a:gd name="T15" fmla="*/ 1 h 11"/>
                  <a:gd name="T16" fmla="*/ 0 w 12"/>
                  <a:gd name="T17" fmla="*/ 2 h 11"/>
                  <a:gd name="T18" fmla="*/ 1 w 12"/>
                  <a:gd name="T19" fmla="*/ 6 h 11"/>
                  <a:gd name="T20" fmla="*/ 6 w 12"/>
                  <a:gd name="T21" fmla="*/ 11 h 11"/>
                  <a:gd name="T22" fmla="*/ 6 w 12"/>
                  <a:gd name="T23" fmla="*/ 11 h 11"/>
                  <a:gd name="T24" fmla="*/ 6 w 12"/>
                  <a:gd name="T25" fmla="*/ 11 h 11"/>
                  <a:gd name="T26" fmla="*/ 6 w 12"/>
                  <a:gd name="T27" fmla="*/ 11 h 11"/>
                  <a:gd name="T28" fmla="*/ 6 w 12"/>
                  <a:gd name="T29" fmla="*/ 11 h 11"/>
                  <a:gd name="T30" fmla="*/ 11 w 12"/>
                  <a:gd name="T31" fmla="*/ 6 h 11"/>
                  <a:gd name="T32" fmla="*/ 11 w 12"/>
                  <a:gd name="T33" fmla="*/ 2 h 11"/>
                  <a:gd name="T34" fmla="*/ 10 w 12"/>
                  <a:gd name="T35" fmla="*/ 5 h 11"/>
                  <a:gd name="T36" fmla="*/ 6 w 12"/>
                  <a:gd name="T37" fmla="*/ 11 h 11"/>
                  <a:gd name="T38" fmla="*/ 1 w 12"/>
                  <a:gd name="T39" fmla="*/ 5 h 11"/>
                  <a:gd name="T40" fmla="*/ 1 w 12"/>
                  <a:gd name="T41" fmla="*/ 2 h 11"/>
                  <a:gd name="T42" fmla="*/ 4 w 12"/>
                  <a:gd name="T43" fmla="*/ 1 h 11"/>
                  <a:gd name="T44" fmla="*/ 6 w 12"/>
                  <a:gd name="T45" fmla="*/ 1 h 11"/>
                  <a:gd name="T46" fmla="*/ 7 w 12"/>
                  <a:gd name="T47" fmla="*/ 1 h 11"/>
                  <a:gd name="T48" fmla="*/ 11 w 12"/>
                  <a:gd name="T49" fmla="*/ 2 h 11"/>
                  <a:gd name="T50" fmla="*/ 10 w 12"/>
                  <a:gd name="T5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11">
                    <a:moveTo>
                      <a:pt x="11" y="2"/>
                    </a:moveTo>
                    <a:cubicBezTo>
                      <a:pt x="10" y="2"/>
                      <a:pt x="9" y="1"/>
                      <a:pt x="8" y="1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1"/>
                      <a:pt x="1" y="2"/>
                      <a:pt x="0" y="2"/>
                    </a:cubicBez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9" y="10"/>
                      <a:pt x="11" y="7"/>
                      <a:pt x="11" y="6"/>
                    </a:cubicBezTo>
                    <a:cubicBezTo>
                      <a:pt x="12" y="4"/>
                      <a:pt x="11" y="3"/>
                      <a:pt x="11" y="2"/>
                    </a:cubicBezTo>
                    <a:close/>
                    <a:moveTo>
                      <a:pt x="10" y="5"/>
                    </a:moveTo>
                    <a:cubicBezTo>
                      <a:pt x="10" y="7"/>
                      <a:pt x="9" y="9"/>
                      <a:pt x="6" y="11"/>
                    </a:cubicBezTo>
                    <a:cubicBezTo>
                      <a:pt x="3" y="9"/>
                      <a:pt x="2" y="7"/>
                      <a:pt x="1" y="5"/>
                    </a:cubicBezTo>
                    <a:cubicBezTo>
                      <a:pt x="1" y="4"/>
                      <a:pt x="1" y="3"/>
                      <a:pt x="1" y="2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9" y="2"/>
                      <a:pt x="10" y="2"/>
                      <a:pt x="11" y="2"/>
                    </a:cubicBezTo>
                    <a:cubicBezTo>
                      <a:pt x="11" y="3"/>
                      <a:pt x="11" y="4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110"/>
              <p:cNvSpPr>
                <a:spLocks noEditPoints="1"/>
              </p:cNvSpPr>
              <p:nvPr/>
            </p:nvSpPr>
            <p:spPr bwMode="auto">
              <a:xfrm>
                <a:off x="4830763" y="3944938"/>
                <a:ext cx="219075" cy="246063"/>
              </a:xfrm>
              <a:custGeom>
                <a:avLst/>
                <a:gdLst>
                  <a:gd name="T0" fmla="*/ 4 w 8"/>
                  <a:gd name="T1" fmla="*/ 0 h 9"/>
                  <a:gd name="T2" fmla="*/ 4 w 8"/>
                  <a:gd name="T3" fmla="*/ 0 h 9"/>
                  <a:gd name="T4" fmla="*/ 3 w 8"/>
                  <a:gd name="T5" fmla="*/ 1 h 9"/>
                  <a:gd name="T6" fmla="*/ 0 w 8"/>
                  <a:gd name="T7" fmla="*/ 2 h 9"/>
                  <a:gd name="T8" fmla="*/ 0 w 8"/>
                  <a:gd name="T9" fmla="*/ 4 h 9"/>
                  <a:gd name="T10" fmla="*/ 4 w 8"/>
                  <a:gd name="T11" fmla="*/ 9 h 9"/>
                  <a:gd name="T12" fmla="*/ 8 w 8"/>
                  <a:gd name="T13" fmla="*/ 4 h 9"/>
                  <a:gd name="T14" fmla="*/ 8 w 8"/>
                  <a:gd name="T15" fmla="*/ 2 h 9"/>
                  <a:gd name="T16" fmla="*/ 5 w 8"/>
                  <a:gd name="T17" fmla="*/ 1 h 9"/>
                  <a:gd name="T18" fmla="*/ 4 w 8"/>
                  <a:gd name="T19" fmla="*/ 0 h 9"/>
                  <a:gd name="T20" fmla="*/ 8 w 8"/>
                  <a:gd name="T21" fmla="*/ 4 h 9"/>
                  <a:gd name="T22" fmla="*/ 7 w 8"/>
                  <a:gd name="T23" fmla="*/ 5 h 9"/>
                  <a:gd name="T24" fmla="*/ 4 w 8"/>
                  <a:gd name="T25" fmla="*/ 5 h 9"/>
                  <a:gd name="T26" fmla="*/ 4 w 8"/>
                  <a:gd name="T27" fmla="*/ 9 h 9"/>
                  <a:gd name="T28" fmla="*/ 0 w 8"/>
                  <a:gd name="T29" fmla="*/ 5 h 9"/>
                  <a:gd name="T30" fmla="*/ 4 w 8"/>
                  <a:gd name="T31" fmla="*/ 5 h 9"/>
                  <a:gd name="T32" fmla="*/ 4 w 8"/>
                  <a:gd name="T33" fmla="*/ 1 h 9"/>
                  <a:gd name="T34" fmla="*/ 5 w 8"/>
                  <a:gd name="T35" fmla="*/ 1 h 9"/>
                  <a:gd name="T36" fmla="*/ 8 w 8"/>
                  <a:gd name="T37" fmla="*/ 2 h 9"/>
                  <a:gd name="T38" fmla="*/ 8 w 8"/>
                  <a:gd name="T3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6"/>
                      <a:pt x="1" y="8"/>
                      <a:pt x="4" y="9"/>
                    </a:cubicBezTo>
                    <a:cubicBezTo>
                      <a:pt x="6" y="8"/>
                      <a:pt x="7" y="6"/>
                      <a:pt x="8" y="4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lose/>
                    <a:moveTo>
                      <a:pt x="8" y="4"/>
                    </a:moveTo>
                    <a:cubicBezTo>
                      <a:pt x="7" y="4"/>
                      <a:pt x="7" y="5"/>
                      <a:pt x="7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1" y="6"/>
                      <a:pt x="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2"/>
                      <a:pt x="7" y="2"/>
                      <a:pt x="8" y="2"/>
                    </a:cubicBezTo>
                    <a:cubicBezTo>
                      <a:pt x="8" y="3"/>
                      <a:pt x="8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351422" y="5300642"/>
              <a:ext cx="1211358" cy="4006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手机软件</a:t>
              </a:r>
            </a:p>
          </p:txBody>
        </p:sp>
      </p:grpSp>
      <p:sp>
        <p:nvSpPr>
          <p:cNvPr id="46" name="右箭头 6"/>
          <p:cNvSpPr>
            <a:spLocks noChangeArrowheads="1"/>
          </p:cNvSpPr>
          <p:nvPr/>
        </p:nvSpPr>
        <p:spPr bwMode="auto">
          <a:xfrm>
            <a:off x="5307013" y="1766888"/>
            <a:ext cx="1511300" cy="182562"/>
          </a:xfrm>
          <a:prstGeom prst="rightArrow">
            <a:avLst>
              <a:gd name="adj1" fmla="val 50000"/>
              <a:gd name="adj2" fmla="val 49823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右箭头 77"/>
          <p:cNvSpPr>
            <a:spLocks noChangeArrowheads="1"/>
          </p:cNvSpPr>
          <p:nvPr/>
        </p:nvSpPr>
        <p:spPr bwMode="auto">
          <a:xfrm>
            <a:off x="5116513" y="4681538"/>
            <a:ext cx="1511300" cy="180975"/>
          </a:xfrm>
          <a:prstGeom prst="rightArrow">
            <a:avLst>
              <a:gd name="adj1" fmla="val 50000"/>
              <a:gd name="adj2" fmla="val 5026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右箭头 79"/>
          <p:cNvSpPr>
            <a:spLocks noChangeArrowheads="1"/>
          </p:cNvSpPr>
          <p:nvPr/>
        </p:nvSpPr>
        <p:spPr bwMode="auto">
          <a:xfrm rot="5400000">
            <a:off x="7373937" y="3257551"/>
            <a:ext cx="1135063" cy="182562"/>
          </a:xfrm>
          <a:prstGeom prst="rightArrow">
            <a:avLst>
              <a:gd name="adj1" fmla="val 50000"/>
              <a:gd name="adj2" fmla="val 49854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右箭头 80"/>
          <p:cNvSpPr>
            <a:spLocks noChangeArrowheads="1"/>
          </p:cNvSpPr>
          <p:nvPr/>
        </p:nvSpPr>
        <p:spPr bwMode="auto">
          <a:xfrm rot="10800000">
            <a:off x="5116513" y="5038725"/>
            <a:ext cx="1511300" cy="182563"/>
          </a:xfrm>
          <a:prstGeom prst="rightArrow">
            <a:avLst>
              <a:gd name="adj1" fmla="val 50000"/>
              <a:gd name="adj2" fmla="val 49823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右箭头 81"/>
          <p:cNvSpPr>
            <a:spLocks noChangeArrowheads="1"/>
          </p:cNvSpPr>
          <p:nvPr/>
        </p:nvSpPr>
        <p:spPr bwMode="auto">
          <a:xfrm rot="-5400000">
            <a:off x="3282051" y="3270252"/>
            <a:ext cx="1135063" cy="182562"/>
          </a:xfrm>
          <a:prstGeom prst="rightArrow">
            <a:avLst>
              <a:gd name="adj1" fmla="val 50000"/>
              <a:gd name="adj2" fmla="val 49854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8664675" y="1566833"/>
            <a:ext cx="5281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QT</a:t>
            </a:r>
            <a:endParaRPr lang="zh-CN" altLang="en-US" sz="20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1345853" y="1366778"/>
            <a:ext cx="15472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C8051F340</a:t>
            </a:r>
            <a:endParaRPr lang="zh-CN" altLang="en-US" sz="20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8783521" y="4736007"/>
            <a:ext cx="6783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SSH</a:t>
            </a:r>
            <a:endParaRPr lang="zh-CN" altLang="en-US" sz="20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687292" y="4309004"/>
            <a:ext cx="120577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 err="1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Zxing</a:t>
            </a:r>
            <a:endParaRPr lang="en-US" altLang="zh-CN" sz="20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Volley</a:t>
            </a:r>
          </a:p>
          <a:p>
            <a:pPr>
              <a:defRPr/>
            </a:pPr>
            <a:r>
              <a:rPr lang="en-US" altLang="zh-CN" sz="2000" dirty="0" err="1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TileView</a:t>
            </a:r>
            <a:endParaRPr lang="zh-CN" altLang="en-US" sz="20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29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26627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60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600">
              <a:solidFill>
                <a:srgbClr val="00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0" name="Freeform 11"/>
          <p:cNvSpPr>
            <a:spLocks noEditPoints="1"/>
          </p:cNvSpPr>
          <p:nvPr/>
        </p:nvSpPr>
        <p:spPr bwMode="auto">
          <a:xfrm>
            <a:off x="5354638" y="850900"/>
            <a:ext cx="1489075" cy="1287463"/>
          </a:xfrm>
          <a:custGeom>
            <a:avLst/>
            <a:gdLst>
              <a:gd name="T0" fmla="*/ 925174 w 948"/>
              <a:gd name="T1" fmla="*/ 271798 h 810"/>
              <a:gd name="T2" fmla="*/ 890618 w 948"/>
              <a:gd name="T3" fmla="*/ 352860 h 810"/>
              <a:gd name="T4" fmla="*/ 843495 w 948"/>
              <a:gd name="T5" fmla="*/ 391007 h 810"/>
              <a:gd name="T6" fmla="*/ 808938 w 948"/>
              <a:gd name="T7" fmla="*/ 402134 h 810"/>
              <a:gd name="T8" fmla="*/ 766528 w 948"/>
              <a:gd name="T9" fmla="*/ 405312 h 810"/>
              <a:gd name="T10" fmla="*/ 702127 w 948"/>
              <a:gd name="T11" fmla="*/ 384649 h 810"/>
              <a:gd name="T12" fmla="*/ 661288 w 948"/>
              <a:gd name="T13" fmla="*/ 346502 h 810"/>
              <a:gd name="T14" fmla="*/ 634585 w 948"/>
              <a:gd name="T15" fmla="*/ 287692 h 810"/>
              <a:gd name="T16" fmla="*/ 631443 w 948"/>
              <a:gd name="T17" fmla="*/ 246366 h 810"/>
              <a:gd name="T18" fmla="*/ 650292 w 948"/>
              <a:gd name="T19" fmla="*/ 184377 h 810"/>
              <a:gd name="T20" fmla="*/ 684849 w 948"/>
              <a:gd name="T21" fmla="*/ 141462 h 810"/>
              <a:gd name="T22" fmla="*/ 739825 w 948"/>
              <a:gd name="T23" fmla="*/ 112852 h 810"/>
              <a:gd name="T24" fmla="*/ 782236 w 948"/>
              <a:gd name="T25" fmla="*/ 108083 h 810"/>
              <a:gd name="T26" fmla="*/ 835641 w 948"/>
              <a:gd name="T27" fmla="*/ 120799 h 810"/>
              <a:gd name="T28" fmla="*/ 887476 w 948"/>
              <a:gd name="T29" fmla="*/ 158946 h 810"/>
              <a:gd name="T30" fmla="*/ 917320 w 948"/>
              <a:gd name="T31" fmla="*/ 209809 h 810"/>
              <a:gd name="T32" fmla="*/ 967585 w 948"/>
              <a:gd name="T33" fmla="*/ 181198 h 810"/>
              <a:gd name="T34" fmla="*/ 600028 w 948"/>
              <a:gd name="T35" fmla="*/ 74705 h 810"/>
              <a:gd name="T36" fmla="*/ 697415 w 948"/>
              <a:gd name="T37" fmla="*/ 448228 h 810"/>
              <a:gd name="T38" fmla="*/ 1031986 w 948"/>
              <a:gd name="T39" fmla="*/ 259082 h 810"/>
              <a:gd name="T40" fmla="*/ 698986 w 948"/>
              <a:gd name="T41" fmla="*/ 920298 h 810"/>
              <a:gd name="T42" fmla="*/ 606311 w 948"/>
              <a:gd name="T43" fmla="*/ 1044276 h 810"/>
              <a:gd name="T44" fmla="*/ 507354 w 948"/>
              <a:gd name="T45" fmla="*/ 1088780 h 810"/>
              <a:gd name="T46" fmla="*/ 441382 w 948"/>
              <a:gd name="T47" fmla="*/ 1095138 h 810"/>
              <a:gd name="T48" fmla="*/ 365986 w 948"/>
              <a:gd name="T49" fmla="*/ 1080833 h 810"/>
              <a:gd name="T50" fmla="*/ 263887 w 948"/>
              <a:gd name="T51" fmla="*/ 1015665 h 810"/>
              <a:gd name="T52" fmla="*/ 208910 w 948"/>
              <a:gd name="T53" fmla="*/ 933013 h 810"/>
              <a:gd name="T54" fmla="*/ 188491 w 948"/>
              <a:gd name="T55" fmla="*/ 818572 h 810"/>
              <a:gd name="T56" fmla="*/ 202627 w 948"/>
              <a:gd name="T57" fmla="*/ 743868 h 810"/>
              <a:gd name="T58" fmla="*/ 260745 w 948"/>
              <a:gd name="T59" fmla="*/ 646910 h 810"/>
              <a:gd name="T60" fmla="*/ 340854 w 948"/>
              <a:gd name="T61" fmla="*/ 589690 h 810"/>
              <a:gd name="T62" fmla="*/ 449236 w 948"/>
              <a:gd name="T63" fmla="*/ 564258 h 810"/>
              <a:gd name="T64" fmla="*/ 524632 w 948"/>
              <a:gd name="T65" fmla="*/ 575385 h 810"/>
              <a:gd name="T66" fmla="*/ 609453 w 948"/>
              <a:gd name="T67" fmla="*/ 618300 h 810"/>
              <a:gd name="T68" fmla="*/ 684849 w 948"/>
              <a:gd name="T69" fmla="*/ 708899 h 810"/>
              <a:gd name="T70" fmla="*/ 713122 w 948"/>
              <a:gd name="T71" fmla="*/ 810625 h 810"/>
              <a:gd name="T72" fmla="*/ 813651 w 948"/>
              <a:gd name="T73" fmla="*/ 782015 h 810"/>
              <a:gd name="T74" fmla="*/ 223047 w 948"/>
              <a:gd name="T75" fmla="*/ 433923 h 810"/>
              <a:gd name="T76" fmla="*/ 227759 w 948"/>
              <a:gd name="T77" fmla="*/ 1122159 h 810"/>
              <a:gd name="T78" fmla="*/ 889047 w 948"/>
              <a:gd name="T79" fmla="*/ 947318 h 810"/>
              <a:gd name="T80" fmla="*/ 1346136 w 948"/>
              <a:gd name="T81" fmla="*/ 772478 h 810"/>
              <a:gd name="T82" fmla="*/ 1280165 w 948"/>
              <a:gd name="T83" fmla="*/ 859898 h 810"/>
              <a:gd name="T84" fmla="*/ 1211052 w 948"/>
              <a:gd name="T85" fmla="*/ 891687 h 810"/>
              <a:gd name="T86" fmla="*/ 1165500 w 948"/>
              <a:gd name="T87" fmla="*/ 894866 h 810"/>
              <a:gd name="T88" fmla="*/ 1112094 w 948"/>
              <a:gd name="T89" fmla="*/ 885329 h 810"/>
              <a:gd name="T90" fmla="*/ 1041410 w 948"/>
              <a:gd name="T91" fmla="*/ 839235 h 810"/>
              <a:gd name="T92" fmla="*/ 1002141 w 948"/>
              <a:gd name="T93" fmla="*/ 782015 h 810"/>
              <a:gd name="T94" fmla="*/ 988004 w 948"/>
              <a:gd name="T95" fmla="*/ 700952 h 810"/>
              <a:gd name="T96" fmla="*/ 997429 w 948"/>
              <a:gd name="T97" fmla="*/ 648500 h 810"/>
              <a:gd name="T98" fmla="*/ 1038269 w 948"/>
              <a:gd name="T99" fmla="*/ 580153 h 810"/>
              <a:gd name="T100" fmla="*/ 1094816 w 948"/>
              <a:gd name="T101" fmla="*/ 540417 h 810"/>
              <a:gd name="T102" fmla="*/ 1170212 w 948"/>
              <a:gd name="T103" fmla="*/ 522933 h 810"/>
              <a:gd name="T104" fmla="*/ 1223618 w 948"/>
              <a:gd name="T105" fmla="*/ 529290 h 810"/>
              <a:gd name="T106" fmla="*/ 1283306 w 948"/>
              <a:gd name="T107" fmla="*/ 561080 h 810"/>
              <a:gd name="T108" fmla="*/ 1336712 w 948"/>
              <a:gd name="T109" fmla="*/ 624658 h 810"/>
              <a:gd name="T110" fmla="*/ 1355561 w 948"/>
              <a:gd name="T111" fmla="*/ 696184 h 810"/>
              <a:gd name="T112" fmla="*/ 1426245 w 948"/>
              <a:gd name="T113" fmla="*/ 675521 h 810"/>
              <a:gd name="T114" fmla="*/ 1011566 w 948"/>
              <a:gd name="T115" fmla="*/ 430744 h 810"/>
              <a:gd name="T116" fmla="*/ 1016278 w 948"/>
              <a:gd name="T117" fmla="*/ 913940 h 810"/>
              <a:gd name="T118" fmla="*/ 1479650 w 948"/>
              <a:gd name="T119" fmla="*/ 791551 h 8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354638" y="5472113"/>
            <a:ext cx="2814638" cy="461665"/>
            <a:chOff x="7029450" y="5472113"/>
            <a:chExt cx="2814638" cy="461665"/>
          </a:xfrm>
        </p:grpSpPr>
        <p:sp>
          <p:nvSpPr>
            <p:cNvPr id="26633" name="Oval 42"/>
            <p:cNvSpPr>
              <a:spLocks noChangeAspect="1" noChangeArrowheads="1"/>
            </p:cNvSpPr>
            <p:nvPr/>
          </p:nvSpPr>
          <p:spPr bwMode="auto">
            <a:xfrm>
              <a:off x="7029450" y="5622925"/>
              <a:ext cx="158750" cy="158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36" name="TextBox 45"/>
            <p:cNvSpPr txBox="1">
              <a:spLocks noChangeArrowheads="1"/>
            </p:cNvSpPr>
            <p:nvPr/>
          </p:nvSpPr>
          <p:spPr bwMode="auto">
            <a:xfrm>
              <a:off x="7178675" y="5472113"/>
              <a:ext cx="26654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研究成果</a:t>
              </a:r>
            </a:p>
          </p:txBody>
        </p:sp>
      </p:grp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8" grpId="0" autoUpdateAnimBg="0"/>
      <p:bldP spid="26629" grpId="0" autoUpdateAnimBg="0"/>
      <p:bldP spid="266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2150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74245" y="306896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见视频</a:t>
            </a:r>
            <a:endParaRPr lang="en-US" sz="3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804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0723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组员工作与贡献</a:t>
            </a: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60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600">
              <a:solidFill>
                <a:srgbClr val="00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6" name="Freeform 28"/>
          <p:cNvSpPr>
            <a:spLocks noEditPoints="1"/>
          </p:cNvSpPr>
          <p:nvPr/>
        </p:nvSpPr>
        <p:spPr bwMode="auto">
          <a:xfrm>
            <a:off x="5376863" y="850900"/>
            <a:ext cx="1511300" cy="1277938"/>
          </a:xfrm>
          <a:custGeom>
            <a:avLst/>
            <a:gdLst>
              <a:gd name="T0" fmla="*/ 1341013 w 923"/>
              <a:gd name="T1" fmla="*/ 0 h 771"/>
              <a:gd name="T2" fmla="*/ 1511300 w 923"/>
              <a:gd name="T3" fmla="*/ 172381 h 771"/>
              <a:gd name="T4" fmla="*/ 1460541 w 923"/>
              <a:gd name="T5" fmla="*/ 639798 h 771"/>
              <a:gd name="T6" fmla="*/ 1206748 w 923"/>
              <a:gd name="T7" fmla="*/ 689523 h 771"/>
              <a:gd name="T8" fmla="*/ 956229 w 923"/>
              <a:gd name="T9" fmla="*/ 1002792 h 771"/>
              <a:gd name="T10" fmla="*/ 956229 w 923"/>
              <a:gd name="T11" fmla="*/ 689523 h 771"/>
              <a:gd name="T12" fmla="*/ 821964 w 923"/>
              <a:gd name="T13" fmla="*/ 609963 h 771"/>
              <a:gd name="T14" fmla="*/ 1034823 w 923"/>
              <a:gd name="T15" fmla="*/ 609963 h 771"/>
              <a:gd name="T16" fmla="*/ 1034823 w 923"/>
              <a:gd name="T17" fmla="*/ 779028 h 771"/>
              <a:gd name="T18" fmla="*/ 1169088 w 923"/>
              <a:gd name="T19" fmla="*/ 609963 h 771"/>
              <a:gd name="T20" fmla="*/ 1341013 w 923"/>
              <a:gd name="T21" fmla="*/ 609963 h 771"/>
              <a:gd name="T22" fmla="*/ 1432706 w 923"/>
              <a:gd name="T23" fmla="*/ 518800 h 771"/>
              <a:gd name="T24" fmla="*/ 1404870 w 923"/>
              <a:gd name="T25" fmla="*/ 107738 h 771"/>
              <a:gd name="T26" fmla="*/ 496126 w 923"/>
              <a:gd name="T27" fmla="*/ 79560 h 771"/>
              <a:gd name="T28" fmla="*/ 404432 w 923"/>
              <a:gd name="T29" fmla="*/ 172381 h 771"/>
              <a:gd name="T30" fmla="*/ 370047 w 923"/>
              <a:gd name="T31" fmla="*/ 590073 h 771"/>
              <a:gd name="T32" fmla="*/ 325838 w 923"/>
              <a:gd name="T33" fmla="*/ 518800 h 771"/>
              <a:gd name="T34" fmla="*/ 376597 w 923"/>
              <a:gd name="T35" fmla="*/ 51383 h 771"/>
              <a:gd name="T36" fmla="*/ 212859 w 923"/>
              <a:gd name="T37" fmla="*/ 570182 h 771"/>
              <a:gd name="T38" fmla="*/ 73682 w 923"/>
              <a:gd name="T39" fmla="*/ 711071 h 771"/>
              <a:gd name="T40" fmla="*/ 352036 w 923"/>
              <a:gd name="T41" fmla="*/ 711071 h 771"/>
              <a:gd name="T42" fmla="*/ 596006 w 923"/>
              <a:gd name="T43" fmla="*/ 439239 h 771"/>
              <a:gd name="T44" fmla="*/ 427356 w 923"/>
              <a:gd name="T45" fmla="*/ 609963 h 771"/>
              <a:gd name="T46" fmla="*/ 763018 w 923"/>
              <a:gd name="T47" fmla="*/ 609963 h 771"/>
              <a:gd name="T48" fmla="*/ 448642 w 923"/>
              <a:gd name="T49" fmla="*/ 1239815 h 771"/>
              <a:gd name="T50" fmla="*/ 448642 w 923"/>
              <a:gd name="T51" fmla="*/ 996162 h 771"/>
              <a:gd name="T52" fmla="*/ 466653 w 923"/>
              <a:gd name="T53" fmla="*/ 1239815 h 771"/>
              <a:gd name="T54" fmla="*/ 730271 w 923"/>
              <a:gd name="T55" fmla="*/ 1277938 h 771"/>
              <a:gd name="T56" fmla="*/ 730271 w 923"/>
              <a:gd name="T57" fmla="*/ 996162 h 771"/>
              <a:gd name="T58" fmla="*/ 748282 w 923"/>
              <a:gd name="T59" fmla="*/ 1239815 h 771"/>
              <a:gd name="T60" fmla="*/ 854711 w 923"/>
              <a:gd name="T61" fmla="*/ 908314 h 771"/>
              <a:gd name="T62" fmla="*/ 443729 w 923"/>
              <a:gd name="T63" fmla="*/ 800576 h 771"/>
              <a:gd name="T64" fmla="*/ 338937 w 923"/>
              <a:gd name="T65" fmla="*/ 1239815 h 771"/>
              <a:gd name="T66" fmla="*/ 90056 w 923"/>
              <a:gd name="T67" fmla="*/ 1231528 h 771"/>
              <a:gd name="T68" fmla="*/ 90056 w 923"/>
              <a:gd name="T69" fmla="*/ 1030969 h 771"/>
              <a:gd name="T70" fmla="*/ 106430 w 923"/>
              <a:gd name="T71" fmla="*/ 1231528 h 771"/>
              <a:gd name="T72" fmla="*/ 284904 w 923"/>
              <a:gd name="T73" fmla="*/ 1254733 h 771"/>
              <a:gd name="T74" fmla="*/ 289816 w 923"/>
              <a:gd name="T75" fmla="*/ 868534 h 771"/>
              <a:gd name="T76" fmla="*/ 0 w 923"/>
              <a:gd name="T77" fmla="*/ 956382 h 771"/>
              <a:gd name="T78" fmla="*/ 90056 w 923"/>
              <a:gd name="T79" fmla="*/ 1231528 h 77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23" h="771">
                <a:moveTo>
                  <a:pt x="303" y="0"/>
                </a:moveTo>
                <a:lnTo>
                  <a:pt x="819" y="0"/>
                </a:lnTo>
                <a:cubicBezTo>
                  <a:pt x="848" y="0"/>
                  <a:pt x="873" y="12"/>
                  <a:pt x="892" y="31"/>
                </a:cubicBezTo>
                <a:cubicBezTo>
                  <a:pt x="911" y="50"/>
                  <a:pt x="923" y="76"/>
                  <a:pt x="923" y="104"/>
                </a:cubicBezTo>
                <a:lnTo>
                  <a:pt x="923" y="313"/>
                </a:lnTo>
                <a:cubicBezTo>
                  <a:pt x="923" y="341"/>
                  <a:pt x="911" y="367"/>
                  <a:pt x="892" y="386"/>
                </a:cubicBezTo>
                <a:cubicBezTo>
                  <a:pt x="873" y="405"/>
                  <a:pt x="848" y="416"/>
                  <a:pt x="819" y="416"/>
                </a:cubicBezTo>
                <a:lnTo>
                  <a:pt x="737" y="416"/>
                </a:lnTo>
                <a:lnTo>
                  <a:pt x="626" y="553"/>
                </a:lnTo>
                <a:lnTo>
                  <a:pt x="584" y="605"/>
                </a:lnTo>
                <a:lnTo>
                  <a:pt x="584" y="537"/>
                </a:lnTo>
                <a:lnTo>
                  <a:pt x="584" y="416"/>
                </a:lnTo>
                <a:lnTo>
                  <a:pt x="494" y="416"/>
                </a:lnTo>
                <a:cubicBezTo>
                  <a:pt x="499" y="401"/>
                  <a:pt x="502" y="385"/>
                  <a:pt x="502" y="368"/>
                </a:cubicBezTo>
                <a:lnTo>
                  <a:pt x="608" y="368"/>
                </a:lnTo>
                <a:lnTo>
                  <a:pt x="632" y="368"/>
                </a:lnTo>
                <a:lnTo>
                  <a:pt x="632" y="392"/>
                </a:lnTo>
                <a:lnTo>
                  <a:pt x="632" y="470"/>
                </a:lnTo>
                <a:lnTo>
                  <a:pt x="707" y="377"/>
                </a:lnTo>
                <a:lnTo>
                  <a:pt x="714" y="368"/>
                </a:lnTo>
                <a:lnTo>
                  <a:pt x="726" y="368"/>
                </a:lnTo>
                <a:lnTo>
                  <a:pt x="819" y="368"/>
                </a:lnTo>
                <a:cubicBezTo>
                  <a:pt x="834" y="368"/>
                  <a:pt x="848" y="362"/>
                  <a:pt x="858" y="352"/>
                </a:cubicBezTo>
                <a:cubicBezTo>
                  <a:pt x="868" y="342"/>
                  <a:pt x="875" y="328"/>
                  <a:pt x="875" y="313"/>
                </a:cubicBezTo>
                <a:lnTo>
                  <a:pt x="875" y="104"/>
                </a:lnTo>
                <a:cubicBezTo>
                  <a:pt x="875" y="89"/>
                  <a:pt x="868" y="75"/>
                  <a:pt x="858" y="65"/>
                </a:cubicBezTo>
                <a:cubicBezTo>
                  <a:pt x="848" y="55"/>
                  <a:pt x="834" y="48"/>
                  <a:pt x="819" y="48"/>
                </a:cubicBezTo>
                <a:lnTo>
                  <a:pt x="303" y="48"/>
                </a:lnTo>
                <a:cubicBezTo>
                  <a:pt x="288" y="48"/>
                  <a:pt x="274" y="55"/>
                  <a:pt x="264" y="65"/>
                </a:cubicBezTo>
                <a:cubicBezTo>
                  <a:pt x="253" y="75"/>
                  <a:pt x="247" y="89"/>
                  <a:pt x="247" y="104"/>
                </a:cubicBezTo>
                <a:lnTo>
                  <a:pt x="247" y="293"/>
                </a:lnTo>
                <a:cubicBezTo>
                  <a:pt x="235" y="311"/>
                  <a:pt x="228" y="333"/>
                  <a:pt x="226" y="356"/>
                </a:cubicBezTo>
                <a:cubicBezTo>
                  <a:pt x="219" y="347"/>
                  <a:pt x="210" y="338"/>
                  <a:pt x="201" y="332"/>
                </a:cubicBezTo>
                <a:cubicBezTo>
                  <a:pt x="200" y="325"/>
                  <a:pt x="199" y="319"/>
                  <a:pt x="199" y="313"/>
                </a:cubicBezTo>
                <a:lnTo>
                  <a:pt x="199" y="104"/>
                </a:lnTo>
                <a:cubicBezTo>
                  <a:pt x="199" y="76"/>
                  <a:pt x="211" y="50"/>
                  <a:pt x="230" y="31"/>
                </a:cubicBezTo>
                <a:cubicBezTo>
                  <a:pt x="248" y="12"/>
                  <a:pt x="274" y="0"/>
                  <a:pt x="303" y="0"/>
                </a:cubicBezTo>
                <a:close/>
                <a:moveTo>
                  <a:pt x="130" y="344"/>
                </a:moveTo>
                <a:lnTo>
                  <a:pt x="130" y="344"/>
                </a:lnTo>
                <a:cubicBezTo>
                  <a:pt x="83" y="344"/>
                  <a:pt x="45" y="382"/>
                  <a:pt x="45" y="429"/>
                </a:cubicBezTo>
                <a:cubicBezTo>
                  <a:pt x="45" y="476"/>
                  <a:pt x="83" y="514"/>
                  <a:pt x="130" y="514"/>
                </a:cubicBezTo>
                <a:cubicBezTo>
                  <a:pt x="177" y="514"/>
                  <a:pt x="215" y="476"/>
                  <a:pt x="215" y="429"/>
                </a:cubicBezTo>
                <a:cubicBezTo>
                  <a:pt x="215" y="382"/>
                  <a:pt x="177" y="344"/>
                  <a:pt x="130" y="344"/>
                </a:cubicBezTo>
                <a:close/>
                <a:moveTo>
                  <a:pt x="364" y="265"/>
                </a:moveTo>
                <a:lnTo>
                  <a:pt x="364" y="265"/>
                </a:lnTo>
                <a:cubicBezTo>
                  <a:pt x="307" y="265"/>
                  <a:pt x="261" y="311"/>
                  <a:pt x="261" y="368"/>
                </a:cubicBezTo>
                <a:cubicBezTo>
                  <a:pt x="261" y="425"/>
                  <a:pt x="307" y="471"/>
                  <a:pt x="364" y="471"/>
                </a:cubicBezTo>
                <a:cubicBezTo>
                  <a:pt x="420" y="471"/>
                  <a:pt x="466" y="425"/>
                  <a:pt x="466" y="368"/>
                </a:cubicBezTo>
                <a:cubicBezTo>
                  <a:pt x="466" y="311"/>
                  <a:pt x="420" y="265"/>
                  <a:pt x="364" y="265"/>
                </a:cubicBezTo>
                <a:close/>
                <a:moveTo>
                  <a:pt x="274" y="748"/>
                </a:moveTo>
                <a:lnTo>
                  <a:pt x="274" y="748"/>
                </a:lnTo>
                <a:lnTo>
                  <a:pt x="274" y="601"/>
                </a:lnTo>
                <a:lnTo>
                  <a:pt x="285" y="601"/>
                </a:lnTo>
                <a:lnTo>
                  <a:pt x="285" y="748"/>
                </a:lnTo>
                <a:lnTo>
                  <a:pt x="285" y="771"/>
                </a:lnTo>
                <a:lnTo>
                  <a:pt x="446" y="771"/>
                </a:lnTo>
                <a:lnTo>
                  <a:pt x="446" y="748"/>
                </a:lnTo>
                <a:lnTo>
                  <a:pt x="446" y="601"/>
                </a:lnTo>
                <a:lnTo>
                  <a:pt x="457" y="601"/>
                </a:lnTo>
                <a:lnTo>
                  <a:pt x="457" y="748"/>
                </a:lnTo>
                <a:lnTo>
                  <a:pt x="522" y="748"/>
                </a:lnTo>
                <a:lnTo>
                  <a:pt x="522" y="548"/>
                </a:lnTo>
                <a:cubicBezTo>
                  <a:pt x="522" y="512"/>
                  <a:pt x="493" y="483"/>
                  <a:pt x="458" y="483"/>
                </a:cubicBezTo>
                <a:cubicBezTo>
                  <a:pt x="262" y="483"/>
                  <a:pt x="468" y="483"/>
                  <a:pt x="271" y="483"/>
                </a:cubicBezTo>
                <a:cubicBezTo>
                  <a:pt x="236" y="483"/>
                  <a:pt x="207" y="512"/>
                  <a:pt x="207" y="548"/>
                </a:cubicBezTo>
                <a:lnTo>
                  <a:pt x="207" y="748"/>
                </a:lnTo>
                <a:cubicBezTo>
                  <a:pt x="218" y="748"/>
                  <a:pt x="245" y="748"/>
                  <a:pt x="274" y="748"/>
                </a:cubicBezTo>
                <a:close/>
                <a:moveTo>
                  <a:pt x="55" y="743"/>
                </a:moveTo>
                <a:lnTo>
                  <a:pt x="55" y="743"/>
                </a:lnTo>
                <a:lnTo>
                  <a:pt x="55" y="622"/>
                </a:lnTo>
                <a:lnTo>
                  <a:pt x="65" y="622"/>
                </a:lnTo>
                <a:lnTo>
                  <a:pt x="65" y="743"/>
                </a:lnTo>
                <a:lnTo>
                  <a:pt x="65" y="757"/>
                </a:lnTo>
                <a:lnTo>
                  <a:pt x="174" y="757"/>
                </a:lnTo>
                <a:lnTo>
                  <a:pt x="174" y="548"/>
                </a:lnTo>
                <a:cubicBezTo>
                  <a:pt x="174" y="540"/>
                  <a:pt x="175" y="532"/>
                  <a:pt x="177" y="524"/>
                </a:cubicBezTo>
                <a:lnTo>
                  <a:pt x="53" y="524"/>
                </a:lnTo>
                <a:cubicBezTo>
                  <a:pt x="24" y="524"/>
                  <a:pt x="0" y="548"/>
                  <a:pt x="0" y="577"/>
                </a:cubicBezTo>
                <a:lnTo>
                  <a:pt x="0" y="743"/>
                </a:lnTo>
                <a:cubicBezTo>
                  <a:pt x="10" y="743"/>
                  <a:pt x="32" y="743"/>
                  <a:pt x="55" y="7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Oval 39"/>
          <p:cNvSpPr>
            <a:spLocks noChangeAspect="1" noChangeArrowheads="1"/>
          </p:cNvSpPr>
          <p:nvPr/>
        </p:nvSpPr>
        <p:spPr bwMode="auto">
          <a:xfrm>
            <a:off x="3252788" y="539273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730" name="Oval 42"/>
          <p:cNvSpPr>
            <a:spLocks noChangeAspect="1" noChangeArrowheads="1"/>
          </p:cNvSpPr>
          <p:nvPr/>
        </p:nvSpPr>
        <p:spPr bwMode="auto">
          <a:xfrm>
            <a:off x="7029450" y="539273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731" name="TextBox 22"/>
          <p:cNvSpPr txBox="1">
            <a:spLocks noChangeArrowheads="1"/>
          </p:cNvSpPr>
          <p:nvPr/>
        </p:nvSpPr>
        <p:spPr bwMode="auto">
          <a:xfrm>
            <a:off x="3402013" y="5240338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王文辉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52788" y="5676900"/>
            <a:ext cx="3008312" cy="461963"/>
            <a:chOff x="3252788" y="5676900"/>
            <a:chExt cx="3008312" cy="461963"/>
          </a:xfrm>
        </p:grpSpPr>
        <p:sp>
          <p:nvSpPr>
            <p:cNvPr id="30728" name="Oval 40"/>
            <p:cNvSpPr>
              <a:spLocks noChangeAspect="1" noChangeArrowheads="1"/>
            </p:cNvSpPr>
            <p:nvPr/>
          </p:nvSpPr>
          <p:spPr bwMode="auto">
            <a:xfrm>
              <a:off x="3252788" y="5829300"/>
              <a:ext cx="173037" cy="158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0732" name="TextBox 23"/>
            <p:cNvSpPr txBox="1">
              <a:spLocks noChangeArrowheads="1"/>
            </p:cNvSpPr>
            <p:nvPr/>
          </p:nvSpPr>
          <p:spPr bwMode="auto">
            <a:xfrm>
              <a:off x="3402013" y="5676900"/>
              <a:ext cx="28590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黄雨晗</a:t>
              </a:r>
            </a:p>
          </p:txBody>
        </p:sp>
      </p:grpSp>
      <p:sp>
        <p:nvSpPr>
          <p:cNvPr id="30734" name="Oval 42"/>
          <p:cNvSpPr>
            <a:spLocks noChangeAspect="1" noChangeArrowheads="1"/>
          </p:cNvSpPr>
          <p:nvPr/>
        </p:nvSpPr>
        <p:spPr bwMode="auto">
          <a:xfrm>
            <a:off x="7029450" y="5829300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735" name="TextBox 26"/>
          <p:cNvSpPr txBox="1">
            <a:spLocks noChangeArrowheads="1"/>
          </p:cNvSpPr>
          <p:nvPr/>
        </p:nvSpPr>
        <p:spPr bwMode="auto">
          <a:xfrm>
            <a:off x="7178675" y="5240338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吕恺</a:t>
            </a:r>
          </a:p>
        </p:txBody>
      </p:sp>
      <p:sp>
        <p:nvSpPr>
          <p:cNvPr id="30736" name="TextBox 27"/>
          <p:cNvSpPr txBox="1">
            <a:spLocks noChangeArrowheads="1"/>
          </p:cNvSpPr>
          <p:nvPr/>
        </p:nvSpPr>
        <p:spPr bwMode="auto">
          <a:xfrm>
            <a:off x="7178675" y="5676900"/>
            <a:ext cx="2665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陈金强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252788" y="6160408"/>
            <a:ext cx="3008312" cy="461963"/>
            <a:chOff x="3252788" y="5676900"/>
            <a:chExt cx="3008312" cy="461963"/>
          </a:xfrm>
        </p:grpSpPr>
        <p:sp>
          <p:nvSpPr>
            <p:cNvPr id="20" name="Oval 40"/>
            <p:cNvSpPr>
              <a:spLocks noChangeAspect="1" noChangeArrowheads="1"/>
            </p:cNvSpPr>
            <p:nvPr/>
          </p:nvSpPr>
          <p:spPr bwMode="auto">
            <a:xfrm>
              <a:off x="3252788" y="5829300"/>
              <a:ext cx="173037" cy="158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3402013" y="5676900"/>
              <a:ext cx="28590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蒋如飞</a:t>
              </a:r>
            </a:p>
          </p:txBody>
        </p:sp>
      </p:grp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24" grpId="0" autoUpdateAnimBg="0"/>
      <p:bldP spid="30725" grpId="0" autoUpdateAnimBg="0"/>
      <p:bldP spid="307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377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黄雨晗</a:t>
            </a:r>
          </a:p>
        </p:txBody>
      </p:sp>
      <p:sp>
        <p:nvSpPr>
          <p:cNvPr id="2662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26173" y="292494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+mn-ea"/>
                <a:ea typeface="+mn-ea"/>
              </a:rPr>
              <a:t>机 械 设 计</a:t>
            </a:r>
          </a:p>
        </p:txBody>
      </p:sp>
    </p:spTree>
    <p:extLst>
      <p:ext uri="{BB962C8B-B14F-4D97-AF65-F5344CB8AC3E}">
        <p14:creationId xmlns:p14="http://schemas.microsoft.com/office/powerpoint/2010/main" val="1595775060"/>
      </p:ext>
    </p:extLst>
  </p:cSld>
  <p:clrMapOvr>
    <a:masterClrMapping/>
  </p:clrMapOvr>
  <p:transition spd="slow" advTm="3804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377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黄雨晗</a:t>
            </a:r>
          </a:p>
        </p:txBody>
      </p:sp>
      <p:sp>
        <p:nvSpPr>
          <p:cNvPr id="2662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8" y="980728"/>
            <a:ext cx="7291442" cy="54685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18661" y="15567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安装简单方便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18661" y="24208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适应性高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18661" y="328498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可操作范围广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18661" y="465313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皮筋易于老化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18661" y="549806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后期维护成本高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8275560" y="4221088"/>
            <a:ext cx="33843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8408586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377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黄雨晗</a:t>
            </a:r>
          </a:p>
        </p:txBody>
      </p:sp>
      <p:sp>
        <p:nvSpPr>
          <p:cNvPr id="2662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37" y="713231"/>
            <a:ext cx="8684355" cy="5921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2" y="908720"/>
            <a:ext cx="3552825" cy="3190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69" y="713231"/>
            <a:ext cx="4623771" cy="17727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95" y="2486022"/>
            <a:ext cx="4623771" cy="28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0455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5"/>
          <p:cNvSpPr>
            <a:spLocks noChangeShapeType="1"/>
          </p:cNvSpPr>
          <p:nvPr/>
        </p:nvSpPr>
        <p:spPr bwMode="auto">
          <a:xfrm>
            <a:off x="2373313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4864100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Line 7"/>
          <p:cNvSpPr>
            <a:spLocks noChangeShapeType="1"/>
          </p:cNvSpPr>
          <p:nvPr/>
        </p:nvSpPr>
        <p:spPr bwMode="auto">
          <a:xfrm>
            <a:off x="7353300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Line 8"/>
          <p:cNvSpPr>
            <a:spLocks noChangeShapeType="1"/>
          </p:cNvSpPr>
          <p:nvPr/>
        </p:nvSpPr>
        <p:spPr bwMode="auto">
          <a:xfrm>
            <a:off x="9844088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Freeform 11"/>
          <p:cNvSpPr>
            <a:spLocks noEditPoints="1"/>
          </p:cNvSpPr>
          <p:nvPr/>
        </p:nvSpPr>
        <p:spPr bwMode="auto">
          <a:xfrm>
            <a:off x="8186738" y="4094163"/>
            <a:ext cx="790575" cy="684212"/>
          </a:xfrm>
          <a:custGeom>
            <a:avLst/>
            <a:gdLst>
              <a:gd name="T0" fmla="*/ 491191 w 948"/>
              <a:gd name="T1" fmla="*/ 144445 h 810"/>
              <a:gd name="T2" fmla="*/ 472844 w 948"/>
              <a:gd name="T3" fmla="*/ 187525 h 810"/>
              <a:gd name="T4" fmla="*/ 447826 w 948"/>
              <a:gd name="T5" fmla="*/ 207798 h 810"/>
              <a:gd name="T6" fmla="*/ 429479 w 948"/>
              <a:gd name="T7" fmla="*/ 213711 h 810"/>
              <a:gd name="T8" fmla="*/ 406963 w 948"/>
              <a:gd name="T9" fmla="*/ 215400 h 810"/>
              <a:gd name="T10" fmla="*/ 372771 w 948"/>
              <a:gd name="T11" fmla="*/ 204419 h 810"/>
              <a:gd name="T12" fmla="*/ 351089 w 948"/>
              <a:gd name="T13" fmla="*/ 184146 h 810"/>
              <a:gd name="T14" fmla="*/ 336912 w 948"/>
              <a:gd name="T15" fmla="*/ 152892 h 810"/>
              <a:gd name="T16" fmla="*/ 335244 w 948"/>
              <a:gd name="T17" fmla="*/ 130929 h 810"/>
              <a:gd name="T18" fmla="*/ 345251 w 948"/>
              <a:gd name="T19" fmla="*/ 97986 h 810"/>
              <a:gd name="T20" fmla="*/ 363598 w 948"/>
              <a:gd name="T21" fmla="*/ 75179 h 810"/>
              <a:gd name="T22" fmla="*/ 392786 w 948"/>
              <a:gd name="T23" fmla="*/ 59974 h 810"/>
              <a:gd name="T24" fmla="*/ 415302 w 948"/>
              <a:gd name="T25" fmla="*/ 57440 h 810"/>
              <a:gd name="T26" fmla="*/ 443656 w 948"/>
              <a:gd name="T27" fmla="*/ 64198 h 810"/>
              <a:gd name="T28" fmla="*/ 471176 w 948"/>
              <a:gd name="T29" fmla="*/ 84471 h 810"/>
              <a:gd name="T30" fmla="*/ 487021 w 948"/>
              <a:gd name="T31" fmla="*/ 111501 h 810"/>
              <a:gd name="T32" fmla="*/ 513707 w 948"/>
              <a:gd name="T33" fmla="*/ 96297 h 810"/>
              <a:gd name="T34" fmla="*/ 318565 w 948"/>
              <a:gd name="T35" fmla="*/ 39701 h 810"/>
              <a:gd name="T36" fmla="*/ 370269 w 948"/>
              <a:gd name="T37" fmla="*/ 238207 h 810"/>
              <a:gd name="T38" fmla="*/ 547898 w 948"/>
              <a:gd name="T39" fmla="*/ 137687 h 810"/>
              <a:gd name="T40" fmla="*/ 371103 w 948"/>
              <a:gd name="T41" fmla="*/ 489085 h 810"/>
              <a:gd name="T42" fmla="*/ 321901 w 948"/>
              <a:gd name="T43" fmla="*/ 554972 h 810"/>
              <a:gd name="T44" fmla="*/ 269363 w 948"/>
              <a:gd name="T45" fmla="*/ 578624 h 810"/>
              <a:gd name="T46" fmla="*/ 234337 w 948"/>
              <a:gd name="T47" fmla="*/ 582003 h 810"/>
              <a:gd name="T48" fmla="*/ 194308 w 948"/>
              <a:gd name="T49" fmla="*/ 574400 h 810"/>
              <a:gd name="T50" fmla="*/ 140102 w 948"/>
              <a:gd name="T51" fmla="*/ 539767 h 810"/>
              <a:gd name="T52" fmla="*/ 110914 w 948"/>
              <a:gd name="T53" fmla="*/ 495843 h 810"/>
              <a:gd name="T54" fmla="*/ 100073 w 948"/>
              <a:gd name="T55" fmla="*/ 435024 h 810"/>
              <a:gd name="T56" fmla="*/ 107578 w 948"/>
              <a:gd name="T57" fmla="*/ 395322 h 810"/>
              <a:gd name="T58" fmla="*/ 138434 w 948"/>
              <a:gd name="T59" fmla="*/ 343795 h 810"/>
              <a:gd name="T60" fmla="*/ 180965 w 948"/>
              <a:gd name="T61" fmla="*/ 313386 h 810"/>
              <a:gd name="T62" fmla="*/ 238507 w 948"/>
              <a:gd name="T63" fmla="*/ 299871 h 810"/>
              <a:gd name="T64" fmla="*/ 278536 w 948"/>
              <a:gd name="T65" fmla="*/ 305784 h 810"/>
              <a:gd name="T66" fmla="*/ 323569 w 948"/>
              <a:gd name="T67" fmla="*/ 328591 h 810"/>
              <a:gd name="T68" fmla="*/ 363598 w 948"/>
              <a:gd name="T69" fmla="*/ 376739 h 810"/>
              <a:gd name="T70" fmla="*/ 378609 w 948"/>
              <a:gd name="T71" fmla="*/ 430800 h 810"/>
              <a:gd name="T72" fmla="*/ 431981 w 948"/>
              <a:gd name="T73" fmla="*/ 415595 h 810"/>
              <a:gd name="T74" fmla="*/ 118419 w 948"/>
              <a:gd name="T75" fmla="*/ 230605 h 810"/>
              <a:gd name="T76" fmla="*/ 120921 w 948"/>
              <a:gd name="T77" fmla="*/ 596363 h 810"/>
              <a:gd name="T78" fmla="*/ 472010 w 948"/>
              <a:gd name="T79" fmla="*/ 503445 h 810"/>
              <a:gd name="T80" fmla="*/ 714686 w 948"/>
              <a:gd name="T81" fmla="*/ 410527 h 810"/>
              <a:gd name="T82" fmla="*/ 679661 w 948"/>
              <a:gd name="T83" fmla="*/ 456986 h 810"/>
              <a:gd name="T84" fmla="*/ 642968 w 948"/>
              <a:gd name="T85" fmla="*/ 473880 h 810"/>
              <a:gd name="T86" fmla="*/ 618783 w 948"/>
              <a:gd name="T87" fmla="*/ 475570 h 810"/>
              <a:gd name="T88" fmla="*/ 590429 w 948"/>
              <a:gd name="T89" fmla="*/ 470501 h 810"/>
              <a:gd name="T90" fmla="*/ 552902 w 948"/>
              <a:gd name="T91" fmla="*/ 446005 h 810"/>
              <a:gd name="T92" fmla="*/ 532054 w 948"/>
              <a:gd name="T93" fmla="*/ 415595 h 810"/>
              <a:gd name="T94" fmla="*/ 524548 w 948"/>
              <a:gd name="T95" fmla="*/ 372515 h 810"/>
              <a:gd name="T96" fmla="*/ 529552 w 948"/>
              <a:gd name="T97" fmla="*/ 344640 h 810"/>
              <a:gd name="T98" fmla="*/ 551234 w 948"/>
              <a:gd name="T99" fmla="*/ 308318 h 810"/>
              <a:gd name="T100" fmla="*/ 581256 w 948"/>
              <a:gd name="T101" fmla="*/ 287200 h 810"/>
              <a:gd name="T102" fmla="*/ 621285 w 948"/>
              <a:gd name="T103" fmla="*/ 277908 h 810"/>
              <a:gd name="T104" fmla="*/ 649639 w 948"/>
              <a:gd name="T105" fmla="*/ 281287 h 810"/>
              <a:gd name="T106" fmla="*/ 681329 w 948"/>
              <a:gd name="T107" fmla="*/ 298181 h 810"/>
              <a:gd name="T108" fmla="*/ 709683 w 948"/>
              <a:gd name="T109" fmla="*/ 331970 h 810"/>
              <a:gd name="T110" fmla="*/ 719690 w 948"/>
              <a:gd name="T111" fmla="*/ 369981 h 810"/>
              <a:gd name="T112" fmla="*/ 757217 w 948"/>
              <a:gd name="T113" fmla="*/ 359000 h 810"/>
              <a:gd name="T114" fmla="*/ 537057 w 948"/>
              <a:gd name="T115" fmla="*/ 228915 h 810"/>
              <a:gd name="T116" fmla="*/ 539559 w 948"/>
              <a:gd name="T117" fmla="*/ 485706 h 810"/>
              <a:gd name="T118" fmla="*/ 785571 w 948"/>
              <a:gd name="T119" fmla="*/ 420664 h 8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Freeform 12"/>
          <p:cNvSpPr>
            <a:spLocks noEditPoints="1"/>
          </p:cNvSpPr>
          <p:nvPr/>
        </p:nvSpPr>
        <p:spPr bwMode="auto">
          <a:xfrm>
            <a:off x="5648325" y="4005263"/>
            <a:ext cx="852488" cy="822325"/>
          </a:xfrm>
          <a:custGeom>
            <a:avLst/>
            <a:gdLst>
              <a:gd name="T0" fmla="*/ 355342 w 1022"/>
              <a:gd name="T1" fmla="*/ 745417 h 973"/>
              <a:gd name="T2" fmla="*/ 355342 w 1022"/>
              <a:gd name="T3" fmla="*/ 782603 h 973"/>
              <a:gd name="T4" fmla="*/ 516331 w 1022"/>
              <a:gd name="T5" fmla="*/ 764010 h 973"/>
              <a:gd name="T6" fmla="*/ 497146 w 1022"/>
              <a:gd name="T7" fmla="*/ 687102 h 973"/>
              <a:gd name="T8" fmla="*/ 355342 w 1022"/>
              <a:gd name="T9" fmla="*/ 687102 h 973"/>
              <a:gd name="T10" fmla="*/ 355342 w 1022"/>
              <a:gd name="T11" fmla="*/ 725133 h 973"/>
              <a:gd name="T12" fmla="*/ 516331 w 1022"/>
              <a:gd name="T13" fmla="*/ 705695 h 973"/>
              <a:gd name="T14" fmla="*/ 426244 w 1022"/>
              <a:gd name="T15" fmla="*/ 822325 h 973"/>
              <a:gd name="T16" fmla="*/ 487970 w 1022"/>
              <a:gd name="T17" fmla="*/ 799506 h 973"/>
              <a:gd name="T18" fmla="*/ 426244 w 1022"/>
              <a:gd name="T19" fmla="*/ 822325 h 973"/>
              <a:gd name="T20" fmla="*/ 428746 w 1022"/>
              <a:gd name="T21" fmla="*/ 220583 h 973"/>
              <a:gd name="T22" fmla="*/ 226885 w 1022"/>
              <a:gd name="T23" fmla="*/ 410740 h 973"/>
              <a:gd name="T24" fmla="*/ 347001 w 1022"/>
              <a:gd name="T25" fmla="*/ 665128 h 973"/>
              <a:gd name="T26" fmla="*/ 428746 w 1022"/>
              <a:gd name="T27" fmla="*/ 671044 h 973"/>
              <a:gd name="T28" fmla="*/ 528843 w 1022"/>
              <a:gd name="T29" fmla="*/ 609349 h 973"/>
              <a:gd name="T30" fmla="*/ 428746 w 1022"/>
              <a:gd name="T31" fmla="*/ 220583 h 973"/>
              <a:gd name="T32" fmla="*/ 167662 w 1022"/>
              <a:gd name="T33" fmla="*/ 445391 h 973"/>
              <a:gd name="T34" fmla="*/ 32531 w 1022"/>
              <a:gd name="T35" fmla="*/ 418346 h 973"/>
              <a:gd name="T36" fmla="*/ 32531 w 1022"/>
              <a:gd name="T37" fmla="*/ 471590 h 973"/>
              <a:gd name="T38" fmla="*/ 167662 w 1022"/>
              <a:gd name="T39" fmla="*/ 445391 h 973"/>
              <a:gd name="T40" fmla="*/ 819957 w 1022"/>
              <a:gd name="T41" fmla="*/ 418346 h 973"/>
              <a:gd name="T42" fmla="*/ 685661 w 1022"/>
              <a:gd name="T43" fmla="*/ 445391 h 973"/>
              <a:gd name="T44" fmla="*/ 819957 w 1022"/>
              <a:gd name="T45" fmla="*/ 471590 h 973"/>
              <a:gd name="T46" fmla="*/ 819957 w 1022"/>
              <a:gd name="T47" fmla="*/ 418346 h 973"/>
              <a:gd name="T48" fmla="*/ 652295 w 1022"/>
              <a:gd name="T49" fmla="*/ 250163 h 973"/>
              <a:gd name="T50" fmla="*/ 729036 w 1022"/>
              <a:gd name="T51" fmla="*/ 134378 h 973"/>
              <a:gd name="T52" fmla="*/ 614759 w 1022"/>
              <a:gd name="T53" fmla="*/ 212131 h 973"/>
              <a:gd name="T54" fmla="*/ 652295 w 1022"/>
              <a:gd name="T55" fmla="*/ 250163 h 973"/>
              <a:gd name="T56" fmla="*/ 423742 w 1022"/>
              <a:gd name="T57" fmla="*/ 169874 h 973"/>
              <a:gd name="T58" fmla="*/ 450434 w 1022"/>
              <a:gd name="T59" fmla="*/ 32961 h 973"/>
              <a:gd name="T60" fmla="*/ 397049 w 1022"/>
              <a:gd name="T61" fmla="*/ 32961 h 973"/>
              <a:gd name="T62" fmla="*/ 423742 w 1022"/>
              <a:gd name="T63" fmla="*/ 169874 h 973"/>
              <a:gd name="T64" fmla="*/ 191017 w 1022"/>
              <a:gd name="T65" fmla="*/ 239176 h 973"/>
              <a:gd name="T66" fmla="*/ 228554 w 1022"/>
              <a:gd name="T67" fmla="*/ 201144 h 973"/>
              <a:gd name="T68" fmla="*/ 114277 w 1022"/>
              <a:gd name="T69" fmla="*/ 123391 h 973"/>
              <a:gd name="T70" fmla="*/ 191017 w 1022"/>
              <a:gd name="T71" fmla="*/ 239176 h 973"/>
              <a:gd name="T72" fmla="*/ 200193 w 1022"/>
              <a:gd name="T73" fmla="*/ 638929 h 973"/>
              <a:gd name="T74" fmla="*/ 123452 w 1022"/>
              <a:gd name="T75" fmla="*/ 755559 h 973"/>
              <a:gd name="T76" fmla="*/ 237729 w 1022"/>
              <a:gd name="T77" fmla="*/ 677805 h 973"/>
              <a:gd name="T78" fmla="*/ 200193 w 1022"/>
              <a:gd name="T79" fmla="*/ 638929 h 973"/>
              <a:gd name="T80" fmla="*/ 661471 w 1022"/>
              <a:gd name="T81" fmla="*/ 649916 h 973"/>
              <a:gd name="T82" fmla="*/ 623934 w 1022"/>
              <a:gd name="T83" fmla="*/ 687947 h 973"/>
              <a:gd name="T84" fmla="*/ 738211 w 1022"/>
              <a:gd name="T85" fmla="*/ 765700 h 973"/>
              <a:gd name="T86" fmla="*/ 661471 w 1022"/>
              <a:gd name="T87" fmla="*/ 649916 h 9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22" h="973">
                <a:moveTo>
                  <a:pt x="596" y="882"/>
                </a:moveTo>
                <a:lnTo>
                  <a:pt x="426" y="882"/>
                </a:lnTo>
                <a:cubicBezTo>
                  <a:pt x="414" y="882"/>
                  <a:pt x="403" y="892"/>
                  <a:pt x="403" y="904"/>
                </a:cubicBezTo>
                <a:cubicBezTo>
                  <a:pt x="403" y="916"/>
                  <a:pt x="414" y="926"/>
                  <a:pt x="426" y="926"/>
                </a:cubicBezTo>
                <a:lnTo>
                  <a:pt x="596" y="926"/>
                </a:lnTo>
                <a:cubicBezTo>
                  <a:pt x="609" y="926"/>
                  <a:pt x="619" y="916"/>
                  <a:pt x="619" y="904"/>
                </a:cubicBezTo>
                <a:cubicBezTo>
                  <a:pt x="619" y="892"/>
                  <a:pt x="609" y="882"/>
                  <a:pt x="596" y="882"/>
                </a:cubicBezTo>
                <a:close/>
                <a:moveTo>
                  <a:pt x="596" y="813"/>
                </a:moveTo>
                <a:lnTo>
                  <a:pt x="596" y="813"/>
                </a:lnTo>
                <a:lnTo>
                  <a:pt x="426" y="813"/>
                </a:lnTo>
                <a:cubicBezTo>
                  <a:pt x="414" y="813"/>
                  <a:pt x="403" y="823"/>
                  <a:pt x="403" y="835"/>
                </a:cubicBezTo>
                <a:cubicBezTo>
                  <a:pt x="403" y="848"/>
                  <a:pt x="414" y="858"/>
                  <a:pt x="426" y="858"/>
                </a:cubicBezTo>
                <a:lnTo>
                  <a:pt x="596" y="858"/>
                </a:lnTo>
                <a:cubicBezTo>
                  <a:pt x="609" y="858"/>
                  <a:pt x="619" y="848"/>
                  <a:pt x="619" y="835"/>
                </a:cubicBezTo>
                <a:cubicBezTo>
                  <a:pt x="619" y="823"/>
                  <a:pt x="609" y="813"/>
                  <a:pt x="596" y="813"/>
                </a:cubicBezTo>
                <a:close/>
                <a:moveTo>
                  <a:pt x="511" y="973"/>
                </a:moveTo>
                <a:lnTo>
                  <a:pt x="511" y="973"/>
                </a:lnTo>
                <a:lnTo>
                  <a:pt x="585" y="946"/>
                </a:lnTo>
                <a:lnTo>
                  <a:pt x="437" y="946"/>
                </a:lnTo>
                <a:lnTo>
                  <a:pt x="511" y="973"/>
                </a:lnTo>
                <a:close/>
                <a:moveTo>
                  <a:pt x="514" y="261"/>
                </a:moveTo>
                <a:lnTo>
                  <a:pt x="514" y="261"/>
                </a:lnTo>
                <a:lnTo>
                  <a:pt x="508" y="261"/>
                </a:lnTo>
                <a:cubicBezTo>
                  <a:pt x="384" y="261"/>
                  <a:pt x="272" y="362"/>
                  <a:pt x="272" y="486"/>
                </a:cubicBezTo>
                <a:cubicBezTo>
                  <a:pt x="272" y="611"/>
                  <a:pt x="377" y="682"/>
                  <a:pt x="388" y="721"/>
                </a:cubicBezTo>
                <a:cubicBezTo>
                  <a:pt x="398" y="759"/>
                  <a:pt x="388" y="778"/>
                  <a:pt x="416" y="787"/>
                </a:cubicBezTo>
                <a:cubicBezTo>
                  <a:pt x="444" y="796"/>
                  <a:pt x="508" y="794"/>
                  <a:pt x="508" y="794"/>
                </a:cubicBezTo>
                <a:lnTo>
                  <a:pt x="514" y="794"/>
                </a:lnTo>
                <a:cubicBezTo>
                  <a:pt x="514" y="794"/>
                  <a:pt x="578" y="796"/>
                  <a:pt x="606" y="787"/>
                </a:cubicBezTo>
                <a:cubicBezTo>
                  <a:pt x="634" y="778"/>
                  <a:pt x="624" y="759"/>
                  <a:pt x="634" y="721"/>
                </a:cubicBezTo>
                <a:cubicBezTo>
                  <a:pt x="645" y="682"/>
                  <a:pt x="750" y="611"/>
                  <a:pt x="750" y="486"/>
                </a:cubicBezTo>
                <a:cubicBezTo>
                  <a:pt x="750" y="362"/>
                  <a:pt x="638" y="261"/>
                  <a:pt x="514" y="261"/>
                </a:cubicBezTo>
                <a:close/>
                <a:moveTo>
                  <a:pt x="201" y="527"/>
                </a:moveTo>
                <a:lnTo>
                  <a:pt x="201" y="527"/>
                </a:lnTo>
                <a:cubicBezTo>
                  <a:pt x="201" y="509"/>
                  <a:pt x="183" y="495"/>
                  <a:pt x="162" y="495"/>
                </a:cubicBezTo>
                <a:lnTo>
                  <a:pt x="39" y="495"/>
                </a:lnTo>
                <a:cubicBezTo>
                  <a:pt x="17" y="495"/>
                  <a:pt x="0" y="509"/>
                  <a:pt x="0" y="527"/>
                </a:cubicBezTo>
                <a:cubicBezTo>
                  <a:pt x="0" y="544"/>
                  <a:pt x="17" y="558"/>
                  <a:pt x="39" y="558"/>
                </a:cubicBezTo>
                <a:lnTo>
                  <a:pt x="162" y="558"/>
                </a:lnTo>
                <a:cubicBezTo>
                  <a:pt x="183" y="558"/>
                  <a:pt x="201" y="544"/>
                  <a:pt x="201" y="527"/>
                </a:cubicBezTo>
                <a:close/>
                <a:moveTo>
                  <a:pt x="983" y="495"/>
                </a:moveTo>
                <a:lnTo>
                  <a:pt x="983" y="495"/>
                </a:lnTo>
                <a:lnTo>
                  <a:pt x="860" y="495"/>
                </a:lnTo>
                <a:cubicBezTo>
                  <a:pt x="839" y="495"/>
                  <a:pt x="822" y="509"/>
                  <a:pt x="822" y="527"/>
                </a:cubicBezTo>
                <a:cubicBezTo>
                  <a:pt x="822" y="544"/>
                  <a:pt x="839" y="558"/>
                  <a:pt x="860" y="558"/>
                </a:cubicBezTo>
                <a:lnTo>
                  <a:pt x="983" y="558"/>
                </a:lnTo>
                <a:cubicBezTo>
                  <a:pt x="1005" y="558"/>
                  <a:pt x="1022" y="544"/>
                  <a:pt x="1022" y="527"/>
                </a:cubicBezTo>
                <a:cubicBezTo>
                  <a:pt x="1022" y="509"/>
                  <a:pt x="1005" y="495"/>
                  <a:pt x="983" y="495"/>
                </a:cubicBezTo>
                <a:close/>
                <a:moveTo>
                  <a:pt x="782" y="296"/>
                </a:moveTo>
                <a:lnTo>
                  <a:pt x="782" y="296"/>
                </a:lnTo>
                <a:lnTo>
                  <a:pt x="869" y="209"/>
                </a:lnTo>
                <a:cubicBezTo>
                  <a:pt x="885" y="194"/>
                  <a:pt x="887" y="172"/>
                  <a:pt x="874" y="159"/>
                </a:cubicBezTo>
                <a:cubicBezTo>
                  <a:pt x="862" y="147"/>
                  <a:pt x="839" y="149"/>
                  <a:pt x="824" y="164"/>
                </a:cubicBezTo>
                <a:lnTo>
                  <a:pt x="737" y="251"/>
                </a:lnTo>
                <a:cubicBezTo>
                  <a:pt x="722" y="266"/>
                  <a:pt x="720" y="289"/>
                  <a:pt x="732" y="301"/>
                </a:cubicBezTo>
                <a:cubicBezTo>
                  <a:pt x="745" y="314"/>
                  <a:pt x="767" y="311"/>
                  <a:pt x="782" y="296"/>
                </a:cubicBezTo>
                <a:close/>
                <a:moveTo>
                  <a:pt x="508" y="201"/>
                </a:moveTo>
                <a:lnTo>
                  <a:pt x="508" y="201"/>
                </a:lnTo>
                <a:cubicBezTo>
                  <a:pt x="526" y="201"/>
                  <a:pt x="540" y="183"/>
                  <a:pt x="540" y="162"/>
                </a:cubicBezTo>
                <a:lnTo>
                  <a:pt x="540" y="39"/>
                </a:lnTo>
                <a:cubicBezTo>
                  <a:pt x="540" y="18"/>
                  <a:pt x="526" y="0"/>
                  <a:pt x="508" y="0"/>
                </a:cubicBezTo>
                <a:cubicBezTo>
                  <a:pt x="491" y="0"/>
                  <a:pt x="476" y="18"/>
                  <a:pt x="476" y="39"/>
                </a:cubicBezTo>
                <a:lnTo>
                  <a:pt x="476" y="162"/>
                </a:lnTo>
                <a:cubicBezTo>
                  <a:pt x="476" y="183"/>
                  <a:pt x="491" y="201"/>
                  <a:pt x="508" y="201"/>
                </a:cubicBezTo>
                <a:close/>
                <a:moveTo>
                  <a:pt x="229" y="283"/>
                </a:moveTo>
                <a:lnTo>
                  <a:pt x="229" y="283"/>
                </a:lnTo>
                <a:cubicBezTo>
                  <a:pt x="244" y="299"/>
                  <a:pt x="267" y="301"/>
                  <a:pt x="279" y="288"/>
                </a:cubicBezTo>
                <a:cubicBezTo>
                  <a:pt x="292" y="276"/>
                  <a:pt x="289" y="254"/>
                  <a:pt x="274" y="238"/>
                </a:cubicBezTo>
                <a:lnTo>
                  <a:pt x="187" y="151"/>
                </a:lnTo>
                <a:cubicBezTo>
                  <a:pt x="172" y="136"/>
                  <a:pt x="149" y="134"/>
                  <a:pt x="137" y="146"/>
                </a:cubicBezTo>
                <a:cubicBezTo>
                  <a:pt x="125" y="159"/>
                  <a:pt x="127" y="181"/>
                  <a:pt x="142" y="196"/>
                </a:cubicBezTo>
                <a:lnTo>
                  <a:pt x="229" y="283"/>
                </a:lnTo>
                <a:close/>
                <a:moveTo>
                  <a:pt x="240" y="756"/>
                </a:moveTo>
                <a:lnTo>
                  <a:pt x="240" y="756"/>
                </a:lnTo>
                <a:lnTo>
                  <a:pt x="153" y="843"/>
                </a:lnTo>
                <a:cubicBezTo>
                  <a:pt x="137" y="859"/>
                  <a:pt x="135" y="881"/>
                  <a:pt x="148" y="894"/>
                </a:cubicBezTo>
                <a:cubicBezTo>
                  <a:pt x="160" y="906"/>
                  <a:pt x="183" y="904"/>
                  <a:pt x="198" y="889"/>
                </a:cubicBezTo>
                <a:lnTo>
                  <a:pt x="285" y="802"/>
                </a:lnTo>
                <a:cubicBezTo>
                  <a:pt x="300" y="786"/>
                  <a:pt x="302" y="764"/>
                  <a:pt x="290" y="751"/>
                </a:cubicBezTo>
                <a:cubicBezTo>
                  <a:pt x="277" y="739"/>
                  <a:pt x="255" y="741"/>
                  <a:pt x="240" y="756"/>
                </a:cubicBezTo>
                <a:close/>
                <a:moveTo>
                  <a:pt x="793" y="769"/>
                </a:moveTo>
                <a:lnTo>
                  <a:pt x="793" y="769"/>
                </a:lnTo>
                <a:cubicBezTo>
                  <a:pt x="778" y="754"/>
                  <a:pt x="755" y="752"/>
                  <a:pt x="743" y="764"/>
                </a:cubicBezTo>
                <a:cubicBezTo>
                  <a:pt x="731" y="777"/>
                  <a:pt x="733" y="799"/>
                  <a:pt x="748" y="814"/>
                </a:cubicBezTo>
                <a:lnTo>
                  <a:pt x="835" y="901"/>
                </a:lnTo>
                <a:cubicBezTo>
                  <a:pt x="850" y="916"/>
                  <a:pt x="873" y="919"/>
                  <a:pt x="885" y="906"/>
                </a:cubicBezTo>
                <a:cubicBezTo>
                  <a:pt x="897" y="894"/>
                  <a:pt x="895" y="871"/>
                  <a:pt x="880" y="856"/>
                </a:cubicBezTo>
                <a:lnTo>
                  <a:pt x="793" y="7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Freeform 13"/>
          <p:cNvSpPr>
            <a:spLocks noEditPoints="1"/>
          </p:cNvSpPr>
          <p:nvPr/>
        </p:nvSpPr>
        <p:spPr bwMode="auto">
          <a:xfrm>
            <a:off x="3248025" y="4081463"/>
            <a:ext cx="798513" cy="749300"/>
          </a:xfrm>
          <a:custGeom>
            <a:avLst/>
            <a:gdLst>
              <a:gd name="T0" fmla="*/ 0 w 957"/>
              <a:gd name="T1" fmla="*/ 442807 h 885"/>
              <a:gd name="T2" fmla="*/ 307056 w 957"/>
              <a:gd name="T3" fmla="*/ 749300 h 885"/>
              <a:gd name="T4" fmla="*/ 538183 w 957"/>
              <a:gd name="T5" fmla="*/ 708660 h 885"/>
              <a:gd name="T6" fmla="*/ 485616 w 957"/>
              <a:gd name="T7" fmla="*/ 331047 h 885"/>
              <a:gd name="T8" fmla="*/ 473100 w 957"/>
              <a:gd name="T9" fmla="*/ 695960 h 885"/>
              <a:gd name="T10" fmla="*/ 313731 w 957"/>
              <a:gd name="T11" fmla="*/ 627380 h 885"/>
              <a:gd name="T12" fmla="*/ 270343 w 957"/>
              <a:gd name="T13" fmla="*/ 436880 h 885"/>
              <a:gd name="T14" fmla="*/ 55070 w 957"/>
              <a:gd name="T15" fmla="*/ 430953 h 885"/>
              <a:gd name="T16" fmla="*/ 61745 w 957"/>
              <a:gd name="T17" fmla="*/ 137160 h 885"/>
              <a:gd name="T18" fmla="*/ 313731 w 957"/>
              <a:gd name="T19" fmla="*/ 77893 h 885"/>
              <a:gd name="T20" fmla="*/ 0 w 957"/>
              <a:gd name="T21" fmla="*/ 131233 h 885"/>
              <a:gd name="T22" fmla="*/ 448903 w 957"/>
              <a:gd name="T23" fmla="*/ 154093 h 885"/>
              <a:gd name="T24" fmla="*/ 421368 w 957"/>
              <a:gd name="T25" fmla="*/ 122767 h 885"/>
              <a:gd name="T26" fmla="*/ 443062 w 957"/>
              <a:gd name="T27" fmla="*/ 104140 h 885"/>
              <a:gd name="T28" fmla="*/ 498132 w 957"/>
              <a:gd name="T29" fmla="*/ 104140 h 885"/>
              <a:gd name="T30" fmla="*/ 520661 w 957"/>
              <a:gd name="T31" fmla="*/ 122767 h 885"/>
              <a:gd name="T32" fmla="*/ 493126 w 957"/>
              <a:gd name="T33" fmla="*/ 154093 h 885"/>
              <a:gd name="T34" fmla="*/ 520661 w 957"/>
              <a:gd name="T35" fmla="*/ 186267 h 885"/>
              <a:gd name="T36" fmla="*/ 498132 w 957"/>
              <a:gd name="T37" fmla="*/ 204893 h 885"/>
              <a:gd name="T38" fmla="*/ 443062 w 957"/>
              <a:gd name="T39" fmla="*/ 204893 h 885"/>
              <a:gd name="T40" fmla="*/ 421368 w 957"/>
              <a:gd name="T41" fmla="*/ 186267 h 885"/>
              <a:gd name="T42" fmla="*/ 650826 w 957"/>
              <a:gd name="T43" fmla="*/ 281093 h 885"/>
              <a:gd name="T44" fmla="*/ 787666 w 957"/>
              <a:gd name="T45" fmla="*/ 459740 h 885"/>
              <a:gd name="T46" fmla="*/ 732596 w 957"/>
              <a:gd name="T47" fmla="*/ 475827 h 885"/>
              <a:gd name="T48" fmla="*/ 650826 w 957"/>
              <a:gd name="T49" fmla="*/ 281093 h 885"/>
              <a:gd name="T50" fmla="*/ 569055 w 957"/>
              <a:gd name="T51" fmla="*/ 55033 h 885"/>
              <a:gd name="T52" fmla="*/ 629131 w 957"/>
              <a:gd name="T53" fmla="*/ 280247 h 885"/>
              <a:gd name="T54" fmla="*/ 601597 w 957"/>
              <a:gd name="T55" fmla="*/ 314960 h 885"/>
              <a:gd name="T56" fmla="*/ 550699 w 957"/>
              <a:gd name="T57" fmla="*/ 270087 h 885"/>
              <a:gd name="T58" fmla="*/ 372973 w 957"/>
              <a:gd name="T59" fmla="*/ 55033 h 885"/>
              <a:gd name="T60" fmla="*/ 536514 w 957"/>
              <a:gd name="T61" fmla="*/ 88053 h 885"/>
              <a:gd name="T62" fmla="*/ 405514 w 957"/>
              <a:gd name="T63" fmla="*/ 220980 h 885"/>
              <a:gd name="T64" fmla="*/ 255324 w 957"/>
              <a:gd name="T65" fmla="*/ 651933 h 885"/>
              <a:gd name="T66" fmla="*/ 98458 w 957"/>
              <a:gd name="T67" fmla="*/ 490220 h 885"/>
              <a:gd name="T68" fmla="*/ 255324 w 957"/>
              <a:gd name="T69" fmla="*/ 651933 h 885"/>
              <a:gd name="T70" fmla="*/ 91783 w 957"/>
              <a:gd name="T71" fmla="*/ 211667 h 885"/>
              <a:gd name="T72" fmla="*/ 313731 w 957"/>
              <a:gd name="T73" fmla="*/ 224367 h 885"/>
              <a:gd name="T74" fmla="*/ 199420 w 957"/>
              <a:gd name="T75" fmla="*/ 181187 h 885"/>
              <a:gd name="T76" fmla="*/ 91783 w 957"/>
              <a:gd name="T77" fmla="*/ 342900 h 885"/>
              <a:gd name="T78" fmla="*/ 100961 w 957"/>
              <a:gd name="T79" fmla="*/ 381000 h 885"/>
              <a:gd name="T80" fmla="*/ 316235 w 957"/>
              <a:gd name="T81" fmla="*/ 340360 h 885"/>
              <a:gd name="T82" fmla="*/ 91783 w 957"/>
              <a:gd name="T83" fmla="*/ 342900 h 885"/>
              <a:gd name="T84" fmla="*/ 91783 w 957"/>
              <a:gd name="T85" fmla="*/ 290407 h 885"/>
              <a:gd name="T86" fmla="*/ 316235 w 957"/>
              <a:gd name="T87" fmla="*/ 302260 h 885"/>
              <a:gd name="T88" fmla="*/ 328750 w 957"/>
              <a:gd name="T89" fmla="*/ 281093 h 885"/>
              <a:gd name="T90" fmla="*/ 196916 w 957"/>
              <a:gd name="T91" fmla="*/ 261620 h 885"/>
              <a:gd name="T92" fmla="*/ 91783 w 957"/>
              <a:gd name="T93" fmla="*/ 277707 h 88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57" h="885">
                <a:moveTo>
                  <a:pt x="0" y="155"/>
                </a:moveTo>
                <a:cubicBezTo>
                  <a:pt x="0" y="278"/>
                  <a:pt x="0" y="400"/>
                  <a:pt x="0" y="523"/>
                </a:cubicBezTo>
                <a:cubicBezTo>
                  <a:pt x="0" y="533"/>
                  <a:pt x="161" y="687"/>
                  <a:pt x="181" y="707"/>
                </a:cubicBezTo>
                <a:cubicBezTo>
                  <a:pt x="202" y="728"/>
                  <a:pt x="355" y="885"/>
                  <a:pt x="368" y="885"/>
                </a:cubicBezTo>
                <a:cubicBezTo>
                  <a:pt x="442" y="885"/>
                  <a:pt x="516" y="885"/>
                  <a:pt x="589" y="885"/>
                </a:cubicBezTo>
                <a:cubicBezTo>
                  <a:pt x="620" y="885"/>
                  <a:pt x="632" y="856"/>
                  <a:pt x="645" y="837"/>
                </a:cubicBezTo>
                <a:cubicBezTo>
                  <a:pt x="645" y="684"/>
                  <a:pt x="645" y="532"/>
                  <a:pt x="645" y="380"/>
                </a:cubicBezTo>
                <a:cubicBezTo>
                  <a:pt x="631" y="385"/>
                  <a:pt x="590" y="368"/>
                  <a:pt x="582" y="391"/>
                </a:cubicBezTo>
                <a:cubicBezTo>
                  <a:pt x="577" y="401"/>
                  <a:pt x="582" y="573"/>
                  <a:pt x="582" y="608"/>
                </a:cubicBezTo>
                <a:cubicBezTo>
                  <a:pt x="582" y="643"/>
                  <a:pt x="592" y="822"/>
                  <a:pt x="567" y="822"/>
                </a:cubicBezTo>
                <a:cubicBezTo>
                  <a:pt x="507" y="822"/>
                  <a:pt x="447" y="822"/>
                  <a:pt x="387" y="822"/>
                </a:cubicBezTo>
                <a:cubicBezTo>
                  <a:pt x="368" y="822"/>
                  <a:pt x="376" y="760"/>
                  <a:pt x="376" y="741"/>
                </a:cubicBezTo>
                <a:cubicBezTo>
                  <a:pt x="376" y="710"/>
                  <a:pt x="376" y="679"/>
                  <a:pt x="376" y="649"/>
                </a:cubicBezTo>
                <a:cubicBezTo>
                  <a:pt x="376" y="565"/>
                  <a:pt x="376" y="551"/>
                  <a:pt x="324" y="516"/>
                </a:cubicBezTo>
                <a:cubicBezTo>
                  <a:pt x="300" y="516"/>
                  <a:pt x="301" y="509"/>
                  <a:pt x="280" y="509"/>
                </a:cubicBezTo>
                <a:cubicBezTo>
                  <a:pt x="209" y="509"/>
                  <a:pt x="137" y="509"/>
                  <a:pt x="66" y="509"/>
                </a:cubicBezTo>
                <a:cubicBezTo>
                  <a:pt x="66" y="398"/>
                  <a:pt x="66" y="287"/>
                  <a:pt x="66" y="177"/>
                </a:cubicBezTo>
                <a:cubicBezTo>
                  <a:pt x="66" y="168"/>
                  <a:pt x="69" y="169"/>
                  <a:pt x="74" y="162"/>
                </a:cubicBezTo>
                <a:cubicBezTo>
                  <a:pt x="155" y="162"/>
                  <a:pt x="236" y="162"/>
                  <a:pt x="317" y="162"/>
                </a:cubicBezTo>
                <a:cubicBezTo>
                  <a:pt x="333" y="151"/>
                  <a:pt x="375" y="115"/>
                  <a:pt x="376" y="92"/>
                </a:cubicBezTo>
                <a:cubicBezTo>
                  <a:pt x="274" y="92"/>
                  <a:pt x="172" y="92"/>
                  <a:pt x="70" y="92"/>
                </a:cubicBezTo>
                <a:cubicBezTo>
                  <a:pt x="42" y="92"/>
                  <a:pt x="0" y="131"/>
                  <a:pt x="0" y="155"/>
                </a:cubicBezTo>
                <a:close/>
                <a:moveTo>
                  <a:pt x="505" y="215"/>
                </a:moveTo>
                <a:lnTo>
                  <a:pt x="538" y="182"/>
                </a:lnTo>
                <a:lnTo>
                  <a:pt x="505" y="149"/>
                </a:lnTo>
                <a:cubicBezTo>
                  <a:pt x="504" y="148"/>
                  <a:pt x="504" y="146"/>
                  <a:pt x="505" y="145"/>
                </a:cubicBezTo>
                <a:lnTo>
                  <a:pt x="527" y="123"/>
                </a:lnTo>
                <a:cubicBezTo>
                  <a:pt x="528" y="122"/>
                  <a:pt x="530" y="122"/>
                  <a:pt x="531" y="123"/>
                </a:cubicBezTo>
                <a:lnTo>
                  <a:pt x="564" y="156"/>
                </a:lnTo>
                <a:lnTo>
                  <a:pt x="597" y="123"/>
                </a:lnTo>
                <a:cubicBezTo>
                  <a:pt x="599" y="122"/>
                  <a:pt x="601" y="122"/>
                  <a:pt x="602" y="123"/>
                </a:cubicBezTo>
                <a:lnTo>
                  <a:pt x="624" y="145"/>
                </a:lnTo>
                <a:cubicBezTo>
                  <a:pt x="625" y="146"/>
                  <a:pt x="625" y="148"/>
                  <a:pt x="624" y="149"/>
                </a:cubicBezTo>
                <a:lnTo>
                  <a:pt x="591" y="182"/>
                </a:lnTo>
                <a:lnTo>
                  <a:pt x="624" y="215"/>
                </a:lnTo>
                <a:cubicBezTo>
                  <a:pt x="625" y="217"/>
                  <a:pt x="625" y="219"/>
                  <a:pt x="624" y="220"/>
                </a:cubicBezTo>
                <a:lnTo>
                  <a:pt x="602" y="242"/>
                </a:lnTo>
                <a:cubicBezTo>
                  <a:pt x="601" y="243"/>
                  <a:pt x="599" y="243"/>
                  <a:pt x="597" y="242"/>
                </a:cubicBezTo>
                <a:lnTo>
                  <a:pt x="564" y="209"/>
                </a:lnTo>
                <a:lnTo>
                  <a:pt x="531" y="242"/>
                </a:lnTo>
                <a:cubicBezTo>
                  <a:pt x="530" y="243"/>
                  <a:pt x="528" y="243"/>
                  <a:pt x="527" y="242"/>
                </a:cubicBezTo>
                <a:lnTo>
                  <a:pt x="505" y="220"/>
                </a:lnTo>
                <a:cubicBezTo>
                  <a:pt x="504" y="219"/>
                  <a:pt x="504" y="217"/>
                  <a:pt x="505" y="215"/>
                </a:cubicBezTo>
                <a:close/>
                <a:moveTo>
                  <a:pt x="780" y="332"/>
                </a:moveTo>
                <a:lnTo>
                  <a:pt x="944" y="496"/>
                </a:lnTo>
                <a:cubicBezTo>
                  <a:pt x="957" y="509"/>
                  <a:pt x="957" y="530"/>
                  <a:pt x="944" y="543"/>
                </a:cubicBezTo>
                <a:lnTo>
                  <a:pt x="925" y="562"/>
                </a:lnTo>
                <a:cubicBezTo>
                  <a:pt x="912" y="575"/>
                  <a:pt x="891" y="575"/>
                  <a:pt x="878" y="562"/>
                </a:cubicBezTo>
                <a:lnTo>
                  <a:pt x="714" y="398"/>
                </a:lnTo>
                <a:lnTo>
                  <a:pt x="780" y="332"/>
                </a:lnTo>
                <a:close/>
                <a:moveTo>
                  <a:pt x="447" y="65"/>
                </a:moveTo>
                <a:cubicBezTo>
                  <a:pt x="512" y="0"/>
                  <a:pt x="617" y="0"/>
                  <a:pt x="682" y="65"/>
                </a:cubicBezTo>
                <a:cubicBezTo>
                  <a:pt x="740" y="123"/>
                  <a:pt x="747" y="213"/>
                  <a:pt x="701" y="278"/>
                </a:cubicBezTo>
                <a:lnTo>
                  <a:pt x="754" y="331"/>
                </a:lnTo>
                <a:cubicBezTo>
                  <a:pt x="756" y="333"/>
                  <a:pt x="756" y="337"/>
                  <a:pt x="754" y="339"/>
                </a:cubicBezTo>
                <a:lnTo>
                  <a:pt x="721" y="372"/>
                </a:lnTo>
                <a:cubicBezTo>
                  <a:pt x="719" y="374"/>
                  <a:pt x="715" y="374"/>
                  <a:pt x="713" y="372"/>
                </a:cubicBezTo>
                <a:lnTo>
                  <a:pt x="660" y="319"/>
                </a:lnTo>
                <a:cubicBezTo>
                  <a:pt x="595" y="364"/>
                  <a:pt x="505" y="358"/>
                  <a:pt x="447" y="300"/>
                </a:cubicBezTo>
                <a:cubicBezTo>
                  <a:pt x="382" y="235"/>
                  <a:pt x="382" y="130"/>
                  <a:pt x="447" y="65"/>
                </a:cubicBezTo>
                <a:close/>
                <a:moveTo>
                  <a:pt x="486" y="104"/>
                </a:moveTo>
                <a:cubicBezTo>
                  <a:pt x="529" y="60"/>
                  <a:pt x="600" y="60"/>
                  <a:pt x="643" y="104"/>
                </a:cubicBezTo>
                <a:cubicBezTo>
                  <a:pt x="687" y="147"/>
                  <a:pt x="687" y="218"/>
                  <a:pt x="643" y="261"/>
                </a:cubicBezTo>
                <a:cubicBezTo>
                  <a:pt x="600" y="305"/>
                  <a:pt x="529" y="305"/>
                  <a:pt x="486" y="261"/>
                </a:cubicBezTo>
                <a:cubicBezTo>
                  <a:pt x="442" y="218"/>
                  <a:pt x="442" y="147"/>
                  <a:pt x="486" y="104"/>
                </a:cubicBezTo>
                <a:close/>
                <a:moveTo>
                  <a:pt x="306" y="770"/>
                </a:moveTo>
                <a:cubicBezTo>
                  <a:pt x="304" y="706"/>
                  <a:pt x="303" y="643"/>
                  <a:pt x="302" y="579"/>
                </a:cubicBezTo>
                <a:cubicBezTo>
                  <a:pt x="241" y="579"/>
                  <a:pt x="179" y="579"/>
                  <a:pt x="118" y="579"/>
                </a:cubicBezTo>
                <a:cubicBezTo>
                  <a:pt x="117" y="580"/>
                  <a:pt x="116" y="581"/>
                  <a:pt x="115" y="581"/>
                </a:cubicBezTo>
                <a:cubicBezTo>
                  <a:pt x="179" y="644"/>
                  <a:pt x="242" y="707"/>
                  <a:pt x="306" y="770"/>
                </a:cubicBezTo>
                <a:close/>
                <a:moveTo>
                  <a:pt x="110" y="225"/>
                </a:moveTo>
                <a:cubicBezTo>
                  <a:pt x="110" y="233"/>
                  <a:pt x="110" y="242"/>
                  <a:pt x="110" y="250"/>
                </a:cubicBezTo>
                <a:cubicBezTo>
                  <a:pt x="110" y="259"/>
                  <a:pt x="116" y="265"/>
                  <a:pt x="125" y="265"/>
                </a:cubicBezTo>
                <a:cubicBezTo>
                  <a:pt x="209" y="265"/>
                  <a:pt x="292" y="265"/>
                  <a:pt x="376" y="265"/>
                </a:cubicBezTo>
                <a:cubicBezTo>
                  <a:pt x="399" y="265"/>
                  <a:pt x="394" y="228"/>
                  <a:pt x="387" y="214"/>
                </a:cubicBezTo>
                <a:cubicBezTo>
                  <a:pt x="338" y="214"/>
                  <a:pt x="288" y="214"/>
                  <a:pt x="239" y="214"/>
                </a:cubicBezTo>
                <a:cubicBezTo>
                  <a:pt x="209" y="214"/>
                  <a:pt x="110" y="206"/>
                  <a:pt x="110" y="225"/>
                </a:cubicBezTo>
                <a:close/>
                <a:moveTo>
                  <a:pt x="110" y="405"/>
                </a:moveTo>
                <a:cubicBezTo>
                  <a:pt x="110" y="416"/>
                  <a:pt x="110" y="427"/>
                  <a:pt x="110" y="439"/>
                </a:cubicBezTo>
                <a:cubicBezTo>
                  <a:pt x="110" y="447"/>
                  <a:pt x="113" y="450"/>
                  <a:pt x="121" y="450"/>
                </a:cubicBezTo>
                <a:cubicBezTo>
                  <a:pt x="211" y="450"/>
                  <a:pt x="301" y="450"/>
                  <a:pt x="390" y="450"/>
                </a:cubicBezTo>
                <a:cubicBezTo>
                  <a:pt x="392" y="440"/>
                  <a:pt x="400" y="402"/>
                  <a:pt x="379" y="402"/>
                </a:cubicBezTo>
                <a:cubicBezTo>
                  <a:pt x="296" y="402"/>
                  <a:pt x="212" y="402"/>
                  <a:pt x="129" y="402"/>
                </a:cubicBezTo>
                <a:cubicBezTo>
                  <a:pt x="123" y="402"/>
                  <a:pt x="115" y="404"/>
                  <a:pt x="110" y="405"/>
                </a:cubicBezTo>
                <a:close/>
                <a:moveTo>
                  <a:pt x="110" y="328"/>
                </a:moveTo>
                <a:cubicBezTo>
                  <a:pt x="110" y="333"/>
                  <a:pt x="110" y="338"/>
                  <a:pt x="110" y="343"/>
                </a:cubicBezTo>
                <a:cubicBezTo>
                  <a:pt x="110" y="351"/>
                  <a:pt x="113" y="351"/>
                  <a:pt x="118" y="357"/>
                </a:cubicBezTo>
                <a:cubicBezTo>
                  <a:pt x="205" y="357"/>
                  <a:pt x="292" y="357"/>
                  <a:pt x="379" y="357"/>
                </a:cubicBezTo>
                <a:cubicBezTo>
                  <a:pt x="384" y="355"/>
                  <a:pt x="389" y="353"/>
                  <a:pt x="394" y="350"/>
                </a:cubicBezTo>
                <a:cubicBezTo>
                  <a:pt x="394" y="344"/>
                  <a:pt x="394" y="338"/>
                  <a:pt x="394" y="332"/>
                </a:cubicBezTo>
                <a:cubicBezTo>
                  <a:pt x="394" y="320"/>
                  <a:pt x="390" y="317"/>
                  <a:pt x="387" y="309"/>
                </a:cubicBezTo>
                <a:cubicBezTo>
                  <a:pt x="336" y="309"/>
                  <a:pt x="286" y="309"/>
                  <a:pt x="236" y="309"/>
                </a:cubicBezTo>
                <a:cubicBezTo>
                  <a:pt x="211" y="309"/>
                  <a:pt x="187" y="309"/>
                  <a:pt x="162" y="309"/>
                </a:cubicBezTo>
                <a:cubicBezTo>
                  <a:pt x="131" y="310"/>
                  <a:pt x="110" y="299"/>
                  <a:pt x="110" y="3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962025" y="501491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8" name="Rectangle 17"/>
          <p:cNvSpPr>
            <a:spLocks noChangeArrowheads="1"/>
          </p:cNvSpPr>
          <p:nvPr/>
        </p:nvSpPr>
        <p:spPr bwMode="auto">
          <a:xfrm>
            <a:off x="3281363" y="501491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9" name="Rectangle 20"/>
          <p:cNvSpPr>
            <a:spLocks noChangeArrowheads="1"/>
          </p:cNvSpPr>
          <p:nvPr/>
        </p:nvSpPr>
        <p:spPr bwMode="auto">
          <a:xfrm>
            <a:off x="5795963" y="501491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8289925" y="501491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1" name="Rectangle 26"/>
          <p:cNvSpPr>
            <a:spLocks noChangeArrowheads="1"/>
          </p:cNvSpPr>
          <p:nvPr/>
        </p:nvSpPr>
        <p:spPr bwMode="auto">
          <a:xfrm>
            <a:off x="10674350" y="501491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5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2" name="Freeform 27"/>
          <p:cNvSpPr>
            <a:spLocks noEditPoints="1"/>
          </p:cNvSpPr>
          <p:nvPr/>
        </p:nvSpPr>
        <p:spPr bwMode="auto">
          <a:xfrm>
            <a:off x="998538" y="4121150"/>
            <a:ext cx="676275" cy="725488"/>
          </a:xfrm>
          <a:custGeom>
            <a:avLst/>
            <a:gdLst>
              <a:gd name="T0" fmla="*/ 422255 w 812"/>
              <a:gd name="T1" fmla="*/ 0 h 858"/>
              <a:gd name="T2" fmla="*/ 516368 w 812"/>
              <a:gd name="T3" fmla="*/ 223227 h 858"/>
              <a:gd name="T4" fmla="*/ 445575 w 812"/>
              <a:gd name="T5" fmla="*/ 95548 h 858"/>
              <a:gd name="T6" fmla="*/ 205714 w 812"/>
              <a:gd name="T7" fmla="*/ 71872 h 858"/>
              <a:gd name="T8" fmla="*/ 187391 w 812"/>
              <a:gd name="T9" fmla="*/ 191096 h 858"/>
              <a:gd name="T10" fmla="*/ 71625 w 812"/>
              <a:gd name="T11" fmla="*/ 543693 h 858"/>
              <a:gd name="T12" fmla="*/ 312319 w 812"/>
              <a:gd name="T13" fmla="*/ 566523 h 858"/>
              <a:gd name="T14" fmla="*/ 94112 w 812"/>
              <a:gd name="T15" fmla="*/ 639241 h 858"/>
              <a:gd name="T16" fmla="*/ 0 w 812"/>
              <a:gd name="T17" fmla="*/ 150509 h 858"/>
              <a:gd name="T18" fmla="*/ 600486 w 812"/>
              <a:gd name="T19" fmla="*/ 234219 h 858"/>
              <a:gd name="T20" fmla="*/ 667946 w 812"/>
              <a:gd name="T21" fmla="*/ 302709 h 858"/>
              <a:gd name="T22" fmla="*/ 588826 w 812"/>
              <a:gd name="T23" fmla="*/ 497188 h 858"/>
              <a:gd name="T24" fmla="*/ 634632 w 812"/>
              <a:gd name="T25" fmla="*/ 349215 h 858"/>
              <a:gd name="T26" fmla="*/ 617143 w 812"/>
              <a:gd name="T27" fmla="*/ 306937 h 858"/>
              <a:gd name="T28" fmla="*/ 529693 w 812"/>
              <a:gd name="T29" fmla="*/ 255358 h 858"/>
              <a:gd name="T30" fmla="*/ 611313 w 812"/>
              <a:gd name="T31" fmla="*/ 333995 h 858"/>
              <a:gd name="T32" fmla="*/ 483054 w 812"/>
              <a:gd name="T33" fmla="*/ 575824 h 858"/>
              <a:gd name="T34" fmla="*/ 368120 w 812"/>
              <a:gd name="T35" fmla="*/ 508180 h 858"/>
              <a:gd name="T36" fmla="*/ 509705 w 812"/>
              <a:gd name="T37" fmla="*/ 274806 h 858"/>
              <a:gd name="T38" fmla="*/ 611313 w 812"/>
              <a:gd name="T39" fmla="*/ 333995 h 858"/>
              <a:gd name="T40" fmla="*/ 326478 w 812"/>
              <a:gd name="T41" fmla="*/ 717032 h 858"/>
              <a:gd name="T42" fmla="*/ 411428 w 812"/>
              <a:gd name="T43" fmla="*/ 568214 h 858"/>
              <a:gd name="T44" fmla="*/ 244858 w 812"/>
              <a:gd name="T45" fmla="*/ 125988 h 858"/>
              <a:gd name="T46" fmla="*/ 401434 w 812"/>
              <a:gd name="T47" fmla="*/ 163193 h 858"/>
              <a:gd name="T48" fmla="*/ 244858 w 812"/>
              <a:gd name="T49" fmla="*/ 125988 h 858"/>
              <a:gd name="T50" fmla="*/ 214876 w 812"/>
              <a:gd name="T51" fmla="*/ 369508 h 858"/>
              <a:gd name="T52" fmla="*/ 123262 w 812"/>
              <a:gd name="T53" fmla="*/ 405867 h 858"/>
              <a:gd name="T54" fmla="*/ 123262 w 812"/>
              <a:gd name="T55" fmla="*/ 284953 h 858"/>
              <a:gd name="T56" fmla="*/ 401434 w 812"/>
              <a:gd name="T57" fmla="*/ 322157 h 858"/>
              <a:gd name="T58" fmla="*/ 123262 w 812"/>
              <a:gd name="T59" fmla="*/ 284953 h 858"/>
              <a:gd name="T60" fmla="*/ 401434 w 812"/>
              <a:gd name="T61" fmla="*/ 207161 h 858"/>
              <a:gd name="T62" fmla="*/ 123262 w 812"/>
              <a:gd name="T63" fmla="*/ 243520 h 858"/>
              <a:gd name="T64" fmla="*/ 92446 w 812"/>
              <a:gd name="T65" fmla="*/ 158119 h 858"/>
              <a:gd name="T66" fmla="*/ 173233 w 812"/>
              <a:gd name="T67" fmla="*/ 146281 h 858"/>
              <a:gd name="T68" fmla="*/ 92446 w 812"/>
              <a:gd name="T69" fmla="*/ 158119 h 8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12" h="858">
                <a:moveTo>
                  <a:pt x="179" y="0"/>
                </a:moveTo>
                <a:lnTo>
                  <a:pt x="507" y="0"/>
                </a:lnTo>
                <a:cubicBezTo>
                  <a:pt x="569" y="0"/>
                  <a:pt x="620" y="51"/>
                  <a:pt x="620" y="113"/>
                </a:cubicBezTo>
                <a:lnTo>
                  <a:pt x="620" y="264"/>
                </a:lnTo>
                <a:cubicBezTo>
                  <a:pt x="584" y="292"/>
                  <a:pt x="563" y="318"/>
                  <a:pt x="535" y="356"/>
                </a:cubicBezTo>
                <a:lnTo>
                  <a:pt x="535" y="113"/>
                </a:lnTo>
                <a:cubicBezTo>
                  <a:pt x="535" y="98"/>
                  <a:pt x="522" y="85"/>
                  <a:pt x="507" y="85"/>
                </a:cubicBezTo>
                <a:lnTo>
                  <a:pt x="247" y="85"/>
                </a:lnTo>
                <a:lnTo>
                  <a:pt x="247" y="204"/>
                </a:lnTo>
                <a:cubicBezTo>
                  <a:pt x="247" y="216"/>
                  <a:pt x="237" y="226"/>
                  <a:pt x="225" y="226"/>
                </a:cubicBezTo>
                <a:lnTo>
                  <a:pt x="86" y="226"/>
                </a:lnTo>
                <a:lnTo>
                  <a:pt x="86" y="643"/>
                </a:lnTo>
                <a:cubicBezTo>
                  <a:pt x="86" y="658"/>
                  <a:pt x="98" y="670"/>
                  <a:pt x="113" y="670"/>
                </a:cubicBezTo>
                <a:lnTo>
                  <a:pt x="375" y="670"/>
                </a:lnTo>
                <a:cubicBezTo>
                  <a:pt x="366" y="699"/>
                  <a:pt x="358" y="727"/>
                  <a:pt x="353" y="756"/>
                </a:cubicBezTo>
                <a:lnTo>
                  <a:pt x="113" y="756"/>
                </a:lnTo>
                <a:cubicBezTo>
                  <a:pt x="51" y="756"/>
                  <a:pt x="0" y="705"/>
                  <a:pt x="0" y="643"/>
                </a:cubicBezTo>
                <a:lnTo>
                  <a:pt x="0" y="178"/>
                </a:lnTo>
                <a:lnTo>
                  <a:pt x="179" y="0"/>
                </a:lnTo>
                <a:close/>
                <a:moveTo>
                  <a:pt x="721" y="277"/>
                </a:moveTo>
                <a:cubicBezTo>
                  <a:pt x="733" y="283"/>
                  <a:pt x="740" y="295"/>
                  <a:pt x="743" y="310"/>
                </a:cubicBezTo>
                <a:cubicBezTo>
                  <a:pt x="765" y="316"/>
                  <a:pt x="786" y="330"/>
                  <a:pt x="802" y="358"/>
                </a:cubicBezTo>
                <a:cubicBezTo>
                  <a:pt x="812" y="382"/>
                  <a:pt x="808" y="417"/>
                  <a:pt x="794" y="442"/>
                </a:cubicBezTo>
                <a:cubicBezTo>
                  <a:pt x="770" y="487"/>
                  <a:pt x="736" y="543"/>
                  <a:pt x="707" y="588"/>
                </a:cubicBezTo>
                <a:cubicBezTo>
                  <a:pt x="688" y="595"/>
                  <a:pt x="692" y="556"/>
                  <a:pt x="699" y="546"/>
                </a:cubicBezTo>
                <a:cubicBezTo>
                  <a:pt x="723" y="510"/>
                  <a:pt x="743" y="477"/>
                  <a:pt x="762" y="413"/>
                </a:cubicBezTo>
                <a:cubicBezTo>
                  <a:pt x="766" y="382"/>
                  <a:pt x="752" y="368"/>
                  <a:pt x="743" y="355"/>
                </a:cubicBezTo>
                <a:cubicBezTo>
                  <a:pt x="742" y="358"/>
                  <a:pt x="742" y="360"/>
                  <a:pt x="741" y="363"/>
                </a:cubicBezTo>
                <a:cubicBezTo>
                  <a:pt x="723" y="355"/>
                  <a:pt x="706" y="346"/>
                  <a:pt x="688" y="337"/>
                </a:cubicBezTo>
                <a:cubicBezTo>
                  <a:pt x="670" y="327"/>
                  <a:pt x="653" y="314"/>
                  <a:pt x="636" y="302"/>
                </a:cubicBezTo>
                <a:cubicBezTo>
                  <a:pt x="669" y="274"/>
                  <a:pt x="698" y="264"/>
                  <a:pt x="721" y="277"/>
                </a:cubicBezTo>
                <a:close/>
                <a:moveTo>
                  <a:pt x="734" y="395"/>
                </a:moveTo>
                <a:cubicBezTo>
                  <a:pt x="719" y="445"/>
                  <a:pt x="690" y="508"/>
                  <a:pt x="649" y="579"/>
                </a:cubicBezTo>
                <a:cubicBezTo>
                  <a:pt x="628" y="615"/>
                  <a:pt x="604" y="650"/>
                  <a:pt x="580" y="681"/>
                </a:cubicBezTo>
                <a:cubicBezTo>
                  <a:pt x="557" y="670"/>
                  <a:pt x="535" y="658"/>
                  <a:pt x="512" y="646"/>
                </a:cubicBezTo>
                <a:cubicBezTo>
                  <a:pt x="488" y="633"/>
                  <a:pt x="465" y="617"/>
                  <a:pt x="442" y="601"/>
                </a:cubicBezTo>
                <a:cubicBezTo>
                  <a:pt x="457" y="565"/>
                  <a:pt x="475" y="527"/>
                  <a:pt x="496" y="491"/>
                </a:cubicBezTo>
                <a:cubicBezTo>
                  <a:pt x="536" y="420"/>
                  <a:pt x="576" y="363"/>
                  <a:pt x="612" y="325"/>
                </a:cubicBezTo>
                <a:cubicBezTo>
                  <a:pt x="631" y="338"/>
                  <a:pt x="650" y="351"/>
                  <a:pt x="671" y="363"/>
                </a:cubicBezTo>
                <a:cubicBezTo>
                  <a:pt x="691" y="375"/>
                  <a:pt x="712" y="384"/>
                  <a:pt x="734" y="395"/>
                </a:cubicBezTo>
                <a:close/>
                <a:moveTo>
                  <a:pt x="560" y="707"/>
                </a:moveTo>
                <a:cubicBezTo>
                  <a:pt x="486" y="797"/>
                  <a:pt x="410" y="858"/>
                  <a:pt x="392" y="848"/>
                </a:cubicBezTo>
                <a:cubicBezTo>
                  <a:pt x="375" y="838"/>
                  <a:pt x="389" y="742"/>
                  <a:pt x="430" y="632"/>
                </a:cubicBezTo>
                <a:cubicBezTo>
                  <a:pt x="451" y="645"/>
                  <a:pt x="472" y="659"/>
                  <a:pt x="494" y="672"/>
                </a:cubicBezTo>
                <a:cubicBezTo>
                  <a:pt x="516" y="685"/>
                  <a:pt x="538" y="695"/>
                  <a:pt x="560" y="707"/>
                </a:cubicBezTo>
                <a:close/>
                <a:moveTo>
                  <a:pt x="294" y="149"/>
                </a:moveTo>
                <a:lnTo>
                  <a:pt x="482" y="149"/>
                </a:lnTo>
                <a:lnTo>
                  <a:pt x="482" y="193"/>
                </a:lnTo>
                <a:lnTo>
                  <a:pt x="294" y="193"/>
                </a:lnTo>
                <a:lnTo>
                  <a:pt x="294" y="149"/>
                </a:lnTo>
                <a:close/>
                <a:moveTo>
                  <a:pt x="148" y="437"/>
                </a:moveTo>
                <a:lnTo>
                  <a:pt x="258" y="437"/>
                </a:lnTo>
                <a:lnTo>
                  <a:pt x="258" y="480"/>
                </a:lnTo>
                <a:lnTo>
                  <a:pt x="148" y="480"/>
                </a:lnTo>
                <a:lnTo>
                  <a:pt x="148" y="437"/>
                </a:lnTo>
                <a:close/>
                <a:moveTo>
                  <a:pt x="148" y="337"/>
                </a:moveTo>
                <a:lnTo>
                  <a:pt x="482" y="337"/>
                </a:lnTo>
                <a:lnTo>
                  <a:pt x="482" y="381"/>
                </a:lnTo>
                <a:lnTo>
                  <a:pt x="148" y="381"/>
                </a:lnTo>
                <a:lnTo>
                  <a:pt x="148" y="337"/>
                </a:lnTo>
                <a:close/>
                <a:moveTo>
                  <a:pt x="148" y="245"/>
                </a:moveTo>
                <a:lnTo>
                  <a:pt x="482" y="245"/>
                </a:lnTo>
                <a:lnTo>
                  <a:pt x="482" y="288"/>
                </a:lnTo>
                <a:lnTo>
                  <a:pt x="148" y="288"/>
                </a:lnTo>
                <a:lnTo>
                  <a:pt x="148" y="245"/>
                </a:lnTo>
                <a:close/>
                <a:moveTo>
                  <a:pt x="111" y="187"/>
                </a:moveTo>
                <a:lnTo>
                  <a:pt x="193" y="187"/>
                </a:lnTo>
                <a:cubicBezTo>
                  <a:pt x="201" y="187"/>
                  <a:pt x="208" y="181"/>
                  <a:pt x="208" y="173"/>
                </a:cubicBezTo>
                <a:lnTo>
                  <a:pt x="208" y="91"/>
                </a:lnTo>
                <a:lnTo>
                  <a:pt x="111" y="1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Freeform 28"/>
          <p:cNvSpPr>
            <a:spLocks noEditPoints="1"/>
          </p:cNvSpPr>
          <p:nvPr/>
        </p:nvSpPr>
        <p:spPr bwMode="auto">
          <a:xfrm>
            <a:off x="10712450" y="4175125"/>
            <a:ext cx="769938" cy="650875"/>
          </a:xfrm>
          <a:custGeom>
            <a:avLst/>
            <a:gdLst>
              <a:gd name="T0" fmla="*/ 683184 w 923"/>
              <a:gd name="T1" fmla="*/ 0 h 771"/>
              <a:gd name="T2" fmla="*/ 769938 w 923"/>
              <a:gd name="T3" fmla="*/ 87796 h 771"/>
              <a:gd name="T4" fmla="*/ 744079 w 923"/>
              <a:gd name="T5" fmla="*/ 325860 h 771"/>
              <a:gd name="T6" fmla="*/ 614783 w 923"/>
              <a:gd name="T7" fmla="*/ 351185 h 771"/>
              <a:gd name="T8" fmla="*/ 487155 w 923"/>
              <a:gd name="T9" fmla="*/ 510738 h 771"/>
              <a:gd name="T10" fmla="*/ 487155 w 923"/>
              <a:gd name="T11" fmla="*/ 351185 h 771"/>
              <a:gd name="T12" fmla="*/ 418753 w 923"/>
              <a:gd name="T13" fmla="*/ 310664 h 771"/>
              <a:gd name="T14" fmla="*/ 527195 w 923"/>
              <a:gd name="T15" fmla="*/ 310664 h 771"/>
              <a:gd name="T16" fmla="*/ 527195 w 923"/>
              <a:gd name="T17" fmla="*/ 396772 h 771"/>
              <a:gd name="T18" fmla="*/ 595597 w 923"/>
              <a:gd name="T19" fmla="*/ 310664 h 771"/>
              <a:gd name="T20" fmla="*/ 683184 w 923"/>
              <a:gd name="T21" fmla="*/ 310664 h 771"/>
              <a:gd name="T22" fmla="*/ 729898 w 923"/>
              <a:gd name="T23" fmla="*/ 264233 h 771"/>
              <a:gd name="T24" fmla="*/ 715717 w 923"/>
              <a:gd name="T25" fmla="*/ 54873 h 771"/>
              <a:gd name="T26" fmla="*/ 252753 w 923"/>
              <a:gd name="T27" fmla="*/ 40521 h 771"/>
              <a:gd name="T28" fmla="*/ 206040 w 923"/>
              <a:gd name="T29" fmla="*/ 87796 h 771"/>
              <a:gd name="T30" fmla="*/ 188522 w 923"/>
              <a:gd name="T31" fmla="*/ 300534 h 771"/>
              <a:gd name="T32" fmla="*/ 166000 w 923"/>
              <a:gd name="T33" fmla="*/ 264233 h 771"/>
              <a:gd name="T34" fmla="*/ 191859 w 923"/>
              <a:gd name="T35" fmla="*/ 26170 h 771"/>
              <a:gd name="T36" fmla="*/ 108442 w 923"/>
              <a:gd name="T37" fmla="*/ 290403 h 771"/>
              <a:gd name="T38" fmla="*/ 37538 w 923"/>
              <a:gd name="T39" fmla="*/ 362160 h 771"/>
              <a:gd name="T40" fmla="*/ 179346 w 923"/>
              <a:gd name="T41" fmla="*/ 362160 h 771"/>
              <a:gd name="T42" fmla="*/ 303638 w 923"/>
              <a:gd name="T43" fmla="*/ 223712 h 771"/>
              <a:gd name="T44" fmla="*/ 217718 w 923"/>
              <a:gd name="T45" fmla="*/ 310664 h 771"/>
              <a:gd name="T46" fmla="*/ 388723 w 923"/>
              <a:gd name="T47" fmla="*/ 310664 h 771"/>
              <a:gd name="T48" fmla="*/ 228562 w 923"/>
              <a:gd name="T49" fmla="*/ 631458 h 771"/>
              <a:gd name="T50" fmla="*/ 228562 w 923"/>
              <a:gd name="T51" fmla="*/ 507362 h 771"/>
              <a:gd name="T52" fmla="*/ 237738 w 923"/>
              <a:gd name="T53" fmla="*/ 631458 h 771"/>
              <a:gd name="T54" fmla="*/ 372039 w 923"/>
              <a:gd name="T55" fmla="*/ 650875 h 771"/>
              <a:gd name="T56" fmla="*/ 372039 w 923"/>
              <a:gd name="T57" fmla="*/ 507362 h 771"/>
              <a:gd name="T58" fmla="*/ 381215 w 923"/>
              <a:gd name="T59" fmla="*/ 631458 h 771"/>
              <a:gd name="T60" fmla="*/ 435436 w 923"/>
              <a:gd name="T61" fmla="*/ 462619 h 771"/>
              <a:gd name="T62" fmla="*/ 226060 w 923"/>
              <a:gd name="T63" fmla="*/ 407747 h 771"/>
              <a:gd name="T64" fmla="*/ 172673 w 923"/>
              <a:gd name="T65" fmla="*/ 631458 h 771"/>
              <a:gd name="T66" fmla="*/ 45879 w 923"/>
              <a:gd name="T67" fmla="*/ 627238 h 771"/>
              <a:gd name="T68" fmla="*/ 45879 w 923"/>
              <a:gd name="T69" fmla="*/ 525090 h 771"/>
              <a:gd name="T70" fmla="*/ 54221 w 923"/>
              <a:gd name="T71" fmla="*/ 627238 h 771"/>
              <a:gd name="T72" fmla="*/ 145145 w 923"/>
              <a:gd name="T73" fmla="*/ 639056 h 771"/>
              <a:gd name="T74" fmla="*/ 147648 w 923"/>
              <a:gd name="T75" fmla="*/ 442359 h 771"/>
              <a:gd name="T76" fmla="*/ 0 w 923"/>
              <a:gd name="T77" fmla="*/ 487101 h 771"/>
              <a:gd name="T78" fmla="*/ 45879 w 923"/>
              <a:gd name="T79" fmla="*/ 627238 h 77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23" h="771">
                <a:moveTo>
                  <a:pt x="303" y="0"/>
                </a:moveTo>
                <a:lnTo>
                  <a:pt x="819" y="0"/>
                </a:lnTo>
                <a:cubicBezTo>
                  <a:pt x="848" y="0"/>
                  <a:pt x="873" y="12"/>
                  <a:pt x="892" y="31"/>
                </a:cubicBezTo>
                <a:cubicBezTo>
                  <a:pt x="911" y="50"/>
                  <a:pt x="923" y="76"/>
                  <a:pt x="923" y="104"/>
                </a:cubicBezTo>
                <a:lnTo>
                  <a:pt x="923" y="313"/>
                </a:lnTo>
                <a:cubicBezTo>
                  <a:pt x="923" y="341"/>
                  <a:pt x="911" y="367"/>
                  <a:pt x="892" y="386"/>
                </a:cubicBezTo>
                <a:cubicBezTo>
                  <a:pt x="873" y="405"/>
                  <a:pt x="848" y="416"/>
                  <a:pt x="819" y="416"/>
                </a:cubicBezTo>
                <a:lnTo>
                  <a:pt x="737" y="416"/>
                </a:lnTo>
                <a:lnTo>
                  <a:pt x="626" y="553"/>
                </a:lnTo>
                <a:lnTo>
                  <a:pt x="584" y="605"/>
                </a:lnTo>
                <a:lnTo>
                  <a:pt x="584" y="537"/>
                </a:lnTo>
                <a:lnTo>
                  <a:pt x="584" y="416"/>
                </a:lnTo>
                <a:lnTo>
                  <a:pt x="494" y="416"/>
                </a:lnTo>
                <a:cubicBezTo>
                  <a:pt x="499" y="401"/>
                  <a:pt x="502" y="385"/>
                  <a:pt x="502" y="368"/>
                </a:cubicBezTo>
                <a:lnTo>
                  <a:pt x="608" y="368"/>
                </a:lnTo>
                <a:lnTo>
                  <a:pt x="632" y="368"/>
                </a:lnTo>
                <a:lnTo>
                  <a:pt x="632" y="392"/>
                </a:lnTo>
                <a:lnTo>
                  <a:pt x="632" y="470"/>
                </a:lnTo>
                <a:lnTo>
                  <a:pt x="707" y="377"/>
                </a:lnTo>
                <a:lnTo>
                  <a:pt x="714" y="368"/>
                </a:lnTo>
                <a:lnTo>
                  <a:pt x="726" y="368"/>
                </a:lnTo>
                <a:lnTo>
                  <a:pt x="819" y="368"/>
                </a:lnTo>
                <a:cubicBezTo>
                  <a:pt x="834" y="368"/>
                  <a:pt x="848" y="362"/>
                  <a:pt x="858" y="352"/>
                </a:cubicBezTo>
                <a:cubicBezTo>
                  <a:pt x="868" y="342"/>
                  <a:pt x="875" y="328"/>
                  <a:pt x="875" y="313"/>
                </a:cubicBezTo>
                <a:lnTo>
                  <a:pt x="875" y="104"/>
                </a:lnTo>
                <a:cubicBezTo>
                  <a:pt x="875" y="89"/>
                  <a:pt x="868" y="75"/>
                  <a:pt x="858" y="65"/>
                </a:cubicBezTo>
                <a:cubicBezTo>
                  <a:pt x="848" y="55"/>
                  <a:pt x="834" y="48"/>
                  <a:pt x="819" y="48"/>
                </a:cubicBezTo>
                <a:lnTo>
                  <a:pt x="303" y="48"/>
                </a:lnTo>
                <a:cubicBezTo>
                  <a:pt x="288" y="48"/>
                  <a:pt x="274" y="55"/>
                  <a:pt x="264" y="65"/>
                </a:cubicBezTo>
                <a:cubicBezTo>
                  <a:pt x="253" y="75"/>
                  <a:pt x="247" y="89"/>
                  <a:pt x="247" y="104"/>
                </a:cubicBezTo>
                <a:lnTo>
                  <a:pt x="247" y="293"/>
                </a:lnTo>
                <a:cubicBezTo>
                  <a:pt x="235" y="311"/>
                  <a:pt x="228" y="333"/>
                  <a:pt x="226" y="356"/>
                </a:cubicBezTo>
                <a:cubicBezTo>
                  <a:pt x="219" y="347"/>
                  <a:pt x="210" y="338"/>
                  <a:pt x="201" y="332"/>
                </a:cubicBezTo>
                <a:cubicBezTo>
                  <a:pt x="200" y="325"/>
                  <a:pt x="199" y="319"/>
                  <a:pt x="199" y="313"/>
                </a:cubicBezTo>
                <a:lnTo>
                  <a:pt x="199" y="104"/>
                </a:lnTo>
                <a:cubicBezTo>
                  <a:pt x="199" y="76"/>
                  <a:pt x="211" y="50"/>
                  <a:pt x="230" y="31"/>
                </a:cubicBezTo>
                <a:cubicBezTo>
                  <a:pt x="248" y="12"/>
                  <a:pt x="274" y="0"/>
                  <a:pt x="303" y="0"/>
                </a:cubicBezTo>
                <a:close/>
                <a:moveTo>
                  <a:pt x="130" y="344"/>
                </a:moveTo>
                <a:lnTo>
                  <a:pt x="130" y="344"/>
                </a:lnTo>
                <a:cubicBezTo>
                  <a:pt x="83" y="344"/>
                  <a:pt x="45" y="382"/>
                  <a:pt x="45" y="429"/>
                </a:cubicBezTo>
                <a:cubicBezTo>
                  <a:pt x="45" y="476"/>
                  <a:pt x="83" y="514"/>
                  <a:pt x="130" y="514"/>
                </a:cubicBezTo>
                <a:cubicBezTo>
                  <a:pt x="177" y="514"/>
                  <a:pt x="215" y="476"/>
                  <a:pt x="215" y="429"/>
                </a:cubicBezTo>
                <a:cubicBezTo>
                  <a:pt x="215" y="382"/>
                  <a:pt x="177" y="344"/>
                  <a:pt x="130" y="344"/>
                </a:cubicBezTo>
                <a:close/>
                <a:moveTo>
                  <a:pt x="364" y="265"/>
                </a:moveTo>
                <a:lnTo>
                  <a:pt x="364" y="265"/>
                </a:lnTo>
                <a:cubicBezTo>
                  <a:pt x="307" y="265"/>
                  <a:pt x="261" y="311"/>
                  <a:pt x="261" y="368"/>
                </a:cubicBezTo>
                <a:cubicBezTo>
                  <a:pt x="261" y="425"/>
                  <a:pt x="307" y="471"/>
                  <a:pt x="364" y="471"/>
                </a:cubicBezTo>
                <a:cubicBezTo>
                  <a:pt x="420" y="471"/>
                  <a:pt x="466" y="425"/>
                  <a:pt x="466" y="368"/>
                </a:cubicBezTo>
                <a:cubicBezTo>
                  <a:pt x="466" y="311"/>
                  <a:pt x="420" y="265"/>
                  <a:pt x="364" y="265"/>
                </a:cubicBezTo>
                <a:close/>
                <a:moveTo>
                  <a:pt x="274" y="748"/>
                </a:moveTo>
                <a:lnTo>
                  <a:pt x="274" y="748"/>
                </a:lnTo>
                <a:lnTo>
                  <a:pt x="274" y="601"/>
                </a:lnTo>
                <a:lnTo>
                  <a:pt x="285" y="601"/>
                </a:lnTo>
                <a:lnTo>
                  <a:pt x="285" y="748"/>
                </a:lnTo>
                <a:lnTo>
                  <a:pt x="285" y="771"/>
                </a:lnTo>
                <a:lnTo>
                  <a:pt x="446" y="771"/>
                </a:lnTo>
                <a:lnTo>
                  <a:pt x="446" y="748"/>
                </a:lnTo>
                <a:lnTo>
                  <a:pt x="446" y="601"/>
                </a:lnTo>
                <a:lnTo>
                  <a:pt x="457" y="601"/>
                </a:lnTo>
                <a:lnTo>
                  <a:pt x="457" y="748"/>
                </a:lnTo>
                <a:lnTo>
                  <a:pt x="522" y="748"/>
                </a:lnTo>
                <a:lnTo>
                  <a:pt x="522" y="548"/>
                </a:lnTo>
                <a:cubicBezTo>
                  <a:pt x="522" y="512"/>
                  <a:pt x="493" y="483"/>
                  <a:pt x="458" y="483"/>
                </a:cubicBezTo>
                <a:cubicBezTo>
                  <a:pt x="262" y="483"/>
                  <a:pt x="468" y="483"/>
                  <a:pt x="271" y="483"/>
                </a:cubicBezTo>
                <a:cubicBezTo>
                  <a:pt x="236" y="483"/>
                  <a:pt x="207" y="512"/>
                  <a:pt x="207" y="548"/>
                </a:cubicBezTo>
                <a:lnTo>
                  <a:pt x="207" y="748"/>
                </a:lnTo>
                <a:cubicBezTo>
                  <a:pt x="218" y="748"/>
                  <a:pt x="245" y="748"/>
                  <a:pt x="274" y="748"/>
                </a:cubicBezTo>
                <a:close/>
                <a:moveTo>
                  <a:pt x="55" y="743"/>
                </a:moveTo>
                <a:lnTo>
                  <a:pt x="55" y="743"/>
                </a:lnTo>
                <a:lnTo>
                  <a:pt x="55" y="622"/>
                </a:lnTo>
                <a:lnTo>
                  <a:pt x="65" y="622"/>
                </a:lnTo>
                <a:lnTo>
                  <a:pt x="65" y="743"/>
                </a:lnTo>
                <a:lnTo>
                  <a:pt x="65" y="757"/>
                </a:lnTo>
                <a:lnTo>
                  <a:pt x="174" y="757"/>
                </a:lnTo>
                <a:lnTo>
                  <a:pt x="174" y="548"/>
                </a:lnTo>
                <a:cubicBezTo>
                  <a:pt x="174" y="540"/>
                  <a:pt x="175" y="532"/>
                  <a:pt x="177" y="524"/>
                </a:cubicBezTo>
                <a:lnTo>
                  <a:pt x="53" y="524"/>
                </a:lnTo>
                <a:cubicBezTo>
                  <a:pt x="24" y="524"/>
                  <a:pt x="0" y="548"/>
                  <a:pt x="0" y="577"/>
                </a:cubicBezTo>
                <a:lnTo>
                  <a:pt x="0" y="743"/>
                </a:lnTo>
                <a:cubicBezTo>
                  <a:pt x="10" y="743"/>
                  <a:pt x="32" y="743"/>
                  <a:pt x="55" y="7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TextBox 58"/>
          <p:cNvSpPr txBox="1">
            <a:spLocks noChangeArrowheads="1"/>
          </p:cNvSpPr>
          <p:nvPr/>
        </p:nvSpPr>
        <p:spPr bwMode="auto">
          <a:xfrm>
            <a:off x="2595563" y="5229225"/>
            <a:ext cx="1947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9233" name="TextBox 59"/>
          <p:cNvSpPr txBox="1">
            <a:spLocks noChangeArrowheads="1"/>
          </p:cNvSpPr>
          <p:nvPr/>
        </p:nvSpPr>
        <p:spPr bwMode="auto">
          <a:xfrm>
            <a:off x="341313" y="5459413"/>
            <a:ext cx="19478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绪  论  </a:t>
            </a:r>
          </a:p>
        </p:txBody>
      </p:sp>
      <p:sp>
        <p:nvSpPr>
          <p:cNvPr id="9234" name="TextBox 68"/>
          <p:cNvSpPr txBox="1">
            <a:spLocks noChangeArrowheads="1"/>
          </p:cNvSpPr>
          <p:nvPr/>
        </p:nvSpPr>
        <p:spPr bwMode="auto">
          <a:xfrm>
            <a:off x="5086350" y="5229225"/>
            <a:ext cx="2092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系统构架与关键技术</a:t>
            </a:r>
          </a:p>
        </p:txBody>
      </p:sp>
      <p:sp>
        <p:nvSpPr>
          <p:cNvPr id="9235" name="TextBox 69"/>
          <p:cNvSpPr txBox="1">
            <a:spLocks noChangeArrowheads="1"/>
          </p:cNvSpPr>
          <p:nvPr/>
        </p:nvSpPr>
        <p:spPr bwMode="auto">
          <a:xfrm>
            <a:off x="7577138" y="5229225"/>
            <a:ext cx="19494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9236" name="TextBox 70"/>
          <p:cNvSpPr txBox="1">
            <a:spLocks noChangeArrowheads="1"/>
          </p:cNvSpPr>
          <p:nvPr/>
        </p:nvSpPr>
        <p:spPr bwMode="auto">
          <a:xfrm>
            <a:off x="9988550" y="5229225"/>
            <a:ext cx="1949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组员工作与贡献</a:t>
            </a:r>
          </a:p>
        </p:txBody>
      </p:sp>
      <p:sp>
        <p:nvSpPr>
          <p:cNvPr id="9237" name="Rectangle 3"/>
          <p:cNvSpPr txBox="1">
            <a:spLocks noChangeArrowheads="1"/>
          </p:cNvSpPr>
          <p:nvPr/>
        </p:nvSpPr>
        <p:spPr bwMode="auto">
          <a:xfrm>
            <a:off x="5203825" y="536575"/>
            <a:ext cx="15367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600" b="1">
                <a:solidFill>
                  <a:schemeClr val="accent2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9238" name="Text Box 5"/>
          <p:cNvSpPr txBox="1">
            <a:spLocks noChangeArrowheads="1"/>
          </p:cNvSpPr>
          <p:nvPr/>
        </p:nvSpPr>
        <p:spPr bwMode="auto">
          <a:xfrm>
            <a:off x="5126038" y="1095375"/>
            <a:ext cx="1692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ea typeface="微软雅黑" pitchFamily="34" charset="-122"/>
              </a:rPr>
              <a:t>C</a:t>
            </a:r>
            <a:r>
              <a:rPr lang="zh-CN" altLang="en-US" sz="2400">
                <a:solidFill>
                  <a:schemeClr val="accent2"/>
                </a:solidFill>
                <a:ea typeface="微软雅黑" pitchFamily="34" charset="-122"/>
              </a:rPr>
              <a:t>ontents</a:t>
            </a: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utoUpdateAnimBg="0"/>
      <p:bldP spid="9233" grpId="0" autoUpdateAnimBg="0"/>
      <p:bldP spid="9234" grpId="0" autoUpdateAnimBg="0"/>
      <p:bldP spid="9235" grpId="0" autoUpdateAnimBg="0"/>
      <p:bldP spid="9236" grpId="0" autoUpdateAnimBg="0"/>
      <p:bldP spid="9237" grpId="0" autoUpdateAnimBg="0"/>
      <p:bldP spid="92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377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黄雨晗</a:t>
            </a:r>
          </a:p>
        </p:txBody>
      </p:sp>
      <p:sp>
        <p:nvSpPr>
          <p:cNvPr id="2662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C:\Users\user\Documents\Tencent Files\821571064\Image\Group\Image1\DS7UQ{E@[4MS49@ILO`5%CU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781050"/>
            <a:ext cx="10209053" cy="5744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96861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377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王文辉</a:t>
            </a:r>
          </a:p>
        </p:txBody>
      </p:sp>
      <p:sp>
        <p:nvSpPr>
          <p:cNvPr id="2457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1"/>
          <p:cNvSpPr txBox="1"/>
          <p:nvPr/>
        </p:nvSpPr>
        <p:spPr>
          <a:xfrm>
            <a:off x="1369181" y="1484784"/>
            <a:ext cx="41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书籍信息数据库的创建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242397" y="1525682"/>
            <a:ext cx="465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书籍数据信息库的更新</a:t>
            </a:r>
          </a:p>
        </p:txBody>
      </p:sp>
      <p:pic>
        <p:nvPicPr>
          <p:cNvPr id="2050" name="Picture 2" descr="C:\Users\Administrator\Desktop\GK5VGXQ%5QZ0VB96AVW[O4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435" y="719197"/>
            <a:ext cx="21032397" cy="582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804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6BA1E674A8FFAE44D0A7C75BCEE77B9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21" y="1819204"/>
            <a:ext cx="1944216" cy="26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165301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吕恺</a:t>
            </a:r>
          </a:p>
        </p:txBody>
      </p:sp>
      <p:sp>
        <p:nvSpPr>
          <p:cNvPr id="2560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42197" y="78105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开关筛选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600" y="1654142"/>
            <a:ext cx="296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开关要求</a:t>
            </a:r>
            <a:endParaRPr lang="en-US" altLang="zh-C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6599" y="2149502"/>
            <a:ext cx="3158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开关选材</a:t>
            </a:r>
            <a:endParaRPr lang="en-US" altLang="zh-CN" sz="2400" b="1" dirty="0"/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）锅仔片开关</a:t>
            </a:r>
            <a:endParaRPr lang="en-US" altLang="zh-CN" sz="2400" b="1" dirty="0"/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）橡胶开关</a:t>
            </a:r>
            <a:endParaRPr lang="en-US" altLang="zh-CN" sz="2400" b="1" dirty="0"/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）侦测开关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028" y="3742738"/>
            <a:ext cx="315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最终选用侦测开关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028" y="4208182"/>
            <a:ext cx="3950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 </a:t>
            </a:r>
            <a:r>
              <a:rPr lang="zh-CN" altLang="en-US" sz="2400" b="1" dirty="0"/>
              <a:t>改进建议：</a:t>
            </a:r>
            <a:endParaRPr lang="en-US" altLang="zh-CN" sz="2400" b="1" dirty="0"/>
          </a:p>
          <a:p>
            <a:r>
              <a:rPr lang="zh-CN" altLang="en-US" sz="2400" b="1" dirty="0"/>
              <a:t>定制机械开关或橡胶开关</a:t>
            </a:r>
            <a:endParaRPr lang="en-US" altLang="zh-CN" sz="2400" b="1" dirty="0"/>
          </a:p>
          <a:p>
            <a:endParaRPr lang="zh-CN" altLang="en-US" dirty="0"/>
          </a:p>
        </p:txBody>
      </p:sp>
      <p:pic>
        <p:nvPicPr>
          <p:cNvPr id="1026" name="Picture 2" descr="C:\Users\Administrator\Desktop\E39B16AA1818560A179F92C75666494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37" y="1819205"/>
            <a:ext cx="1944216" cy="262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DCA5DE69EC2418ECFD737D75F50C976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669" y="1463273"/>
            <a:ext cx="2510434" cy="338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38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陈金强</a:t>
            </a:r>
          </a:p>
        </p:txBody>
      </p:sp>
      <p:sp>
        <p:nvSpPr>
          <p:cNvPr id="27651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1"/>
          <p:cNvSpPr txBox="1"/>
          <p:nvPr/>
        </p:nvSpPr>
        <p:spPr>
          <a:xfrm>
            <a:off x="901700" y="1144269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通讯部分：实现下位机与上位机的通讯以及与数据库的连接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901700" y="184733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通讯协议：</a:t>
            </a:r>
            <a:r>
              <a:rPr lang="en-US" altLang="zh-CN" sz="2400" dirty="0"/>
              <a:t>RS232?   </a:t>
            </a:r>
            <a:r>
              <a:rPr lang="zh-CN" altLang="en-US" sz="2400" dirty="0"/>
              <a:t>→  </a:t>
            </a:r>
            <a:r>
              <a:rPr lang="en-US" altLang="zh-CN" sz="2400" dirty="0"/>
              <a:t>RS485</a:t>
            </a:r>
            <a:endParaRPr lang="zh-CN" altLang="en-US" sz="2400" dirty="0"/>
          </a:p>
        </p:txBody>
      </p:sp>
      <p:sp>
        <p:nvSpPr>
          <p:cNvPr id="6" name="文本框 3"/>
          <p:cNvSpPr txBox="1"/>
          <p:nvPr/>
        </p:nvSpPr>
        <p:spPr>
          <a:xfrm>
            <a:off x="901700" y="2550391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数据接收、类型转换</a:t>
            </a:r>
          </a:p>
        </p:txBody>
      </p:sp>
      <p:sp>
        <p:nvSpPr>
          <p:cNvPr id="7" name="文本框 4"/>
          <p:cNvSpPr txBox="1"/>
          <p:nvPr/>
        </p:nvSpPr>
        <p:spPr>
          <a:xfrm>
            <a:off x="901700" y="325345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将数据发送到数据库</a:t>
            </a:r>
          </a:p>
        </p:txBody>
      </p:sp>
      <p:sp>
        <p:nvSpPr>
          <p:cNvPr id="8" name="文本框 5"/>
          <p:cNvSpPr txBox="1"/>
          <p:nvPr/>
        </p:nvSpPr>
        <p:spPr>
          <a:xfrm>
            <a:off x="901700" y="395651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程序编写、人机互动界面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68" y="2018531"/>
            <a:ext cx="4860723" cy="32826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6636"/>
          <a:stretch/>
        </p:blipFill>
        <p:spPr>
          <a:xfrm>
            <a:off x="6606574" y="2018531"/>
            <a:ext cx="4088214" cy="3282677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377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蒋如飞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7" name="Picture 3" descr="C:\Users\Administrator\Desktop\大创-图书定位i\programForBigCreate\app\describe\Screenshot_2015-09-21-00-59-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9" y="2348880"/>
            <a:ext cx="2386380" cy="424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133" y="2348880"/>
            <a:ext cx="7198444" cy="10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09" y="3408259"/>
            <a:ext cx="3561160" cy="299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45" y="1052736"/>
            <a:ext cx="9372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9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5108575" y="1557338"/>
            <a:ext cx="1781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latin typeface="微软雅黑" pitchFamily="34" charset="-122"/>
                <a:ea typeface="微软雅黑" pitchFamily="34" charset="-122"/>
              </a:rPr>
              <a:t>致  谢</a:t>
            </a: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1457325" y="2636838"/>
            <a:ext cx="90836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感谢学校提供的大创实践的机会；</a:t>
            </a:r>
            <a:endParaRPr 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感谢老师的教导，特别感谢指导老师给予的耐心指导；</a:t>
            </a:r>
            <a:endParaRPr 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感谢同学及舍友的帮助；</a:t>
            </a:r>
            <a:endParaRPr 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感谢答辩评审！</a:t>
            </a:r>
          </a:p>
        </p:txBody>
      </p:sp>
    </p:spTree>
  </p:cSld>
  <p:clrMapOvr>
    <a:masterClrMapping/>
  </p:clrMapOvr>
  <p:transition spd="slow" advTm="3804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8" descr="说明: C:\Users\Administrator\Desktop\programForBigCreate\app\download\cli_3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692696"/>
            <a:ext cx="4946253" cy="49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191590"/>
            <a:ext cx="15311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334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27"/>
          <p:cNvSpPr txBox="1">
            <a:spLocks noChangeArrowheads="1"/>
          </p:cNvSpPr>
          <p:nvPr/>
        </p:nvSpPr>
        <p:spPr bwMode="auto">
          <a:xfrm>
            <a:off x="3945916" y="5656258"/>
            <a:ext cx="48013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我交（现在服务器已失效）</a:t>
            </a:r>
          </a:p>
        </p:txBody>
      </p:sp>
    </p:spTree>
    <p:extLst>
      <p:ext uri="{BB962C8B-B14F-4D97-AF65-F5344CB8AC3E}">
        <p14:creationId xmlns:p14="http://schemas.microsoft.com/office/powerpoint/2010/main" val="24516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" name="Freeform 11"/>
          <p:cNvSpPr>
            <a:spLocks noEditPoints="1"/>
          </p:cNvSpPr>
          <p:nvPr/>
        </p:nvSpPr>
        <p:spPr bwMode="auto">
          <a:xfrm>
            <a:off x="5595938" y="936625"/>
            <a:ext cx="1152525" cy="1217613"/>
          </a:xfrm>
          <a:custGeom>
            <a:avLst/>
            <a:gdLst>
              <a:gd name="T0" fmla="*/ 719918 w 1404"/>
              <a:gd name="T1" fmla="*/ 0 h 1483"/>
              <a:gd name="T2" fmla="*/ 879991 w 1404"/>
              <a:gd name="T3" fmla="*/ 374398 h 1483"/>
              <a:gd name="T4" fmla="*/ 758499 w 1404"/>
              <a:gd name="T5" fmla="*/ 160104 h 1483"/>
              <a:gd name="T6" fmla="*/ 349698 w 1404"/>
              <a:gd name="T7" fmla="*/ 120694 h 1483"/>
              <a:gd name="T8" fmla="*/ 319325 w 1404"/>
              <a:gd name="T9" fmla="*/ 321029 h 1483"/>
              <a:gd name="T10" fmla="*/ 121491 w 1404"/>
              <a:gd name="T11" fmla="*/ 912183 h 1483"/>
              <a:gd name="T12" fmla="*/ 531114 w 1404"/>
              <a:gd name="T13" fmla="*/ 951594 h 1483"/>
              <a:gd name="T14" fmla="*/ 160894 w 1404"/>
              <a:gd name="T15" fmla="*/ 1073109 h 1483"/>
              <a:gd name="T16" fmla="*/ 0 w 1404"/>
              <a:gd name="T17" fmla="*/ 252883 h 1483"/>
              <a:gd name="T18" fmla="*/ 1022825 w 1404"/>
              <a:gd name="T19" fmla="*/ 392461 h 1483"/>
              <a:gd name="T20" fmla="*/ 1137749 w 1404"/>
              <a:gd name="T21" fmla="*/ 508228 h 1483"/>
              <a:gd name="T22" fmla="*/ 1003124 w 1404"/>
              <a:gd name="T23" fmla="*/ 834184 h 1483"/>
              <a:gd name="T24" fmla="*/ 1081108 w 1404"/>
              <a:gd name="T25" fmla="*/ 585407 h 1483"/>
              <a:gd name="T26" fmla="*/ 1051556 w 1404"/>
              <a:gd name="T27" fmla="*/ 515618 h 1483"/>
              <a:gd name="T28" fmla="*/ 902155 w 1404"/>
              <a:gd name="T29" fmla="*/ 429408 h 1483"/>
              <a:gd name="T30" fmla="*/ 1040884 w 1404"/>
              <a:gd name="T31" fmla="*/ 560775 h 1483"/>
              <a:gd name="T32" fmla="*/ 823349 w 1404"/>
              <a:gd name="T33" fmla="*/ 967194 h 1483"/>
              <a:gd name="T34" fmla="*/ 627157 w 1404"/>
              <a:gd name="T35" fmla="*/ 853068 h 1483"/>
              <a:gd name="T36" fmla="*/ 868498 w 1404"/>
              <a:gd name="T37" fmla="*/ 461429 h 1483"/>
              <a:gd name="T38" fmla="*/ 1040884 w 1404"/>
              <a:gd name="T39" fmla="*/ 560775 h 1483"/>
              <a:gd name="T40" fmla="*/ 556561 w 1404"/>
              <a:gd name="T41" fmla="*/ 1203655 h 1483"/>
              <a:gd name="T42" fmla="*/ 701037 w 1404"/>
              <a:gd name="T43" fmla="*/ 954057 h 1483"/>
              <a:gd name="T44" fmla="*/ 417010 w 1404"/>
              <a:gd name="T45" fmla="*/ 211830 h 1483"/>
              <a:gd name="T46" fmla="*/ 683799 w 1404"/>
              <a:gd name="T47" fmla="*/ 273409 h 1483"/>
              <a:gd name="T48" fmla="*/ 417010 w 1404"/>
              <a:gd name="T49" fmla="*/ 211830 h 1483"/>
              <a:gd name="T50" fmla="*/ 366115 w 1404"/>
              <a:gd name="T51" fmla="*/ 620712 h 1483"/>
              <a:gd name="T52" fmla="*/ 210147 w 1404"/>
              <a:gd name="T53" fmla="*/ 682290 h 1483"/>
              <a:gd name="T54" fmla="*/ 210147 w 1404"/>
              <a:gd name="T55" fmla="*/ 478671 h 1483"/>
              <a:gd name="T56" fmla="*/ 683799 w 1404"/>
              <a:gd name="T57" fmla="*/ 540249 h 1483"/>
              <a:gd name="T58" fmla="*/ 210147 w 1404"/>
              <a:gd name="T59" fmla="*/ 478671 h 1483"/>
              <a:gd name="T60" fmla="*/ 683799 w 1404"/>
              <a:gd name="T61" fmla="*/ 347303 h 1483"/>
              <a:gd name="T62" fmla="*/ 210147 w 1404"/>
              <a:gd name="T63" fmla="*/ 408882 h 1483"/>
              <a:gd name="T64" fmla="*/ 157610 w 1404"/>
              <a:gd name="T65" fmla="*/ 265198 h 1483"/>
              <a:gd name="T66" fmla="*/ 294698 w 1404"/>
              <a:gd name="T67" fmla="*/ 245493 h 1483"/>
              <a:gd name="T68" fmla="*/ 157610 w 1404"/>
              <a:gd name="T69" fmla="*/ 265198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TextBox 77"/>
          <p:cNvSpPr txBox="1">
            <a:spLocks noChangeArrowheads="1"/>
          </p:cNvSpPr>
          <p:nvPr/>
        </p:nvSpPr>
        <p:spPr bwMode="auto">
          <a:xfrm>
            <a:off x="4602163" y="3068638"/>
            <a:ext cx="3168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绪  论   </a:t>
            </a:r>
          </a:p>
        </p:txBody>
      </p:sp>
      <p:sp>
        <p:nvSpPr>
          <p:cNvPr id="10246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Part 1</a:t>
            </a:r>
          </a:p>
        </p:txBody>
      </p:sp>
      <p:sp>
        <p:nvSpPr>
          <p:cNvPr id="10250" name="Oval 42"/>
          <p:cNvSpPr>
            <a:spLocks noChangeAspect="1" noChangeArrowheads="1"/>
          </p:cNvSpPr>
          <p:nvPr/>
        </p:nvSpPr>
        <p:spPr bwMode="auto">
          <a:xfrm>
            <a:off x="7029450" y="539273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252788" y="5240338"/>
            <a:ext cx="3008312" cy="461962"/>
            <a:chOff x="3252788" y="5240338"/>
            <a:chExt cx="3008312" cy="461962"/>
          </a:xfrm>
        </p:grpSpPr>
        <p:sp>
          <p:nvSpPr>
            <p:cNvPr id="8205" name="Oval 39"/>
            <p:cNvSpPr>
              <a:spLocks noChangeAspect="1" noChangeArrowheads="1"/>
            </p:cNvSpPr>
            <p:nvPr/>
          </p:nvSpPr>
          <p:spPr bwMode="auto">
            <a:xfrm>
              <a:off x="3252788" y="5392738"/>
              <a:ext cx="173037" cy="1587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206" name="TextBox 83"/>
            <p:cNvSpPr txBox="1">
              <a:spLocks noChangeArrowheads="1"/>
            </p:cNvSpPr>
            <p:nvPr/>
          </p:nvSpPr>
          <p:spPr bwMode="auto">
            <a:xfrm>
              <a:off x="3402013" y="5240338"/>
              <a:ext cx="28590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</a:p>
          </p:txBody>
        </p:sp>
      </p:grpSp>
      <p:sp>
        <p:nvSpPr>
          <p:cNvPr id="10256" name="TextBox 88"/>
          <p:cNvSpPr txBox="1">
            <a:spLocks noChangeArrowheads="1"/>
          </p:cNvSpPr>
          <p:nvPr/>
        </p:nvSpPr>
        <p:spPr bwMode="auto">
          <a:xfrm>
            <a:off x="7178675" y="5240338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国内外研究状况</a:t>
            </a: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utoUpdateAnimBg="0"/>
      <p:bldP spid="10246" grpId="0" autoUpdateAnimBg="0"/>
      <p:bldP spid="10250" grpId="0" animBg="1"/>
      <p:bldP spid="102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1024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TextBox 20"/>
          <p:cNvSpPr txBox="1">
            <a:spLocks noChangeArrowheads="1"/>
          </p:cNvSpPr>
          <p:nvPr/>
        </p:nvSpPr>
        <p:spPr bwMode="auto">
          <a:xfrm>
            <a:off x="3436938" y="311150"/>
            <a:ext cx="5927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乱架问题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146053" y="1556792"/>
            <a:ext cx="5609232" cy="3851928"/>
            <a:chOff x="3435283" y="1719867"/>
            <a:chExt cx="5609232" cy="3851928"/>
          </a:xfrm>
        </p:grpSpPr>
        <p:pic>
          <p:nvPicPr>
            <p:cNvPr id="17" name="Picture 2" descr="C:\Users\Administrator\Desktop\u=1826068087,2942863157&amp;fm=23&amp;gp=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70"/>
            <a:stretch/>
          </p:blipFill>
          <p:spPr bwMode="auto">
            <a:xfrm>
              <a:off x="3435283" y="1719867"/>
              <a:ext cx="5609232" cy="38519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 bwMode="auto">
            <a:xfrm>
              <a:off x="3435283" y="4735448"/>
              <a:ext cx="5609232" cy="836347"/>
            </a:xfrm>
            <a:prstGeom prst="rect">
              <a:avLst/>
            </a:prstGeom>
            <a:solidFill>
              <a:schemeClr val="bg2">
                <a:alpha val="8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78301" y="4863909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</a:rPr>
                <a:t>找书难</a:t>
              </a:r>
            </a:p>
          </p:txBody>
        </p:sp>
      </p:grpSp>
    </p:spTree>
  </p:cSld>
  <p:clrMapOvr>
    <a:masterClrMapping/>
  </p:clrMapOvr>
  <p:transition spd="slow" advTm="3804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3460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国内外相关研究情况</a:t>
            </a:r>
          </a:p>
        </p:txBody>
      </p:sp>
      <p:sp>
        <p:nvSpPr>
          <p:cNvPr id="1126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9"/>
          <p:cNvSpPr>
            <a:spLocks noChangeShapeType="1"/>
          </p:cNvSpPr>
          <p:nvPr/>
        </p:nvSpPr>
        <p:spPr bwMode="auto">
          <a:xfrm>
            <a:off x="2836863" y="1844675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2871788" y="1384300"/>
            <a:ext cx="379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室内定位系统</a:t>
            </a:r>
            <a:endParaRPr lang="en-US" sz="22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2863850" y="1895475"/>
            <a:ext cx="843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原理：室内架设天线，定位算法</a:t>
            </a:r>
            <a:endParaRPr lang="en-US" altLang="zh-CN" sz="20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案例：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MIT 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Cricket </a:t>
            </a:r>
            <a:r>
              <a:rPr lang="zh-CN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20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1" name="Freeform 8"/>
          <p:cNvSpPr>
            <a:spLocks/>
          </p:cNvSpPr>
          <p:nvPr/>
        </p:nvSpPr>
        <p:spPr bwMode="auto">
          <a:xfrm>
            <a:off x="2405063" y="1687513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097338" y="3605213"/>
            <a:ext cx="71993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TextBox 14"/>
          <p:cNvSpPr txBox="1">
            <a:spLocks noChangeArrowheads="1"/>
          </p:cNvSpPr>
          <p:nvPr/>
        </p:nvSpPr>
        <p:spPr bwMode="auto">
          <a:xfrm>
            <a:off x="4081463" y="3146425"/>
            <a:ext cx="3681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智能书架</a:t>
            </a:r>
            <a:endParaRPr lang="en-US" sz="22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4" name="TextBox 15"/>
          <p:cNvSpPr txBox="1">
            <a:spLocks noChangeArrowheads="1"/>
          </p:cNvSpPr>
          <p:nvPr/>
        </p:nvSpPr>
        <p:spPr bwMode="auto">
          <a:xfrm>
            <a:off x="4073525" y="3656013"/>
            <a:ext cx="7223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原理：每层书架架设天线</a:t>
            </a:r>
            <a:endParaRPr lang="en-US" altLang="zh-CN" sz="20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案例：中国国家图书馆</a:t>
            </a:r>
          </a:p>
        </p:txBody>
      </p:sp>
      <p:sp>
        <p:nvSpPr>
          <p:cNvPr id="11275" name="Freeform 8"/>
          <p:cNvSpPr>
            <a:spLocks/>
          </p:cNvSpPr>
          <p:nvPr/>
        </p:nvSpPr>
        <p:spPr bwMode="auto">
          <a:xfrm>
            <a:off x="3608388" y="3448050"/>
            <a:ext cx="271462" cy="312738"/>
          </a:xfrm>
          <a:custGeom>
            <a:avLst/>
            <a:gdLst>
              <a:gd name="T0" fmla="*/ 271462 w 274"/>
              <a:gd name="T1" fmla="*/ 155876 h 317"/>
              <a:gd name="T2" fmla="*/ 135731 w 274"/>
              <a:gd name="T3" fmla="*/ 234800 h 317"/>
              <a:gd name="T4" fmla="*/ 0 w 274"/>
              <a:gd name="T5" fmla="*/ 312738 h 317"/>
              <a:gd name="T6" fmla="*/ 0 w 274"/>
              <a:gd name="T7" fmla="*/ 155876 h 317"/>
              <a:gd name="T8" fmla="*/ 0 w 274"/>
              <a:gd name="T9" fmla="*/ 0 h 317"/>
              <a:gd name="T10" fmla="*/ 135731 w 274"/>
              <a:gd name="T11" fmla="*/ 77938 h 317"/>
              <a:gd name="T12" fmla="*/ 271462 w 274"/>
              <a:gd name="T13" fmla="*/ 155876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Oval 6"/>
          <p:cNvSpPr>
            <a:spLocks noChangeArrowheads="1"/>
          </p:cNvSpPr>
          <p:nvPr/>
        </p:nvSpPr>
        <p:spPr bwMode="auto">
          <a:xfrm>
            <a:off x="1181100" y="1306513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Oval 7"/>
          <p:cNvSpPr>
            <a:spLocks noChangeArrowheads="1"/>
          </p:cNvSpPr>
          <p:nvPr/>
        </p:nvSpPr>
        <p:spPr bwMode="auto">
          <a:xfrm>
            <a:off x="1271588" y="1397000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TextBox 19"/>
          <p:cNvSpPr txBox="1">
            <a:spLocks noChangeArrowheads="1"/>
          </p:cNvSpPr>
          <p:nvPr/>
        </p:nvSpPr>
        <p:spPr bwMode="auto">
          <a:xfrm>
            <a:off x="1271588" y="1520825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11279" name="Oval 6"/>
          <p:cNvSpPr>
            <a:spLocks noChangeArrowheads="1"/>
          </p:cNvSpPr>
          <p:nvPr/>
        </p:nvSpPr>
        <p:spPr bwMode="auto">
          <a:xfrm>
            <a:off x="2420938" y="3067050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Oval 7"/>
          <p:cNvSpPr>
            <a:spLocks noChangeArrowheads="1"/>
          </p:cNvSpPr>
          <p:nvPr/>
        </p:nvSpPr>
        <p:spPr bwMode="auto">
          <a:xfrm>
            <a:off x="2511425" y="3157538"/>
            <a:ext cx="895350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TextBox 24"/>
          <p:cNvSpPr txBox="1">
            <a:spLocks noChangeArrowheads="1"/>
          </p:cNvSpPr>
          <p:nvPr/>
        </p:nvSpPr>
        <p:spPr bwMode="auto">
          <a:xfrm>
            <a:off x="2503488" y="3314700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11282" name="TextBox 6"/>
          <p:cNvSpPr txBox="1">
            <a:spLocks noChangeArrowheads="1"/>
          </p:cNvSpPr>
          <p:nvPr/>
        </p:nvSpPr>
        <p:spPr bwMode="auto">
          <a:xfrm>
            <a:off x="5380038" y="311150"/>
            <a:ext cx="496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图书定位</a:t>
            </a:r>
          </a:p>
        </p:txBody>
      </p:sp>
      <p:sp>
        <p:nvSpPr>
          <p:cNvPr id="49" name="TextBox 4"/>
          <p:cNvSpPr txBox="1">
            <a:spLocks noChangeArrowheads="1"/>
          </p:cNvSpPr>
          <p:nvPr/>
        </p:nvSpPr>
        <p:spPr bwMode="auto">
          <a:xfrm>
            <a:off x="4246563" y="4943475"/>
            <a:ext cx="3600450" cy="8302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成本高</a:t>
            </a: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17411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600">
                <a:solidFill>
                  <a:srgbClr val="004C54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600">
              <a:solidFill>
                <a:srgbClr val="00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4" name="Oval 39"/>
          <p:cNvSpPr>
            <a:spLocks noChangeAspect="1" noChangeArrowheads="1"/>
          </p:cNvSpPr>
          <p:nvPr/>
        </p:nvSpPr>
        <p:spPr bwMode="auto">
          <a:xfrm>
            <a:off x="3252788" y="5622925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5" name="Oval 40"/>
          <p:cNvSpPr>
            <a:spLocks noChangeAspect="1" noChangeArrowheads="1"/>
          </p:cNvSpPr>
          <p:nvPr/>
        </p:nvSpPr>
        <p:spPr bwMode="auto">
          <a:xfrm>
            <a:off x="3252788" y="605948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Oval 42"/>
          <p:cNvSpPr>
            <a:spLocks noChangeAspect="1" noChangeArrowheads="1"/>
          </p:cNvSpPr>
          <p:nvPr/>
        </p:nvSpPr>
        <p:spPr bwMode="auto">
          <a:xfrm>
            <a:off x="7029450" y="5622925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7" name="TextBox 83"/>
          <p:cNvSpPr txBox="1">
            <a:spLocks noChangeArrowheads="1"/>
          </p:cNvSpPr>
          <p:nvPr/>
        </p:nvSpPr>
        <p:spPr bwMode="auto">
          <a:xfrm>
            <a:off x="3402013" y="5472113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创新点</a:t>
            </a:r>
          </a:p>
        </p:txBody>
      </p:sp>
      <p:sp>
        <p:nvSpPr>
          <p:cNvPr id="17418" name="TextBox 84"/>
          <p:cNvSpPr txBox="1">
            <a:spLocks noChangeArrowheads="1"/>
          </p:cNvSpPr>
          <p:nvPr/>
        </p:nvSpPr>
        <p:spPr bwMode="auto">
          <a:xfrm>
            <a:off x="3402013" y="5908675"/>
            <a:ext cx="2859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关键点</a:t>
            </a:r>
          </a:p>
        </p:txBody>
      </p:sp>
      <p:sp>
        <p:nvSpPr>
          <p:cNvPr id="17419" name="Oval 42"/>
          <p:cNvSpPr>
            <a:spLocks noChangeAspect="1" noChangeArrowheads="1"/>
          </p:cNvSpPr>
          <p:nvPr/>
        </p:nvSpPr>
        <p:spPr bwMode="auto">
          <a:xfrm>
            <a:off x="7029450" y="605948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20" name="TextBox 88"/>
          <p:cNvSpPr txBox="1">
            <a:spLocks noChangeArrowheads="1"/>
          </p:cNvSpPr>
          <p:nvPr/>
        </p:nvSpPr>
        <p:spPr bwMode="auto">
          <a:xfrm>
            <a:off x="7178675" y="5472113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</a:p>
        </p:txBody>
      </p:sp>
      <p:sp>
        <p:nvSpPr>
          <p:cNvPr id="17421" name="TextBox 90"/>
          <p:cNvSpPr txBox="1">
            <a:spLocks noChangeArrowheads="1"/>
          </p:cNvSpPr>
          <p:nvPr/>
        </p:nvSpPr>
        <p:spPr bwMode="auto">
          <a:xfrm>
            <a:off x="7178675" y="5908675"/>
            <a:ext cx="2665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定位“性价比”</a:t>
            </a:r>
          </a:p>
        </p:txBody>
      </p:sp>
      <p:sp>
        <p:nvSpPr>
          <p:cNvPr id="17422" name="Freeform 13"/>
          <p:cNvSpPr>
            <a:spLocks noEditPoints="1"/>
          </p:cNvSpPr>
          <p:nvPr/>
        </p:nvSpPr>
        <p:spPr bwMode="auto">
          <a:xfrm>
            <a:off x="5441950" y="830263"/>
            <a:ext cx="1489075" cy="1398587"/>
          </a:xfrm>
          <a:custGeom>
            <a:avLst/>
            <a:gdLst>
              <a:gd name="T0" fmla="*/ 0 w 957"/>
              <a:gd name="T1" fmla="*/ 826510 h 885"/>
              <a:gd name="T2" fmla="*/ 572601 w 957"/>
              <a:gd name="T3" fmla="*/ 1398587 h 885"/>
              <a:gd name="T4" fmla="*/ 1003609 w 957"/>
              <a:gd name="T5" fmla="*/ 1322731 h 885"/>
              <a:gd name="T6" fmla="*/ 905582 w 957"/>
              <a:gd name="T7" fmla="*/ 617907 h 885"/>
              <a:gd name="T8" fmla="*/ 882242 w 957"/>
              <a:gd name="T9" fmla="*/ 1299027 h 885"/>
              <a:gd name="T10" fmla="*/ 585049 w 957"/>
              <a:gd name="T11" fmla="*/ 1171020 h 885"/>
              <a:gd name="T12" fmla="*/ 504138 w 957"/>
              <a:gd name="T13" fmla="*/ 815447 h 885"/>
              <a:gd name="T14" fmla="*/ 102695 w 957"/>
              <a:gd name="T15" fmla="*/ 804385 h 885"/>
              <a:gd name="T16" fmla="*/ 115143 w 957"/>
              <a:gd name="T17" fmla="*/ 256013 h 885"/>
              <a:gd name="T18" fmla="*/ 585049 w 957"/>
              <a:gd name="T19" fmla="*/ 145390 h 885"/>
              <a:gd name="T20" fmla="*/ 0 w 957"/>
              <a:gd name="T21" fmla="*/ 244950 h 885"/>
              <a:gd name="T22" fmla="*/ 837118 w 957"/>
              <a:gd name="T23" fmla="*/ 287619 h 885"/>
              <a:gd name="T24" fmla="*/ 785771 w 957"/>
              <a:gd name="T25" fmla="*/ 229147 h 885"/>
              <a:gd name="T26" fmla="*/ 826227 w 957"/>
              <a:gd name="T27" fmla="*/ 194380 h 885"/>
              <a:gd name="T28" fmla="*/ 928921 w 957"/>
              <a:gd name="T29" fmla="*/ 194380 h 885"/>
              <a:gd name="T30" fmla="*/ 970933 w 957"/>
              <a:gd name="T31" fmla="*/ 229147 h 885"/>
              <a:gd name="T32" fmla="*/ 919586 w 957"/>
              <a:gd name="T33" fmla="*/ 287619 h 885"/>
              <a:gd name="T34" fmla="*/ 970933 w 957"/>
              <a:gd name="T35" fmla="*/ 347671 h 885"/>
              <a:gd name="T36" fmla="*/ 928921 w 957"/>
              <a:gd name="T37" fmla="*/ 382438 h 885"/>
              <a:gd name="T38" fmla="*/ 826227 w 957"/>
              <a:gd name="T39" fmla="*/ 382438 h 885"/>
              <a:gd name="T40" fmla="*/ 785771 w 957"/>
              <a:gd name="T41" fmla="*/ 347671 h 885"/>
              <a:gd name="T42" fmla="*/ 1213666 w 957"/>
              <a:gd name="T43" fmla="*/ 524668 h 885"/>
              <a:gd name="T44" fmla="*/ 1468847 w 957"/>
              <a:gd name="T45" fmla="*/ 858116 h 885"/>
              <a:gd name="T46" fmla="*/ 1366152 w 957"/>
              <a:gd name="T47" fmla="*/ 888142 h 885"/>
              <a:gd name="T48" fmla="*/ 1213666 w 957"/>
              <a:gd name="T49" fmla="*/ 524668 h 885"/>
              <a:gd name="T50" fmla="*/ 1061180 w 957"/>
              <a:gd name="T51" fmla="*/ 102721 h 885"/>
              <a:gd name="T52" fmla="*/ 1173211 w 957"/>
              <a:gd name="T53" fmla="*/ 523087 h 885"/>
              <a:gd name="T54" fmla="*/ 1121863 w 957"/>
              <a:gd name="T55" fmla="*/ 587881 h 885"/>
              <a:gd name="T56" fmla="*/ 1026948 w 957"/>
              <a:gd name="T57" fmla="*/ 504123 h 885"/>
              <a:gd name="T58" fmla="*/ 695524 w 957"/>
              <a:gd name="T59" fmla="*/ 102721 h 885"/>
              <a:gd name="T60" fmla="*/ 1000497 w 957"/>
              <a:gd name="T61" fmla="*/ 164354 h 885"/>
              <a:gd name="T62" fmla="*/ 756207 w 957"/>
              <a:gd name="T63" fmla="*/ 412465 h 885"/>
              <a:gd name="T64" fmla="*/ 476131 w 957"/>
              <a:gd name="T65" fmla="*/ 1216850 h 885"/>
              <a:gd name="T66" fmla="*/ 183606 w 957"/>
              <a:gd name="T67" fmla="*/ 915008 h 885"/>
              <a:gd name="T68" fmla="*/ 476131 w 957"/>
              <a:gd name="T69" fmla="*/ 1216850 h 885"/>
              <a:gd name="T70" fmla="*/ 171158 w 957"/>
              <a:gd name="T71" fmla="*/ 395081 h 885"/>
              <a:gd name="T72" fmla="*/ 585049 w 957"/>
              <a:gd name="T73" fmla="*/ 418786 h 885"/>
              <a:gd name="T74" fmla="*/ 371880 w 957"/>
              <a:gd name="T75" fmla="*/ 338189 h 885"/>
              <a:gd name="T76" fmla="*/ 171158 w 957"/>
              <a:gd name="T77" fmla="*/ 640031 h 885"/>
              <a:gd name="T78" fmla="*/ 188274 w 957"/>
              <a:gd name="T79" fmla="*/ 711146 h 885"/>
              <a:gd name="T80" fmla="*/ 589717 w 957"/>
              <a:gd name="T81" fmla="*/ 635290 h 885"/>
              <a:gd name="T82" fmla="*/ 171158 w 957"/>
              <a:gd name="T83" fmla="*/ 640031 h 885"/>
              <a:gd name="T84" fmla="*/ 171158 w 957"/>
              <a:gd name="T85" fmla="*/ 542051 h 885"/>
              <a:gd name="T86" fmla="*/ 589717 w 957"/>
              <a:gd name="T87" fmla="*/ 564176 h 885"/>
              <a:gd name="T88" fmla="*/ 613057 w 957"/>
              <a:gd name="T89" fmla="*/ 524668 h 885"/>
              <a:gd name="T90" fmla="*/ 367212 w 957"/>
              <a:gd name="T91" fmla="*/ 488320 h 885"/>
              <a:gd name="T92" fmla="*/ 171158 w 957"/>
              <a:gd name="T93" fmla="*/ 518346 h 88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57" h="885">
                <a:moveTo>
                  <a:pt x="0" y="155"/>
                </a:moveTo>
                <a:cubicBezTo>
                  <a:pt x="0" y="278"/>
                  <a:pt x="0" y="400"/>
                  <a:pt x="0" y="523"/>
                </a:cubicBezTo>
                <a:cubicBezTo>
                  <a:pt x="0" y="533"/>
                  <a:pt x="161" y="687"/>
                  <a:pt x="181" y="707"/>
                </a:cubicBezTo>
                <a:cubicBezTo>
                  <a:pt x="202" y="728"/>
                  <a:pt x="355" y="885"/>
                  <a:pt x="368" y="885"/>
                </a:cubicBezTo>
                <a:cubicBezTo>
                  <a:pt x="442" y="885"/>
                  <a:pt x="516" y="885"/>
                  <a:pt x="589" y="885"/>
                </a:cubicBezTo>
                <a:cubicBezTo>
                  <a:pt x="620" y="885"/>
                  <a:pt x="632" y="856"/>
                  <a:pt x="645" y="837"/>
                </a:cubicBezTo>
                <a:cubicBezTo>
                  <a:pt x="645" y="684"/>
                  <a:pt x="645" y="532"/>
                  <a:pt x="645" y="380"/>
                </a:cubicBezTo>
                <a:cubicBezTo>
                  <a:pt x="631" y="385"/>
                  <a:pt x="590" y="368"/>
                  <a:pt x="582" y="391"/>
                </a:cubicBezTo>
                <a:cubicBezTo>
                  <a:pt x="577" y="401"/>
                  <a:pt x="582" y="573"/>
                  <a:pt x="582" y="608"/>
                </a:cubicBezTo>
                <a:cubicBezTo>
                  <a:pt x="582" y="643"/>
                  <a:pt x="592" y="822"/>
                  <a:pt x="567" y="822"/>
                </a:cubicBezTo>
                <a:cubicBezTo>
                  <a:pt x="507" y="822"/>
                  <a:pt x="447" y="822"/>
                  <a:pt x="387" y="822"/>
                </a:cubicBezTo>
                <a:cubicBezTo>
                  <a:pt x="368" y="822"/>
                  <a:pt x="376" y="760"/>
                  <a:pt x="376" y="741"/>
                </a:cubicBezTo>
                <a:cubicBezTo>
                  <a:pt x="376" y="710"/>
                  <a:pt x="376" y="679"/>
                  <a:pt x="376" y="649"/>
                </a:cubicBezTo>
                <a:cubicBezTo>
                  <a:pt x="376" y="565"/>
                  <a:pt x="376" y="551"/>
                  <a:pt x="324" y="516"/>
                </a:cubicBezTo>
                <a:cubicBezTo>
                  <a:pt x="300" y="516"/>
                  <a:pt x="301" y="509"/>
                  <a:pt x="280" y="509"/>
                </a:cubicBezTo>
                <a:cubicBezTo>
                  <a:pt x="209" y="509"/>
                  <a:pt x="137" y="509"/>
                  <a:pt x="66" y="509"/>
                </a:cubicBezTo>
                <a:cubicBezTo>
                  <a:pt x="66" y="398"/>
                  <a:pt x="66" y="287"/>
                  <a:pt x="66" y="177"/>
                </a:cubicBezTo>
                <a:cubicBezTo>
                  <a:pt x="66" y="168"/>
                  <a:pt x="69" y="169"/>
                  <a:pt x="74" y="162"/>
                </a:cubicBezTo>
                <a:cubicBezTo>
                  <a:pt x="155" y="162"/>
                  <a:pt x="236" y="162"/>
                  <a:pt x="317" y="162"/>
                </a:cubicBezTo>
                <a:cubicBezTo>
                  <a:pt x="333" y="151"/>
                  <a:pt x="375" y="115"/>
                  <a:pt x="376" y="92"/>
                </a:cubicBezTo>
                <a:cubicBezTo>
                  <a:pt x="274" y="92"/>
                  <a:pt x="172" y="92"/>
                  <a:pt x="70" y="92"/>
                </a:cubicBezTo>
                <a:cubicBezTo>
                  <a:pt x="42" y="92"/>
                  <a:pt x="0" y="131"/>
                  <a:pt x="0" y="155"/>
                </a:cubicBezTo>
                <a:close/>
                <a:moveTo>
                  <a:pt x="505" y="215"/>
                </a:moveTo>
                <a:lnTo>
                  <a:pt x="538" y="182"/>
                </a:lnTo>
                <a:lnTo>
                  <a:pt x="505" y="149"/>
                </a:lnTo>
                <a:cubicBezTo>
                  <a:pt x="504" y="148"/>
                  <a:pt x="504" y="146"/>
                  <a:pt x="505" y="145"/>
                </a:cubicBezTo>
                <a:lnTo>
                  <a:pt x="527" y="123"/>
                </a:lnTo>
                <a:cubicBezTo>
                  <a:pt x="528" y="122"/>
                  <a:pt x="530" y="122"/>
                  <a:pt x="531" y="123"/>
                </a:cubicBezTo>
                <a:lnTo>
                  <a:pt x="564" y="156"/>
                </a:lnTo>
                <a:lnTo>
                  <a:pt x="597" y="123"/>
                </a:lnTo>
                <a:cubicBezTo>
                  <a:pt x="599" y="122"/>
                  <a:pt x="601" y="122"/>
                  <a:pt x="602" y="123"/>
                </a:cubicBezTo>
                <a:lnTo>
                  <a:pt x="624" y="145"/>
                </a:lnTo>
                <a:cubicBezTo>
                  <a:pt x="625" y="146"/>
                  <a:pt x="625" y="148"/>
                  <a:pt x="624" y="149"/>
                </a:cubicBezTo>
                <a:lnTo>
                  <a:pt x="591" y="182"/>
                </a:lnTo>
                <a:lnTo>
                  <a:pt x="624" y="215"/>
                </a:lnTo>
                <a:cubicBezTo>
                  <a:pt x="625" y="217"/>
                  <a:pt x="625" y="219"/>
                  <a:pt x="624" y="220"/>
                </a:cubicBezTo>
                <a:lnTo>
                  <a:pt x="602" y="242"/>
                </a:lnTo>
                <a:cubicBezTo>
                  <a:pt x="601" y="243"/>
                  <a:pt x="599" y="243"/>
                  <a:pt x="597" y="242"/>
                </a:cubicBezTo>
                <a:lnTo>
                  <a:pt x="564" y="209"/>
                </a:lnTo>
                <a:lnTo>
                  <a:pt x="531" y="242"/>
                </a:lnTo>
                <a:cubicBezTo>
                  <a:pt x="530" y="243"/>
                  <a:pt x="528" y="243"/>
                  <a:pt x="527" y="242"/>
                </a:cubicBezTo>
                <a:lnTo>
                  <a:pt x="505" y="220"/>
                </a:lnTo>
                <a:cubicBezTo>
                  <a:pt x="504" y="219"/>
                  <a:pt x="504" y="217"/>
                  <a:pt x="505" y="215"/>
                </a:cubicBezTo>
                <a:close/>
                <a:moveTo>
                  <a:pt x="780" y="332"/>
                </a:moveTo>
                <a:lnTo>
                  <a:pt x="944" y="496"/>
                </a:lnTo>
                <a:cubicBezTo>
                  <a:pt x="957" y="509"/>
                  <a:pt x="957" y="530"/>
                  <a:pt x="944" y="543"/>
                </a:cubicBezTo>
                <a:lnTo>
                  <a:pt x="925" y="562"/>
                </a:lnTo>
                <a:cubicBezTo>
                  <a:pt x="912" y="575"/>
                  <a:pt x="891" y="575"/>
                  <a:pt x="878" y="562"/>
                </a:cubicBezTo>
                <a:lnTo>
                  <a:pt x="714" y="398"/>
                </a:lnTo>
                <a:lnTo>
                  <a:pt x="780" y="332"/>
                </a:lnTo>
                <a:close/>
                <a:moveTo>
                  <a:pt x="447" y="65"/>
                </a:moveTo>
                <a:cubicBezTo>
                  <a:pt x="512" y="0"/>
                  <a:pt x="617" y="0"/>
                  <a:pt x="682" y="65"/>
                </a:cubicBezTo>
                <a:cubicBezTo>
                  <a:pt x="740" y="123"/>
                  <a:pt x="747" y="213"/>
                  <a:pt x="701" y="278"/>
                </a:cubicBezTo>
                <a:lnTo>
                  <a:pt x="754" y="331"/>
                </a:lnTo>
                <a:cubicBezTo>
                  <a:pt x="756" y="333"/>
                  <a:pt x="756" y="337"/>
                  <a:pt x="754" y="339"/>
                </a:cubicBezTo>
                <a:lnTo>
                  <a:pt x="721" y="372"/>
                </a:lnTo>
                <a:cubicBezTo>
                  <a:pt x="719" y="374"/>
                  <a:pt x="715" y="374"/>
                  <a:pt x="713" y="372"/>
                </a:cubicBezTo>
                <a:lnTo>
                  <a:pt x="660" y="319"/>
                </a:lnTo>
                <a:cubicBezTo>
                  <a:pt x="595" y="364"/>
                  <a:pt x="505" y="358"/>
                  <a:pt x="447" y="300"/>
                </a:cubicBezTo>
                <a:cubicBezTo>
                  <a:pt x="382" y="235"/>
                  <a:pt x="382" y="130"/>
                  <a:pt x="447" y="65"/>
                </a:cubicBezTo>
                <a:close/>
                <a:moveTo>
                  <a:pt x="486" y="104"/>
                </a:moveTo>
                <a:cubicBezTo>
                  <a:pt x="529" y="60"/>
                  <a:pt x="600" y="60"/>
                  <a:pt x="643" y="104"/>
                </a:cubicBezTo>
                <a:cubicBezTo>
                  <a:pt x="687" y="147"/>
                  <a:pt x="687" y="218"/>
                  <a:pt x="643" y="261"/>
                </a:cubicBezTo>
                <a:cubicBezTo>
                  <a:pt x="600" y="305"/>
                  <a:pt x="529" y="305"/>
                  <a:pt x="486" y="261"/>
                </a:cubicBezTo>
                <a:cubicBezTo>
                  <a:pt x="442" y="218"/>
                  <a:pt x="442" y="147"/>
                  <a:pt x="486" y="104"/>
                </a:cubicBezTo>
                <a:close/>
                <a:moveTo>
                  <a:pt x="306" y="770"/>
                </a:moveTo>
                <a:cubicBezTo>
                  <a:pt x="304" y="706"/>
                  <a:pt x="303" y="643"/>
                  <a:pt x="302" y="579"/>
                </a:cubicBezTo>
                <a:cubicBezTo>
                  <a:pt x="241" y="579"/>
                  <a:pt x="179" y="579"/>
                  <a:pt x="118" y="579"/>
                </a:cubicBezTo>
                <a:cubicBezTo>
                  <a:pt x="117" y="580"/>
                  <a:pt x="116" y="581"/>
                  <a:pt x="115" y="581"/>
                </a:cubicBezTo>
                <a:cubicBezTo>
                  <a:pt x="179" y="644"/>
                  <a:pt x="242" y="707"/>
                  <a:pt x="306" y="770"/>
                </a:cubicBezTo>
                <a:close/>
                <a:moveTo>
                  <a:pt x="110" y="225"/>
                </a:moveTo>
                <a:cubicBezTo>
                  <a:pt x="110" y="233"/>
                  <a:pt x="110" y="242"/>
                  <a:pt x="110" y="250"/>
                </a:cubicBezTo>
                <a:cubicBezTo>
                  <a:pt x="110" y="259"/>
                  <a:pt x="116" y="265"/>
                  <a:pt x="125" y="265"/>
                </a:cubicBezTo>
                <a:cubicBezTo>
                  <a:pt x="209" y="265"/>
                  <a:pt x="292" y="265"/>
                  <a:pt x="376" y="265"/>
                </a:cubicBezTo>
                <a:cubicBezTo>
                  <a:pt x="399" y="265"/>
                  <a:pt x="394" y="228"/>
                  <a:pt x="387" y="214"/>
                </a:cubicBezTo>
                <a:cubicBezTo>
                  <a:pt x="338" y="214"/>
                  <a:pt x="288" y="214"/>
                  <a:pt x="239" y="214"/>
                </a:cubicBezTo>
                <a:cubicBezTo>
                  <a:pt x="209" y="214"/>
                  <a:pt x="110" y="206"/>
                  <a:pt x="110" y="225"/>
                </a:cubicBezTo>
                <a:close/>
                <a:moveTo>
                  <a:pt x="110" y="405"/>
                </a:moveTo>
                <a:cubicBezTo>
                  <a:pt x="110" y="416"/>
                  <a:pt x="110" y="427"/>
                  <a:pt x="110" y="439"/>
                </a:cubicBezTo>
                <a:cubicBezTo>
                  <a:pt x="110" y="447"/>
                  <a:pt x="113" y="450"/>
                  <a:pt x="121" y="450"/>
                </a:cubicBezTo>
                <a:cubicBezTo>
                  <a:pt x="211" y="450"/>
                  <a:pt x="301" y="450"/>
                  <a:pt x="390" y="450"/>
                </a:cubicBezTo>
                <a:cubicBezTo>
                  <a:pt x="392" y="440"/>
                  <a:pt x="400" y="402"/>
                  <a:pt x="379" y="402"/>
                </a:cubicBezTo>
                <a:cubicBezTo>
                  <a:pt x="296" y="402"/>
                  <a:pt x="212" y="402"/>
                  <a:pt x="129" y="402"/>
                </a:cubicBezTo>
                <a:cubicBezTo>
                  <a:pt x="123" y="402"/>
                  <a:pt x="115" y="404"/>
                  <a:pt x="110" y="405"/>
                </a:cubicBezTo>
                <a:close/>
                <a:moveTo>
                  <a:pt x="110" y="328"/>
                </a:moveTo>
                <a:cubicBezTo>
                  <a:pt x="110" y="333"/>
                  <a:pt x="110" y="338"/>
                  <a:pt x="110" y="343"/>
                </a:cubicBezTo>
                <a:cubicBezTo>
                  <a:pt x="110" y="351"/>
                  <a:pt x="113" y="351"/>
                  <a:pt x="118" y="357"/>
                </a:cubicBezTo>
                <a:cubicBezTo>
                  <a:pt x="205" y="357"/>
                  <a:pt x="292" y="357"/>
                  <a:pt x="379" y="357"/>
                </a:cubicBezTo>
                <a:cubicBezTo>
                  <a:pt x="384" y="355"/>
                  <a:pt x="389" y="353"/>
                  <a:pt x="394" y="350"/>
                </a:cubicBezTo>
                <a:cubicBezTo>
                  <a:pt x="394" y="344"/>
                  <a:pt x="394" y="338"/>
                  <a:pt x="394" y="332"/>
                </a:cubicBezTo>
                <a:cubicBezTo>
                  <a:pt x="394" y="320"/>
                  <a:pt x="390" y="317"/>
                  <a:pt x="387" y="309"/>
                </a:cubicBezTo>
                <a:cubicBezTo>
                  <a:pt x="336" y="309"/>
                  <a:pt x="286" y="309"/>
                  <a:pt x="236" y="309"/>
                </a:cubicBezTo>
                <a:cubicBezTo>
                  <a:pt x="211" y="309"/>
                  <a:pt x="187" y="309"/>
                  <a:pt x="162" y="309"/>
                </a:cubicBezTo>
                <a:cubicBezTo>
                  <a:pt x="131" y="310"/>
                  <a:pt x="110" y="299"/>
                  <a:pt x="110" y="3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2" grpId="0" autoUpdateAnimBg="0"/>
      <p:bldP spid="17413" grpId="0" autoUpdateAnimBg="0"/>
      <p:bldP spid="17414" grpId="0" animBg="1" autoUpdateAnimBg="0"/>
      <p:bldP spid="17415" grpId="0" animBg="1" autoUpdateAnimBg="0"/>
      <p:bldP spid="17416" grpId="0" animBg="1" autoUpdateAnimBg="0"/>
      <p:bldP spid="17417" grpId="0" autoUpdateAnimBg="0"/>
      <p:bldP spid="17418" grpId="0" autoUpdateAnimBg="0"/>
      <p:bldP spid="17419" grpId="0" animBg="1" autoUpdateAnimBg="0"/>
      <p:bldP spid="17420" grpId="0" autoUpdateAnimBg="0"/>
      <p:bldP spid="17421" grpId="0" autoUpdateAnimBg="0"/>
      <p:bldP spid="174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27"/>
          <p:cNvSpPr>
            <a:spLocks noChangeArrowheads="1"/>
          </p:cNvSpPr>
          <p:nvPr/>
        </p:nvSpPr>
        <p:spPr bwMode="auto">
          <a:xfrm>
            <a:off x="554038" y="3495675"/>
            <a:ext cx="10152062" cy="460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38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创新点</a:t>
            </a:r>
          </a:p>
        </p:txBody>
      </p:sp>
      <p:sp>
        <p:nvSpPr>
          <p:cNvPr id="13316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30300" y="1131888"/>
            <a:ext cx="3598863" cy="2363787"/>
            <a:chOff x="7718581" y="721579"/>
            <a:chExt cx="3600000" cy="2800266"/>
          </a:xfrm>
        </p:grpSpPr>
        <p:grpSp>
          <p:nvGrpSpPr>
            <p:cNvPr id="13361" name="组合 3"/>
            <p:cNvGrpSpPr>
              <a:grpSpLocks/>
            </p:cNvGrpSpPr>
            <p:nvPr/>
          </p:nvGrpSpPr>
          <p:grpSpPr bwMode="auto">
            <a:xfrm>
              <a:off x="7898581" y="721579"/>
              <a:ext cx="1582617" cy="2592288"/>
              <a:chOff x="5206602" y="548680"/>
              <a:chExt cx="1582617" cy="2592288"/>
            </a:xfrm>
          </p:grpSpPr>
          <p:sp>
            <p:nvSpPr>
              <p:cNvPr id="13368" name="矩形 2"/>
              <p:cNvSpPr>
                <a:spLocks noChangeArrowheads="1"/>
              </p:cNvSpPr>
              <p:nvPr/>
            </p:nvSpPr>
            <p:spPr bwMode="auto">
              <a:xfrm>
                <a:off x="5206602" y="980728"/>
                <a:ext cx="455531" cy="2160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9" name="矩形 23"/>
              <p:cNvSpPr>
                <a:spLocks noChangeArrowheads="1"/>
              </p:cNvSpPr>
              <p:nvPr/>
            </p:nvSpPr>
            <p:spPr bwMode="auto">
              <a:xfrm>
                <a:off x="6117664" y="980728"/>
                <a:ext cx="671555" cy="2160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0" name="矩形 24"/>
              <p:cNvSpPr>
                <a:spLocks noChangeArrowheads="1"/>
              </p:cNvSpPr>
              <p:nvPr/>
            </p:nvSpPr>
            <p:spPr bwMode="auto">
              <a:xfrm>
                <a:off x="5662133" y="548680"/>
                <a:ext cx="455531" cy="2592288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62" name="组合 9"/>
            <p:cNvGrpSpPr>
              <a:grpSpLocks/>
            </p:cNvGrpSpPr>
            <p:nvPr/>
          </p:nvGrpSpPr>
          <p:grpSpPr bwMode="auto">
            <a:xfrm>
              <a:off x="7718581" y="937603"/>
              <a:ext cx="3600000" cy="2584242"/>
              <a:chOff x="2858021" y="937603"/>
              <a:chExt cx="3600000" cy="2584242"/>
            </a:xfrm>
          </p:grpSpPr>
          <p:sp>
            <p:nvSpPr>
              <p:cNvPr id="13366" name="矩形 4"/>
              <p:cNvSpPr>
                <a:spLocks noChangeArrowheads="1"/>
              </p:cNvSpPr>
              <p:nvPr/>
            </p:nvSpPr>
            <p:spPr bwMode="auto">
              <a:xfrm flipH="1">
                <a:off x="2858021" y="937603"/>
                <a:ext cx="180000" cy="23762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7" name="矩形 5"/>
              <p:cNvSpPr>
                <a:spLocks noChangeArrowheads="1"/>
              </p:cNvSpPr>
              <p:nvPr/>
            </p:nvSpPr>
            <p:spPr bwMode="auto">
              <a:xfrm flipV="1">
                <a:off x="2858021" y="3341845"/>
                <a:ext cx="360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63" name="组合 8"/>
            <p:cNvGrpSpPr>
              <a:grpSpLocks/>
            </p:cNvGrpSpPr>
            <p:nvPr/>
          </p:nvGrpSpPr>
          <p:grpSpPr bwMode="auto">
            <a:xfrm>
              <a:off x="9554234" y="1604944"/>
              <a:ext cx="1080001" cy="1649052"/>
              <a:chOff x="7250508" y="1340767"/>
              <a:chExt cx="1080001" cy="1649052"/>
            </a:xfrm>
          </p:grpSpPr>
          <p:sp>
            <p:nvSpPr>
              <p:cNvPr id="13364" name="矩形 6"/>
              <p:cNvSpPr>
                <a:spLocks noChangeArrowheads="1"/>
              </p:cNvSpPr>
              <p:nvPr/>
            </p:nvSpPr>
            <p:spPr bwMode="auto">
              <a:xfrm>
                <a:off x="7250508" y="1340767"/>
                <a:ext cx="108000" cy="1620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5" name="矩形 7"/>
              <p:cNvSpPr>
                <a:spLocks noChangeArrowheads="1"/>
              </p:cNvSpPr>
              <p:nvPr/>
            </p:nvSpPr>
            <p:spPr bwMode="auto">
              <a:xfrm>
                <a:off x="7250509" y="2881819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130300" y="4043363"/>
            <a:ext cx="3598863" cy="2182812"/>
            <a:chOff x="1129829" y="4043454"/>
            <a:chExt cx="3599999" cy="2182080"/>
          </a:xfrm>
        </p:grpSpPr>
        <p:grpSp>
          <p:nvGrpSpPr>
            <p:cNvPr id="13352" name="组合 90"/>
            <p:cNvGrpSpPr>
              <a:grpSpLocks/>
            </p:cNvGrpSpPr>
            <p:nvPr/>
          </p:nvGrpSpPr>
          <p:grpSpPr bwMode="auto">
            <a:xfrm>
              <a:off x="1309829" y="4225860"/>
              <a:ext cx="1127086" cy="1824062"/>
              <a:chOff x="5206602" y="980728"/>
              <a:chExt cx="1127086" cy="2160240"/>
            </a:xfrm>
          </p:grpSpPr>
          <p:sp>
            <p:nvSpPr>
              <p:cNvPr id="13359" name="矩形 97"/>
              <p:cNvSpPr>
                <a:spLocks noChangeArrowheads="1"/>
              </p:cNvSpPr>
              <p:nvPr/>
            </p:nvSpPr>
            <p:spPr bwMode="auto">
              <a:xfrm>
                <a:off x="5206602" y="980728"/>
                <a:ext cx="455531" cy="2160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u="sng"/>
              </a:p>
            </p:txBody>
          </p:sp>
          <p:sp>
            <p:nvSpPr>
              <p:cNvPr id="13360" name="矩形 98"/>
              <p:cNvSpPr>
                <a:spLocks noChangeArrowheads="1"/>
              </p:cNvSpPr>
              <p:nvPr/>
            </p:nvSpPr>
            <p:spPr bwMode="auto">
              <a:xfrm>
                <a:off x="5662133" y="980728"/>
                <a:ext cx="671555" cy="2160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u="sng"/>
              </a:p>
            </p:txBody>
          </p:sp>
        </p:grpSp>
        <p:grpSp>
          <p:nvGrpSpPr>
            <p:cNvPr id="13353" name="组合 91"/>
            <p:cNvGrpSpPr>
              <a:grpSpLocks/>
            </p:cNvGrpSpPr>
            <p:nvPr/>
          </p:nvGrpSpPr>
          <p:grpSpPr bwMode="auto">
            <a:xfrm>
              <a:off x="1129829" y="4043454"/>
              <a:ext cx="3599999" cy="2182080"/>
              <a:chOff x="2858021" y="937603"/>
              <a:chExt cx="3600000" cy="2584242"/>
            </a:xfrm>
          </p:grpSpPr>
          <p:sp>
            <p:nvSpPr>
              <p:cNvPr id="13357" name="矩形 95"/>
              <p:cNvSpPr>
                <a:spLocks noChangeArrowheads="1"/>
              </p:cNvSpPr>
              <p:nvPr/>
            </p:nvSpPr>
            <p:spPr bwMode="auto">
              <a:xfrm flipH="1">
                <a:off x="2858021" y="937603"/>
                <a:ext cx="180000" cy="23762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u="sng"/>
              </a:p>
            </p:txBody>
          </p:sp>
          <p:sp>
            <p:nvSpPr>
              <p:cNvPr id="13358" name="矩形 96"/>
              <p:cNvSpPr>
                <a:spLocks noChangeArrowheads="1"/>
              </p:cNvSpPr>
              <p:nvPr/>
            </p:nvSpPr>
            <p:spPr bwMode="auto">
              <a:xfrm flipV="1">
                <a:off x="2858021" y="3341845"/>
                <a:ext cx="360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u="sng"/>
              </a:p>
            </p:txBody>
          </p:sp>
        </p:grpSp>
        <p:grpSp>
          <p:nvGrpSpPr>
            <p:cNvPr id="13354" name="组合 92"/>
            <p:cNvGrpSpPr>
              <a:grpSpLocks/>
            </p:cNvGrpSpPr>
            <p:nvPr/>
          </p:nvGrpSpPr>
          <p:grpSpPr bwMode="auto">
            <a:xfrm>
              <a:off x="2510561" y="4606943"/>
              <a:ext cx="1080001" cy="1392425"/>
              <a:chOff x="7250508" y="1340767"/>
              <a:chExt cx="1080001" cy="1649052"/>
            </a:xfrm>
          </p:grpSpPr>
          <p:sp>
            <p:nvSpPr>
              <p:cNvPr id="13355" name="矩形 93"/>
              <p:cNvSpPr>
                <a:spLocks noChangeArrowheads="1"/>
              </p:cNvSpPr>
              <p:nvPr/>
            </p:nvSpPr>
            <p:spPr bwMode="auto">
              <a:xfrm>
                <a:off x="7250508" y="1340767"/>
                <a:ext cx="108000" cy="1620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u="sng"/>
              </a:p>
            </p:txBody>
          </p:sp>
          <p:sp>
            <p:nvSpPr>
              <p:cNvPr id="13356" name="矩形 94"/>
              <p:cNvSpPr>
                <a:spLocks noChangeArrowheads="1"/>
              </p:cNvSpPr>
              <p:nvPr/>
            </p:nvSpPr>
            <p:spPr bwMode="auto">
              <a:xfrm>
                <a:off x="7250509" y="2881819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u="sng"/>
              </a:p>
            </p:txBody>
          </p:sp>
        </p:grp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6340475" y="4043363"/>
            <a:ext cx="3600450" cy="2182812"/>
            <a:chOff x="7718581" y="937603"/>
            <a:chExt cx="3600000" cy="2584242"/>
          </a:xfrm>
        </p:grpSpPr>
        <p:grpSp>
          <p:nvGrpSpPr>
            <p:cNvPr id="13343" name="组合 101"/>
            <p:cNvGrpSpPr>
              <a:grpSpLocks/>
            </p:cNvGrpSpPr>
            <p:nvPr/>
          </p:nvGrpSpPr>
          <p:grpSpPr bwMode="auto">
            <a:xfrm>
              <a:off x="7898581" y="1153627"/>
              <a:ext cx="1582617" cy="2160240"/>
              <a:chOff x="5206602" y="980728"/>
              <a:chExt cx="1582617" cy="2160240"/>
            </a:xfrm>
          </p:grpSpPr>
          <p:sp>
            <p:nvSpPr>
              <p:cNvPr id="13350" name="矩形 108"/>
              <p:cNvSpPr>
                <a:spLocks noChangeArrowheads="1"/>
              </p:cNvSpPr>
              <p:nvPr/>
            </p:nvSpPr>
            <p:spPr bwMode="auto">
              <a:xfrm>
                <a:off x="5206602" y="980728"/>
                <a:ext cx="455531" cy="2160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1" name="矩形 109"/>
              <p:cNvSpPr>
                <a:spLocks noChangeArrowheads="1"/>
              </p:cNvSpPr>
              <p:nvPr/>
            </p:nvSpPr>
            <p:spPr bwMode="auto">
              <a:xfrm>
                <a:off x="6117664" y="980728"/>
                <a:ext cx="671555" cy="2160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4" name="组合 102"/>
            <p:cNvGrpSpPr>
              <a:grpSpLocks/>
            </p:cNvGrpSpPr>
            <p:nvPr/>
          </p:nvGrpSpPr>
          <p:grpSpPr bwMode="auto">
            <a:xfrm>
              <a:off x="7718581" y="937603"/>
              <a:ext cx="3600000" cy="2584242"/>
              <a:chOff x="2858021" y="937603"/>
              <a:chExt cx="3600000" cy="2584242"/>
            </a:xfrm>
          </p:grpSpPr>
          <p:sp>
            <p:nvSpPr>
              <p:cNvPr id="13348" name="矩形 106"/>
              <p:cNvSpPr>
                <a:spLocks noChangeArrowheads="1"/>
              </p:cNvSpPr>
              <p:nvPr/>
            </p:nvSpPr>
            <p:spPr bwMode="auto">
              <a:xfrm flipH="1">
                <a:off x="2858021" y="937603"/>
                <a:ext cx="180000" cy="23762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矩形 107"/>
              <p:cNvSpPr>
                <a:spLocks noChangeArrowheads="1"/>
              </p:cNvSpPr>
              <p:nvPr/>
            </p:nvSpPr>
            <p:spPr bwMode="auto">
              <a:xfrm flipV="1">
                <a:off x="2858021" y="3341845"/>
                <a:ext cx="360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45" name="组合 103"/>
            <p:cNvGrpSpPr>
              <a:grpSpLocks/>
            </p:cNvGrpSpPr>
            <p:nvPr/>
          </p:nvGrpSpPr>
          <p:grpSpPr bwMode="auto">
            <a:xfrm>
              <a:off x="9554234" y="1604944"/>
              <a:ext cx="1080001" cy="1649052"/>
              <a:chOff x="7250508" y="1340767"/>
              <a:chExt cx="1080001" cy="1649052"/>
            </a:xfrm>
          </p:grpSpPr>
          <p:sp>
            <p:nvSpPr>
              <p:cNvPr id="13346" name="矩形 104"/>
              <p:cNvSpPr>
                <a:spLocks noChangeArrowheads="1"/>
              </p:cNvSpPr>
              <p:nvPr/>
            </p:nvSpPr>
            <p:spPr bwMode="auto">
              <a:xfrm>
                <a:off x="7250508" y="1340767"/>
                <a:ext cx="108000" cy="1620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矩形 105"/>
              <p:cNvSpPr>
                <a:spLocks noChangeArrowheads="1"/>
              </p:cNvSpPr>
              <p:nvPr/>
            </p:nvSpPr>
            <p:spPr bwMode="auto">
              <a:xfrm>
                <a:off x="7250509" y="2881819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6340475" y="730250"/>
            <a:ext cx="3600450" cy="2765425"/>
            <a:chOff x="6340923" y="730211"/>
            <a:chExt cx="3599999" cy="2766224"/>
          </a:xfrm>
        </p:grpSpPr>
        <p:grpSp>
          <p:nvGrpSpPr>
            <p:cNvPr id="13333" name="组合 112"/>
            <p:cNvGrpSpPr>
              <a:grpSpLocks/>
            </p:cNvGrpSpPr>
            <p:nvPr/>
          </p:nvGrpSpPr>
          <p:grpSpPr bwMode="auto">
            <a:xfrm>
              <a:off x="6520923" y="730211"/>
              <a:ext cx="1582617" cy="2590612"/>
              <a:chOff x="5206602" y="72901"/>
              <a:chExt cx="1582617" cy="3068067"/>
            </a:xfrm>
          </p:grpSpPr>
          <p:sp>
            <p:nvSpPr>
              <p:cNvPr id="13340" name="矩形 119"/>
              <p:cNvSpPr>
                <a:spLocks noChangeArrowheads="1"/>
              </p:cNvSpPr>
              <p:nvPr/>
            </p:nvSpPr>
            <p:spPr bwMode="auto">
              <a:xfrm>
                <a:off x="5206602" y="980728"/>
                <a:ext cx="455531" cy="2160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矩形 120"/>
              <p:cNvSpPr>
                <a:spLocks noChangeArrowheads="1"/>
              </p:cNvSpPr>
              <p:nvPr/>
            </p:nvSpPr>
            <p:spPr bwMode="auto">
              <a:xfrm>
                <a:off x="6117664" y="980728"/>
                <a:ext cx="671555" cy="2160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矩形 121"/>
              <p:cNvSpPr>
                <a:spLocks noChangeArrowheads="1"/>
              </p:cNvSpPr>
              <p:nvPr/>
            </p:nvSpPr>
            <p:spPr bwMode="auto">
              <a:xfrm>
                <a:off x="5662133" y="72901"/>
                <a:ext cx="455531" cy="2592288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34" name="组合 113"/>
            <p:cNvGrpSpPr>
              <a:grpSpLocks/>
            </p:cNvGrpSpPr>
            <p:nvPr/>
          </p:nvGrpSpPr>
          <p:grpSpPr bwMode="auto">
            <a:xfrm>
              <a:off x="6340923" y="1314355"/>
              <a:ext cx="3599999" cy="2182080"/>
              <a:chOff x="2858021" y="937603"/>
              <a:chExt cx="3600000" cy="2584242"/>
            </a:xfrm>
          </p:grpSpPr>
          <p:sp>
            <p:nvSpPr>
              <p:cNvPr id="13338" name="矩形 117"/>
              <p:cNvSpPr>
                <a:spLocks noChangeArrowheads="1"/>
              </p:cNvSpPr>
              <p:nvPr/>
            </p:nvSpPr>
            <p:spPr bwMode="auto">
              <a:xfrm flipH="1">
                <a:off x="2858021" y="937603"/>
                <a:ext cx="180000" cy="23762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矩形 118"/>
              <p:cNvSpPr>
                <a:spLocks noChangeArrowheads="1"/>
              </p:cNvSpPr>
              <p:nvPr/>
            </p:nvSpPr>
            <p:spPr bwMode="auto">
              <a:xfrm flipV="1">
                <a:off x="2858021" y="3341845"/>
                <a:ext cx="360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35" name="组合 114"/>
            <p:cNvGrpSpPr>
              <a:grpSpLocks/>
            </p:cNvGrpSpPr>
            <p:nvPr/>
          </p:nvGrpSpPr>
          <p:grpSpPr bwMode="auto">
            <a:xfrm>
              <a:off x="8176575" y="1877844"/>
              <a:ext cx="1080001" cy="1392425"/>
              <a:chOff x="7250508" y="1340767"/>
              <a:chExt cx="1080001" cy="1649052"/>
            </a:xfrm>
          </p:grpSpPr>
          <p:sp>
            <p:nvSpPr>
              <p:cNvPr id="13336" name="矩形 115"/>
              <p:cNvSpPr>
                <a:spLocks noChangeArrowheads="1"/>
              </p:cNvSpPr>
              <p:nvPr/>
            </p:nvSpPr>
            <p:spPr bwMode="auto">
              <a:xfrm>
                <a:off x="7250508" y="1340767"/>
                <a:ext cx="108000" cy="1620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矩形 116"/>
              <p:cNvSpPr>
                <a:spLocks noChangeArrowheads="1"/>
              </p:cNvSpPr>
              <p:nvPr/>
            </p:nvSpPr>
            <p:spPr bwMode="auto">
              <a:xfrm>
                <a:off x="7250509" y="2881819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" name="右箭头 11"/>
          <p:cNvSpPr>
            <a:spLocks noChangeArrowheads="1"/>
          </p:cNvSpPr>
          <p:nvPr/>
        </p:nvSpPr>
        <p:spPr bwMode="auto">
          <a:xfrm>
            <a:off x="4225925" y="2060575"/>
            <a:ext cx="1512888" cy="360363"/>
          </a:xfrm>
          <a:prstGeom prst="rightArrow">
            <a:avLst>
              <a:gd name="adj1" fmla="val 50000"/>
              <a:gd name="adj2" fmla="val 499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右弧形箭头 12"/>
          <p:cNvSpPr>
            <a:spLocks noChangeArrowheads="1"/>
          </p:cNvSpPr>
          <p:nvPr/>
        </p:nvSpPr>
        <p:spPr bwMode="auto">
          <a:xfrm>
            <a:off x="10274300" y="2276475"/>
            <a:ext cx="1081088" cy="2881313"/>
          </a:xfrm>
          <a:prstGeom prst="curvedLeftArrow">
            <a:avLst>
              <a:gd name="adj1" fmla="val 24999"/>
              <a:gd name="adj2" fmla="val 4997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673850" y="3344863"/>
            <a:ext cx="1211263" cy="603250"/>
            <a:chOff x="6674445" y="3344447"/>
            <a:chExt cx="1210588" cy="603655"/>
          </a:xfrm>
        </p:grpSpPr>
        <p:sp>
          <p:nvSpPr>
            <p:cNvPr id="21" name="TextBox 20"/>
            <p:cNvSpPr txBox="1"/>
            <p:nvPr/>
          </p:nvSpPr>
          <p:spPr>
            <a:xfrm>
              <a:off x="6674445" y="3547783"/>
              <a:ext cx="1210588" cy="400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位置感应</a:t>
              </a:r>
            </a:p>
          </p:txBody>
        </p:sp>
        <p:sp>
          <p:nvSpPr>
            <p:cNvPr id="13332" name="矩形 18"/>
            <p:cNvSpPr>
              <a:spLocks noChangeArrowheads="1"/>
            </p:cNvSpPr>
            <p:nvPr/>
          </p:nvSpPr>
          <p:spPr bwMode="auto">
            <a:xfrm>
              <a:off x="6976454" y="3344447"/>
              <a:ext cx="455531" cy="1519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8285163" y="5151438"/>
            <a:ext cx="1498600" cy="504825"/>
            <a:chOff x="8284575" y="5152091"/>
            <a:chExt cx="1498620" cy="504056"/>
          </a:xfrm>
        </p:grpSpPr>
        <p:sp>
          <p:nvSpPr>
            <p:cNvPr id="13329" name="左箭头 19"/>
            <p:cNvSpPr>
              <a:spLocks noChangeArrowheads="1"/>
            </p:cNvSpPr>
            <p:nvPr/>
          </p:nvSpPr>
          <p:spPr bwMode="auto">
            <a:xfrm>
              <a:off x="8284575" y="5152091"/>
              <a:ext cx="288032" cy="5040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71916" y="5166356"/>
              <a:ext cx="1211279" cy="4010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</a:rPr>
                <a:t>提供推力</a:t>
              </a: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540250" y="1679575"/>
            <a:ext cx="698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抽书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699000" y="4575175"/>
            <a:ext cx="696913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推紧</a:t>
            </a:r>
          </a:p>
        </p:txBody>
      </p:sp>
      <p:sp>
        <p:nvSpPr>
          <p:cNvPr id="137" name="右箭头 136"/>
          <p:cNvSpPr>
            <a:spLocks noChangeArrowheads="1"/>
          </p:cNvSpPr>
          <p:nvPr/>
        </p:nvSpPr>
        <p:spPr bwMode="auto">
          <a:xfrm rot="10800000">
            <a:off x="4225925" y="4972050"/>
            <a:ext cx="1512888" cy="360363"/>
          </a:xfrm>
          <a:prstGeom prst="rightArrow">
            <a:avLst>
              <a:gd name="adj1" fmla="val 50000"/>
              <a:gd name="adj2" fmla="val 499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矩形 140"/>
          <p:cNvSpPr>
            <a:spLocks noChangeArrowheads="1"/>
          </p:cNvSpPr>
          <p:nvPr/>
        </p:nvSpPr>
        <p:spPr bwMode="auto">
          <a:xfrm>
            <a:off x="661988" y="6226175"/>
            <a:ext cx="10153650" cy="444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5" grpId="0"/>
      <p:bldP spid="136" grpId="0"/>
      <p:bldP spid="1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5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基本原理</a:t>
            </a:r>
          </a:p>
        </p:txBody>
      </p:sp>
      <p:sp>
        <p:nvSpPr>
          <p:cNvPr id="1433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90925" y="1127125"/>
            <a:ext cx="876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服务器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57563" y="1544638"/>
          <a:ext cx="1338262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图书</a:t>
                      </a:r>
                    </a:p>
                  </a:txBody>
                  <a:tcPr marL="91446" marR="91446" marT="45740" marB="457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位置</a:t>
                      </a:r>
                    </a:p>
                  </a:txBody>
                  <a:tcPr marL="91446" marR="91446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0to2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2to4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5to8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554038" y="3495675"/>
            <a:ext cx="10152062" cy="460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1130300" y="1131888"/>
            <a:ext cx="3598863" cy="2363787"/>
            <a:chOff x="7718581" y="721579"/>
            <a:chExt cx="3600000" cy="2800266"/>
          </a:xfrm>
        </p:grpSpPr>
        <p:grpSp>
          <p:nvGrpSpPr>
            <p:cNvPr id="14453" name="组合 83"/>
            <p:cNvGrpSpPr>
              <a:grpSpLocks/>
            </p:cNvGrpSpPr>
            <p:nvPr/>
          </p:nvGrpSpPr>
          <p:grpSpPr bwMode="auto">
            <a:xfrm>
              <a:off x="7898581" y="721579"/>
              <a:ext cx="1582617" cy="2592288"/>
              <a:chOff x="5206602" y="548680"/>
              <a:chExt cx="1582617" cy="2592288"/>
            </a:xfrm>
          </p:grpSpPr>
          <p:sp>
            <p:nvSpPr>
              <p:cNvPr id="91" name="矩形 90"/>
              <p:cNvSpPr/>
              <p:nvPr/>
            </p:nvSpPr>
            <p:spPr bwMode="auto">
              <a:xfrm>
                <a:off x="5206047" y="981226"/>
                <a:ext cx="455756" cy="2158969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1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6117560" y="981226"/>
                <a:ext cx="671724" cy="2158969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  3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 bwMode="auto">
              <a:xfrm>
                <a:off x="5661803" y="548680"/>
                <a:ext cx="455757" cy="2591516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2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4454" name="组合 84"/>
            <p:cNvGrpSpPr>
              <a:grpSpLocks/>
            </p:cNvGrpSpPr>
            <p:nvPr/>
          </p:nvGrpSpPr>
          <p:grpSpPr bwMode="auto">
            <a:xfrm>
              <a:off x="7718581" y="937603"/>
              <a:ext cx="3600000" cy="2584242"/>
              <a:chOff x="2858021" y="937603"/>
              <a:chExt cx="3600000" cy="2584242"/>
            </a:xfrm>
          </p:grpSpPr>
          <p:sp>
            <p:nvSpPr>
              <p:cNvPr id="14458" name="矩形 88"/>
              <p:cNvSpPr>
                <a:spLocks noChangeArrowheads="1"/>
              </p:cNvSpPr>
              <p:nvPr/>
            </p:nvSpPr>
            <p:spPr bwMode="auto">
              <a:xfrm flipH="1">
                <a:off x="2858021" y="937603"/>
                <a:ext cx="180000" cy="23762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9" name="矩形 89"/>
              <p:cNvSpPr>
                <a:spLocks noChangeArrowheads="1"/>
              </p:cNvSpPr>
              <p:nvPr/>
            </p:nvSpPr>
            <p:spPr bwMode="auto">
              <a:xfrm flipV="1">
                <a:off x="2858021" y="3341845"/>
                <a:ext cx="360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55" name="组合 85"/>
            <p:cNvGrpSpPr>
              <a:grpSpLocks/>
            </p:cNvGrpSpPr>
            <p:nvPr/>
          </p:nvGrpSpPr>
          <p:grpSpPr bwMode="auto">
            <a:xfrm>
              <a:off x="9554234" y="1604944"/>
              <a:ext cx="1080001" cy="1649052"/>
              <a:chOff x="7250508" y="1340767"/>
              <a:chExt cx="1080001" cy="1649052"/>
            </a:xfrm>
          </p:grpSpPr>
          <p:sp>
            <p:nvSpPr>
              <p:cNvPr id="14456" name="矩形 86"/>
              <p:cNvSpPr>
                <a:spLocks noChangeArrowheads="1"/>
              </p:cNvSpPr>
              <p:nvPr/>
            </p:nvSpPr>
            <p:spPr bwMode="auto">
              <a:xfrm>
                <a:off x="7250508" y="1340767"/>
                <a:ext cx="108000" cy="1620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7" name="矩形 87"/>
              <p:cNvSpPr>
                <a:spLocks noChangeArrowheads="1"/>
              </p:cNvSpPr>
              <p:nvPr/>
            </p:nvSpPr>
            <p:spPr bwMode="auto">
              <a:xfrm>
                <a:off x="7250509" y="2881819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1130300" y="4043363"/>
            <a:ext cx="3598863" cy="2182812"/>
            <a:chOff x="1129829" y="4043454"/>
            <a:chExt cx="3599999" cy="2182080"/>
          </a:xfrm>
        </p:grpSpPr>
        <p:grpSp>
          <p:nvGrpSpPr>
            <p:cNvPr id="14444" name="组合 94"/>
            <p:cNvGrpSpPr>
              <a:grpSpLocks/>
            </p:cNvGrpSpPr>
            <p:nvPr/>
          </p:nvGrpSpPr>
          <p:grpSpPr bwMode="auto">
            <a:xfrm>
              <a:off x="1309829" y="4225860"/>
              <a:ext cx="1127086" cy="1824062"/>
              <a:chOff x="5206602" y="980728"/>
              <a:chExt cx="1127086" cy="2160240"/>
            </a:xfrm>
          </p:grpSpPr>
          <p:sp>
            <p:nvSpPr>
              <p:cNvPr id="102" name="矩形 101"/>
              <p:cNvSpPr/>
              <p:nvPr/>
            </p:nvSpPr>
            <p:spPr bwMode="auto">
              <a:xfrm>
                <a:off x="5206047" y="980840"/>
                <a:ext cx="455756" cy="2159487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1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 bwMode="auto">
              <a:xfrm>
                <a:off x="5661803" y="980840"/>
                <a:ext cx="671725" cy="2159487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  3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4445" name="组合 95"/>
            <p:cNvGrpSpPr>
              <a:grpSpLocks/>
            </p:cNvGrpSpPr>
            <p:nvPr/>
          </p:nvGrpSpPr>
          <p:grpSpPr bwMode="auto">
            <a:xfrm>
              <a:off x="1129829" y="4043454"/>
              <a:ext cx="3599999" cy="2182080"/>
              <a:chOff x="2858021" y="937603"/>
              <a:chExt cx="3600000" cy="2584242"/>
            </a:xfrm>
          </p:grpSpPr>
          <p:sp>
            <p:nvSpPr>
              <p:cNvPr id="14449" name="矩形 99"/>
              <p:cNvSpPr>
                <a:spLocks noChangeArrowheads="1"/>
              </p:cNvSpPr>
              <p:nvPr/>
            </p:nvSpPr>
            <p:spPr bwMode="auto">
              <a:xfrm flipH="1">
                <a:off x="2858021" y="937603"/>
                <a:ext cx="180000" cy="23762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u="sng"/>
              </a:p>
            </p:txBody>
          </p:sp>
          <p:sp>
            <p:nvSpPr>
              <p:cNvPr id="14450" name="矩形 100"/>
              <p:cNvSpPr>
                <a:spLocks noChangeArrowheads="1"/>
              </p:cNvSpPr>
              <p:nvPr/>
            </p:nvSpPr>
            <p:spPr bwMode="auto">
              <a:xfrm flipV="1">
                <a:off x="2858021" y="3341845"/>
                <a:ext cx="360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u="sng"/>
              </a:p>
            </p:txBody>
          </p:sp>
        </p:grpSp>
        <p:grpSp>
          <p:nvGrpSpPr>
            <p:cNvPr id="14446" name="组合 96"/>
            <p:cNvGrpSpPr>
              <a:grpSpLocks/>
            </p:cNvGrpSpPr>
            <p:nvPr/>
          </p:nvGrpSpPr>
          <p:grpSpPr bwMode="auto">
            <a:xfrm>
              <a:off x="2510561" y="4606943"/>
              <a:ext cx="1080001" cy="1392425"/>
              <a:chOff x="7250508" y="1340767"/>
              <a:chExt cx="1080001" cy="1649052"/>
            </a:xfrm>
          </p:grpSpPr>
          <p:sp>
            <p:nvSpPr>
              <p:cNvPr id="14447" name="矩形 97"/>
              <p:cNvSpPr>
                <a:spLocks noChangeArrowheads="1"/>
              </p:cNvSpPr>
              <p:nvPr/>
            </p:nvSpPr>
            <p:spPr bwMode="auto">
              <a:xfrm>
                <a:off x="7250508" y="1340767"/>
                <a:ext cx="108000" cy="1620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u="sng"/>
              </a:p>
            </p:txBody>
          </p:sp>
          <p:sp>
            <p:nvSpPr>
              <p:cNvPr id="14448" name="矩形 98"/>
              <p:cNvSpPr>
                <a:spLocks noChangeArrowheads="1"/>
              </p:cNvSpPr>
              <p:nvPr/>
            </p:nvSpPr>
            <p:spPr bwMode="auto">
              <a:xfrm>
                <a:off x="7250509" y="2881819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u="sng"/>
              </a:p>
            </p:txBody>
          </p:sp>
        </p:grpSp>
      </p:grpSp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6340475" y="4043363"/>
            <a:ext cx="3600450" cy="2182812"/>
            <a:chOff x="7718581" y="937603"/>
            <a:chExt cx="3600000" cy="2584242"/>
          </a:xfrm>
        </p:grpSpPr>
        <p:grpSp>
          <p:nvGrpSpPr>
            <p:cNvPr id="14435" name="组合 104"/>
            <p:cNvGrpSpPr>
              <a:grpSpLocks/>
            </p:cNvGrpSpPr>
            <p:nvPr/>
          </p:nvGrpSpPr>
          <p:grpSpPr bwMode="auto">
            <a:xfrm>
              <a:off x="7898581" y="1153627"/>
              <a:ext cx="1582617" cy="2160240"/>
              <a:chOff x="5206602" y="980728"/>
              <a:chExt cx="1582617" cy="2160240"/>
            </a:xfrm>
          </p:grpSpPr>
          <p:sp>
            <p:nvSpPr>
              <p:cNvPr id="112" name="矩形 111"/>
              <p:cNvSpPr/>
              <p:nvPr/>
            </p:nvSpPr>
            <p:spPr bwMode="auto">
              <a:xfrm>
                <a:off x="5205968" y="980840"/>
                <a:ext cx="455555" cy="2159488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1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 bwMode="auto">
              <a:xfrm>
                <a:off x="6117079" y="980840"/>
                <a:ext cx="671428" cy="2159488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  3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4436" name="组合 105"/>
            <p:cNvGrpSpPr>
              <a:grpSpLocks/>
            </p:cNvGrpSpPr>
            <p:nvPr/>
          </p:nvGrpSpPr>
          <p:grpSpPr bwMode="auto">
            <a:xfrm>
              <a:off x="7718581" y="937603"/>
              <a:ext cx="3600000" cy="2584242"/>
              <a:chOff x="2858021" y="937603"/>
              <a:chExt cx="3600000" cy="2584242"/>
            </a:xfrm>
          </p:grpSpPr>
          <p:sp>
            <p:nvSpPr>
              <p:cNvPr id="14440" name="矩形 109"/>
              <p:cNvSpPr>
                <a:spLocks noChangeArrowheads="1"/>
              </p:cNvSpPr>
              <p:nvPr/>
            </p:nvSpPr>
            <p:spPr bwMode="auto">
              <a:xfrm flipH="1">
                <a:off x="2858021" y="937603"/>
                <a:ext cx="180000" cy="23762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1" name="矩形 110"/>
              <p:cNvSpPr>
                <a:spLocks noChangeArrowheads="1"/>
              </p:cNvSpPr>
              <p:nvPr/>
            </p:nvSpPr>
            <p:spPr bwMode="auto">
              <a:xfrm flipV="1">
                <a:off x="2858021" y="3341845"/>
                <a:ext cx="360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37" name="组合 106"/>
            <p:cNvGrpSpPr>
              <a:grpSpLocks/>
            </p:cNvGrpSpPr>
            <p:nvPr/>
          </p:nvGrpSpPr>
          <p:grpSpPr bwMode="auto">
            <a:xfrm>
              <a:off x="9554234" y="1604944"/>
              <a:ext cx="1080001" cy="1649052"/>
              <a:chOff x="7250508" y="1340767"/>
              <a:chExt cx="1080001" cy="1649052"/>
            </a:xfrm>
          </p:grpSpPr>
          <p:sp>
            <p:nvSpPr>
              <p:cNvPr id="14438" name="矩形 107"/>
              <p:cNvSpPr>
                <a:spLocks noChangeArrowheads="1"/>
              </p:cNvSpPr>
              <p:nvPr/>
            </p:nvSpPr>
            <p:spPr bwMode="auto">
              <a:xfrm>
                <a:off x="7250508" y="1340767"/>
                <a:ext cx="108000" cy="1620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9" name="矩形 108"/>
              <p:cNvSpPr>
                <a:spLocks noChangeArrowheads="1"/>
              </p:cNvSpPr>
              <p:nvPr/>
            </p:nvSpPr>
            <p:spPr bwMode="auto">
              <a:xfrm>
                <a:off x="7250509" y="2881819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6340475" y="730250"/>
            <a:ext cx="3600450" cy="2765425"/>
            <a:chOff x="6340923" y="730211"/>
            <a:chExt cx="3599999" cy="2766224"/>
          </a:xfrm>
        </p:grpSpPr>
        <p:grpSp>
          <p:nvGrpSpPr>
            <p:cNvPr id="14425" name="组合 114"/>
            <p:cNvGrpSpPr>
              <a:grpSpLocks/>
            </p:cNvGrpSpPr>
            <p:nvPr/>
          </p:nvGrpSpPr>
          <p:grpSpPr bwMode="auto">
            <a:xfrm>
              <a:off x="6520923" y="730211"/>
              <a:ext cx="1582617" cy="2590612"/>
              <a:chOff x="5206602" y="72901"/>
              <a:chExt cx="1582617" cy="3068067"/>
            </a:xfrm>
          </p:grpSpPr>
          <p:sp>
            <p:nvSpPr>
              <p:cNvPr id="122" name="矩形 121"/>
              <p:cNvSpPr/>
              <p:nvPr/>
            </p:nvSpPr>
            <p:spPr bwMode="auto">
              <a:xfrm>
                <a:off x="5205967" y="981242"/>
                <a:ext cx="455555" cy="2158955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1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 bwMode="auto">
              <a:xfrm>
                <a:off x="6117078" y="981242"/>
                <a:ext cx="671428" cy="2158955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  3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 bwMode="auto">
              <a:xfrm>
                <a:off x="5661522" y="72901"/>
                <a:ext cx="455556" cy="2591498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altLang="zh-CN" sz="2000" b="1" dirty="0">
                    <a:latin typeface="+mn-ea"/>
                    <a:ea typeface="+mn-ea"/>
                  </a:rPr>
                  <a:t>2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4426" name="组合 115"/>
            <p:cNvGrpSpPr>
              <a:grpSpLocks/>
            </p:cNvGrpSpPr>
            <p:nvPr/>
          </p:nvGrpSpPr>
          <p:grpSpPr bwMode="auto">
            <a:xfrm>
              <a:off x="6340923" y="1314355"/>
              <a:ext cx="3599999" cy="2182080"/>
              <a:chOff x="2858021" y="937603"/>
              <a:chExt cx="3600000" cy="2584242"/>
            </a:xfrm>
          </p:grpSpPr>
          <p:sp>
            <p:nvSpPr>
              <p:cNvPr id="14430" name="矩形 119"/>
              <p:cNvSpPr>
                <a:spLocks noChangeArrowheads="1"/>
              </p:cNvSpPr>
              <p:nvPr/>
            </p:nvSpPr>
            <p:spPr bwMode="auto">
              <a:xfrm flipH="1">
                <a:off x="2858021" y="937603"/>
                <a:ext cx="180000" cy="23762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1" name="矩形 120"/>
              <p:cNvSpPr>
                <a:spLocks noChangeArrowheads="1"/>
              </p:cNvSpPr>
              <p:nvPr/>
            </p:nvSpPr>
            <p:spPr bwMode="auto">
              <a:xfrm flipV="1">
                <a:off x="2858021" y="3341845"/>
                <a:ext cx="360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27" name="组合 116"/>
            <p:cNvGrpSpPr>
              <a:grpSpLocks/>
            </p:cNvGrpSpPr>
            <p:nvPr/>
          </p:nvGrpSpPr>
          <p:grpSpPr bwMode="auto">
            <a:xfrm>
              <a:off x="8176575" y="1877844"/>
              <a:ext cx="1080001" cy="1392425"/>
              <a:chOff x="7250508" y="1340767"/>
              <a:chExt cx="1080001" cy="1649052"/>
            </a:xfrm>
          </p:grpSpPr>
          <p:sp>
            <p:nvSpPr>
              <p:cNvPr id="14428" name="矩形 117"/>
              <p:cNvSpPr>
                <a:spLocks noChangeArrowheads="1"/>
              </p:cNvSpPr>
              <p:nvPr/>
            </p:nvSpPr>
            <p:spPr bwMode="auto">
              <a:xfrm>
                <a:off x="7250508" y="1340767"/>
                <a:ext cx="108000" cy="1620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矩形 118"/>
              <p:cNvSpPr>
                <a:spLocks noChangeArrowheads="1"/>
              </p:cNvSpPr>
              <p:nvPr/>
            </p:nvSpPr>
            <p:spPr bwMode="auto">
              <a:xfrm>
                <a:off x="7250509" y="2881819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9" name="矩形 128"/>
          <p:cNvSpPr>
            <a:spLocks noChangeArrowheads="1"/>
          </p:cNvSpPr>
          <p:nvPr/>
        </p:nvSpPr>
        <p:spPr bwMode="auto">
          <a:xfrm>
            <a:off x="6977063" y="3344863"/>
            <a:ext cx="455612" cy="15081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" name="矩形 135"/>
          <p:cNvSpPr>
            <a:spLocks noChangeArrowheads="1"/>
          </p:cNvSpPr>
          <p:nvPr/>
        </p:nvSpPr>
        <p:spPr bwMode="auto">
          <a:xfrm>
            <a:off x="661988" y="6226175"/>
            <a:ext cx="10153650" cy="444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22375" y="3495675"/>
            <a:ext cx="185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0 1 2 3 4 5 6 7 8</a:t>
            </a:r>
            <a:endParaRPr lang="zh-CN" altLang="en-US"/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6416675" y="3535363"/>
            <a:ext cx="1851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0 1 2 3 4 5 6 7 8</a:t>
            </a:r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8689975" y="1119188"/>
            <a:ext cx="8778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服务器</a:t>
            </a:r>
          </a:p>
        </p:txBody>
      </p:sp>
      <p:graphicFrame>
        <p:nvGraphicFramePr>
          <p:cNvPr id="141" name="表格 140"/>
          <p:cNvGraphicFramePr>
            <a:graphicFrameLocks noGrp="1"/>
          </p:cNvGraphicFramePr>
          <p:nvPr/>
        </p:nvGraphicFramePr>
        <p:xfrm>
          <a:off x="8456613" y="1536700"/>
          <a:ext cx="1338262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图书</a:t>
                      </a:r>
                    </a:p>
                  </a:txBody>
                  <a:tcPr marL="91446" marR="91446" marT="45740" marB="457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位置</a:t>
                      </a:r>
                    </a:p>
                  </a:txBody>
                  <a:tcPr marL="91446" marR="91446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0to2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2to4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5to8</a:t>
                      </a:r>
                      <a:endParaRPr lang="zh-CN" altLang="en-US" sz="1800" dirty="0"/>
                    </a:p>
                  </a:txBody>
                  <a:tcPr marL="91446" marR="91446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8677275" y="3876675"/>
            <a:ext cx="8778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服务器</a:t>
            </a:r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/>
        </p:nvGraphicFramePr>
        <p:xfrm>
          <a:off x="8443913" y="4294188"/>
          <a:ext cx="1338262" cy="14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图书</a:t>
                      </a:r>
                    </a:p>
                  </a:txBody>
                  <a:tcPr marL="91446" marR="91446" marT="45690" marB="456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位置</a:t>
                      </a:r>
                    </a:p>
                  </a:txBody>
                  <a:tcPr marL="91446" marR="91446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0to2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</a:t>
                      </a:r>
                    </a:p>
                  </a:txBody>
                  <a:tcPr marL="91446" marR="91446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5to8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6" name="TextBox 145"/>
          <p:cNvSpPr txBox="1"/>
          <p:nvPr/>
        </p:nvSpPr>
        <p:spPr>
          <a:xfrm>
            <a:off x="3586163" y="3876675"/>
            <a:ext cx="8778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服务器</a:t>
            </a: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/>
        </p:nvGraphicFramePr>
        <p:xfrm>
          <a:off x="3352800" y="4294188"/>
          <a:ext cx="1338263" cy="14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图书</a:t>
                      </a:r>
                    </a:p>
                  </a:txBody>
                  <a:tcPr marL="91446" marR="91446" marT="45690" marB="456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位置</a:t>
                      </a:r>
                    </a:p>
                  </a:txBody>
                  <a:tcPr marL="91446" marR="91446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0to2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无</a:t>
                      </a:r>
                    </a:p>
                  </a:txBody>
                  <a:tcPr marL="91446" marR="91446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2to5</a:t>
                      </a:r>
                      <a:endParaRPr lang="zh-CN" altLang="en-US" sz="1800" dirty="0"/>
                    </a:p>
                  </a:txBody>
                  <a:tcPr marL="91446" marR="91446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6416675" y="6257925"/>
            <a:ext cx="1851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0 1 2 3 4 5 6 7 8</a:t>
            </a:r>
            <a:endParaRPr lang="zh-CN" altLang="en-US"/>
          </a:p>
        </p:txBody>
      </p:sp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1222375" y="6270625"/>
            <a:ext cx="185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0 1 2 3 4 5 6 7 8</a:t>
            </a:r>
            <a:endParaRPr lang="zh-CN" altLang="en-US"/>
          </a:p>
        </p:txBody>
      </p:sp>
      <p:sp>
        <p:nvSpPr>
          <p:cNvPr id="150" name="矩形 149"/>
          <p:cNvSpPr>
            <a:spLocks noChangeArrowheads="1"/>
          </p:cNvSpPr>
          <p:nvPr/>
        </p:nvSpPr>
        <p:spPr bwMode="auto">
          <a:xfrm>
            <a:off x="9099550" y="5013325"/>
            <a:ext cx="682625" cy="360363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" name="矩形 150"/>
          <p:cNvSpPr>
            <a:spLocks noChangeArrowheads="1"/>
          </p:cNvSpPr>
          <p:nvPr/>
        </p:nvSpPr>
        <p:spPr bwMode="auto">
          <a:xfrm>
            <a:off x="4008438" y="5397500"/>
            <a:ext cx="682625" cy="35877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2" grpId="0" animBg="1"/>
      <p:bldP spid="129" grpId="0" animBg="1"/>
      <p:bldP spid="136" grpId="0" animBg="1"/>
      <p:bldP spid="10" grpId="0"/>
      <p:bldP spid="138" grpId="0"/>
      <p:bldP spid="140" grpId="0"/>
      <p:bldP spid="142" grpId="0"/>
      <p:bldP spid="146" grpId="0"/>
      <p:bldP spid="148" grpId="0"/>
      <p:bldP spid="149" grpId="0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38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关键点</a:t>
            </a:r>
          </a:p>
        </p:txBody>
      </p:sp>
      <p:sp>
        <p:nvSpPr>
          <p:cNvPr id="1536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920750" y="2719388"/>
            <a:ext cx="2065338" cy="1787525"/>
          </a:xfrm>
          <a:custGeom>
            <a:avLst/>
            <a:gdLst>
              <a:gd name="T0" fmla="*/ 1548642 w 2858"/>
              <a:gd name="T1" fmla="*/ 0 h 2475"/>
              <a:gd name="T2" fmla="*/ 1807351 w 2858"/>
              <a:gd name="T3" fmla="*/ 447062 h 2475"/>
              <a:gd name="T4" fmla="*/ 2065338 w 2858"/>
              <a:gd name="T5" fmla="*/ 894124 h 2475"/>
              <a:gd name="T6" fmla="*/ 1807351 w 2858"/>
              <a:gd name="T7" fmla="*/ 1340463 h 2475"/>
              <a:gd name="T8" fmla="*/ 1548642 w 2858"/>
              <a:gd name="T9" fmla="*/ 1787525 h 2475"/>
              <a:gd name="T10" fmla="*/ 1032669 w 2858"/>
              <a:gd name="T11" fmla="*/ 1787525 h 2475"/>
              <a:gd name="T12" fmla="*/ 515973 w 2858"/>
              <a:gd name="T13" fmla="*/ 1787525 h 2475"/>
              <a:gd name="T14" fmla="*/ 257987 w 2858"/>
              <a:gd name="T15" fmla="*/ 1340463 h 2475"/>
              <a:gd name="T16" fmla="*/ 0 w 2858"/>
              <a:gd name="T17" fmla="*/ 894124 h 2475"/>
              <a:gd name="T18" fmla="*/ 257987 w 2858"/>
              <a:gd name="T19" fmla="*/ 447062 h 2475"/>
              <a:gd name="T20" fmla="*/ 515973 w 2858"/>
              <a:gd name="T21" fmla="*/ 0 h 2475"/>
              <a:gd name="T22" fmla="*/ 1032669 w 2858"/>
              <a:gd name="T23" fmla="*/ 0 h 2475"/>
              <a:gd name="T24" fmla="*/ 1548642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chemeClr val="bg1"/>
          </a:solidFill>
          <a:ln w="9" cap="flat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2473325" y="1884363"/>
            <a:ext cx="1055688" cy="83343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V="1">
            <a:off x="2984500" y="3614738"/>
            <a:ext cx="549275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533775" y="1252538"/>
            <a:ext cx="6884988" cy="1293812"/>
          </a:xfrm>
          <a:prstGeom prst="rect">
            <a:avLst/>
          </a:prstGeom>
          <a:solidFill>
            <a:schemeClr val="tx2"/>
          </a:solidFill>
          <a:ln w="9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5064125" y="1046163"/>
            <a:ext cx="3581400" cy="422275"/>
          </a:xfrm>
          <a:prstGeom prst="rect">
            <a:avLst/>
          </a:prstGeom>
          <a:solidFill>
            <a:schemeClr val="tx1"/>
          </a:solidFill>
          <a:ln w="9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3533775" y="2998788"/>
            <a:ext cx="6884988" cy="1292225"/>
          </a:xfrm>
          <a:prstGeom prst="rect">
            <a:avLst/>
          </a:prstGeom>
          <a:solidFill>
            <a:schemeClr val="tx2"/>
          </a:solidFill>
          <a:ln w="9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5064125" y="2792413"/>
            <a:ext cx="3581400" cy="423862"/>
          </a:xfrm>
          <a:prstGeom prst="rect">
            <a:avLst/>
          </a:prstGeom>
          <a:solidFill>
            <a:schemeClr val="tx1"/>
          </a:solidFill>
          <a:ln w="9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2473325" y="4506913"/>
            <a:ext cx="1055688" cy="83343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3533775" y="4751388"/>
            <a:ext cx="6884988" cy="1293812"/>
          </a:xfrm>
          <a:prstGeom prst="rect">
            <a:avLst/>
          </a:prstGeom>
          <a:solidFill>
            <a:schemeClr val="tx2"/>
          </a:solidFill>
          <a:ln w="9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5064125" y="4545013"/>
            <a:ext cx="3581400" cy="423862"/>
          </a:xfrm>
          <a:prstGeom prst="rect">
            <a:avLst/>
          </a:prstGeom>
          <a:solidFill>
            <a:schemeClr val="tx1"/>
          </a:solidFill>
          <a:ln w="9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5300663" y="1066800"/>
            <a:ext cx="310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手机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扫描</a:t>
            </a:r>
            <a:endParaRPr 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6"/>
          <p:cNvSpPr txBox="1">
            <a:spLocks noChangeArrowheads="1"/>
          </p:cNvSpPr>
          <p:nvPr/>
        </p:nvSpPr>
        <p:spPr bwMode="auto">
          <a:xfrm>
            <a:off x="3721100" y="1577975"/>
            <a:ext cx="62658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只需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，读者会配合</a:t>
            </a:r>
          </a:p>
        </p:txBody>
      </p:sp>
      <p:sp>
        <p:nvSpPr>
          <p:cNvPr id="42" name="TextBox 17"/>
          <p:cNvSpPr txBox="1">
            <a:spLocks noChangeArrowheads="1"/>
          </p:cNvSpPr>
          <p:nvPr/>
        </p:nvSpPr>
        <p:spPr bwMode="auto">
          <a:xfrm>
            <a:off x="5300663" y="2800350"/>
            <a:ext cx="310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系统就近匹配</a:t>
            </a:r>
            <a:endParaRPr 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8"/>
          <p:cNvSpPr txBox="1">
            <a:spLocks noChangeArrowheads="1"/>
          </p:cNvSpPr>
          <p:nvPr/>
        </p:nvSpPr>
        <p:spPr bwMode="auto">
          <a:xfrm>
            <a:off x="3721100" y="3311525"/>
            <a:ext cx="6265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读者会就近还书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              2. 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同一书架同一时间段人很少</a:t>
            </a:r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>
            <a:off x="5300663" y="4546600"/>
            <a:ext cx="310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提醒馆员整理</a:t>
            </a:r>
            <a:endParaRPr lang="en-US" sz="20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3721100" y="5057775"/>
            <a:ext cx="62658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          </a:t>
            </a:r>
            <a:endParaRPr lang="en-US" altLang="zh-CN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乱架图书位置确定，只需走过去扫一下</a:t>
            </a:r>
          </a:p>
        </p:txBody>
      </p:sp>
      <p:sp>
        <p:nvSpPr>
          <p:cNvPr id="46" name="TextBox 21"/>
          <p:cNvSpPr txBox="1">
            <a:spLocks noChangeArrowheads="1"/>
          </p:cNvSpPr>
          <p:nvPr/>
        </p:nvSpPr>
        <p:spPr bwMode="auto">
          <a:xfrm>
            <a:off x="1204913" y="3230563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读者</a:t>
            </a:r>
            <a:endParaRPr lang="en-US" altLang="zh-CN" sz="26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还书</a:t>
            </a:r>
            <a:endParaRPr lang="en-US" sz="26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39263" y="1360488"/>
            <a:ext cx="9223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60%</a:t>
            </a:r>
            <a:endParaRPr lang="zh-CN" altLang="en-US" sz="28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339263" y="3090863"/>
            <a:ext cx="9223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30%</a:t>
            </a:r>
            <a:endParaRPr lang="zh-CN" altLang="en-US" sz="28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39263" y="4816475"/>
            <a:ext cx="9223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10%</a:t>
            </a:r>
            <a:endParaRPr lang="zh-CN" altLang="en-US" sz="28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2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</TotalTime>
  <Pages>0</Pages>
  <Words>655</Words>
  <Characters>0</Characters>
  <Application>Microsoft Office PowerPoint</Application>
  <DocSecurity>0</DocSecurity>
  <PresentationFormat>自定义</PresentationFormat>
  <Lines>0</Lines>
  <Paragraphs>210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仿宋_GB2312</vt:lpstr>
      <vt:lpstr>宋体</vt:lpstr>
      <vt:lpstr>微软雅黑</vt:lpstr>
      <vt:lpstr>Arial</vt:lpstr>
      <vt:lpstr>Calibri</vt:lpstr>
      <vt:lpstr>Times New Roman</vt:lpstr>
      <vt:lpstr>Wingdings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猜猜我是谁</cp:lastModifiedBy>
  <cp:revision>802</cp:revision>
  <dcterms:created xsi:type="dcterms:W3CDTF">2013-01-25T01:44:32Z</dcterms:created>
  <dcterms:modified xsi:type="dcterms:W3CDTF">2016-06-20T22:49:45Z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