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6" r:id="rId2"/>
    <p:sldId id="327" r:id="rId3"/>
    <p:sldId id="304" r:id="rId4"/>
    <p:sldId id="311" r:id="rId5"/>
    <p:sldId id="306" r:id="rId6"/>
    <p:sldId id="312" r:id="rId7"/>
    <p:sldId id="308" r:id="rId8"/>
    <p:sldId id="314" r:id="rId9"/>
    <p:sldId id="325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993BDA4-CFDE-4A65-98E5-BC7AAD117B3B}" type="datetimeFigureOut">
              <a:rPr lang="he-IL" smtClean="0"/>
              <a:t>י"ח/כסלו/תש"פ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C92BFF7-2AED-4B32-9052-B8423B6D05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226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83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73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28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50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07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3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2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8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0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CB0F-F045-4FD2-AB77-BE7A12273DE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3788-4D15-4828-B14A-BE13ECB2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800" y="129169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Learning, </a:t>
            </a:r>
            <a:br>
              <a:rPr lang="en-US" dirty="0"/>
            </a:br>
            <a:r>
              <a:rPr lang="en-US" dirty="0"/>
              <a:t>Representation, </a:t>
            </a:r>
            <a:br>
              <a:rPr lang="en-US" dirty="0"/>
            </a:br>
            <a:r>
              <a:rPr lang="en-US" dirty="0"/>
              <a:t>Vision.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867" y="465237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Class 6: </a:t>
            </a:r>
            <a:r>
              <a:rPr lang="en-US" dirty="0">
                <a:solidFill>
                  <a:prstClr val="black"/>
                </a:solidFill>
              </a:rPr>
              <a:t>ML experimental practice and task guidance </a:t>
            </a:r>
          </a:p>
          <a:p>
            <a:pPr algn="l"/>
            <a:r>
              <a:rPr lang="en-US" dirty="0"/>
              <a:t>Aharon Bar Hillel   19/11/2018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066" y="-3703"/>
            <a:ext cx="2914922" cy="2247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39" y="2075034"/>
            <a:ext cx="4169911" cy="2077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800" y="4319155"/>
            <a:ext cx="3005667" cy="22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hyper parameter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When we have an algorithm  parameter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for KNN,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for SVM, we often do not have a wise formal way to choose its value</a:t>
                </a:r>
              </a:p>
              <a:p>
                <a:r>
                  <a:rPr lang="en-US" dirty="0"/>
                  <a:t>In complex systems, there may be dozens of parameters like this:</a:t>
                </a:r>
              </a:p>
              <a:p>
                <a:pPr lvl="1"/>
                <a:r>
                  <a:rPr lang="en-US" dirty="0"/>
                  <a:t>The size of the image</a:t>
                </a:r>
              </a:p>
              <a:p>
                <a:pPr lvl="1"/>
                <a:r>
                  <a:rPr lang="en-US" dirty="0"/>
                  <a:t>The number of layers in a network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These parameters, termed ‘hyper-parameters’ are chosen using trial-and-error methods</a:t>
                </a:r>
              </a:p>
              <a:p>
                <a:pPr lvl="1"/>
                <a:r>
                  <a:rPr lang="en-US" dirty="0"/>
                  <a:t>That is: try several values, or value combinations (when more than one parameter has to be tuned) and choose the best</a:t>
                </a:r>
              </a:p>
              <a:p>
                <a:pPr lvl="1"/>
                <a:r>
                  <a:rPr lang="en-US" dirty="0"/>
                  <a:t>However, this also has to be done methodologically</a:t>
                </a:r>
              </a:p>
              <a:p>
                <a:pPr lvl="1"/>
                <a:r>
                  <a:rPr lang="en-US" dirty="0"/>
                  <a:t>For a large number of parameters, this is a full scientific area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48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5825" y="365125"/>
            <a:ext cx="106879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Hyper parameters are not chosen using the test set </a:t>
            </a:r>
            <a:endParaRPr lang="he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54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a labeled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we split it into a training set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a test set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used to train the algorithm and find a classifier</a:t>
                </a:r>
              </a:p>
              <a:p>
                <a:pPr lvl="1"/>
                <a:r>
                  <a:rPr lang="en-US" dirty="0"/>
                  <a:t>The test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used for classifier evaluation</a:t>
                </a:r>
              </a:p>
              <a:p>
                <a:pPr lvl="1"/>
                <a:r>
                  <a:rPr lang="en-US" dirty="0"/>
                  <a:t>The classifier’s test error is evaluated on the test set: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b="1" dirty="0"/>
                  <a:t>Important warning: </a:t>
                </a:r>
              </a:p>
              <a:p>
                <a:pPr lvl="1"/>
                <a:r>
                  <a:rPr lang="en-US" b="1" dirty="0"/>
                  <a:t>The test set should not be used in the training process – not even for choosing hyper parameters</a:t>
                </a:r>
              </a:p>
              <a:p>
                <a:pPr lvl="1"/>
                <a:r>
                  <a:rPr lang="en-US" dirty="0"/>
                  <a:t>So: </a:t>
                </a:r>
                <a:r>
                  <a:rPr lang="en-US" b="1" dirty="0"/>
                  <a:t>it is not allowed </a:t>
                </a:r>
                <a:r>
                  <a:rPr lang="en-US" dirty="0"/>
                  <a:t>to </a:t>
                </a:r>
              </a:p>
              <a:p>
                <a:pPr lvl="2"/>
                <a:r>
                  <a:rPr lang="en-US" dirty="0"/>
                  <a:t>Try several values of the hyper parameter while training</a:t>
                </a:r>
              </a:p>
              <a:p>
                <a:pPr lvl="2"/>
                <a:r>
                  <a:rPr lang="en-US" dirty="0"/>
                  <a:t>for each value measure the error on the test set</a:t>
                </a:r>
              </a:p>
              <a:p>
                <a:pPr lvl="2"/>
                <a:r>
                  <a:rPr lang="en-US" dirty="0"/>
                  <a:t>choose the parameter which gave the lowest test error</a:t>
                </a:r>
              </a:p>
              <a:p>
                <a:pPr lvl="1"/>
                <a:r>
                  <a:rPr lang="en-US" dirty="0"/>
                  <a:t>The reason: in this procedure the test set is used as part of the training</a:t>
                </a:r>
              </a:p>
              <a:p>
                <a:pPr lvl="2"/>
                <a:r>
                  <a:rPr lang="en-US" dirty="0"/>
                  <a:t>You essentially learn the hyper parameter using the test set</a:t>
                </a:r>
              </a:p>
              <a:p>
                <a:pPr lvl="2"/>
                <a:r>
                  <a:rPr lang="en-US" dirty="0"/>
                  <a:t>It causes the error estimate to be over optimistic: you may have chosen a value that by chance is good for this specific test set</a:t>
                </a:r>
              </a:p>
              <a:p>
                <a:pPr lvl="2"/>
                <a:r>
                  <a:rPr lang="en-US" dirty="0"/>
                  <a:t>This is not that bad if the test set is large and you learn a single parameter</a:t>
                </a:r>
              </a:p>
              <a:p>
                <a:pPr lvl="3"/>
                <a:r>
                  <a:rPr lang="en-US" dirty="0"/>
                  <a:t> but becomes very bad when the test set is small and you tune multiple parameters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5488"/>
              </a:xfrm>
              <a:blipFill rotWithShape="0">
                <a:blip r:embed="rId2"/>
                <a:stretch>
                  <a:fillRect l="-696" t="-2545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90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hyper parameter - method 1:    Use a validation set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When we tune a hyper parameter, we further split the </a:t>
                </a:r>
                <a:r>
                  <a:rPr lang="en-US" b="1" dirty="0"/>
                  <a:t>training set </a:t>
                </a:r>
                <a:r>
                  <a:rPr lang="en-US" dirty="0"/>
                  <a:t>into 2 sets: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– the training set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-  the validation set</a:t>
                </a:r>
              </a:p>
              <a:p>
                <a:pPr lvl="1"/>
                <a:endParaRPr lang="en-US" sz="900" dirty="0"/>
              </a:p>
              <a:p>
                <a:r>
                  <a:rPr lang="en-US" dirty="0"/>
                  <a:t>We try multiple values of the hyper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Train and find a  classifier using the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Estimate the error of the classifier using the validation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Choose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which gave the lowest error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run the training algorithm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get the best classifier</a:t>
                </a:r>
              </a:p>
              <a:p>
                <a:pPr lvl="1"/>
                <a:r>
                  <a:rPr lang="en-US" dirty="0"/>
                  <a:t>Test on the test set as usual.</a:t>
                </a:r>
              </a:p>
              <a:p>
                <a:pPr lvl="1"/>
                <a:endParaRPr lang="en-US" sz="900" dirty="0"/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We did not use the test set in training, not even for hyper parameter tuning.</a:t>
                </a:r>
              </a:p>
              <a:p>
                <a:pPr lvl="1"/>
                <a:r>
                  <a:rPr lang="en-US" dirty="0"/>
                  <a:t>We can safely test the classifier’s accuracy on the test set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77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hyper parameter - method 2:       K-fold cross validation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1972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This is a more reliable, but more expensive (computationally) method for hyper parameter tuning</a:t>
                </a:r>
              </a:p>
              <a:p>
                <a:r>
                  <a:rPr lang="en-US" dirty="0"/>
                  <a:t>Instead of cutting the training set once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do it K times</a:t>
                </a:r>
              </a:p>
              <a:p>
                <a:r>
                  <a:rPr lang="en-US" dirty="0"/>
                  <a:t>The procedure:</a:t>
                </a:r>
              </a:p>
              <a:p>
                <a:pPr lvl="1"/>
                <a:r>
                  <a:rPr lang="en-US" dirty="0"/>
                  <a:t>Split the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folds, i.e. disjoint subsets of equal size. 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∪…,∪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each optional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/>
              </a:p>
              <a:p>
                <a:pPr lvl="3"/>
                <a:r>
                  <a:rPr lang="en-US" dirty="0"/>
                  <a:t>Train and find classifier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, with all the folds except of fold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as the training set</a:t>
                </a:r>
              </a:p>
              <a:p>
                <a:pPr lvl="3"/>
                <a:r>
                  <a:rPr lang="en-US" dirty="0"/>
                  <a:t>Estimate the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the classifier using fold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End</a:t>
                </a:r>
              </a:p>
              <a:p>
                <a:pPr lvl="2"/>
                <a:r>
                  <a:rPr lang="en-US" dirty="0"/>
                  <a:t>Compute the average error of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End</a:t>
                </a:r>
              </a:p>
              <a:p>
                <a:pPr lvl="1"/>
                <a:r>
                  <a:rPr lang="en-US" dirty="0"/>
                  <a:t>Choose the best parameter value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Now train on all the train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using the best parameter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sz="1100" dirty="0"/>
              </a:p>
              <a:p>
                <a:r>
                  <a:rPr lang="en-US" dirty="0"/>
                  <a:t>Finally, test your classifier on the test set as always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19727"/>
              </a:xfrm>
              <a:blipFill rotWithShape="0">
                <a:blip r:embed="rId2"/>
                <a:stretch>
                  <a:fillRect l="-696" t="-2759" b="-19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task 1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Implement an object recognition pipe</a:t>
            </a:r>
          </a:p>
          <a:p>
            <a:pPr lvl="1"/>
            <a:r>
              <a:rPr lang="en-US" dirty="0"/>
              <a:t>In Python, using publically available libraries for pipe components </a:t>
            </a:r>
          </a:p>
          <a:p>
            <a:pPr lvl="1"/>
            <a:r>
              <a:rPr lang="en-US" dirty="0"/>
              <a:t>Optional pipes: HOG+SVM, </a:t>
            </a:r>
            <a:r>
              <a:rPr lang="en-US" dirty="0" err="1"/>
              <a:t>SIFT+Kmeans</a:t>
            </a:r>
            <a:r>
              <a:rPr lang="en-US" dirty="0"/>
              <a:t> + SVM, NBNN</a:t>
            </a:r>
          </a:p>
          <a:p>
            <a:pPr lvl="1"/>
            <a:endParaRPr lang="en-US" sz="1500" dirty="0"/>
          </a:p>
          <a:p>
            <a:pPr lvl="0"/>
            <a:r>
              <a:rPr lang="en-US" dirty="0"/>
              <a:t>Train it on a subset of the Caletch101 dataset</a:t>
            </a:r>
          </a:p>
          <a:p>
            <a:pPr lvl="1"/>
            <a:r>
              <a:rPr lang="en-US" dirty="0"/>
              <a:t>Train and tune your hyper parameters on 10 classes</a:t>
            </a:r>
          </a:p>
          <a:p>
            <a:pPr lvl="1"/>
            <a:endParaRPr lang="en-US" sz="1500" dirty="0"/>
          </a:p>
          <a:p>
            <a:pPr lvl="0"/>
            <a:r>
              <a:rPr lang="en-US" dirty="0"/>
              <a:t>Test your performance on another subset</a:t>
            </a:r>
          </a:p>
          <a:p>
            <a:pPr lvl="1"/>
            <a:r>
              <a:rPr lang="en-US" dirty="0"/>
              <a:t>Test the tuned pipe on 10 different classes. The code should support running on any arbitrary subset of 10 classes</a:t>
            </a:r>
          </a:p>
          <a:p>
            <a:pPr lvl="1"/>
            <a:endParaRPr lang="en-US" sz="1500" dirty="0"/>
          </a:p>
          <a:p>
            <a:pPr lvl="0"/>
            <a:r>
              <a:rPr lang="en-US" dirty="0"/>
              <a:t>Report your results</a:t>
            </a:r>
          </a:p>
          <a:p>
            <a:pPr lvl="1"/>
            <a:r>
              <a:rPr lang="en-US" dirty="0"/>
              <a:t>Graphs of hyper parameter tuning</a:t>
            </a:r>
          </a:p>
          <a:p>
            <a:pPr lvl="1"/>
            <a:r>
              <a:rPr lang="en-US" dirty="0"/>
              <a:t>Test error and confusion matrix</a:t>
            </a:r>
          </a:p>
          <a:p>
            <a:pPr lvl="1"/>
            <a:r>
              <a:rPr lang="en-US" dirty="0"/>
              <a:t>Showing the erroneous images</a:t>
            </a:r>
          </a:p>
          <a:p>
            <a:pPr lvl="1"/>
            <a:endParaRPr lang="en-US" sz="1500" dirty="0"/>
          </a:p>
          <a:p>
            <a:r>
              <a:rPr lang="en-US" dirty="0"/>
              <a:t>Who and when?</a:t>
            </a:r>
          </a:p>
          <a:p>
            <a:pPr lvl="1"/>
            <a:r>
              <a:rPr lang="en-US" dirty="0"/>
              <a:t>In groups of up to 2 people</a:t>
            </a:r>
          </a:p>
          <a:p>
            <a:pPr lvl="1"/>
            <a:r>
              <a:rPr lang="en-US" dirty="0"/>
              <a:t>Task detailed description is in the Moodle. </a:t>
            </a:r>
          </a:p>
          <a:p>
            <a:pPr lvl="1"/>
            <a:r>
              <a:rPr lang="en-US" dirty="0"/>
              <a:t>Submission of code and report is </a:t>
            </a:r>
            <a:r>
              <a:rPr lang="en-US"/>
              <a:t>till Saturday 28/12 at midnight.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8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generic Machine Learning (ML) experiment pipe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599" cy="48133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ct val="99166"/>
              <a:buFont typeface="Arial"/>
              <a:buChar char="•"/>
            </a:pPr>
            <a:r>
              <a:rPr lang="en-US" sz="238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main function is something like:</a:t>
            </a:r>
          </a:p>
          <a:p>
            <a:pPr lvl="0">
              <a:lnSpc>
                <a:spcPct val="70000"/>
              </a:lnSpc>
              <a:buClr>
                <a:schemeClr val="dk1"/>
              </a:buClr>
              <a:buSzPct val="99166"/>
              <a:buNone/>
            </a:pPr>
            <a:endParaRPr lang="en-US" sz="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GetDefaultParameters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()</a:t>
            </a:r>
          </a:p>
          <a:p>
            <a:pPr marL="914400" lvl="2" indent="0">
              <a:lnSpc>
                <a:spcPct val="70000"/>
              </a:lnSpc>
              <a:buClr>
                <a:schemeClr val="dk1"/>
              </a:buClr>
              <a:buSzPct val="25000"/>
              <a:buNone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…. (experiment specific parameters override)</a:t>
            </a:r>
          </a:p>
          <a:p>
            <a:pPr marL="914400" lvl="2" indent="0">
              <a:lnSpc>
                <a:spcPct val="70000"/>
              </a:lnSpc>
              <a:buClr>
                <a:schemeClr val="dk1"/>
              </a:buClr>
              <a:buSzPct val="25000"/>
              <a:buNone/>
            </a:pPr>
            <a:endParaRPr lang="en-US" sz="17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Np.random.seed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(0);     % Seed the random number generator</a:t>
            </a: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None/>
            </a:pPr>
            <a:endParaRPr lang="en-US" sz="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DandL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GetData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[‘Data’]) </a:t>
            </a: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SplitData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TrainTestSplit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DandL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[‘Data’],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DandL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[‘Labels’],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[‘Split’])</a:t>
            </a:r>
          </a:p>
          <a:p>
            <a:pPr marL="914400" lvl="2" indent="0">
              <a:lnSpc>
                <a:spcPct val="70000"/>
              </a:lnSpc>
              <a:buClr>
                <a:schemeClr val="dk1"/>
              </a:buClr>
              <a:buSzPct val="100000"/>
              <a:buNone/>
            </a:pPr>
            <a:r>
              <a:rPr lang="en-US" sz="1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			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# returns train data, test data, train labels and test labels</a:t>
            </a: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sz="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TrainDataRep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Prepare(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SplitData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[‘Train’][‘Data’],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[‘Prepare’])</a:t>
            </a: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=  Train(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TrainDataRep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SplitData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[‘Train’][‘Labels’] 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[‘Train’])</a:t>
            </a: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None/>
            </a:pPr>
            <a:endParaRPr lang="en-US" sz="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TestDataRep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Prepare(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SplitData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[‘Test’][‘Data’],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Preapare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’])</a:t>
            </a: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Results = Test(Model,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TestDataRep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None/>
            </a:pPr>
            <a:endParaRPr lang="en-US" sz="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Summary = Evaluate(Results,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SplitData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[‘Test’][‘Labels’],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[‘Summary’])</a:t>
            </a: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ReportResults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(Summary,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[‘Report’])</a:t>
            </a:r>
          </a:p>
          <a:p>
            <a:pPr lvl="2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sz="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None/>
            </a:pPr>
            <a:endParaRPr lang="en-US" sz="23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Font typeface="Arial"/>
              <a:buChar char="•"/>
            </a:pPr>
            <a:endParaRPr lang="en-US" sz="19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Font typeface="Arial"/>
              <a:buChar char="•"/>
            </a:pPr>
            <a:endParaRPr lang="en-US" sz="19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Font typeface="Arial"/>
              <a:buChar char="•"/>
            </a:pPr>
            <a:endParaRPr lang="en-US" sz="19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70000"/>
              </a:lnSpc>
              <a:spcBef>
                <a:spcPts val="0"/>
              </a:spcBef>
              <a:buClr>
                <a:prstClr val="black"/>
              </a:buClr>
              <a:buSzPct val="99166"/>
              <a:buFont typeface="Arial"/>
              <a:buChar char="•"/>
            </a:pPr>
            <a:endParaRPr lang="en-US" sz="1980"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83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at the generic pipe (1)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Minimal code duplications </a:t>
            </a:r>
          </a:p>
          <a:p>
            <a:pPr lvl="1"/>
            <a:r>
              <a:rPr lang="en-US" dirty="0"/>
              <a:t>For different experiments, only the main function should change</a:t>
            </a:r>
          </a:p>
          <a:p>
            <a:pPr lvl="1"/>
            <a:r>
              <a:rPr lang="en-US" dirty="0"/>
              <a:t>Each experiment has a different main function (called Exp_1, Exp_2)</a:t>
            </a:r>
          </a:p>
          <a:p>
            <a:pPr lvl="1"/>
            <a:r>
              <a:rPr lang="en-US" dirty="0"/>
              <a:t>Experiments differ from each other mostly by overriding parameters</a:t>
            </a:r>
          </a:p>
          <a:p>
            <a:pPr lvl="1"/>
            <a:r>
              <a:rPr lang="en-US" dirty="0"/>
              <a:t>The rest of the code should be fixed</a:t>
            </a:r>
          </a:p>
          <a:p>
            <a:pPr lvl="1"/>
            <a:r>
              <a:rPr lang="en-US" dirty="0"/>
              <a:t>No code duplication between experiments (except of the main function)</a:t>
            </a:r>
          </a:p>
          <a:p>
            <a:pPr lvl="1"/>
            <a:endParaRPr lang="en-U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=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GetDefaultParameters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()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Returns a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dict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containing the default experiment parameters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It has several fields, each itself a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dict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of parameters for the various experiment stages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These are ‘Split’, ‘Prepare’, ‘Train’, ‘Summary’, ‘Report’ (according to the needs)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Each struct is sent to the relevant function (i.e.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[‘Train’] is sent to Train(), etc.)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Each experiment starts by configuring the experiment parameters: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Calling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GetDefaultParameters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()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Changing relevant parameters according to the specific experiments needs</a:t>
            </a:r>
          </a:p>
          <a:p>
            <a:pPr lvl="1"/>
            <a:r>
              <a:rPr lang="en-US" dirty="0"/>
              <a:t>Do not keep hidden constants in the code (use parameters to set them)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973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at the generic pipe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DandL</a:t>
            </a:r>
            <a:r>
              <a:rPr lang="en-US" sz="29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</a:t>
            </a:r>
            <a:r>
              <a:rPr lang="en-US" sz="29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GetData</a:t>
            </a:r>
            <a:r>
              <a:rPr lang="en-US" sz="29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29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Params</a:t>
            </a:r>
            <a:r>
              <a:rPr lang="en-US" sz="29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[‘Data’]) 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 the data and subsets it if required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Puts the data in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DandL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[‘Data’], the labels in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DandL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[‘Labels’]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case: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a path for the data and sub-setting parameters</a:t>
            </a:r>
            <a:endParaRPr lang="en-US" dirty="0"/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endParaRPr lang="en-US"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SplitData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TrainTestSplit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2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DandL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[‘Data’], </a:t>
            </a:r>
            <a:r>
              <a:rPr lang="en-US" sz="2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DandL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[‘Labels’], </a:t>
            </a:r>
            <a:r>
              <a:rPr lang="en-US" sz="2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Params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[‘Split’])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Splits the data and labels according to a ratio defined in Params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SplitData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includes fields: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TrainData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TestData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TrainLabels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TestLabels</a:t>
            </a: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DataRep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Prepare(Data,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representation function: Turn the images into vectors for classification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Train(), Test() – the functions implementing the actual learning algorithm and the classifier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hyper parameter tuning is required,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eplace the call to train() in main with a call to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TrainWithTuning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which internally also does the hyper parameter tuning (see slides 11-14)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ct val="100000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14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at the generic pipe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= Evaluate(Results,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SplitData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[‘Test’][‘Labels’],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[‘Summary’])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results statistics and return them as fields of Summary</a:t>
            </a: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classification these are: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sym typeface="Calibri"/>
              </a:rPr>
              <a:t>Most important: the error rate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sym typeface="Calibri"/>
              </a:rPr>
              <a:t>In our case also: Confusion matrix, the indices of the largest error images</a:t>
            </a:r>
            <a:endParaRPr lang="en-US"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ReportResults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Summary,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Draws the results figures, reports results to the screen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the results to the results path, to a file named according to the experiment name or number 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to Results\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ResultsOfExp_xx.pkl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>
              <a:buClr>
                <a:schemeClr val="dk1"/>
              </a:buClr>
              <a:buSzPct val="100000"/>
              <a:buFont typeface="Arial"/>
              <a:buChar char="•"/>
            </a:pPr>
            <a:endParaRPr lang="en-US" sz="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085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pipe - emphasizes</a:t>
            </a:r>
            <a:endParaRPr lang="en-US"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599" cy="45234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914400" marR="0" lvl="2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102000"/>
              <a:buFont typeface="Arial"/>
              <a:buChar char="•"/>
            </a:pPr>
            <a:r>
              <a:rPr lang="en-US" sz="3400" dirty="0">
                <a:sym typeface="Calibri"/>
              </a:rPr>
              <a:t>Data and algorithm independence</a:t>
            </a:r>
          </a:p>
          <a:p>
            <a:pPr lvl="1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switching data will be seamless</a:t>
            </a:r>
          </a:p>
          <a:p>
            <a:pPr lvl="1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2000"/>
            </a:pPr>
            <a:r>
              <a:rPr lang="en-US" sz="3400" dirty="0">
                <a:sym typeface="Calibri"/>
              </a:rPr>
              <a:t>The same ‘prepare’ code is used for train and test , and </a:t>
            </a:r>
            <a:r>
              <a:rPr lang="en-US" sz="3400" dirty="0"/>
              <a:t>prepare()</a:t>
            </a:r>
            <a:r>
              <a:rPr lang="en-US" sz="3400" dirty="0">
                <a:sym typeface="Calibri"/>
              </a:rPr>
              <a:t> is not aware if it processes train or test data</a:t>
            </a:r>
          </a:p>
          <a:p>
            <a:pPr lvl="1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possible </a:t>
            </a:r>
            <a:r>
              <a:rPr lang="en-US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train:test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discrepancies and code duplication.</a:t>
            </a:r>
            <a:endParaRPr lang="en-US"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Char char="•"/>
            </a:pPr>
            <a:endParaRPr lang="en-US"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3400" dirty="0"/>
              <a:t>Support caching for time-consuming operations repeating across experiments</a:t>
            </a:r>
          </a:p>
          <a:p>
            <a:pPr lvl="2"/>
            <a:r>
              <a:rPr lang="en-US" dirty="0" err="1"/>
              <a:t>FileName</a:t>
            </a:r>
            <a:r>
              <a:rPr lang="en-US" dirty="0"/>
              <a:t> = [</a:t>
            </a:r>
            <a:r>
              <a:rPr lang="en-US" dirty="0" err="1"/>
              <a:t>Params</a:t>
            </a:r>
            <a:r>
              <a:rPr lang="en-US" dirty="0"/>
              <a:t>[‘Cache’][‘</a:t>
            </a:r>
            <a:r>
              <a:rPr lang="en-US" dirty="0" err="1"/>
              <a:t>CachePath</a:t>
            </a:r>
            <a:r>
              <a:rPr lang="en-US" dirty="0"/>
              <a:t>’] + </a:t>
            </a:r>
            <a:r>
              <a:rPr lang="en-US" dirty="0" err="1"/>
              <a:t>Params</a:t>
            </a:r>
            <a:r>
              <a:rPr lang="en-US" dirty="0"/>
              <a:t>[‘Cache’][‘</a:t>
            </a:r>
            <a:r>
              <a:rPr lang="en-US" dirty="0" err="1"/>
              <a:t>CacheFileName</a:t>
            </a:r>
            <a:r>
              <a:rPr lang="en-US" dirty="0"/>
              <a:t>’]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Params</a:t>
            </a:r>
            <a:r>
              <a:rPr lang="en-US" dirty="0"/>
              <a:t>[‘Cache’][‘</a:t>
            </a:r>
            <a:r>
              <a:rPr lang="en-US" dirty="0" err="1"/>
              <a:t>UseCacheFlagForXX</a:t>
            </a:r>
            <a:r>
              <a:rPr lang="en-US" dirty="0"/>
              <a:t>’] </a:t>
            </a:r>
          </a:p>
          <a:p>
            <a:pPr lvl="3"/>
            <a:r>
              <a:rPr lang="en-US" dirty="0"/>
              <a:t>Data=load(</a:t>
            </a:r>
            <a:r>
              <a:rPr lang="en-US" dirty="0" err="1"/>
              <a:t>FileName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else</a:t>
            </a:r>
          </a:p>
          <a:p>
            <a:pPr lvl="3"/>
            <a:r>
              <a:rPr lang="en-US" dirty="0"/>
              <a:t>Data= </a:t>
            </a:r>
            <a:r>
              <a:rPr lang="en-US" dirty="0" err="1"/>
              <a:t>PreapreDataFromFolder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[‘Data’])</a:t>
            </a:r>
          </a:p>
          <a:p>
            <a:pPr lvl="3"/>
            <a:r>
              <a:rPr lang="en-US" dirty="0"/>
              <a:t>Save(</a:t>
            </a:r>
            <a:r>
              <a:rPr lang="en-US" dirty="0" err="1"/>
              <a:t>FileName</a:t>
            </a:r>
            <a:r>
              <a:rPr lang="en-US" dirty="0"/>
              <a:t> ,’Data’)</a:t>
            </a:r>
          </a:p>
          <a:p>
            <a:pPr lvl="2"/>
            <a:r>
              <a:rPr lang="en-US" dirty="0"/>
              <a:t>End</a:t>
            </a:r>
          </a:p>
          <a:p>
            <a:pPr marL="0" indent="0">
              <a:lnSpc>
                <a:spcPct val="70000"/>
              </a:lnSpc>
              <a:buClr>
                <a:schemeClr val="dk1"/>
              </a:buClr>
              <a:buSzPct val="100000"/>
              <a:buNone/>
            </a:pPr>
            <a:endParaRPr lang="en-US"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70000"/>
              </a:lnSpc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72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documentation format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601325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documentation should </a:t>
            </a:r>
            <a:r>
              <a:rPr lang="en-US" sz="196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Right below the function declaration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en-US" sz="1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include:</a:t>
            </a:r>
          </a:p>
          <a:p>
            <a:pPr marL="914400" marR="0" lvl="1" indent="-4572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Calibri"/>
              <a:buAutoNum type="arabicPeriod"/>
            </a:pPr>
            <a:r>
              <a:rPr lang="en-US" sz="167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67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describing the function in general</a:t>
            </a:r>
          </a:p>
          <a:p>
            <a:pPr marL="914400" marR="0" lvl="1" indent="-4572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Calibri"/>
              <a:buAutoNum type="arabicPeriod"/>
            </a:pPr>
            <a:r>
              <a:rPr lang="en-US" sz="167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1 – description</a:t>
            </a:r>
          </a:p>
          <a:p>
            <a:pPr marL="1600200" marR="0" lvl="3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Noto Sans Symbols"/>
              <a:buChar char="❑"/>
            </a:pPr>
            <a:r>
              <a:rPr lang="en-US" sz="12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vector/ matrix: describe its size and the semantics of different dimensions</a:t>
            </a:r>
          </a:p>
          <a:p>
            <a:pPr marL="1600200" marR="0" lvl="3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Noto Sans Symbols"/>
              <a:buChar char="❑"/>
            </a:pPr>
            <a:r>
              <a:rPr lang="en-US" sz="12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struct: describe its fields one-by-one</a:t>
            </a:r>
          </a:p>
          <a:p>
            <a:pPr marL="2057400" marR="0" lvl="4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Noto Sans Symbols"/>
              <a:buChar char="❑"/>
            </a:pPr>
            <a:r>
              <a:rPr lang="en-US" sz="12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refer to its documentation elsewhere. No duplicate documentations</a:t>
            </a: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2 – descriptions</a:t>
            </a: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marR="0" lvl="1" indent="-4572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AutoNum type="arabicPeriod"/>
            </a:pPr>
            <a:r>
              <a:rPr lang="en-US" sz="167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sz="167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(the fields in the tuple returned)</a:t>
            </a:r>
            <a:endParaRPr lang="en-US" sz="167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1 – description</a:t>
            </a: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2 – Description </a:t>
            </a:r>
          </a:p>
          <a:p>
            <a:pPr marL="914400" marR="0" lvl="2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914400" marR="0" lvl="1" indent="-4572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AutoNum type="arabicPeriod"/>
            </a:pPr>
            <a:r>
              <a:rPr lang="en-US" sz="167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 – more details description of the function and the contexts in which it is used</a:t>
            </a:r>
          </a:p>
          <a:p>
            <a:pPr marL="914400" marR="0" lvl="1" indent="-4572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8764"/>
              <a:buFont typeface="Arial"/>
              <a:buAutoNum type="arabicPeriod"/>
            </a:pPr>
            <a:r>
              <a:rPr lang="en-US" sz="167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 – See also: &lt; List of other relevant functions &gt;</a:t>
            </a:r>
          </a:p>
          <a:p>
            <a:pPr marL="1600200" marR="0" lvl="3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6923"/>
              <a:buFont typeface="Noto Sans Symbols"/>
              <a:buNone/>
            </a:pPr>
            <a:endParaRPr sz="12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lnSpc>
                <a:spcPct val="70000"/>
              </a:lnSpc>
              <a:spcBef>
                <a:spcPts val="500"/>
              </a:spcBef>
              <a:buClr>
                <a:schemeClr val="dk1"/>
              </a:buClr>
              <a:buSzPct val="98823"/>
              <a:buFont typeface="Calibri"/>
              <a:buNone/>
            </a:pPr>
            <a:endParaRPr sz="167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64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documentation format: P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ython 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(PEP8 styling convention)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564603-C9BD-42F2-A480-74502CD81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161" y="1929974"/>
            <a:ext cx="10353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5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7279</TotalTime>
  <Words>1657</Words>
  <Application>Microsoft Office PowerPoint</Application>
  <PresentationFormat>Widescreen</PresentationFormat>
  <Paragraphs>219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Noto Sans Symbols</vt:lpstr>
      <vt:lpstr>Office Theme</vt:lpstr>
      <vt:lpstr>Learning,  Representation,  Vision.</vt:lpstr>
      <vt:lpstr>Programming task 1</vt:lpstr>
      <vt:lpstr>A generic Machine Learning (ML) experiment pipe</vt:lpstr>
      <vt:lpstr>Functions at the generic pipe (1)</vt:lpstr>
      <vt:lpstr>Functions at the generic pipe (2)</vt:lpstr>
      <vt:lpstr>Functions at the generic pipe (3)</vt:lpstr>
      <vt:lpstr>A generic ML experiment pipe - emphasizes</vt:lpstr>
      <vt:lpstr>Function documentation format</vt:lpstr>
      <vt:lpstr>Function documentation format: Python Example (PEP8 styling convention)</vt:lpstr>
      <vt:lpstr>Choosing a hyper parameter</vt:lpstr>
      <vt:lpstr>Hyper parameters are not chosen using the test set </vt:lpstr>
      <vt:lpstr>Choosing a hyper parameter - method 1:    Use a validation set</vt:lpstr>
      <vt:lpstr>Choosing a hyper parameter - method 2:       K-fold 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Learning, representation and Vision</dc:title>
  <dc:creator>Aharon Bar Hillel</dc:creator>
  <cp:lastModifiedBy>Liel Cohen</cp:lastModifiedBy>
  <cp:revision>609</cp:revision>
  <dcterms:created xsi:type="dcterms:W3CDTF">2016-07-27T10:41:10Z</dcterms:created>
  <dcterms:modified xsi:type="dcterms:W3CDTF">2019-12-16T09:26:50Z</dcterms:modified>
</cp:coreProperties>
</file>