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62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5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84A53-201D-4DB4-97A9-F264CFD939A3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2896F-745F-4457-98F6-32C71AE566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21CB6D-F5B6-4483-AFA9-E707F4D5F10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9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oclinic.org/healthy-lifestyle/labor-and-delivery/multimedia/vaginal-tears/sls-20077129?s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joyonline.com/learn/course/understanding-birth-stories-videos/birth-stories/perinatal-mood-anxiety-disorders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google.com/url?sa=i&amp;rct=j&amp;q=&amp;esrc=s&amp;source=images&amp;cd=&amp;cad=rja&amp;uact=8&amp;ved=2ahUKEwis4vqO39_YAhVM0lMKHbSBCLYQjRx6BAgAEAY&amp;url=https%3A%2F%2Fwww.istockphoto.com%2Fphotos%2Fstethoscope&amp;psig=AOvVaw2P2W_1n-a4tkAIZXId6b1R&amp;ust=15163041005565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824249"/>
            <a:ext cx="7906727" cy="37294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Postpartum Adaption and Nursing Assessment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Connie S. Kelling, WHNP, MSN, 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11" y="824249"/>
            <a:ext cx="4297672" cy="30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Perineal Changes &amp; Return of Menstruation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Perineum may be edematous, with bruising</a:t>
            </a:r>
          </a:p>
          <a:p>
            <a:pPr eaLnBrk="1" hangingPunct="1"/>
            <a:r>
              <a:rPr lang="en-US" altLang="en-US" dirty="0" smtClean="0"/>
              <a:t>Lacerations or an episiotomy may be present</a:t>
            </a:r>
          </a:p>
          <a:p>
            <a:pPr eaLnBrk="1" hangingPunct="1"/>
            <a:r>
              <a:rPr lang="en-US" altLang="en-US" dirty="0" smtClean="0"/>
              <a:t>Menstruation generally returns between 6 and 10 weeks (nonbreastfeeding)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5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Perineum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Episiotomy versus tearing</a:t>
            </a:r>
          </a:p>
          <a:p>
            <a:r>
              <a:rPr lang="en-US" altLang="en-US" dirty="0" smtClean="0"/>
              <a:t>Midline versus mediolateral</a:t>
            </a:r>
          </a:p>
          <a:p>
            <a:r>
              <a:rPr lang="en-US" altLang="en-US" dirty="0" smtClean="0"/>
              <a:t>Degrees:</a:t>
            </a:r>
          </a:p>
          <a:p>
            <a:pPr lvl="1"/>
            <a:r>
              <a:rPr lang="en-US" altLang="en-US" dirty="0" smtClean="0"/>
              <a:t>First degree</a:t>
            </a:r>
          </a:p>
          <a:p>
            <a:pPr lvl="1"/>
            <a:r>
              <a:rPr lang="en-US" altLang="en-US" dirty="0" smtClean="0"/>
              <a:t>Second degree</a:t>
            </a:r>
          </a:p>
          <a:p>
            <a:pPr lvl="1"/>
            <a:r>
              <a:rPr lang="en-US" altLang="en-US" dirty="0" smtClean="0"/>
              <a:t>Third degree</a:t>
            </a:r>
          </a:p>
          <a:p>
            <a:pPr lvl="1"/>
            <a:r>
              <a:rPr lang="en-US" altLang="en-US" dirty="0" smtClean="0"/>
              <a:t>Fourth degree</a:t>
            </a:r>
            <a:endParaRPr lang="en-US" altLang="en-US" dirty="0"/>
          </a:p>
          <a:p>
            <a:pPr marL="502920" lvl="1" indent="0">
              <a:buNone/>
            </a:pPr>
            <a:endParaRPr lang="en-US" altLang="en-US" dirty="0" smtClean="0"/>
          </a:p>
          <a:p>
            <a:pPr marL="502920" lvl="1" indent="0">
              <a:buNone/>
            </a:pPr>
            <a:r>
              <a:rPr lang="en-US" altLang="en-US" dirty="0" smtClean="0">
                <a:hlinkClick r:id="rId2"/>
              </a:rPr>
              <a:t>https://www.mayoclinic.org/healthy-lifestyle/labor-and-delivery/multimedia/vaginal-tears/sls-20077129?s=1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79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Bowel Changes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Bowels will be sluggish </a:t>
            </a:r>
          </a:p>
          <a:p>
            <a:pPr eaLnBrk="1" hangingPunct="1"/>
            <a:r>
              <a:rPr lang="en-US" altLang="en-US" dirty="0" smtClean="0"/>
              <a:t>Episiotomy, lacerations, or hemorrhoids may delay elimination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56" y="3861512"/>
            <a:ext cx="3001623" cy="18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Bladder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 rtlCol="0">
            <a:normAutofit/>
          </a:bodyPr>
          <a:lstStyle/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Increased bladder capacity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Swelling and bruising of tissues around the urethra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Decrease in sensitivity to fluid pressure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Decrease in sensation of bladder filling 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Urinary output is greater due to puerperal diuresis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Increased chance of infection due to dilated ureters and renal pelves</a:t>
            </a:r>
          </a:p>
          <a:p>
            <a:pPr marL="365760" indent="-283464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7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Lab Values change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Blood loss averages 200-500 mL (vaginal), 700-1000 mL (cesarean)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Plasma levels reach the prepregnant state by 4-6 weeks postpartum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Platelet levels will return to normal by the 6th week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Diuresis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Cardiac output returns to normal by 6-12 weeks</a:t>
            </a:r>
          </a:p>
        </p:txBody>
      </p:sp>
    </p:spTree>
    <p:extLst>
      <p:ext uri="{BB962C8B-B14F-4D97-AF65-F5344CB8AC3E}">
        <p14:creationId xmlns:p14="http://schemas.microsoft.com/office/powerpoint/2010/main" val="5243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Vital signs change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Temperature may be increased for 24 hours after the milk comes in</a:t>
            </a:r>
          </a:p>
          <a:p>
            <a:pPr eaLnBrk="1" hangingPunct="1"/>
            <a:r>
              <a:rPr lang="en-US" altLang="en-US" dirty="0" smtClean="0"/>
              <a:t>BP rises early and then returns to normal</a:t>
            </a:r>
          </a:p>
          <a:p>
            <a:pPr eaLnBrk="1" hangingPunct="1"/>
            <a:r>
              <a:rPr lang="en-US" altLang="en-US" dirty="0" smtClean="0"/>
              <a:t>Bradycardia occurs during first 6-10 days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543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POSTPARTUM ASSESSMENT: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RULES to the Task: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1. </a:t>
            </a:r>
            <a:r>
              <a:rPr lang="en-US" b="1" dirty="0" smtClean="0"/>
              <a:t>Selecting the time </a:t>
            </a:r>
            <a:r>
              <a:rPr lang="en-US" dirty="0" smtClean="0"/>
              <a:t>that will provide the most accurate data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2. Providing an </a:t>
            </a:r>
            <a:r>
              <a:rPr lang="en-US" b="1" dirty="0" smtClean="0"/>
              <a:t>explanation</a:t>
            </a:r>
            <a:r>
              <a:rPr lang="en-US" dirty="0" smtClean="0"/>
              <a:t> of the purpose of the assessment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3. Ensuring that the </a:t>
            </a:r>
            <a:r>
              <a:rPr lang="en-US" b="1" dirty="0" smtClean="0"/>
              <a:t>woman is relaxed</a:t>
            </a:r>
            <a:r>
              <a:rPr lang="en-US" dirty="0" smtClean="0"/>
              <a:t> before starting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4. Record and report the results clearly 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5. </a:t>
            </a:r>
            <a:r>
              <a:rPr lang="en-US" b="1" i="1" dirty="0" smtClean="0"/>
              <a:t>Body fluid precautions </a:t>
            </a:r>
          </a:p>
          <a:p>
            <a:pPr marL="640080" lvl="1" indent="-237744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87" y="208007"/>
            <a:ext cx="3321908" cy="19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6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i="1" dirty="0" smtClean="0">
                <a:solidFill>
                  <a:schemeClr val="tx2">
                    <a:satMod val="130000"/>
                  </a:schemeClr>
                </a:solidFill>
              </a:rPr>
              <a:t>ACRONYM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FOR PP ASSESSMENT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 – Breasts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U – Uterus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 – Bowel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 – Bladder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L – Lochia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E – Episiotomy/Lacerations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H – Homan’s/ Hemorrhoids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E – Emotions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R – Rubella and/or RhoGam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1697596"/>
            <a:ext cx="3651813" cy="30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“E”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https://www.injoyonline.com/learn/course/understanding-birth-stories-videos/birth-stories/perinatal-mood-anxiety-disorders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AAFWAMH0.jpg" descr="AAFWAMH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4603" y="1156952"/>
            <a:ext cx="4495800" cy="3429000"/>
          </a:xfrm>
        </p:spPr>
      </p:pic>
      <p:pic>
        <p:nvPicPr>
          <p:cNvPr id="25603" name="AAFWAME0.jpg" descr="AAFWAME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8276" y="1684986"/>
            <a:ext cx="3657600" cy="3838575"/>
          </a:xfrm>
        </p:spPr>
      </p:pic>
    </p:spTree>
    <p:extLst>
      <p:ext uri="{BB962C8B-B14F-4D97-AF65-F5344CB8AC3E}">
        <p14:creationId xmlns:p14="http://schemas.microsoft.com/office/powerpoint/2010/main" val="347827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Identify the anatomical structures involved with the postpartum client.</a:t>
            </a:r>
          </a:p>
          <a:p>
            <a:r>
              <a:rPr lang="en-US" dirty="0" smtClean="0"/>
              <a:t>Learn the physiological changes that occur in the postpartum client, including lab findings and vital signs.</a:t>
            </a:r>
          </a:p>
          <a:p>
            <a:r>
              <a:rPr lang="en-US" dirty="0" smtClean="0"/>
              <a:t>Learn the BUBBLE-HER assessment.</a:t>
            </a:r>
          </a:p>
          <a:p>
            <a:r>
              <a:rPr lang="en-US" dirty="0" smtClean="0"/>
              <a:t>Identify care considerations of the cesarean section/surgical patient.</a:t>
            </a:r>
          </a:p>
          <a:p>
            <a:r>
              <a:rPr lang="en-US" dirty="0" smtClean="0"/>
              <a:t>Become familiar with postpartum teaching topics for both mom and baby.</a:t>
            </a:r>
          </a:p>
          <a:p>
            <a:r>
              <a:rPr lang="en-US" dirty="0" smtClean="0"/>
              <a:t>Discuss common postpartum medications and their nursing considerations.</a:t>
            </a:r>
          </a:p>
          <a:p>
            <a:r>
              <a:rPr lang="en-US" dirty="0" smtClean="0"/>
              <a:t>Identify possible Nursing Diagnosis of the postpartum patient.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AAFWAMJ0.jpg" descr="AAFWAMJ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9100" y="2195513"/>
            <a:ext cx="3657600" cy="3321050"/>
          </a:xfrm>
        </p:spPr>
      </p:pic>
      <p:pic>
        <p:nvPicPr>
          <p:cNvPr id="26627" name="AAEQLFF0.jpg" descr="AAEQLFF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0225" y="1524001"/>
            <a:ext cx="3498850" cy="4664075"/>
          </a:xfrm>
        </p:spPr>
      </p:pic>
    </p:spTree>
    <p:extLst>
      <p:ext uri="{BB962C8B-B14F-4D97-AF65-F5344CB8AC3E}">
        <p14:creationId xmlns:p14="http://schemas.microsoft.com/office/powerpoint/2010/main" val="406197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Care of the C/S mom</a:t>
            </a:r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Pain medication</a:t>
            </a:r>
          </a:p>
          <a:p>
            <a:pPr eaLnBrk="1" hangingPunct="1"/>
            <a:r>
              <a:rPr lang="en-US" altLang="en-US" dirty="0" smtClean="0"/>
              <a:t>Bowel function</a:t>
            </a:r>
          </a:p>
          <a:p>
            <a:pPr eaLnBrk="1" hangingPunct="1"/>
            <a:r>
              <a:rPr lang="en-US" altLang="en-US" dirty="0" smtClean="0"/>
              <a:t>Urinary function</a:t>
            </a:r>
          </a:p>
          <a:p>
            <a:pPr eaLnBrk="1" hangingPunct="1"/>
            <a:r>
              <a:rPr lang="en-US" altLang="en-US" dirty="0" smtClean="0"/>
              <a:t>Respiratory function </a:t>
            </a:r>
          </a:p>
          <a:p>
            <a:pPr eaLnBrk="1" hangingPunct="1"/>
            <a:r>
              <a:rPr lang="en-US" altLang="en-US" dirty="0" smtClean="0"/>
              <a:t>Incision care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13" y="1946574"/>
            <a:ext cx="4767269" cy="29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Postpartum Teaching 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MOM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Topics will include:</a:t>
            </a:r>
          </a:p>
          <a:p>
            <a:pPr lvl="1" eaLnBrk="1" hangingPunct="1"/>
            <a:r>
              <a:rPr lang="en-US" altLang="en-US" sz="2400" dirty="0"/>
              <a:t>Breast care</a:t>
            </a:r>
          </a:p>
          <a:p>
            <a:pPr lvl="1" eaLnBrk="1" hangingPunct="1"/>
            <a:r>
              <a:rPr lang="en-US" altLang="en-US" sz="2400" dirty="0"/>
              <a:t>Involution</a:t>
            </a:r>
          </a:p>
          <a:p>
            <a:pPr lvl="1" eaLnBrk="1" hangingPunct="1"/>
            <a:r>
              <a:rPr lang="en-US" altLang="en-US" sz="2400" dirty="0"/>
              <a:t>Hygiene/perineal care</a:t>
            </a:r>
          </a:p>
          <a:p>
            <a:pPr lvl="1" eaLnBrk="1" hangingPunct="1"/>
            <a:r>
              <a:rPr lang="en-US" altLang="en-US" sz="2400" dirty="0"/>
              <a:t>Bowel norms (C/S mom)</a:t>
            </a:r>
          </a:p>
          <a:p>
            <a:pPr lvl="1" eaLnBrk="1" hangingPunct="1"/>
            <a:r>
              <a:rPr lang="en-US" altLang="en-US" sz="2400" dirty="0"/>
              <a:t>Incision Care (C/S &amp; perineal repairs)</a:t>
            </a:r>
          </a:p>
          <a:p>
            <a:pPr lvl="1" eaLnBrk="1" hangingPunct="1"/>
            <a:r>
              <a:rPr lang="en-US" altLang="en-US" sz="2400" dirty="0"/>
              <a:t>Rest &amp; Activity</a:t>
            </a:r>
          </a:p>
          <a:p>
            <a:pPr lvl="1" eaLnBrk="1" hangingPunct="1"/>
            <a:r>
              <a:rPr lang="en-US" altLang="en-US" sz="2400" dirty="0"/>
              <a:t>Warning signs</a:t>
            </a:r>
          </a:p>
          <a:p>
            <a:pPr lvl="1" eaLnBrk="1" hangingPunct="1"/>
            <a:r>
              <a:rPr lang="en-US" altLang="en-US" sz="2400" dirty="0"/>
              <a:t>Emotional Changes</a:t>
            </a:r>
          </a:p>
          <a:p>
            <a:pPr lvl="1" eaLnBrk="1" hangingPunct="1"/>
            <a:r>
              <a:rPr lang="en-US" altLang="en-US" sz="2400" dirty="0"/>
              <a:t>Pain medication</a:t>
            </a:r>
          </a:p>
        </p:txBody>
      </p:sp>
    </p:spTree>
    <p:extLst>
      <p:ext uri="{BB962C8B-B14F-4D97-AF65-F5344CB8AC3E}">
        <p14:creationId xmlns:p14="http://schemas.microsoft.com/office/powerpoint/2010/main" val="41929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3"/>
          <p:cNvSpPr>
            <a:spLocks noGrp="1"/>
          </p:cNvSpPr>
          <p:nvPr>
            <p:ph sz="half" idx="1"/>
          </p:nvPr>
        </p:nvSpPr>
        <p:spPr>
          <a:xfrm>
            <a:off x="2959100" y="1524001"/>
            <a:ext cx="3657600" cy="466407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Cord care</a:t>
            </a:r>
          </a:p>
          <a:p>
            <a:pPr lvl="1" eaLnBrk="1" hangingPunct="1"/>
            <a:r>
              <a:rPr lang="en-US" altLang="en-US" dirty="0" smtClean="0"/>
              <a:t>Infant safety &amp; Security</a:t>
            </a:r>
          </a:p>
          <a:p>
            <a:pPr lvl="1" eaLnBrk="1" hangingPunct="1"/>
            <a:r>
              <a:rPr lang="en-US" altLang="en-US" dirty="0" smtClean="0"/>
              <a:t>Burping, holding comforting</a:t>
            </a:r>
          </a:p>
          <a:p>
            <a:pPr lvl="1" eaLnBrk="1" hangingPunct="1"/>
            <a:r>
              <a:rPr lang="en-US" altLang="en-US" dirty="0" smtClean="0"/>
              <a:t>Diapering and skin care, baths (males uncirc)</a:t>
            </a:r>
          </a:p>
          <a:p>
            <a:pPr lvl="1" eaLnBrk="1" hangingPunct="1"/>
            <a:r>
              <a:rPr lang="en-US" altLang="en-US" dirty="0" smtClean="0"/>
              <a:t>Warning signs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9700" name="Content Placeholder 4"/>
          <p:cNvSpPr>
            <a:spLocks noGrp="1"/>
          </p:cNvSpPr>
          <p:nvPr>
            <p:ph sz="half" idx="2"/>
          </p:nvPr>
        </p:nvSpPr>
        <p:spPr>
          <a:xfrm>
            <a:off x="6800850" y="1524001"/>
            <a:ext cx="3657600" cy="466407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Immunizations (Hep B)</a:t>
            </a:r>
          </a:p>
          <a:p>
            <a:pPr lvl="1" eaLnBrk="1" hangingPunct="1"/>
            <a:r>
              <a:rPr lang="en-US" altLang="en-US" dirty="0" smtClean="0"/>
              <a:t>Skin tone</a:t>
            </a:r>
          </a:p>
          <a:p>
            <a:pPr lvl="1" eaLnBrk="1" hangingPunct="1"/>
            <a:r>
              <a:rPr lang="en-US" altLang="en-US" dirty="0" smtClean="0"/>
              <a:t>Feeding schedule</a:t>
            </a:r>
          </a:p>
          <a:p>
            <a:pPr lvl="1" eaLnBrk="1" hangingPunct="1"/>
            <a:r>
              <a:rPr lang="en-US" altLang="en-US" dirty="0" smtClean="0"/>
              <a:t>Normal temp, resp, temperament</a:t>
            </a:r>
          </a:p>
          <a:p>
            <a:pPr lvl="1" eaLnBrk="1" hangingPunct="1"/>
            <a:r>
              <a:rPr lang="en-US" altLang="en-US" dirty="0" smtClean="0"/>
              <a:t>Normal urine and stool	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56" y="4540706"/>
            <a:ext cx="1797944" cy="215753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mom about baby care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723901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67" y="749927"/>
            <a:ext cx="2941033" cy="18644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7" y="4751800"/>
            <a:ext cx="2919658" cy="19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59100" y="274638"/>
            <a:ext cx="74993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Common Medications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Postpartum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Content Placeholder 6"/>
          <p:cNvSpPr>
            <a:spLocks noGrp="1"/>
          </p:cNvSpPr>
          <p:nvPr>
            <p:ph sz="half" idx="1"/>
          </p:nvPr>
        </p:nvSpPr>
        <p:spPr>
          <a:xfrm>
            <a:off x="2959100" y="1524000"/>
            <a:ext cx="39751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Constipation: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Colace (docusate)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Sennakot, 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MOM  Dulcolax suppository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For pain: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Tylenol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Tylenol #3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Oxycodone or 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Percocet 5/325mg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Ibuprofen (Motrin) 400mg- 800mg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For Breast Care </a:t>
            </a:r>
            <a:r>
              <a:rPr lang="en-US" dirty="0">
                <a:solidFill>
                  <a:schemeClr val="tx1"/>
                </a:solidFill>
              </a:rPr>
              <a:t>- Lanolin</a:t>
            </a:r>
          </a:p>
        </p:txBody>
      </p:sp>
      <p:sp>
        <p:nvSpPr>
          <p:cNvPr id="28676" name="Content Placeholder 7"/>
          <p:cNvSpPr>
            <a:spLocks noGrp="1"/>
          </p:cNvSpPr>
          <p:nvPr>
            <p:ph sz="half" idx="2"/>
          </p:nvPr>
        </p:nvSpPr>
        <p:spPr>
          <a:xfrm>
            <a:off x="6800850" y="1524001"/>
            <a:ext cx="3657600" cy="4664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Contraception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Depo Provera   </a:t>
            </a:r>
            <a:r>
              <a:rPr lang="en-US" sz="2000" dirty="0" smtClean="0">
                <a:solidFill>
                  <a:schemeClr val="tx1"/>
                </a:solidFill>
              </a:rPr>
              <a:t>OCP IUD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Vaccinations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Rubella     TDaP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Pneumovax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Rhogam	Influenza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Antibiotics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tx1"/>
                </a:solidFill>
              </a:rPr>
              <a:t>Replenish </a:t>
            </a:r>
            <a:r>
              <a:rPr lang="en-US" b="1" dirty="0">
                <a:solidFill>
                  <a:schemeClr val="tx1"/>
                </a:solidFill>
              </a:rPr>
              <a:t>stores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PNV     Ferrous sulfate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Perineal comfort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Tucks (Witch Hazel pads)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Lidocaine spray</a:t>
            </a:r>
          </a:p>
          <a:p>
            <a:pPr marL="403225" lvl="1" indent="0">
              <a:buNone/>
              <a:defRPr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259609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Possible Nursing Diagnosis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Pain Related To….</a:t>
            </a:r>
          </a:p>
          <a:p>
            <a:r>
              <a:rPr lang="en-US" altLang="en-US" dirty="0" smtClean="0"/>
              <a:t>Knowledge Deficit AEB….</a:t>
            </a:r>
          </a:p>
          <a:p>
            <a:r>
              <a:rPr lang="en-US" altLang="en-US" dirty="0" smtClean="0"/>
              <a:t>Fatigue AEB…</a:t>
            </a:r>
          </a:p>
          <a:p>
            <a:r>
              <a:rPr lang="en-US" altLang="en-US" dirty="0" smtClean="0"/>
              <a:t>Language Barrier AEB….</a:t>
            </a:r>
          </a:p>
          <a:p>
            <a:r>
              <a:rPr lang="en-US" altLang="en-US" dirty="0" smtClean="0"/>
              <a:t>Substance Abuse EAB…</a:t>
            </a:r>
          </a:p>
          <a:p>
            <a:r>
              <a:rPr lang="en-US" altLang="en-US" dirty="0" smtClean="0"/>
              <a:t>Ineffective Breastfeeding AEB….</a:t>
            </a:r>
          </a:p>
          <a:p>
            <a:r>
              <a:rPr lang="en-US" altLang="en-US" dirty="0" smtClean="0"/>
              <a:t>Risk for Constipation Related To…</a:t>
            </a:r>
          </a:p>
          <a:p>
            <a:r>
              <a:rPr lang="en-US" altLang="en-US" dirty="0" smtClean="0"/>
              <a:t>Impaired Mobility Related To…</a:t>
            </a:r>
          </a:p>
        </p:txBody>
      </p:sp>
      <p:pic>
        <p:nvPicPr>
          <p:cNvPr id="1026" name="Picture 2" descr="Image result for pics stethoscop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80" y="1940965"/>
            <a:ext cx="2966924" cy="29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What structures are involved?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Breast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Uterus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Abdomen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Bowel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Bladder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Vagina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Cervix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Perineum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Extremities</a:t>
            </a:r>
          </a:p>
        </p:txBody>
      </p:sp>
      <p:pic>
        <p:nvPicPr>
          <p:cNvPr id="10244" name="Picture 2" descr="http://www.dhmc.org/dhmc-internet-upload/file_collection/adam_gyn_0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76550"/>
            <a:ext cx="48006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 descr="http://allenneighborhoodcenter.org/BreastHealth/breast_cancer_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43000"/>
            <a:ext cx="3048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Breast Changes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Ready to make milk (lactation)</a:t>
            </a:r>
          </a:p>
          <a:p>
            <a:pPr eaLnBrk="1" hangingPunct="1"/>
            <a:r>
              <a:rPr lang="en-US" altLang="en-US" dirty="0" smtClean="0"/>
              <a:t>Larger than prepregnancy</a:t>
            </a:r>
          </a:p>
          <a:p>
            <a:pPr eaLnBrk="1" hangingPunct="1"/>
            <a:r>
              <a:rPr lang="en-US" altLang="en-US" dirty="0" smtClean="0"/>
              <a:t>Nipples may be more erect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1431165"/>
            <a:ext cx="4273640" cy="32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92721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Abdominal Changes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Loose and flabby but will respond to exercise</a:t>
            </a:r>
          </a:p>
          <a:p>
            <a:pPr eaLnBrk="1" hangingPunct="1"/>
            <a:r>
              <a:rPr lang="en-US" altLang="en-US" dirty="0" smtClean="0"/>
              <a:t>Diastasis Recti abdominis</a:t>
            </a:r>
          </a:p>
          <a:p>
            <a:pPr eaLnBrk="1" hangingPunct="1"/>
            <a:r>
              <a:rPr lang="en-US" altLang="en-US" dirty="0" smtClean="0"/>
              <a:t>Striae (stretch marks) will take on different colors based on the mothers skin color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44" y="4150372"/>
            <a:ext cx="3369702" cy="2469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14" y="320698"/>
            <a:ext cx="3324754" cy="22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AAEQLFG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15435" b="15435"/>
          <a:stretch>
            <a:fillRect/>
          </a:stretch>
        </p:blipFill>
        <p:spPr>
          <a:xfrm>
            <a:off x="4752304" y="655749"/>
            <a:ext cx="5532549" cy="48648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 smtClean="0"/>
              <a:t>Figure </a:t>
            </a:r>
            <a:r>
              <a:rPr lang="en-US" altLang="en-US" dirty="0" smtClean="0"/>
              <a:t>34–3   </a:t>
            </a:r>
            <a:r>
              <a:rPr lang="en-US" altLang="en-US" b="1" dirty="0" smtClean="0"/>
              <a:t>Diastasis recti abdominis</a:t>
            </a:r>
            <a:r>
              <a:rPr lang="en-US" altLang="en-US" dirty="0" smtClean="0"/>
              <a:t>, a separation of the musculature, commonly occurs after pregnancy. </a:t>
            </a:r>
          </a:p>
        </p:txBody>
      </p:sp>
    </p:spTree>
    <p:extLst>
      <p:ext uri="{BB962C8B-B14F-4D97-AF65-F5344CB8AC3E}">
        <p14:creationId xmlns:p14="http://schemas.microsoft.com/office/powerpoint/2010/main" val="220392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Uterine changes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Decreases in weight</a:t>
            </a:r>
          </a:p>
          <a:p>
            <a:pPr eaLnBrk="1" hangingPunct="1">
              <a:defRPr/>
            </a:pPr>
            <a:r>
              <a:rPr lang="en-US" altLang="en-US" dirty="0" smtClean="0"/>
              <a:t>Decidua is sloughed off</a:t>
            </a:r>
          </a:p>
          <a:p>
            <a:pPr eaLnBrk="1" hangingPunct="1">
              <a:defRPr/>
            </a:pPr>
            <a:r>
              <a:rPr lang="en-US" altLang="en-US" dirty="0" smtClean="0"/>
              <a:t>Basal layer differentiates into 2 layers:</a:t>
            </a:r>
          </a:p>
          <a:p>
            <a:pPr lvl="1" eaLnBrk="1" hangingPunct="1">
              <a:defRPr/>
            </a:pPr>
            <a:r>
              <a:rPr lang="en-US" altLang="en-US" dirty="0" smtClean="0"/>
              <a:t>Outer layer sloughs off</a:t>
            </a:r>
          </a:p>
          <a:p>
            <a:pPr lvl="1" eaLnBrk="1" hangingPunct="1">
              <a:defRPr/>
            </a:pPr>
            <a:r>
              <a:rPr lang="en-US" altLang="en-US" dirty="0" smtClean="0"/>
              <a:t>Inner layer begins the foundation for a new endometrium</a:t>
            </a:r>
          </a:p>
          <a:p>
            <a:pPr marL="502920" lvl="1" indent="0" eaLnBrk="1" hangingPunct="1">
              <a:buNone/>
              <a:defRPr/>
            </a:pPr>
            <a:r>
              <a:rPr lang="en-US" altLang="en-US" dirty="0" smtClean="0"/>
              <a:t>Placental site heals by exfoliation</a:t>
            </a:r>
          </a:p>
        </p:txBody>
      </p:sp>
    </p:spTree>
    <p:extLst>
      <p:ext uri="{BB962C8B-B14F-4D97-AF65-F5344CB8AC3E}">
        <p14:creationId xmlns:p14="http://schemas.microsoft.com/office/powerpoint/2010/main" val="28476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Uterine changes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Uterine debris in the uterus is discharged through </a:t>
            </a:r>
            <a:r>
              <a:rPr lang="en-US" b="1" dirty="0" smtClean="0">
                <a:solidFill>
                  <a:srgbClr val="C00000"/>
                </a:solidFill>
              </a:rPr>
              <a:t>LOCHIA</a:t>
            </a:r>
          </a:p>
          <a:p>
            <a:pPr marL="640080" lvl="1" indent="-237744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Lochia Rubra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(first 2-3 days)</a:t>
            </a:r>
          </a:p>
          <a:p>
            <a:pPr marL="640080" lvl="1" indent="-237744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Lochia Serosa is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Pink </a:t>
            </a:r>
            <a:r>
              <a:rPr lang="en-US" dirty="0" smtClean="0"/>
              <a:t>(day 3-10)</a:t>
            </a:r>
          </a:p>
          <a:p>
            <a:pPr marL="640080" lvl="1" indent="-237744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Lochia Alba is </a:t>
            </a:r>
            <a:r>
              <a:rPr lang="en-US" dirty="0" smtClean="0">
                <a:solidFill>
                  <a:schemeClr val="bg2"/>
                </a:solidFill>
              </a:rPr>
              <a:t>White</a:t>
            </a:r>
            <a:r>
              <a:rPr lang="en-US" dirty="0" smtClean="0"/>
              <a:t> (continues until the cervix is closed)</a:t>
            </a:r>
          </a:p>
        </p:txBody>
      </p:sp>
    </p:spTree>
    <p:extLst>
      <p:ext uri="{BB962C8B-B14F-4D97-AF65-F5344CB8AC3E}">
        <p14:creationId xmlns:p14="http://schemas.microsoft.com/office/powerpoint/2010/main" val="249498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Vaginal &amp; Cervical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Cervix is spongy, flabby, and may appeared bruised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External os may have lacerations and is irregular and closes slowly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Shape of the external os changes to a lateral slit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Vagina may be edematous, bruised with small superficial lacerations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Size decreases and rugae reappear within 3-4 weeks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en-US" dirty="0" smtClean="0"/>
              <a:t>Returns to prepregnant state by 6 weeks</a:t>
            </a:r>
          </a:p>
          <a:p>
            <a:pPr marL="365760" indent="-283464"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96</TotalTime>
  <Words>788</Words>
  <Application>Microsoft Office PowerPoint</Application>
  <PresentationFormat>Widescreen</PresentationFormat>
  <Paragraphs>163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 2</vt:lpstr>
      <vt:lpstr>Frame</vt:lpstr>
      <vt:lpstr>Postpartum Adaption and Nursing Assessment</vt:lpstr>
      <vt:lpstr>Objectives:</vt:lpstr>
      <vt:lpstr>What structures are involved?</vt:lpstr>
      <vt:lpstr>Breast Changes</vt:lpstr>
      <vt:lpstr>Abdominal Changes</vt:lpstr>
      <vt:lpstr>PowerPoint Presentation</vt:lpstr>
      <vt:lpstr>Uterine changes</vt:lpstr>
      <vt:lpstr>Uterine changes (cont)</vt:lpstr>
      <vt:lpstr>Vaginal &amp; Cervical Changes</vt:lpstr>
      <vt:lpstr>Perineal Changes &amp; Return of Menstruation</vt:lpstr>
      <vt:lpstr>Perineum</vt:lpstr>
      <vt:lpstr>Bowel Changes</vt:lpstr>
      <vt:lpstr>Bladder Changes</vt:lpstr>
      <vt:lpstr>Lab Values change</vt:lpstr>
      <vt:lpstr>Vital signs change</vt:lpstr>
      <vt:lpstr>POSTPARTUM ASSESSMENT:</vt:lpstr>
      <vt:lpstr>ACRONYM FOR PP ASSESSMENT</vt:lpstr>
      <vt:lpstr>“E” motion</vt:lpstr>
      <vt:lpstr>PowerPoint Presentation</vt:lpstr>
      <vt:lpstr>PowerPoint Presentation</vt:lpstr>
      <vt:lpstr>Care of the C/S mom</vt:lpstr>
      <vt:lpstr>Postpartum Teaching  for MOM</vt:lpstr>
      <vt:lpstr>Teaching mom about baby care</vt:lpstr>
      <vt:lpstr>Common Medications Postpartum</vt:lpstr>
      <vt:lpstr>Possible Nursing Diagnosis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Postpartum Adaption and Nursing Assessment</dc:title>
  <dc:creator>Lee Kelling</dc:creator>
  <cp:lastModifiedBy>Windows User</cp:lastModifiedBy>
  <cp:revision>11</cp:revision>
  <dcterms:created xsi:type="dcterms:W3CDTF">2018-01-17T18:41:10Z</dcterms:created>
  <dcterms:modified xsi:type="dcterms:W3CDTF">2020-08-21T18:16:38Z</dcterms:modified>
</cp:coreProperties>
</file>