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4" r:id="rId26"/>
    <p:sldId id="286" r:id="rId27"/>
    <p:sldId id="288" r:id="rId28"/>
    <p:sldId id="290" r:id="rId29"/>
    <p:sldId id="292" r:id="rId30"/>
    <p:sldId id="294" r:id="rId31"/>
    <p:sldId id="296" r:id="rId32"/>
    <p:sldId id="298" r:id="rId33"/>
    <p:sldId id="300" r:id="rId34"/>
    <p:sldId id="302" r:id="rId35"/>
    <p:sldId id="304" r:id="rId36"/>
    <p:sldId id="306" r:id="rId37"/>
    <p:sldId id="308" r:id="rId38"/>
    <p:sldId id="310" r:id="rId39"/>
    <p:sldId id="312" r:id="rId40"/>
    <p:sldId id="313" r:id="rId41"/>
    <p:sldId id="314" r:id="rId42"/>
    <p:sldId id="315" r:id="rId43"/>
    <p:sldId id="263" r:id="rId44"/>
    <p:sldId id="316" r:id="rId45"/>
    <p:sldId id="317" r:id="rId46"/>
    <p:sldId id="319" r:id="rId47"/>
    <p:sldId id="320" r:id="rId48"/>
    <p:sldId id="321" r:id="rId49"/>
    <p:sldId id="322" r:id="rId50"/>
    <p:sldId id="324" r:id="rId51"/>
    <p:sldId id="32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940F-B18E-441A-99CA-9DA92ACFA42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6D8B-6582-4BA4-BE6F-EAE18DF22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0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C940236-D715-4100-835D-FD82806AC439}" type="slidenum">
              <a:rPr lang="en-US" altLang="en-US" smtClean="0">
                <a:latin typeface="Arial" panose="020B0604020202020204" pitchFamily="34" charset="0"/>
              </a:rPr>
              <a:pPr/>
              <a:t>23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74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426AACA-653A-40A6-AB82-9B8C07271F47}" type="slidenum">
              <a:rPr lang="en-US" altLang="en-US" smtClean="0">
                <a:latin typeface="Arial" panose="020B0604020202020204" pitchFamily="34" charset="0"/>
              </a:rPr>
              <a:pPr/>
              <a:t>42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65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76155DC-66C0-4DF1-90D0-3EA7148A8924}" type="slidenum">
              <a:rPr lang="en-US" altLang="en-US" smtClean="0">
                <a:latin typeface="Arial" panose="020B0604020202020204" pitchFamily="34" charset="0"/>
              </a:rPr>
              <a:pPr/>
              <a:t>25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14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576C480-3A9B-4740-BF7C-6F11C28F9CE0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24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532B710-788F-4E44-8360-B5265509CD2E}" type="slidenum">
              <a:rPr lang="en-US" altLang="en-US" smtClean="0">
                <a:latin typeface="Arial" panose="020B0604020202020204" pitchFamily="34" charset="0"/>
              </a:rPr>
              <a:pPr/>
              <a:t>28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947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76271C4-F8E1-4D49-9940-71A55822407C}" type="slidenum">
              <a:rPr lang="en-US" altLang="en-US" smtClean="0">
                <a:latin typeface="Arial" panose="020B0604020202020204" pitchFamily="34" charset="0"/>
              </a:rPr>
              <a:pPr/>
              <a:t>30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85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8270C6D-3C86-459B-9D0B-3764C825463A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24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7CE7660-B65C-430B-8503-BDED52C39B61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74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9FDFB4D-51F3-4F73-9066-A38CFD317D91}" type="slidenum">
              <a:rPr lang="en-US" altLang="en-US" smtClean="0">
                <a:latin typeface="Arial" panose="020B0604020202020204" pitchFamily="34" charset="0"/>
              </a:rPr>
              <a:pPr/>
              <a:t>34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40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93F4087-AE15-4DB1-9C2E-CD43AB739E9D}" type="slidenum">
              <a:rPr lang="en-US" altLang="en-US" smtClean="0">
                <a:latin typeface="Arial" panose="020B0604020202020204" pitchFamily="34" charset="0"/>
              </a:rPr>
              <a:pPr/>
              <a:t>36</a:t>
            </a:fld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3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6D0BE-B528-48D5-8A93-1E23C90A9D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350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joyonline.com/learn/course/understanding-birth-stories-videos/birth-stories/safe-slee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Newborn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Connie S. Kelling, WHNP, MSN, 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Head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/>
              <a:t>Fontanels</a:t>
            </a:r>
          </a:p>
          <a:p>
            <a:pPr lvl="1">
              <a:defRPr/>
            </a:pPr>
            <a:r>
              <a:rPr lang="en-US" altLang="en-US" sz="2800" dirty="0"/>
              <a:t>Anterior – variable in size/diamond</a:t>
            </a:r>
          </a:p>
          <a:p>
            <a:pPr marL="914400" lvl="2" indent="0">
              <a:buNone/>
              <a:defRPr/>
            </a:pPr>
            <a:r>
              <a:rPr lang="en-US" altLang="en-US" sz="2800" dirty="0"/>
              <a:t>Posterior – Small in size/triangle shape</a:t>
            </a:r>
          </a:p>
          <a:p>
            <a:pPr>
              <a:defRPr/>
            </a:pPr>
            <a:r>
              <a:rPr lang="en-US" altLang="en-US" sz="2800" dirty="0"/>
              <a:t>Suture lines – Open or closed?</a:t>
            </a:r>
          </a:p>
          <a:p>
            <a:pPr lvl="1">
              <a:defRPr/>
            </a:pPr>
            <a:r>
              <a:rPr lang="en-US" altLang="en-US" sz="2800" dirty="0"/>
              <a:t>Sagittal suture line may be open, approximated or over-riding</a:t>
            </a:r>
          </a:p>
          <a:p>
            <a:pPr lvl="1">
              <a:defRPr/>
            </a:pPr>
            <a:r>
              <a:rPr lang="en-US" altLang="en-US" sz="2800" dirty="0"/>
              <a:t>Coronal sutures frequently over-riding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759854"/>
            <a:ext cx="2432304" cy="50282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/>
              <a:t>Check for presence </a:t>
            </a:r>
            <a:r>
              <a:rPr lang="en-US" altLang="en-US" sz="2800" dirty="0" smtClean="0"/>
              <a:t>of: </a:t>
            </a:r>
            <a:r>
              <a:rPr lang="en-US" altLang="en-US" sz="2800" i="1" dirty="0" smtClean="0"/>
              <a:t>molding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accommodation of head to pelvis for purpose of delivery</a:t>
            </a:r>
          </a:p>
        </p:txBody>
      </p:sp>
      <p:pic>
        <p:nvPicPr>
          <p:cNvPr id="6" name="Picture 8" descr="m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74" y="1918953"/>
            <a:ext cx="7140262" cy="323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790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682580"/>
            <a:ext cx="2432304" cy="5105572"/>
          </a:xfrm>
        </p:spPr>
        <p:txBody>
          <a:bodyPr>
            <a:normAutofit/>
          </a:bodyPr>
          <a:lstStyle/>
          <a:p>
            <a:r>
              <a:rPr lang="en-US" altLang="en-US" sz="2400" i="1" dirty="0"/>
              <a:t>caput seccedaneum</a:t>
            </a:r>
            <a:r>
              <a:rPr lang="en-US" altLang="en-US" sz="2400" dirty="0"/>
              <a:t> – crosses suture lines:  “head mushiness” from delivery</a:t>
            </a:r>
          </a:p>
          <a:p>
            <a:endParaRPr lang="en-US" sz="1000" dirty="0"/>
          </a:p>
        </p:txBody>
      </p:sp>
      <p:pic>
        <p:nvPicPr>
          <p:cNvPr id="5" name="Picture 8" descr="922les7_img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5" y="1955442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i="1" dirty="0" smtClean="0"/>
              <a:t>Cephalohematoma </a:t>
            </a:r>
            <a:r>
              <a:rPr lang="en-US" altLang="en-US" sz="3600" i="1" dirty="0"/>
              <a:t>– </a:t>
            </a:r>
            <a:r>
              <a:rPr lang="en-US" altLang="en-US" sz="3600" dirty="0"/>
              <a:t>does not cross suture lines:  “antler-like”</a:t>
            </a:r>
            <a:br>
              <a:rPr lang="en-US" alt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8" descr="ANd9GcQQGptXOvYijuGQLQY-fT07NNVswMBQ6wzbi4Jej-JziXIlOe8&amp;t=1&amp;usg=__pdtQG7QAIBmsQIRQ7OiwbZPt_6w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14194"/>
            <a:ext cx="4773136" cy="383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ANd9GcT2pAHs0TKBe_Nj99gzu8KqMoLoZBv61-YtA85zcJfazpiFnX4&amp;t=1&amp;usg=__ryy6cOooANZnEFxKm99oSTwZ8Xw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76" y="2014194"/>
            <a:ext cx="4736624" cy="383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8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526" y="1783080"/>
            <a:ext cx="2432304" cy="1645920"/>
          </a:xfrm>
        </p:spPr>
        <p:txBody>
          <a:bodyPr/>
          <a:lstStyle/>
          <a:p>
            <a:r>
              <a:rPr lang="en-US" altLang="en-US" sz="5400" dirty="0"/>
              <a:t>Extra neck folds</a:t>
            </a:r>
            <a:r>
              <a:rPr lang="en-US" altLang="en-US" dirty="0"/>
              <a:t>	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V="1">
            <a:off x="9296400" y="6452314"/>
            <a:ext cx="2432304" cy="7727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8" descr="ANd9GcRhp9zJCOJ5FK87V8gUZZXSxyQ8Or7E5vK23cehC5NAKXWfCKk&amp;t=1&amp;usg=__FtMvW5jHNx0eZjNmgJNp0PiKOAs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326" y="1194644"/>
            <a:ext cx="5069898" cy="478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6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Eyes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en-US" sz="2800" dirty="0"/>
              <a:t>Subconjunctival </a:t>
            </a:r>
            <a:r>
              <a:rPr lang="en-US" altLang="en-US" sz="2800" dirty="0" smtClean="0"/>
              <a:t>hemorrhages</a:t>
            </a:r>
            <a:endParaRPr lang="en-US" altLang="en-US" sz="2800" dirty="0"/>
          </a:p>
          <a:p>
            <a:pPr>
              <a:buNone/>
              <a:defRPr/>
            </a:pPr>
            <a:r>
              <a:rPr lang="en-US" altLang="en-US" sz="2800" dirty="0" smtClean="0"/>
              <a:t>Shape</a:t>
            </a:r>
            <a:endParaRPr lang="en-US" altLang="en-US" sz="2800" dirty="0"/>
          </a:p>
          <a:p>
            <a:pPr>
              <a:buNone/>
              <a:defRPr/>
            </a:pPr>
            <a:r>
              <a:rPr lang="en-US" altLang="en-US" sz="2800" dirty="0" smtClean="0"/>
              <a:t>Edema</a:t>
            </a:r>
            <a:endParaRPr lang="en-US" altLang="en-US" sz="2800" dirty="0"/>
          </a:p>
          <a:p>
            <a:pPr>
              <a:buNone/>
              <a:defRPr/>
            </a:pPr>
            <a:r>
              <a:rPr lang="en-US" altLang="en-US" sz="2800" dirty="0" smtClean="0"/>
              <a:t>Drainage</a:t>
            </a:r>
            <a:endParaRPr lang="en-US" altLang="en-US" sz="2800" dirty="0"/>
          </a:p>
          <a:p>
            <a:pPr>
              <a:buNone/>
              <a:defRPr/>
            </a:pPr>
            <a:r>
              <a:rPr lang="en-US" altLang="en-US" sz="2800" dirty="0" smtClean="0"/>
              <a:t>Bruising/forcep </a:t>
            </a:r>
            <a:r>
              <a:rPr lang="en-US" altLang="en-US" sz="2800" dirty="0"/>
              <a:t>marks</a:t>
            </a:r>
          </a:p>
          <a:p>
            <a:pPr>
              <a:buNone/>
              <a:defRPr/>
            </a:pPr>
            <a:r>
              <a:rPr lang="en-US" altLang="en-US" sz="2800" dirty="0" smtClean="0"/>
              <a:t>Red </a:t>
            </a:r>
            <a:r>
              <a:rPr lang="en-US" altLang="en-US" sz="2800" dirty="0"/>
              <a:t>reflex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Forcep Marks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841679"/>
            <a:ext cx="4754880" cy="872735"/>
          </a:xfrm>
        </p:spPr>
        <p:txBody>
          <a:bodyPr>
            <a:noAutofit/>
          </a:bodyPr>
          <a:lstStyle/>
          <a:p>
            <a:r>
              <a:rPr lang="en-US" sz="2800" dirty="0" smtClean="0"/>
              <a:t>Sunconjuctival Hemorrhage</a:t>
            </a:r>
            <a:endParaRPr lang="en-US" sz="2800" dirty="0"/>
          </a:p>
        </p:txBody>
      </p:sp>
      <p:pic>
        <p:nvPicPr>
          <p:cNvPr id="8" name="Picture 12" descr="ANd9GcSiW-zMGDyPhJ2ubPs2h3AKP0btmTYUqWH7k3OHosOe2aaPfJs&amp;t=1&amp;usg=__9pyf-R3EgJdC5bHZwP_OviVMFIA=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83" y="2714414"/>
            <a:ext cx="3400023" cy="261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 descr="untitled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07155" y="2714414"/>
            <a:ext cx="3287306" cy="2700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Ears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en-US" sz="2800" dirty="0"/>
              <a:t>Shape – check pinna and lobe, symmetry</a:t>
            </a:r>
          </a:p>
          <a:p>
            <a:pPr lvl="1">
              <a:defRPr/>
            </a:pPr>
            <a:r>
              <a:rPr lang="en-US" altLang="en-US" sz="2800" dirty="0" smtClean="0"/>
              <a:t>Size </a:t>
            </a:r>
            <a:endParaRPr lang="en-US" altLang="en-US" sz="2800" dirty="0"/>
          </a:p>
          <a:p>
            <a:pPr lvl="1">
              <a:defRPr/>
            </a:pPr>
            <a:r>
              <a:rPr lang="en-US" altLang="en-US" sz="2800" dirty="0"/>
              <a:t>Position – line from outer canthus of eye to ear placement:  pinna should be at or above this line</a:t>
            </a:r>
          </a:p>
          <a:p>
            <a:pPr lvl="1">
              <a:defRPr/>
            </a:pPr>
            <a:r>
              <a:rPr lang="en-US" altLang="en-US" sz="2800" dirty="0"/>
              <a:t>Low placement or abnormal ears may be indicative of an abnormality</a:t>
            </a:r>
          </a:p>
          <a:p>
            <a:pPr lvl="1">
              <a:defRPr/>
            </a:pPr>
            <a:r>
              <a:rPr lang="en-US" altLang="en-US" sz="2800" dirty="0"/>
              <a:t>Check for tags/pits</a:t>
            </a:r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Ear Sinus Node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Ear Tag</a:t>
            </a:r>
            <a:endParaRPr lang="en-US" sz="2800" dirty="0"/>
          </a:p>
        </p:txBody>
      </p:sp>
      <p:pic>
        <p:nvPicPr>
          <p:cNvPr id="7" name="Picture 4" descr="ear s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55898"/>
            <a:ext cx="475792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ANd9GcSvdUhs9UVSW3Z3fTt7d3UCgCa8_UNPd2PPfCLE4AduaKQ_RXI&amp;t=1&amp;usg=__oLZzCHlW4mtVpinyZ9lEWwY3Oi8=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68" y="2755898"/>
            <a:ext cx="475183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 set Ears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Malformed Ears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low set 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21" y="2755898"/>
            <a:ext cx="2869134" cy="320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malformed e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08" y="2714414"/>
            <a:ext cx="2667000" cy="324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7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Objectives: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Learn how to perform a comprehensive newborn assessment</a:t>
            </a:r>
          </a:p>
          <a:p>
            <a:r>
              <a:rPr lang="en-US" sz="2800" dirty="0" smtClean="0"/>
              <a:t>Learn newborn vital sign normal parameters</a:t>
            </a:r>
          </a:p>
          <a:p>
            <a:r>
              <a:rPr lang="en-US" sz="2800" dirty="0" smtClean="0"/>
              <a:t>Discuss gestational age assessments of the newborn</a:t>
            </a:r>
          </a:p>
          <a:p>
            <a:r>
              <a:rPr lang="en-US" sz="2800" dirty="0" smtClean="0"/>
              <a:t>Learn how to perform APGAR scoring of a </a:t>
            </a:r>
            <a:r>
              <a:rPr lang="en-US" sz="2800" dirty="0" smtClean="0"/>
              <a:t>neonate</a:t>
            </a:r>
          </a:p>
          <a:p>
            <a:r>
              <a:rPr lang="en-US" sz="2800" dirty="0" smtClean="0"/>
              <a:t>Discuss Safe Sleep guidelines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0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Ear set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0" descr="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03120"/>
            <a:ext cx="8789831" cy="400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9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Mouth and Palate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/>
              <a:t>Check for intactness of lip/palate</a:t>
            </a:r>
          </a:p>
          <a:p>
            <a:pPr>
              <a:defRPr/>
            </a:pPr>
            <a:r>
              <a:rPr lang="en-US" altLang="en-US" sz="2800" dirty="0"/>
              <a:t>Check soft palate/suck</a:t>
            </a:r>
          </a:p>
          <a:p>
            <a:pPr>
              <a:defRPr/>
            </a:pPr>
            <a:r>
              <a:rPr lang="en-US" altLang="en-US" sz="2800" dirty="0"/>
              <a:t>Prenatal teeth</a:t>
            </a:r>
          </a:p>
          <a:p>
            <a:pPr>
              <a:defRPr/>
            </a:pPr>
            <a:r>
              <a:rPr lang="en-US" altLang="en-US" sz="2800" dirty="0"/>
              <a:t>Epstein’s pearls – small white/yellow cystic papulescysts on median roof of palate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59" y="3784585"/>
            <a:ext cx="2432304" cy="1645920"/>
          </a:xfrm>
        </p:spPr>
        <p:txBody>
          <a:bodyPr/>
          <a:lstStyle/>
          <a:p>
            <a:r>
              <a:rPr lang="en-US" sz="5400" dirty="0" smtClean="0"/>
              <a:t>Cleft Lip and Palates</a:t>
            </a:r>
            <a:endParaRPr lang="en-US" sz="5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11" descr="cle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838200"/>
            <a:ext cx="6324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3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CHEST</a:t>
            </a: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Clavicles – check for intactness; crepitus</a:t>
            </a:r>
          </a:p>
          <a:p>
            <a:pPr eaLnBrk="1" hangingPunct="1">
              <a:defRPr/>
            </a:pPr>
            <a:r>
              <a:rPr lang="en-US" altLang="en-US" sz="2800" dirty="0"/>
              <a:t>Respirations: 30-60/min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no GFR/stridor/retractions</a:t>
            </a:r>
          </a:p>
          <a:p>
            <a:pPr eaLnBrk="1" hangingPunct="1">
              <a:defRPr/>
            </a:pPr>
            <a:r>
              <a:rPr lang="en-US" altLang="en-US" sz="2800" dirty="0"/>
              <a:t>Lung sounds: equal bilaterally, rales, rhonchi</a:t>
            </a:r>
          </a:p>
          <a:p>
            <a:pPr eaLnBrk="1" hangingPunct="1">
              <a:defRPr/>
            </a:pPr>
            <a:r>
              <a:rPr lang="en-US" altLang="en-US" sz="2800" dirty="0"/>
              <a:t>Breast buds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  <p:sp>
        <p:nvSpPr>
          <p:cNvPr id="37892" name="Rectangle 9"/>
          <p:cNvSpPr>
            <a:spLocks noGrp="1" noChangeArrowheads="1" noTextEdit="1"/>
          </p:cNvSpPr>
          <p:nvPr>
            <p:ph type="clipArt" sz="half" idx="2"/>
          </p:nvPr>
        </p:nvSpPr>
        <p:spPr/>
      </p:sp>
      <p:pic>
        <p:nvPicPr>
          <p:cNvPr id="37893" name="Picture 7" descr="MCHM00458_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1551976"/>
            <a:ext cx="3331335" cy="355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9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SUPERNUMMARY NIPPLES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39940" name="Picture 4" descr="br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304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HEART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Heart sounds:  check for murmur</a:t>
            </a:r>
          </a:p>
          <a:p>
            <a:pPr eaLnBrk="1" hangingPunct="1">
              <a:defRPr/>
            </a:pPr>
            <a:r>
              <a:rPr lang="en-US" altLang="en-US" sz="2800" dirty="0" smtClean="0"/>
              <a:t>Rate – 110-160 bpm	</a:t>
            </a:r>
          </a:p>
          <a:p>
            <a:pPr eaLnBrk="1" hangingPunct="1">
              <a:defRPr/>
            </a:pPr>
            <a:r>
              <a:rPr lang="en-US" altLang="en-US" sz="2800" dirty="0" smtClean="0"/>
              <a:t>Rhythm should be regular</a:t>
            </a:r>
          </a:p>
          <a:p>
            <a:pPr eaLnBrk="1" hangingPunct="1">
              <a:defRPr/>
            </a:pPr>
            <a:r>
              <a:rPr lang="en-US" altLang="en-US" sz="2800" dirty="0" smtClean="0"/>
              <a:t>Pulses (brachial and femoral) should be equal upper and lower extremities</a:t>
            </a:r>
            <a:endParaRPr lang="en-US" altLang="en-US" sz="2800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z="2800" dirty="0"/>
          </a:p>
        </p:txBody>
      </p:sp>
      <p:pic>
        <p:nvPicPr>
          <p:cNvPr id="2" name="Picture 7" descr="MCj033588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ABDOMEN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Shape: round, distended, flat, scaphoid</a:t>
            </a:r>
          </a:p>
          <a:p>
            <a:pPr eaLnBrk="1" hangingPunct="1">
              <a:defRPr/>
            </a:pPr>
            <a:r>
              <a:rPr lang="en-US" altLang="en-US" sz="2800" dirty="0"/>
              <a:t>Texture:  soft, firm, tender</a:t>
            </a:r>
          </a:p>
          <a:p>
            <a:pPr eaLnBrk="1" hangingPunct="1">
              <a:defRPr/>
            </a:pPr>
            <a:r>
              <a:rPr lang="en-US" altLang="en-US" sz="2800" dirty="0"/>
              <a:t>Umbilicus:  moist, dry, reddened, three vessels (2 arteries, 1 vein)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Bowel sounds:  check all four quadrants</a:t>
            </a:r>
          </a:p>
          <a:p>
            <a:pPr eaLnBrk="1" hangingPunct="1">
              <a:defRPr/>
            </a:pPr>
            <a:r>
              <a:rPr lang="en-US" altLang="en-US" sz="2800" dirty="0"/>
              <a:t>Hernia: umbilical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31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5400" dirty="0"/>
              <a:t>UMBILICAL </a:t>
            </a:r>
            <a:r>
              <a:rPr lang="en-US" altLang="en-US" sz="5400" dirty="0" smtClean="0"/>
              <a:t>HERNIA &amp; ENGORGED </a:t>
            </a:r>
            <a:r>
              <a:rPr lang="en-US" altLang="en-US" sz="5400" dirty="0"/>
              <a:t>BREASTS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45060" name="Picture 4" descr="HERNIA AND MASTI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03120"/>
            <a:ext cx="6858000" cy="422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Anogenital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Male infant- normal anatomy?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Penis: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Hypospadias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Circumcision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Scrotum: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Testes R and 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descended, in canal?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hydrocele R or L?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29400" y="1524001"/>
            <a:ext cx="4038600" cy="4525963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</p:txBody>
      </p:sp>
      <p:pic>
        <p:nvPicPr>
          <p:cNvPr id="46085" name="Picture 7" descr="MCj028567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075" y="1828800"/>
            <a:ext cx="3258355" cy="38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HYPOSPADIUS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z="2800" dirty="0"/>
          </a:p>
        </p:txBody>
      </p:sp>
      <p:pic>
        <p:nvPicPr>
          <p:cNvPr id="48132" name="Picture 7" descr="HYPOSP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67436"/>
            <a:ext cx="3581400" cy="415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3" name="Picture 9" descr="ANd9GcTwPhMAVMp27Sr5ZeJsTsFlc10fy8dbW7f17znHyaH0NA5gl5w&amp;t=1&amp;usg=__k4vSEWwkkvgUPU5xuug-L1eJc_0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67436"/>
            <a:ext cx="3810000" cy="41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To identify congenital anomalies that have yet to be detected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To be able to identify common neonatal problems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To identify potential problems based on family and pregnancy history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To allow opportunities for parents to ask questions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To initiate health promotion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Anogenital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Females	</a:t>
            </a:r>
          </a:p>
          <a:p>
            <a:pPr lvl="1" eaLnBrk="1" hangingPunct="1">
              <a:defRPr/>
            </a:pPr>
            <a:r>
              <a:rPr lang="en-US" altLang="en-US" sz="2800" dirty="0"/>
              <a:t>Normal anatomy: premature vs term</a:t>
            </a:r>
          </a:p>
          <a:p>
            <a:pPr lvl="1" eaLnBrk="1" hangingPunct="1">
              <a:defRPr/>
            </a:pPr>
            <a:r>
              <a:rPr lang="en-US" altLang="en-US" sz="2800" dirty="0"/>
              <a:t>Hymenal tag (vag tag)</a:t>
            </a:r>
          </a:p>
          <a:p>
            <a:pPr lvl="1" eaLnBrk="1" hangingPunct="1">
              <a:defRPr/>
            </a:pPr>
            <a:r>
              <a:rPr lang="en-US" altLang="en-US" sz="2800" dirty="0"/>
              <a:t>Discharge: mucus</a:t>
            </a:r>
          </a:p>
          <a:p>
            <a:pPr lvl="1" eaLnBrk="1" hangingPunct="1">
              <a:defRPr/>
            </a:pPr>
            <a:r>
              <a:rPr lang="en-US" altLang="en-US" sz="2800" dirty="0"/>
              <a:t>Pseudo-menses</a:t>
            </a:r>
          </a:p>
          <a:p>
            <a:pPr lvl="1" eaLnBrk="1" hangingPunct="1">
              <a:defRPr/>
            </a:pPr>
            <a:endParaRPr lang="en-US" altLang="en-US" sz="2800" dirty="0"/>
          </a:p>
          <a:p>
            <a:pPr lvl="1" eaLnBrk="1" hangingPunct="1">
              <a:defRPr/>
            </a:pPr>
            <a:endParaRPr lang="en-US" altLang="en-US" sz="2400" dirty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z="2800" dirty="0"/>
          </a:p>
        </p:txBody>
      </p:sp>
      <p:pic>
        <p:nvPicPr>
          <p:cNvPr id="49157" name="Picture 8" descr="MCj028567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3352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8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066800" y="642594"/>
            <a:ext cx="10058400" cy="29756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97735"/>
            <a:ext cx="4754880" cy="46544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/>
              <a:t>Anal patency</a:t>
            </a:r>
          </a:p>
          <a:p>
            <a:pPr lvl="1" eaLnBrk="1" hangingPunct="1">
              <a:defRPr/>
            </a:pPr>
            <a:r>
              <a:rPr lang="en-US" altLang="en-US" sz="2800" dirty="0"/>
              <a:t>Should be assessed at time of delivery (rectal temp no longer done)</a:t>
            </a:r>
          </a:p>
          <a:p>
            <a:pPr lvl="1" eaLnBrk="1" hangingPunct="1">
              <a:defRPr/>
            </a:pPr>
            <a:r>
              <a:rPr lang="en-US" altLang="en-US" sz="2800" dirty="0"/>
              <a:t>Type of stool:  meconium, transitional, breast milk, formula</a:t>
            </a:r>
          </a:p>
          <a:p>
            <a:pPr eaLnBrk="1" hangingPunct="1">
              <a:defRPr/>
            </a:pPr>
            <a:r>
              <a:rPr lang="en-US" altLang="en-US" sz="2800" dirty="0"/>
              <a:t>Should stool within 36 hours of birth</a:t>
            </a:r>
          </a:p>
          <a:p>
            <a:pPr eaLnBrk="1" hangingPunct="1">
              <a:defRPr/>
            </a:pPr>
            <a:r>
              <a:rPr lang="en-US" altLang="en-US" sz="2800" dirty="0"/>
              <a:t>Should void within 24 hours of birth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</p:txBody>
      </p:sp>
      <p:pic>
        <p:nvPicPr>
          <p:cNvPr id="51205" name="Picture 6" descr="MCj039517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EXTREMITIES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Be a parent!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Count fingers and toes!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Check for Simian creases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Check for polydactyly or syndactyly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Acrocyanosis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Range of motion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Abnormal foot positions: positional from delivery or club foot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“Breech babies”  Are they kissing their toes?</a:t>
            </a:r>
          </a:p>
        </p:txBody>
      </p:sp>
    </p:spTree>
    <p:extLst>
      <p:ext uri="{BB962C8B-B14F-4D97-AF65-F5344CB8AC3E}">
        <p14:creationId xmlns:p14="http://schemas.microsoft.com/office/powerpoint/2010/main" val="4121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POLYDACTYLY/ACROCYANOSIS</a:t>
            </a:r>
            <a:endParaRPr lang="en-US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55300" name="Picture 4" descr="Polydactyl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14194"/>
            <a:ext cx="3733800" cy="377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acrocyano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14194"/>
            <a:ext cx="3810000" cy="370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1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BACK AND SPINE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/>
              <a:t>Support neck and </a:t>
            </a:r>
            <a:r>
              <a:rPr lang="en-US" altLang="en-US" sz="2800" dirty="0" smtClean="0"/>
              <a:t>shoulders</a:t>
            </a: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Lift baby up and “dangle” in prone </a:t>
            </a:r>
            <a:r>
              <a:rPr lang="en-US" altLang="en-US" sz="2800" dirty="0" smtClean="0"/>
              <a:t>position</a:t>
            </a: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Examine spine for intactness and straightness:  check for dimples and or tufts of hair at the </a:t>
            </a:r>
            <a:r>
              <a:rPr lang="en-US" altLang="en-US" sz="2800" dirty="0" smtClean="0"/>
              <a:t>sacrum</a:t>
            </a: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Baby should exhibit tone, no floppiness should be noted</a:t>
            </a:r>
          </a:p>
        </p:txBody>
      </p:sp>
    </p:spTree>
    <p:extLst>
      <p:ext uri="{BB962C8B-B14F-4D97-AF65-F5344CB8AC3E}">
        <p14:creationId xmlns:p14="http://schemas.microsoft.com/office/powerpoint/2010/main" val="10314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SPINAL DEFECTS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58372" name="Picture 4" descr="dermal%20s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20" y="1905000"/>
            <a:ext cx="2984679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 descr="v5i1p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281940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2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SKIN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3000" dirty="0"/>
              <a:t>Stork-bite marks (capillary hemangiomas)</a:t>
            </a:r>
          </a:p>
          <a:p>
            <a:pPr eaLnBrk="1" hangingPunct="1">
              <a:defRPr/>
            </a:pPr>
            <a:r>
              <a:rPr lang="en-US" altLang="en-US" sz="3000" dirty="0"/>
              <a:t>Milia (benign white cysts – keratin and sebaceous material</a:t>
            </a:r>
          </a:p>
          <a:p>
            <a:pPr eaLnBrk="1" hangingPunct="1">
              <a:defRPr/>
            </a:pPr>
            <a:r>
              <a:rPr lang="en-US" altLang="en-US" sz="3000" dirty="0"/>
              <a:t>Erythema Toxicum (newborn rash) white pinpoint with erythematous base</a:t>
            </a:r>
          </a:p>
          <a:p>
            <a:pPr eaLnBrk="1" hangingPunct="1">
              <a:defRPr/>
            </a:pPr>
            <a:r>
              <a:rPr lang="en-US" altLang="en-US" sz="3000" dirty="0"/>
              <a:t>Breast enlargement – Witches milk</a:t>
            </a:r>
          </a:p>
          <a:p>
            <a:pPr eaLnBrk="1" hangingPunct="1">
              <a:defRPr/>
            </a:pPr>
            <a:r>
              <a:rPr lang="en-US" altLang="en-US" sz="3000" dirty="0"/>
              <a:t>Mongolian/Cerulean spots</a:t>
            </a:r>
          </a:p>
          <a:p>
            <a:pPr eaLnBrk="1" hangingPunct="1">
              <a:defRPr/>
            </a:pPr>
            <a:r>
              <a:rPr lang="en-US" altLang="en-US" sz="3000" dirty="0"/>
              <a:t>Lanugo - soft downy hair </a:t>
            </a:r>
          </a:p>
          <a:p>
            <a:pPr eaLnBrk="1" hangingPunct="1">
              <a:defRPr/>
            </a:pPr>
            <a:r>
              <a:rPr lang="en-US" altLang="en-US" sz="3000" dirty="0"/>
              <a:t>Vernix caseosa – thick, white cheesylike  substance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15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STORK BITES/MONGOLIAN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61444" name="Picture 4" descr="fl22_salmonp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3352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mongolian sp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396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VERNIX/MILIA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62468" name="Picture 5" descr="milia-n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03120"/>
            <a:ext cx="3962400" cy="315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133600" y="17526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en-US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62470" name="Picture 7" descr="vern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03120"/>
            <a:ext cx="3581400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ERYTHEMA TOXICUM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63492" name="Picture 4" descr="newborn r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70" y="2103120"/>
            <a:ext cx="415773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6" descr="ANd9GcRODbEAq36BXFhp0nlt2Mk5efsN5sLCNpmHQjaif7W6vFIJq-Y&amp;t=1&amp;usg=__hRs_8vFRtEUnpBVVThzpQXTDldw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103120"/>
            <a:ext cx="4053625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Prenatal data: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Maternal age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Family history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Drug or alcohol abuse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Gravidy/Parity:  problems with previous pregnancies or pregnancy outcomes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Maternal history: chronic diseases, medications during pregnancy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Prenatal test results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Labor and delivery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Infant’s condition at birth: Apgars, resuscitation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Gestational age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Birth weight/order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Gender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THE NEWBORN INFANT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64516" name="Picture 4" descr="newbo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3120"/>
            <a:ext cx="7108049" cy="391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0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 descr="Human_infant_newborn_ba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609600"/>
            <a:ext cx="78581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0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REFLEXES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Moro:  startle</a:t>
            </a:r>
          </a:p>
          <a:p>
            <a:pPr eaLnBrk="1" hangingPunct="1">
              <a:defRPr/>
            </a:pPr>
            <a:r>
              <a:rPr lang="en-US" altLang="en-US" sz="2800" dirty="0" smtClean="0"/>
              <a:t>Tonic neck:</a:t>
            </a:r>
          </a:p>
          <a:p>
            <a:pPr eaLnBrk="1" hangingPunct="1">
              <a:defRPr/>
            </a:pPr>
            <a:r>
              <a:rPr lang="en-US" altLang="en-US" sz="2800" dirty="0" smtClean="0"/>
              <a:t>Palmer grasp (toes too!)</a:t>
            </a:r>
          </a:p>
          <a:p>
            <a:pPr eaLnBrk="1" hangingPunct="1">
              <a:defRPr/>
            </a:pPr>
            <a:r>
              <a:rPr lang="en-US" altLang="en-US" sz="2800" dirty="0" smtClean="0"/>
              <a:t>Step</a:t>
            </a:r>
          </a:p>
          <a:p>
            <a:pPr eaLnBrk="1" hangingPunct="1">
              <a:defRPr/>
            </a:pPr>
            <a:r>
              <a:rPr lang="en-US" altLang="en-US" sz="2800" dirty="0" smtClean="0"/>
              <a:t>Babinski</a:t>
            </a:r>
          </a:p>
          <a:p>
            <a:pPr eaLnBrk="1" hangingPunct="1">
              <a:defRPr/>
            </a:pPr>
            <a:r>
              <a:rPr lang="en-US" altLang="en-US" sz="2800" dirty="0" smtClean="0"/>
              <a:t>Rooting</a:t>
            </a:r>
          </a:p>
          <a:p>
            <a:pPr eaLnBrk="1" hangingPunct="1">
              <a:defRPr/>
            </a:pPr>
            <a:r>
              <a:rPr lang="en-US" altLang="en-US" sz="2800" dirty="0" smtClean="0"/>
              <a:t>Sucking</a:t>
            </a:r>
          </a:p>
        </p:txBody>
      </p:sp>
    </p:spTree>
    <p:extLst>
      <p:ext uri="{BB962C8B-B14F-4D97-AF65-F5344CB8AC3E}">
        <p14:creationId xmlns:p14="http://schemas.microsoft.com/office/powerpoint/2010/main" val="19338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Gestational Age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Preterm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Fullterm</a:t>
            </a:r>
            <a:endParaRPr lang="en-US" sz="2800" dirty="0"/>
          </a:p>
        </p:txBody>
      </p:sp>
      <p:pic>
        <p:nvPicPr>
          <p:cNvPr id="7" name="Picture 4" descr="nicu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51" y="2767074"/>
            <a:ext cx="4777497" cy="317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NWBRN PIC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2767075"/>
            <a:ext cx="4754562" cy="317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3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BALLARD SCALE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u="sng" dirty="0"/>
              <a:t>Neuromuscular</a:t>
            </a:r>
            <a:r>
              <a:rPr lang="en-US" altLang="en-US" sz="28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Posture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Square Window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Arm Recoil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Popliteal Angle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Scarf Sign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Heel to Ear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u="sng" dirty="0"/>
              <a:t>Physical Maturity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Skin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Lanugo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Plantar Creases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Breast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Ear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Genitals</a:t>
            </a:r>
          </a:p>
        </p:txBody>
      </p:sp>
    </p:spTree>
    <p:extLst>
      <p:ext uri="{BB962C8B-B14F-4D97-AF65-F5344CB8AC3E}">
        <p14:creationId xmlns:p14="http://schemas.microsoft.com/office/powerpoint/2010/main" val="1670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NEUROMUSCULAR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POSTURE:  The degree of extremity flexion – the greater the flexion, the more mature </a:t>
            </a:r>
          </a:p>
          <a:p>
            <a:pPr eaLnBrk="1" hangingPunct="1">
              <a:defRPr/>
            </a:pPr>
            <a:r>
              <a:rPr lang="en-US" altLang="en-US" sz="2000" dirty="0" smtClean="0"/>
              <a:t>POPLITEAL ANGLE: Angle of knees with thigh on chest –lesser the angle greater the maturity</a:t>
            </a:r>
          </a:p>
          <a:p>
            <a:pPr>
              <a:defRPr/>
            </a:pPr>
            <a:r>
              <a:rPr lang="en-US" altLang="en-US" sz="2000" dirty="0" smtClean="0"/>
              <a:t>SQUARE WINDOW –Flexion of arm to forearm – greater the flexion, greater the maturity</a:t>
            </a:r>
          </a:p>
          <a:p>
            <a:pPr>
              <a:defRPr/>
            </a:pPr>
            <a:r>
              <a:rPr lang="en-US" altLang="en-US" sz="2000" dirty="0" smtClean="0"/>
              <a:t>SCARF SIGN:  Placing hand on opposite shoulder – lesser travel of elbow across midline, the greater the maturity</a:t>
            </a:r>
          </a:p>
          <a:p>
            <a:pPr>
              <a:defRPr/>
            </a:pPr>
            <a:r>
              <a:rPr lang="en-US" altLang="en-US" sz="2000" dirty="0" smtClean="0"/>
              <a:t>ARM RECOIL:  Recoil of arms after extension – full recoil shows greater maturity</a:t>
            </a:r>
          </a:p>
          <a:p>
            <a:pPr>
              <a:defRPr/>
            </a:pPr>
            <a:r>
              <a:rPr lang="en-US" altLang="en-US" sz="2000" dirty="0" smtClean="0"/>
              <a:t>HEEL TO EAR:  Non forceful movement of heel to ear – greater distance shows greater maturity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60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PHYSICAL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Skin:  sticky, friable, transparent &gt;leathery, cracked, wrinkled</a:t>
            </a:r>
          </a:p>
          <a:p>
            <a:pPr eaLnBrk="1" hangingPunct="1">
              <a:defRPr/>
            </a:pPr>
            <a:r>
              <a:rPr lang="en-US" altLang="en-US" sz="2000" dirty="0" smtClean="0"/>
              <a:t>Lanugo:  none &gt; abundant &gt; mostly bald</a:t>
            </a:r>
          </a:p>
          <a:p>
            <a:pPr eaLnBrk="1" hangingPunct="1">
              <a:defRPr/>
            </a:pPr>
            <a:r>
              <a:rPr lang="en-US" altLang="en-US" sz="2000" dirty="0" smtClean="0"/>
              <a:t>Plantar surface:  heel to toe 40-50mm (-1), less than 40mm (-2) &gt; creases over entire sole</a:t>
            </a:r>
          </a:p>
          <a:p>
            <a:pPr eaLnBrk="1" hangingPunct="1">
              <a:defRPr/>
            </a:pPr>
            <a:r>
              <a:rPr lang="en-US" altLang="en-US" sz="2000" dirty="0" smtClean="0"/>
              <a:t>Breast:  imperceptible &gt; full areola 5-19 mm bud</a:t>
            </a:r>
          </a:p>
          <a:p>
            <a:pPr>
              <a:defRPr/>
            </a:pPr>
            <a:r>
              <a:rPr lang="en-US" altLang="en-US" sz="2000" dirty="0"/>
              <a:t>Eye/Ear:  lids fused, pinna flat, stays folded &gt; thick cartilage</a:t>
            </a:r>
          </a:p>
          <a:p>
            <a:pPr>
              <a:defRPr/>
            </a:pPr>
            <a:r>
              <a:rPr lang="en-US" altLang="en-US" sz="2000" dirty="0"/>
              <a:t>Genitalia/Male:  scrotum flat, smooth &gt; testes pendulous, deep rugae</a:t>
            </a:r>
          </a:p>
          <a:p>
            <a:pPr>
              <a:defRPr/>
            </a:pPr>
            <a:r>
              <a:rPr lang="en-US" altLang="en-US" sz="2000" dirty="0"/>
              <a:t>Genitalia/Female:  clitoris prominent, labia flat&gt; majora covers clitoris and minora</a:t>
            </a:r>
          </a:p>
        </p:txBody>
      </p:sp>
    </p:spTree>
    <p:extLst>
      <p:ext uri="{BB962C8B-B14F-4D97-AF65-F5344CB8AC3E}">
        <p14:creationId xmlns:p14="http://schemas.microsoft.com/office/powerpoint/2010/main" val="7850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Add scores of neuromuscular and physical maturity</a:t>
            </a:r>
          </a:p>
          <a:p>
            <a:pPr eaLnBrk="1" hangingPunct="1">
              <a:defRPr/>
            </a:pPr>
            <a:r>
              <a:rPr lang="en-US" altLang="en-US" sz="2800" dirty="0" smtClean="0"/>
              <a:t>Consult maturity rating scale and assign estimated gestational age (+ or – 2 weeks)</a:t>
            </a:r>
          </a:p>
          <a:p>
            <a:pPr eaLnBrk="1" hangingPunct="1">
              <a:defRPr/>
            </a:pPr>
            <a:r>
              <a:rPr lang="en-US" altLang="en-US" sz="2800" dirty="0" smtClean="0"/>
              <a:t>Plot weight, length and head circumference on graph according to YOUR estimation, not EDC </a:t>
            </a:r>
          </a:p>
          <a:p>
            <a:pPr eaLnBrk="1" hangingPunct="1">
              <a:defRPr/>
            </a:pPr>
            <a:r>
              <a:rPr lang="en-US" altLang="en-US" sz="2800" dirty="0" smtClean="0"/>
              <a:t>Helpful for diagnosing LGA and AGA as </a:t>
            </a:r>
            <a:r>
              <a:rPr lang="en-US" altLang="en-US" sz="2800" dirty="0" smtClean="0"/>
              <a:t>well</a:t>
            </a:r>
          </a:p>
          <a:p>
            <a:pPr eaLnBrk="1" hangingPunct="1">
              <a:defRPr/>
            </a:pPr>
            <a:r>
              <a:rPr lang="en-US" altLang="en-US" sz="2800" dirty="0" smtClean="0"/>
              <a:t>*Nurseries also plot weights on computerized growth charts and get a percentile for growth- useful for SGA and LGA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679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APGAR SCORES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/>
              <a:t>Developed by Dr. Virginia Apgar in 1952</a:t>
            </a:r>
          </a:p>
          <a:p>
            <a:pPr eaLnBrk="1" hangingPunct="1">
              <a:defRPr/>
            </a:pPr>
            <a:r>
              <a:rPr lang="en-US" altLang="en-US" sz="2800" dirty="0"/>
              <a:t>Used to quickly assess health of newborn children immediately after childbirth</a:t>
            </a:r>
          </a:p>
          <a:p>
            <a:pPr eaLnBrk="1" hangingPunct="1">
              <a:defRPr/>
            </a:pPr>
            <a:r>
              <a:rPr lang="en-US" altLang="en-US" sz="2800" dirty="0"/>
              <a:t>Each component can be scored with a zero, 1 or 2</a:t>
            </a:r>
          </a:p>
          <a:p>
            <a:pPr eaLnBrk="1" hangingPunct="1">
              <a:defRPr/>
            </a:pPr>
            <a:r>
              <a:rPr lang="en-US" altLang="en-US" sz="2800" dirty="0"/>
              <a:t>Scores range from 0-10 and are assessed at 1 and 5 minutes of age</a:t>
            </a:r>
          </a:p>
          <a:p>
            <a:pPr eaLnBrk="1" hangingPunct="1">
              <a:defRPr/>
            </a:pPr>
            <a:r>
              <a:rPr lang="en-US" altLang="en-US" sz="2800" dirty="0"/>
              <a:t>If 5 minute score is less than 7, continue to score every 5 minutes until a 7 is reached or resuscitation is discontinued</a:t>
            </a:r>
          </a:p>
        </p:txBody>
      </p:sp>
    </p:spTree>
    <p:extLst>
      <p:ext uri="{BB962C8B-B14F-4D97-AF65-F5344CB8AC3E}">
        <p14:creationId xmlns:p14="http://schemas.microsoft.com/office/powerpoint/2010/main" val="38990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400" dirty="0" smtClean="0"/>
              <a:t>APGAR Scoring: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APPEARANCE:  assess skin color; 0 for blue all   over, 1 for acrocyanosis, 2 for pink all over</a:t>
            </a:r>
          </a:p>
          <a:p>
            <a:pPr eaLnBrk="1" hangingPunct="1">
              <a:defRPr/>
            </a:pPr>
            <a:r>
              <a:rPr lang="en-US" altLang="en-US" sz="2000" dirty="0" smtClean="0"/>
              <a:t>PULSE:  assess heart rate;  0 for absent, 1 for less than 100 bpm and 2 for 100 or more bpm</a:t>
            </a:r>
          </a:p>
          <a:p>
            <a:pPr eaLnBrk="1" hangingPunct="1">
              <a:defRPr/>
            </a:pPr>
            <a:r>
              <a:rPr lang="en-US" altLang="en-US" sz="2000" dirty="0" smtClean="0"/>
              <a:t>GRIMACE:  assess reflex irritability; 0 for no response, 1 for grimace and/or feeble cry when stimulated, 2 for sneeze, cough or pulling away from stimulation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ACTIVITY:  assess muscle tone;  0 for none, 1 for some flexion, 2 for active movement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RESPIRATIONS:  assess breathing;  0 for no effort, 1 for weak or irregular, 2 for strong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Apgar scores ARE NOT used for criteria for resuscitation. Code pink ABCs (airway, breathing, circulation) are the determining factors for </a:t>
            </a:r>
            <a:r>
              <a:rPr lang="en-US" altLang="en-US" sz="2000" dirty="0" smtClean="0"/>
              <a:t>resuscitation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* Code Pinks utilize NRP (Neonatal Resuscitation Program) for neonatal resuscitation.</a:t>
            </a:r>
            <a:endParaRPr lang="en-US" altLang="en-US" sz="2000" dirty="0"/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5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Where?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Mother’s room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dirty="0"/>
              <a:t>Adequate lighting needed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dirty="0"/>
              <a:t>Comfort with exam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dirty="0"/>
              <a:t>Able to answer questions during exam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Newborn Nursery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dirty="0"/>
              <a:t>Best for first few exams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dirty="0"/>
              <a:t>Discuss exam with mother when infant returned to room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7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4" y="2065827"/>
            <a:ext cx="9070848" cy="2587752"/>
          </a:xfrm>
        </p:spPr>
        <p:txBody>
          <a:bodyPr/>
          <a:lstStyle/>
          <a:p>
            <a:r>
              <a:rPr lang="en-US" dirty="0" smtClean="0"/>
              <a:t>Safe sleep</a:t>
            </a:r>
            <a:br>
              <a:rPr lang="en-US" dirty="0" smtClean="0"/>
            </a:br>
            <a:r>
              <a:rPr lang="en-US" sz="3200" dirty="0" smtClean="0"/>
              <a:t>Infant suffocation vs sids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77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 Sleep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https://www.injoyonline.com/learn/course/understanding-birth-stories-videos/birth-stories/safe-sleep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How?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 smtClean="0"/>
              <a:t>Observation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 smtClean="0"/>
              <a:t>Head </a:t>
            </a:r>
            <a:r>
              <a:rPr lang="en-US" altLang="en-US" sz="2800" dirty="0"/>
              <a:t>to </a:t>
            </a:r>
            <a:r>
              <a:rPr lang="en-US" altLang="en-US" sz="2800" dirty="0" smtClean="0"/>
              <a:t>toe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May listen to heart, lungs and bowel sounds at the beginning if infant is </a:t>
            </a:r>
            <a:r>
              <a:rPr lang="en-US" altLang="en-US" sz="2800" dirty="0" smtClean="0"/>
              <a:t>quiet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Be sure to keep infant warm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Normal Newborn Vital Signs: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/>
              <a:t>Temperature: axillary </a:t>
            </a:r>
            <a:r>
              <a:rPr lang="en-US" altLang="en-US" sz="2800" dirty="0" smtClean="0"/>
              <a:t>		36.4-37.5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Heart rate: 		 </a:t>
            </a:r>
            <a:r>
              <a:rPr lang="en-US" altLang="en-US" sz="2800" dirty="0" smtClean="0"/>
              <a:t>		110-160 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Respiratory rate:	   </a:t>
            </a:r>
            <a:r>
              <a:rPr lang="en-US" altLang="en-US" sz="2800" dirty="0" smtClean="0"/>
              <a:t>		30-60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Blood Pressure:        </a:t>
            </a:r>
            <a:r>
              <a:rPr lang="en-US" altLang="en-US" sz="2800" dirty="0" smtClean="0"/>
              <a:t>			not </a:t>
            </a:r>
            <a:r>
              <a:rPr lang="en-US" altLang="en-US" sz="2800" dirty="0"/>
              <a:t>routinely assessed </a:t>
            </a:r>
            <a:r>
              <a:rPr lang="en-US" altLang="en-US" sz="2800" dirty="0" smtClean="0"/>
              <a:t>in 						healthy </a:t>
            </a:r>
            <a:r>
              <a:rPr lang="en-US" altLang="en-US" sz="2800" dirty="0"/>
              <a:t>newborns</a:t>
            </a:r>
          </a:p>
        </p:txBody>
      </p:sp>
    </p:spTree>
    <p:extLst>
      <p:ext uri="{BB962C8B-B14F-4D97-AF65-F5344CB8AC3E}">
        <p14:creationId xmlns:p14="http://schemas.microsoft.com/office/powerpoint/2010/main" val="13599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Overall Appearance: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Observe infant in unwrapped state:  check for symmetry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Observe respiratory rate and effort:  note GFR, retractions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Tone – extremities should be flexed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Color – reddish pink:  note jaundice, bruising, pallor or cyanosis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Movement – MAE: note difference in symmetrical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Other Common Tests: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/>
              <a:t>Normal Glucose: within 2 hours of birth, above 45mmg%</a:t>
            </a:r>
          </a:p>
          <a:p>
            <a:pPr lvl="1">
              <a:defRPr/>
            </a:pPr>
            <a:r>
              <a:rPr lang="en-US" altLang="en-US" sz="2000" dirty="0"/>
              <a:t>done only with maternal risk factors or presence of clinical symptoms of hypoglycemia</a:t>
            </a:r>
          </a:p>
          <a:p>
            <a:pPr>
              <a:defRPr/>
            </a:pPr>
            <a:r>
              <a:rPr lang="en-US" altLang="en-US" sz="2000" dirty="0"/>
              <a:t>Hyperbilirubinemia: based on age of infant, plotted on scale to determine risk level</a:t>
            </a:r>
          </a:p>
          <a:p>
            <a:pPr lvl="1">
              <a:defRPr/>
            </a:pPr>
            <a:r>
              <a:rPr lang="en-US" altLang="en-US" sz="2000" dirty="0"/>
              <a:t>at least one assessment of TCB unless ABO or Rh factor issues</a:t>
            </a:r>
          </a:p>
          <a:p>
            <a:pPr>
              <a:defRPr/>
            </a:pPr>
            <a:r>
              <a:rPr lang="en-US" sz="2000" dirty="0"/>
              <a:t>Congenital Heart Defect (CHD)</a:t>
            </a:r>
          </a:p>
          <a:p>
            <a:pPr>
              <a:defRPr/>
            </a:pPr>
            <a:r>
              <a:rPr lang="en-US" sz="2000" dirty="0"/>
              <a:t>Hearing Screening</a:t>
            </a:r>
          </a:p>
          <a:p>
            <a:pPr>
              <a:defRPr/>
            </a:pPr>
            <a:r>
              <a:rPr lang="en-US" sz="2000" dirty="0"/>
              <a:t>Ohio Metabolic screen (PKU test)</a:t>
            </a:r>
          </a:p>
          <a:p>
            <a:pPr>
              <a:defRPr/>
            </a:pPr>
            <a:r>
              <a:rPr lang="en-US" sz="2000" dirty="0"/>
              <a:t>Car Seat </a:t>
            </a:r>
            <a:r>
              <a:rPr lang="en-US" sz="2000" dirty="0" smtClean="0"/>
              <a:t>Challenge</a:t>
            </a:r>
          </a:p>
          <a:p>
            <a:pPr>
              <a:defRPr/>
            </a:pPr>
            <a:r>
              <a:rPr lang="en-US" sz="2000" dirty="0" smtClean="0"/>
              <a:t>Blood Type/Coombs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9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135</TotalTime>
  <Words>1460</Words>
  <Application>Microsoft Office PowerPoint</Application>
  <PresentationFormat>Widescreen</PresentationFormat>
  <Paragraphs>241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Century Gothic</vt:lpstr>
      <vt:lpstr>Garamond</vt:lpstr>
      <vt:lpstr>Wingdings</vt:lpstr>
      <vt:lpstr>Savon</vt:lpstr>
      <vt:lpstr>Newborn assessment</vt:lpstr>
      <vt:lpstr>Objectives:</vt:lpstr>
      <vt:lpstr>WHY?</vt:lpstr>
      <vt:lpstr>What?</vt:lpstr>
      <vt:lpstr>Where?</vt:lpstr>
      <vt:lpstr>How?</vt:lpstr>
      <vt:lpstr>Normal Newborn Vital Signs:</vt:lpstr>
      <vt:lpstr>Overall Appearance:</vt:lpstr>
      <vt:lpstr>Other Common Tests:</vt:lpstr>
      <vt:lpstr>Head</vt:lpstr>
      <vt:lpstr>PowerPoint Presentation</vt:lpstr>
      <vt:lpstr>PowerPoint Presentation</vt:lpstr>
      <vt:lpstr>Cephalohematoma – does not cross suture lines:  “antler-like” </vt:lpstr>
      <vt:lpstr>Extra neck folds  </vt:lpstr>
      <vt:lpstr>Eyes</vt:lpstr>
      <vt:lpstr>PowerPoint Presentation</vt:lpstr>
      <vt:lpstr>Ears</vt:lpstr>
      <vt:lpstr>PowerPoint Presentation</vt:lpstr>
      <vt:lpstr>PowerPoint Presentation</vt:lpstr>
      <vt:lpstr>Ear set</vt:lpstr>
      <vt:lpstr>Mouth and Palate</vt:lpstr>
      <vt:lpstr>Cleft Lip and Palates</vt:lpstr>
      <vt:lpstr>CHEST</vt:lpstr>
      <vt:lpstr>SUPERNUMMARY NIPPLES</vt:lpstr>
      <vt:lpstr>HEART</vt:lpstr>
      <vt:lpstr>ABDOMEN</vt:lpstr>
      <vt:lpstr>UMBILICAL HERNIA &amp; ENGORGED BREASTS</vt:lpstr>
      <vt:lpstr>Anogenital</vt:lpstr>
      <vt:lpstr>HYPOSPADIUS</vt:lpstr>
      <vt:lpstr>Anogenital</vt:lpstr>
      <vt:lpstr>PowerPoint Presentation</vt:lpstr>
      <vt:lpstr>EXTREMITIES</vt:lpstr>
      <vt:lpstr>POLYDACTYLY/ACROCYANOSIS</vt:lpstr>
      <vt:lpstr>BACK AND SPINE</vt:lpstr>
      <vt:lpstr>SPINAL DEFECTS</vt:lpstr>
      <vt:lpstr>SKIN</vt:lpstr>
      <vt:lpstr>STORK BITES/MONGOLIAN</vt:lpstr>
      <vt:lpstr>VERNIX/MILIA</vt:lpstr>
      <vt:lpstr>ERYTHEMA TOXICUM</vt:lpstr>
      <vt:lpstr>THE NEWBORN INFANT</vt:lpstr>
      <vt:lpstr>PowerPoint Presentation</vt:lpstr>
      <vt:lpstr>REFLEXES</vt:lpstr>
      <vt:lpstr>Gestational Age</vt:lpstr>
      <vt:lpstr>BALLARD SCALE</vt:lpstr>
      <vt:lpstr>NEUROMUSCULAR</vt:lpstr>
      <vt:lpstr>PHYSICAL</vt:lpstr>
      <vt:lpstr>PowerPoint Presentation</vt:lpstr>
      <vt:lpstr>APGAR SCORES</vt:lpstr>
      <vt:lpstr>APGAR Scoring:</vt:lpstr>
      <vt:lpstr>Safe sleep Infant suffocation vs sids</vt:lpstr>
      <vt:lpstr>Safe Sleep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Newborn assessment</dc:title>
  <dc:creator>Lee Kelling</dc:creator>
  <cp:lastModifiedBy>Windows User</cp:lastModifiedBy>
  <cp:revision>16</cp:revision>
  <dcterms:created xsi:type="dcterms:W3CDTF">2018-01-21T22:04:08Z</dcterms:created>
  <dcterms:modified xsi:type="dcterms:W3CDTF">2020-09-02T23:16:01Z</dcterms:modified>
</cp:coreProperties>
</file>