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303" r:id="rId4"/>
    <p:sldId id="304"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1" r:id="rId25"/>
    <p:sldId id="282" r:id="rId26"/>
    <p:sldId id="283" r:id="rId27"/>
    <p:sldId id="285" r:id="rId28"/>
    <p:sldId id="286" r:id="rId29"/>
    <p:sldId id="287" r:id="rId30"/>
    <p:sldId id="288" r:id="rId31"/>
    <p:sldId id="289" r:id="rId32"/>
    <p:sldId id="290" r:id="rId33"/>
    <p:sldId id="291" r:id="rId34"/>
    <p:sldId id="292" r:id="rId35"/>
    <p:sldId id="293" r:id="rId36"/>
    <p:sldId id="294" r:id="rId37"/>
    <p:sldId id="296" r:id="rId38"/>
    <p:sldId id="295" r:id="rId39"/>
    <p:sldId id="297" r:id="rId40"/>
    <p:sldId id="298" r:id="rId41"/>
    <p:sldId id="299" r:id="rId42"/>
    <p:sldId id="300" r:id="rId43"/>
    <p:sldId id="301" r:id="rId44"/>
    <p:sldId id="302" r:id="rId45"/>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AA4742-2CAF-46D4-9C5D-6F8F8E7643EF}"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356403AC-EA34-4623-8E57-AF926DE33E69}">
      <dgm:prSet phldrT="[Text]" custT="1"/>
      <dgm:spPr/>
      <dgm:t>
        <a:bodyPr/>
        <a:lstStyle/>
        <a:p>
          <a:r>
            <a:rPr lang="en-US" sz="1800" b="1" dirty="0" smtClean="0">
              <a:solidFill>
                <a:schemeClr val="tx1"/>
              </a:solidFill>
            </a:rPr>
            <a:t>  PO2</a:t>
          </a:r>
          <a:endParaRPr lang="en-US" sz="1800" b="1" dirty="0">
            <a:solidFill>
              <a:schemeClr val="tx1"/>
            </a:solidFill>
          </a:endParaRPr>
        </a:p>
      </dgm:t>
    </dgm:pt>
    <dgm:pt modelId="{3B635702-8E36-4FEF-AC2C-3D970E91D7F8}" type="parTrans" cxnId="{BC4C1E5B-C2DC-4AA8-8017-14C0F34A79D5}">
      <dgm:prSet/>
      <dgm:spPr/>
      <dgm:t>
        <a:bodyPr/>
        <a:lstStyle/>
        <a:p>
          <a:endParaRPr lang="en-US"/>
        </a:p>
      </dgm:t>
    </dgm:pt>
    <dgm:pt modelId="{19ECDBA1-B8FD-47A4-A457-343BA5AD9117}" type="sibTrans" cxnId="{BC4C1E5B-C2DC-4AA8-8017-14C0F34A79D5}">
      <dgm:prSet/>
      <dgm:spPr/>
      <dgm:t>
        <a:bodyPr/>
        <a:lstStyle/>
        <a:p>
          <a:endParaRPr lang="en-US"/>
        </a:p>
      </dgm:t>
    </dgm:pt>
    <dgm:pt modelId="{F82ECF70-B862-4EC3-A595-064C26FB96DF}">
      <dgm:prSet phldrT="[Text]" custT="1"/>
      <dgm:spPr/>
      <dgm:t>
        <a:bodyPr/>
        <a:lstStyle/>
        <a:p>
          <a:r>
            <a:rPr lang="en-US" sz="1800" b="1" dirty="0" smtClean="0">
              <a:solidFill>
                <a:schemeClr val="tx1"/>
              </a:solidFill>
            </a:rPr>
            <a:t>pH</a:t>
          </a:r>
          <a:endParaRPr lang="en-US" sz="1800" b="1" dirty="0">
            <a:solidFill>
              <a:schemeClr val="tx1"/>
            </a:solidFill>
          </a:endParaRPr>
        </a:p>
      </dgm:t>
    </dgm:pt>
    <dgm:pt modelId="{20CCF0D7-34BD-4426-85E6-4E83D94215AB}" type="parTrans" cxnId="{5D3BEE57-39FA-4FEE-BCFC-30A042B240AE}">
      <dgm:prSet/>
      <dgm:spPr/>
      <dgm:t>
        <a:bodyPr/>
        <a:lstStyle/>
        <a:p>
          <a:endParaRPr lang="en-US"/>
        </a:p>
      </dgm:t>
    </dgm:pt>
    <dgm:pt modelId="{97EA51A7-05BB-488F-B431-BAB59725BE7F}" type="sibTrans" cxnId="{5D3BEE57-39FA-4FEE-BCFC-30A042B240AE}">
      <dgm:prSet/>
      <dgm:spPr/>
      <dgm:t>
        <a:bodyPr/>
        <a:lstStyle/>
        <a:p>
          <a:endParaRPr lang="en-US"/>
        </a:p>
      </dgm:t>
    </dgm:pt>
    <dgm:pt modelId="{3F2584CF-7B96-44C0-8E70-E8B76345326A}">
      <dgm:prSet phldrT="[Text]" custT="1"/>
      <dgm:spPr/>
      <dgm:t>
        <a:bodyPr/>
        <a:lstStyle/>
        <a:p>
          <a:r>
            <a:rPr lang="en-US" sz="1300" dirty="0" smtClean="0">
              <a:solidFill>
                <a:schemeClr val="tx1"/>
              </a:solidFill>
            </a:rPr>
            <a:t> </a:t>
          </a:r>
          <a:r>
            <a:rPr lang="en-US" sz="1800" b="1" dirty="0" smtClean="0">
              <a:solidFill>
                <a:schemeClr val="tx1"/>
              </a:solidFill>
            </a:rPr>
            <a:t>vasoconstriction</a:t>
          </a:r>
          <a:endParaRPr lang="en-US" sz="1800" b="1" dirty="0">
            <a:solidFill>
              <a:schemeClr val="tx1"/>
            </a:solidFill>
          </a:endParaRPr>
        </a:p>
      </dgm:t>
    </dgm:pt>
    <dgm:pt modelId="{235FF082-6969-48F4-8B4E-D68B1F067062}" type="parTrans" cxnId="{BA9CBF3E-5C12-43EB-9EA8-87549908C60E}">
      <dgm:prSet/>
      <dgm:spPr/>
      <dgm:t>
        <a:bodyPr/>
        <a:lstStyle/>
        <a:p>
          <a:endParaRPr lang="en-US"/>
        </a:p>
      </dgm:t>
    </dgm:pt>
    <dgm:pt modelId="{0C3C3CBE-D0D5-4710-A55A-BE02A58DA835}" type="sibTrans" cxnId="{BA9CBF3E-5C12-43EB-9EA8-87549908C60E}">
      <dgm:prSet/>
      <dgm:spPr/>
      <dgm:t>
        <a:bodyPr/>
        <a:lstStyle/>
        <a:p>
          <a:endParaRPr lang="en-US"/>
        </a:p>
      </dgm:t>
    </dgm:pt>
    <dgm:pt modelId="{3648A77B-1090-406F-8290-3D6CAAC25120}">
      <dgm:prSet custT="1"/>
      <dgm:spPr/>
      <dgm:t>
        <a:bodyPr/>
        <a:lstStyle/>
        <a:p>
          <a:r>
            <a:rPr lang="en-US" sz="2300" dirty="0" smtClean="0"/>
            <a:t>     </a:t>
          </a:r>
          <a:r>
            <a:rPr lang="en-US" sz="1800" b="1" dirty="0" smtClean="0">
              <a:solidFill>
                <a:schemeClr val="tx1"/>
              </a:solidFill>
            </a:rPr>
            <a:t>glucose</a:t>
          </a:r>
          <a:endParaRPr lang="en-US" sz="1800" b="1" dirty="0">
            <a:solidFill>
              <a:schemeClr val="tx1"/>
            </a:solidFill>
          </a:endParaRPr>
        </a:p>
      </dgm:t>
    </dgm:pt>
    <dgm:pt modelId="{0E403A7F-D59C-4DD6-A70F-A13F6B73D66D}" type="parTrans" cxnId="{71DBBADE-D719-4EEC-8C82-07C79F04A712}">
      <dgm:prSet/>
      <dgm:spPr/>
      <dgm:t>
        <a:bodyPr/>
        <a:lstStyle/>
        <a:p>
          <a:endParaRPr lang="en-US"/>
        </a:p>
      </dgm:t>
    </dgm:pt>
    <dgm:pt modelId="{41E8D435-D207-4242-9381-2AEF71416581}" type="sibTrans" cxnId="{71DBBADE-D719-4EEC-8C82-07C79F04A712}">
      <dgm:prSet/>
      <dgm:spPr/>
      <dgm:t>
        <a:bodyPr/>
        <a:lstStyle/>
        <a:p>
          <a:endParaRPr lang="en-US"/>
        </a:p>
      </dgm:t>
    </dgm:pt>
    <dgm:pt modelId="{17E1FF66-D269-4B86-A075-AC219721EF67}">
      <dgm:prSet phldrT="[Text]" custT="1"/>
      <dgm:spPr/>
      <dgm:t>
        <a:bodyPr/>
        <a:lstStyle/>
        <a:p>
          <a:r>
            <a:rPr lang="en-US" sz="1500" b="1" dirty="0" smtClean="0">
              <a:solidFill>
                <a:schemeClr val="tx1"/>
              </a:solidFill>
            </a:rPr>
            <a:t>  </a:t>
          </a:r>
          <a:r>
            <a:rPr lang="en-US" sz="1800" b="1" dirty="0" smtClean="0">
              <a:solidFill>
                <a:schemeClr val="tx1"/>
              </a:solidFill>
            </a:rPr>
            <a:t>effects maternal narcotics</a:t>
          </a:r>
          <a:endParaRPr lang="en-US" sz="1800" b="1" dirty="0">
            <a:solidFill>
              <a:schemeClr val="tx1"/>
            </a:solidFill>
          </a:endParaRPr>
        </a:p>
      </dgm:t>
    </dgm:pt>
    <dgm:pt modelId="{034B8F0F-2302-42A5-9002-5B569FAB1962}" type="sibTrans" cxnId="{B4C6307C-E2E3-4D12-82B9-CA327D197E18}">
      <dgm:prSet/>
      <dgm:spPr/>
      <dgm:t>
        <a:bodyPr/>
        <a:lstStyle/>
        <a:p>
          <a:endParaRPr lang="en-US"/>
        </a:p>
      </dgm:t>
    </dgm:pt>
    <dgm:pt modelId="{27E3DD15-44B2-4712-B313-B251A667C59E}" type="parTrans" cxnId="{B4C6307C-E2E3-4D12-82B9-CA327D197E18}">
      <dgm:prSet/>
      <dgm:spPr/>
      <dgm:t>
        <a:bodyPr/>
        <a:lstStyle/>
        <a:p>
          <a:endParaRPr lang="en-US"/>
        </a:p>
      </dgm:t>
    </dgm:pt>
    <dgm:pt modelId="{63B0D7EA-9B7D-435D-9F2A-78CC61CDC59F}" type="pres">
      <dgm:prSet presAssocID="{CDAA4742-2CAF-46D4-9C5D-6F8F8E7643EF}" presName="cycle" presStyleCnt="0">
        <dgm:presLayoutVars>
          <dgm:dir/>
          <dgm:resizeHandles val="exact"/>
        </dgm:presLayoutVars>
      </dgm:prSet>
      <dgm:spPr/>
      <dgm:t>
        <a:bodyPr/>
        <a:lstStyle/>
        <a:p>
          <a:endParaRPr lang="en-US"/>
        </a:p>
      </dgm:t>
    </dgm:pt>
    <dgm:pt modelId="{AFAC7952-7D43-4F89-AEA1-0EF7ABB51B10}" type="pres">
      <dgm:prSet presAssocID="{356403AC-EA34-4623-8E57-AF926DE33E69}" presName="node" presStyleLbl="node1" presStyleIdx="0" presStyleCnt="5" custScaleX="128043" custScaleY="59308" custRadScaleRad="98639" custRadScaleInc="0">
        <dgm:presLayoutVars>
          <dgm:bulletEnabled val="1"/>
        </dgm:presLayoutVars>
      </dgm:prSet>
      <dgm:spPr/>
      <dgm:t>
        <a:bodyPr/>
        <a:lstStyle/>
        <a:p>
          <a:endParaRPr lang="en-US"/>
        </a:p>
      </dgm:t>
    </dgm:pt>
    <dgm:pt modelId="{F8A45791-4927-4925-A7BD-65D189F0E348}" type="pres">
      <dgm:prSet presAssocID="{356403AC-EA34-4623-8E57-AF926DE33E69}" presName="spNode" presStyleCnt="0"/>
      <dgm:spPr/>
    </dgm:pt>
    <dgm:pt modelId="{95D7CC89-E2AF-4098-8168-A487E365F04B}" type="pres">
      <dgm:prSet presAssocID="{19ECDBA1-B8FD-47A4-A457-343BA5AD9117}" presName="sibTrans" presStyleLbl="sibTrans1D1" presStyleIdx="0" presStyleCnt="5"/>
      <dgm:spPr/>
      <dgm:t>
        <a:bodyPr/>
        <a:lstStyle/>
        <a:p>
          <a:endParaRPr lang="en-US"/>
        </a:p>
      </dgm:t>
    </dgm:pt>
    <dgm:pt modelId="{0FBCA30E-1C39-452A-8329-B73ECB0A3401}" type="pres">
      <dgm:prSet presAssocID="{F82ECF70-B862-4EC3-A595-064C26FB96DF}" presName="node" presStyleLbl="node1" presStyleIdx="1" presStyleCnt="5" custScaleX="91792" custScaleY="53650" custRadScaleRad="98975" custRadScaleInc="-5352">
        <dgm:presLayoutVars>
          <dgm:bulletEnabled val="1"/>
        </dgm:presLayoutVars>
      </dgm:prSet>
      <dgm:spPr/>
      <dgm:t>
        <a:bodyPr/>
        <a:lstStyle/>
        <a:p>
          <a:endParaRPr lang="en-US"/>
        </a:p>
      </dgm:t>
    </dgm:pt>
    <dgm:pt modelId="{97512EE9-AB50-4B09-AC6B-D04A86CE62C8}" type="pres">
      <dgm:prSet presAssocID="{F82ECF70-B862-4EC3-A595-064C26FB96DF}" presName="spNode" presStyleCnt="0"/>
      <dgm:spPr/>
    </dgm:pt>
    <dgm:pt modelId="{44A6B2C9-ABD1-4101-A1EB-579F923290B6}" type="pres">
      <dgm:prSet presAssocID="{97EA51A7-05BB-488F-B431-BAB59725BE7F}" presName="sibTrans" presStyleLbl="sibTrans1D1" presStyleIdx="1" presStyleCnt="5"/>
      <dgm:spPr/>
      <dgm:t>
        <a:bodyPr/>
        <a:lstStyle/>
        <a:p>
          <a:endParaRPr lang="en-US"/>
        </a:p>
      </dgm:t>
    </dgm:pt>
    <dgm:pt modelId="{6C11E5B2-6A9B-4368-ACF8-F0F0CBBE69C8}" type="pres">
      <dgm:prSet presAssocID="{3648A77B-1090-406F-8290-3D6CAAC25120}" presName="node" presStyleLbl="node1" presStyleIdx="2" presStyleCnt="5" custScaleX="92300" custScaleY="51084">
        <dgm:presLayoutVars>
          <dgm:bulletEnabled val="1"/>
        </dgm:presLayoutVars>
      </dgm:prSet>
      <dgm:spPr/>
      <dgm:t>
        <a:bodyPr/>
        <a:lstStyle/>
        <a:p>
          <a:endParaRPr lang="en-US"/>
        </a:p>
      </dgm:t>
    </dgm:pt>
    <dgm:pt modelId="{469593D2-3C5F-456B-94AF-E1259BD86B05}" type="pres">
      <dgm:prSet presAssocID="{3648A77B-1090-406F-8290-3D6CAAC25120}" presName="spNode" presStyleCnt="0"/>
      <dgm:spPr/>
    </dgm:pt>
    <dgm:pt modelId="{A0465FDA-FC7A-4743-9B21-4607FE4B20F2}" type="pres">
      <dgm:prSet presAssocID="{41E8D435-D207-4242-9381-2AEF71416581}" presName="sibTrans" presStyleLbl="sibTrans1D1" presStyleIdx="2" presStyleCnt="5"/>
      <dgm:spPr/>
      <dgm:t>
        <a:bodyPr/>
        <a:lstStyle/>
        <a:p>
          <a:endParaRPr lang="en-US"/>
        </a:p>
      </dgm:t>
    </dgm:pt>
    <dgm:pt modelId="{45ADD1C7-7B05-4505-9224-5B43CB5EA7BF}" type="pres">
      <dgm:prSet presAssocID="{17E1FF66-D269-4B86-A075-AC219721EF67}" presName="node" presStyleLbl="node1" presStyleIdx="3" presStyleCnt="5" custScaleX="99754" custScaleY="68327" custRadScaleRad="98646" custRadScaleInc="24171">
        <dgm:presLayoutVars>
          <dgm:bulletEnabled val="1"/>
        </dgm:presLayoutVars>
      </dgm:prSet>
      <dgm:spPr/>
      <dgm:t>
        <a:bodyPr/>
        <a:lstStyle/>
        <a:p>
          <a:endParaRPr lang="en-US"/>
        </a:p>
      </dgm:t>
    </dgm:pt>
    <dgm:pt modelId="{16D31EBD-F033-4BB6-812A-565198BAB67B}" type="pres">
      <dgm:prSet presAssocID="{17E1FF66-D269-4B86-A075-AC219721EF67}" presName="spNode" presStyleCnt="0"/>
      <dgm:spPr/>
    </dgm:pt>
    <dgm:pt modelId="{B564F22D-1517-48E7-ABEB-54FD3D29B86E}" type="pres">
      <dgm:prSet presAssocID="{034B8F0F-2302-42A5-9002-5B569FAB1962}" presName="sibTrans" presStyleLbl="sibTrans1D1" presStyleIdx="3" presStyleCnt="5"/>
      <dgm:spPr/>
      <dgm:t>
        <a:bodyPr/>
        <a:lstStyle/>
        <a:p>
          <a:endParaRPr lang="en-US"/>
        </a:p>
      </dgm:t>
    </dgm:pt>
    <dgm:pt modelId="{0EA9513F-45A1-44D9-B8D9-EF2866EEF37C}" type="pres">
      <dgm:prSet presAssocID="{3F2584CF-7B96-44C0-8E70-E8B76345326A}" presName="node" presStyleLbl="node1" presStyleIdx="4" presStyleCnt="5" custScaleX="125306" custScaleY="70922" custRadScaleRad="100901" custRadScaleInc="-693">
        <dgm:presLayoutVars>
          <dgm:bulletEnabled val="1"/>
        </dgm:presLayoutVars>
      </dgm:prSet>
      <dgm:spPr/>
      <dgm:t>
        <a:bodyPr/>
        <a:lstStyle/>
        <a:p>
          <a:endParaRPr lang="en-US"/>
        </a:p>
      </dgm:t>
    </dgm:pt>
    <dgm:pt modelId="{ED430093-106C-42D0-A177-8CF192C11A56}" type="pres">
      <dgm:prSet presAssocID="{3F2584CF-7B96-44C0-8E70-E8B76345326A}" presName="spNode" presStyleCnt="0"/>
      <dgm:spPr/>
    </dgm:pt>
    <dgm:pt modelId="{65488F69-1E0D-4727-BFD1-3E310E173593}" type="pres">
      <dgm:prSet presAssocID="{0C3C3CBE-D0D5-4710-A55A-BE02A58DA835}" presName="sibTrans" presStyleLbl="sibTrans1D1" presStyleIdx="4" presStyleCnt="5"/>
      <dgm:spPr/>
      <dgm:t>
        <a:bodyPr/>
        <a:lstStyle/>
        <a:p>
          <a:endParaRPr lang="en-US"/>
        </a:p>
      </dgm:t>
    </dgm:pt>
  </dgm:ptLst>
  <dgm:cxnLst>
    <dgm:cxn modelId="{71DBBADE-D719-4EEC-8C82-07C79F04A712}" srcId="{CDAA4742-2CAF-46D4-9C5D-6F8F8E7643EF}" destId="{3648A77B-1090-406F-8290-3D6CAAC25120}" srcOrd="2" destOrd="0" parTransId="{0E403A7F-D59C-4DD6-A70F-A13F6B73D66D}" sibTransId="{41E8D435-D207-4242-9381-2AEF71416581}"/>
    <dgm:cxn modelId="{DBFC7076-F7CB-4CA4-91BF-BB78CFF1C565}" type="presOf" srcId="{97EA51A7-05BB-488F-B431-BAB59725BE7F}" destId="{44A6B2C9-ABD1-4101-A1EB-579F923290B6}" srcOrd="0" destOrd="0" presId="urn:microsoft.com/office/officeart/2005/8/layout/cycle5"/>
    <dgm:cxn modelId="{91427E6F-EAE2-441B-8AA4-9E68F851CA32}" type="presOf" srcId="{356403AC-EA34-4623-8E57-AF926DE33E69}" destId="{AFAC7952-7D43-4F89-AEA1-0EF7ABB51B10}" srcOrd="0" destOrd="0" presId="urn:microsoft.com/office/officeart/2005/8/layout/cycle5"/>
    <dgm:cxn modelId="{5D3BEE57-39FA-4FEE-BCFC-30A042B240AE}" srcId="{CDAA4742-2CAF-46D4-9C5D-6F8F8E7643EF}" destId="{F82ECF70-B862-4EC3-A595-064C26FB96DF}" srcOrd="1" destOrd="0" parTransId="{20CCF0D7-34BD-4426-85E6-4E83D94215AB}" sibTransId="{97EA51A7-05BB-488F-B431-BAB59725BE7F}"/>
    <dgm:cxn modelId="{AD2548ED-39D4-47F4-8767-DA1A2729627C}" type="presOf" srcId="{CDAA4742-2CAF-46D4-9C5D-6F8F8E7643EF}" destId="{63B0D7EA-9B7D-435D-9F2A-78CC61CDC59F}" srcOrd="0" destOrd="0" presId="urn:microsoft.com/office/officeart/2005/8/layout/cycle5"/>
    <dgm:cxn modelId="{ADE5A173-0738-45FA-B881-F54C6B8551E9}" type="presOf" srcId="{19ECDBA1-B8FD-47A4-A457-343BA5AD9117}" destId="{95D7CC89-E2AF-4098-8168-A487E365F04B}" srcOrd="0" destOrd="0" presId="urn:microsoft.com/office/officeart/2005/8/layout/cycle5"/>
    <dgm:cxn modelId="{3C2FC047-33CB-4D55-98AA-9F708F450CB6}" type="presOf" srcId="{17E1FF66-D269-4B86-A075-AC219721EF67}" destId="{45ADD1C7-7B05-4505-9224-5B43CB5EA7BF}" srcOrd="0" destOrd="0" presId="urn:microsoft.com/office/officeart/2005/8/layout/cycle5"/>
    <dgm:cxn modelId="{F374513F-74BC-4177-A746-8461D1C5A873}" type="presOf" srcId="{41E8D435-D207-4242-9381-2AEF71416581}" destId="{A0465FDA-FC7A-4743-9B21-4607FE4B20F2}" srcOrd="0" destOrd="0" presId="urn:microsoft.com/office/officeart/2005/8/layout/cycle5"/>
    <dgm:cxn modelId="{E1FA6DC2-2035-4F11-845F-0072DE133690}" type="presOf" srcId="{F82ECF70-B862-4EC3-A595-064C26FB96DF}" destId="{0FBCA30E-1C39-452A-8329-B73ECB0A3401}" srcOrd="0" destOrd="0" presId="urn:microsoft.com/office/officeart/2005/8/layout/cycle5"/>
    <dgm:cxn modelId="{D95851C5-896F-4F7C-AF28-2E8E89B6395C}" type="presOf" srcId="{3F2584CF-7B96-44C0-8E70-E8B76345326A}" destId="{0EA9513F-45A1-44D9-B8D9-EF2866EEF37C}" srcOrd="0" destOrd="0" presId="urn:microsoft.com/office/officeart/2005/8/layout/cycle5"/>
    <dgm:cxn modelId="{C95AE634-18A4-44CC-A1E2-09B98057BE88}" type="presOf" srcId="{0C3C3CBE-D0D5-4710-A55A-BE02A58DA835}" destId="{65488F69-1E0D-4727-BFD1-3E310E173593}" srcOrd="0" destOrd="0" presId="urn:microsoft.com/office/officeart/2005/8/layout/cycle5"/>
    <dgm:cxn modelId="{BA9CBF3E-5C12-43EB-9EA8-87549908C60E}" srcId="{CDAA4742-2CAF-46D4-9C5D-6F8F8E7643EF}" destId="{3F2584CF-7B96-44C0-8E70-E8B76345326A}" srcOrd="4" destOrd="0" parTransId="{235FF082-6969-48F4-8B4E-D68B1F067062}" sibTransId="{0C3C3CBE-D0D5-4710-A55A-BE02A58DA835}"/>
    <dgm:cxn modelId="{9332B392-01DF-42F1-BD78-6B57E8F64FDA}" type="presOf" srcId="{034B8F0F-2302-42A5-9002-5B569FAB1962}" destId="{B564F22D-1517-48E7-ABEB-54FD3D29B86E}" srcOrd="0" destOrd="0" presId="urn:microsoft.com/office/officeart/2005/8/layout/cycle5"/>
    <dgm:cxn modelId="{B5CE2037-0583-4B3C-8225-607B30DA8A82}" type="presOf" srcId="{3648A77B-1090-406F-8290-3D6CAAC25120}" destId="{6C11E5B2-6A9B-4368-ACF8-F0F0CBBE69C8}" srcOrd="0" destOrd="0" presId="urn:microsoft.com/office/officeart/2005/8/layout/cycle5"/>
    <dgm:cxn modelId="{BC4C1E5B-C2DC-4AA8-8017-14C0F34A79D5}" srcId="{CDAA4742-2CAF-46D4-9C5D-6F8F8E7643EF}" destId="{356403AC-EA34-4623-8E57-AF926DE33E69}" srcOrd="0" destOrd="0" parTransId="{3B635702-8E36-4FEF-AC2C-3D970E91D7F8}" sibTransId="{19ECDBA1-B8FD-47A4-A457-343BA5AD9117}"/>
    <dgm:cxn modelId="{B4C6307C-E2E3-4D12-82B9-CA327D197E18}" srcId="{CDAA4742-2CAF-46D4-9C5D-6F8F8E7643EF}" destId="{17E1FF66-D269-4B86-A075-AC219721EF67}" srcOrd="3" destOrd="0" parTransId="{27E3DD15-44B2-4712-B313-B251A667C59E}" sibTransId="{034B8F0F-2302-42A5-9002-5B569FAB1962}"/>
    <dgm:cxn modelId="{784D4B8A-8DB4-4093-931E-6C78A2653866}" type="presParOf" srcId="{63B0D7EA-9B7D-435D-9F2A-78CC61CDC59F}" destId="{AFAC7952-7D43-4F89-AEA1-0EF7ABB51B10}" srcOrd="0" destOrd="0" presId="urn:microsoft.com/office/officeart/2005/8/layout/cycle5"/>
    <dgm:cxn modelId="{E84D5448-ECA6-47BC-9152-460BE2A574EF}" type="presParOf" srcId="{63B0D7EA-9B7D-435D-9F2A-78CC61CDC59F}" destId="{F8A45791-4927-4925-A7BD-65D189F0E348}" srcOrd="1" destOrd="0" presId="urn:microsoft.com/office/officeart/2005/8/layout/cycle5"/>
    <dgm:cxn modelId="{E394F553-E6AE-4BD5-8FDE-658062B6AFE6}" type="presParOf" srcId="{63B0D7EA-9B7D-435D-9F2A-78CC61CDC59F}" destId="{95D7CC89-E2AF-4098-8168-A487E365F04B}" srcOrd="2" destOrd="0" presId="urn:microsoft.com/office/officeart/2005/8/layout/cycle5"/>
    <dgm:cxn modelId="{00F902AA-C214-45A1-B8DC-299FF37E46C8}" type="presParOf" srcId="{63B0D7EA-9B7D-435D-9F2A-78CC61CDC59F}" destId="{0FBCA30E-1C39-452A-8329-B73ECB0A3401}" srcOrd="3" destOrd="0" presId="urn:microsoft.com/office/officeart/2005/8/layout/cycle5"/>
    <dgm:cxn modelId="{CAD53F2A-1137-4EBE-AFBC-766E6B2C73EA}" type="presParOf" srcId="{63B0D7EA-9B7D-435D-9F2A-78CC61CDC59F}" destId="{97512EE9-AB50-4B09-AC6B-D04A86CE62C8}" srcOrd="4" destOrd="0" presId="urn:microsoft.com/office/officeart/2005/8/layout/cycle5"/>
    <dgm:cxn modelId="{D21B9F9B-3B45-465C-B1B5-D6B522897545}" type="presParOf" srcId="{63B0D7EA-9B7D-435D-9F2A-78CC61CDC59F}" destId="{44A6B2C9-ABD1-4101-A1EB-579F923290B6}" srcOrd="5" destOrd="0" presId="urn:microsoft.com/office/officeart/2005/8/layout/cycle5"/>
    <dgm:cxn modelId="{614FD314-25F6-4E44-AFEA-C9293DF6F0CD}" type="presParOf" srcId="{63B0D7EA-9B7D-435D-9F2A-78CC61CDC59F}" destId="{6C11E5B2-6A9B-4368-ACF8-F0F0CBBE69C8}" srcOrd="6" destOrd="0" presId="urn:microsoft.com/office/officeart/2005/8/layout/cycle5"/>
    <dgm:cxn modelId="{B32F531E-0E76-455D-AB67-F78464BAB8D2}" type="presParOf" srcId="{63B0D7EA-9B7D-435D-9F2A-78CC61CDC59F}" destId="{469593D2-3C5F-456B-94AF-E1259BD86B05}" srcOrd="7" destOrd="0" presId="urn:microsoft.com/office/officeart/2005/8/layout/cycle5"/>
    <dgm:cxn modelId="{2D79339A-D2BD-4AE2-A7CC-DE8390EE069E}" type="presParOf" srcId="{63B0D7EA-9B7D-435D-9F2A-78CC61CDC59F}" destId="{A0465FDA-FC7A-4743-9B21-4607FE4B20F2}" srcOrd="8" destOrd="0" presId="urn:microsoft.com/office/officeart/2005/8/layout/cycle5"/>
    <dgm:cxn modelId="{7BF8B5B1-8CC1-4C54-9A17-FA67F16DF51B}" type="presParOf" srcId="{63B0D7EA-9B7D-435D-9F2A-78CC61CDC59F}" destId="{45ADD1C7-7B05-4505-9224-5B43CB5EA7BF}" srcOrd="9" destOrd="0" presId="urn:microsoft.com/office/officeart/2005/8/layout/cycle5"/>
    <dgm:cxn modelId="{93129434-F13E-4807-9325-4C80C1FBF6BE}" type="presParOf" srcId="{63B0D7EA-9B7D-435D-9F2A-78CC61CDC59F}" destId="{16D31EBD-F033-4BB6-812A-565198BAB67B}" srcOrd="10" destOrd="0" presId="urn:microsoft.com/office/officeart/2005/8/layout/cycle5"/>
    <dgm:cxn modelId="{D8D88848-1E77-4F29-BFB3-6EDB3571DF93}" type="presParOf" srcId="{63B0D7EA-9B7D-435D-9F2A-78CC61CDC59F}" destId="{B564F22D-1517-48E7-ABEB-54FD3D29B86E}" srcOrd="11" destOrd="0" presId="urn:microsoft.com/office/officeart/2005/8/layout/cycle5"/>
    <dgm:cxn modelId="{EE135776-3832-4E4E-B073-7E9D4F14CAA4}" type="presParOf" srcId="{63B0D7EA-9B7D-435D-9F2A-78CC61CDC59F}" destId="{0EA9513F-45A1-44D9-B8D9-EF2866EEF37C}" srcOrd="12" destOrd="0" presId="urn:microsoft.com/office/officeart/2005/8/layout/cycle5"/>
    <dgm:cxn modelId="{A2A72DCB-2E55-4128-B6EB-51A13564A593}" type="presParOf" srcId="{63B0D7EA-9B7D-435D-9F2A-78CC61CDC59F}" destId="{ED430093-106C-42D0-A177-8CF192C11A56}" srcOrd="13" destOrd="0" presId="urn:microsoft.com/office/officeart/2005/8/layout/cycle5"/>
    <dgm:cxn modelId="{7EE4459E-71EE-4FA7-BA8B-942657B99DD8}" type="presParOf" srcId="{63B0D7EA-9B7D-435D-9F2A-78CC61CDC59F}" destId="{65488F69-1E0D-4727-BFD1-3E310E173593}"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AC7952-7D43-4F89-AEA1-0EF7ABB51B10}">
      <dsp:nvSpPr>
        <dsp:cNvPr id="0" name=""/>
        <dsp:cNvSpPr/>
      </dsp:nvSpPr>
      <dsp:spPr>
        <a:xfrm>
          <a:off x="2602238" y="162729"/>
          <a:ext cx="2428547" cy="7311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  PO2</a:t>
          </a:r>
          <a:endParaRPr lang="en-US" sz="1800" b="1" kern="1200" dirty="0">
            <a:solidFill>
              <a:schemeClr val="tx1"/>
            </a:solidFill>
          </a:endParaRPr>
        </a:p>
      </dsp:txBody>
      <dsp:txXfrm>
        <a:off x="2637931" y="198422"/>
        <a:ext cx="2357161" cy="659782"/>
      </dsp:txXfrm>
    </dsp:sp>
    <dsp:sp modelId="{95D7CC89-E2AF-4098-8168-A487E365F04B}">
      <dsp:nvSpPr>
        <dsp:cNvPr id="0" name=""/>
        <dsp:cNvSpPr/>
      </dsp:nvSpPr>
      <dsp:spPr>
        <a:xfrm>
          <a:off x="1343131" y="526830"/>
          <a:ext cx="4923692" cy="4923692"/>
        </a:xfrm>
        <a:custGeom>
          <a:avLst/>
          <a:gdLst/>
          <a:ahLst/>
          <a:cxnLst/>
          <a:rect l="0" t="0" r="0" b="0"/>
          <a:pathLst>
            <a:path>
              <a:moveTo>
                <a:pt x="3913985" y="473888"/>
              </a:moveTo>
              <a:arcTo wR="2461846" hR="2461846" stAng="18368816" swAng="115563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FBCA30E-1C39-452A-8329-B73ECB0A3401}">
      <dsp:nvSpPr>
        <dsp:cNvPr id="0" name=""/>
        <dsp:cNvSpPr/>
      </dsp:nvSpPr>
      <dsp:spPr>
        <a:xfrm>
          <a:off x="5245913" y="1821234"/>
          <a:ext cx="1740987" cy="6614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pH</a:t>
          </a:r>
          <a:endParaRPr lang="en-US" sz="1800" b="1" kern="1200" dirty="0">
            <a:solidFill>
              <a:schemeClr val="tx1"/>
            </a:solidFill>
          </a:endParaRPr>
        </a:p>
      </dsp:txBody>
      <dsp:txXfrm>
        <a:off x="5278201" y="1853522"/>
        <a:ext cx="1676411" cy="596838"/>
      </dsp:txXfrm>
    </dsp:sp>
    <dsp:sp modelId="{44A6B2C9-ABD1-4101-A1EB-579F923290B6}">
      <dsp:nvSpPr>
        <dsp:cNvPr id="0" name=""/>
        <dsp:cNvSpPr/>
      </dsp:nvSpPr>
      <dsp:spPr>
        <a:xfrm>
          <a:off x="1333566" y="517779"/>
          <a:ext cx="4923692" cy="4923692"/>
        </a:xfrm>
        <a:custGeom>
          <a:avLst/>
          <a:gdLst/>
          <a:ahLst/>
          <a:cxnLst/>
          <a:rect l="0" t="0" r="0" b="0"/>
          <a:pathLst>
            <a:path>
              <a:moveTo>
                <a:pt x="4923089" y="2407354"/>
              </a:moveTo>
              <a:arcTo wR="2461846" hR="2461846" stAng="21523901" swAng="198567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C11E5B2-6A9B-4368-ACF8-F0F0CBBE69C8}">
      <dsp:nvSpPr>
        <dsp:cNvPr id="0" name=""/>
        <dsp:cNvSpPr/>
      </dsp:nvSpPr>
      <dsp:spPr>
        <a:xfrm>
          <a:off x="4388237" y="4633440"/>
          <a:ext cx="1750622" cy="6297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     </a:t>
          </a:r>
          <a:r>
            <a:rPr lang="en-US" sz="1800" b="1" kern="1200" dirty="0" smtClean="0">
              <a:solidFill>
                <a:schemeClr val="tx1"/>
              </a:solidFill>
            </a:rPr>
            <a:t>glucose</a:t>
          </a:r>
          <a:endParaRPr lang="en-US" sz="1800" b="1" kern="1200" dirty="0">
            <a:solidFill>
              <a:schemeClr val="tx1"/>
            </a:solidFill>
          </a:endParaRPr>
        </a:p>
      </dsp:txBody>
      <dsp:txXfrm>
        <a:off x="4418980" y="4664183"/>
        <a:ext cx="1689136" cy="568294"/>
      </dsp:txXfrm>
    </dsp:sp>
    <dsp:sp modelId="{A0465FDA-FC7A-4743-9B21-4607FE4B20F2}">
      <dsp:nvSpPr>
        <dsp:cNvPr id="0" name=""/>
        <dsp:cNvSpPr/>
      </dsp:nvSpPr>
      <dsp:spPr>
        <a:xfrm>
          <a:off x="1400164" y="478342"/>
          <a:ext cx="4923692" cy="4923692"/>
        </a:xfrm>
        <a:custGeom>
          <a:avLst/>
          <a:gdLst/>
          <a:ahLst/>
          <a:cxnLst/>
          <a:rect l="0" t="0" r="0" b="0"/>
          <a:pathLst>
            <a:path>
              <a:moveTo>
                <a:pt x="2925701" y="4879598"/>
              </a:moveTo>
              <a:arcTo wR="2461846" hR="2461846" stAng="4748373" swAng="158672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5ADD1C7-7B05-4505-9224-5B43CB5EA7BF}">
      <dsp:nvSpPr>
        <dsp:cNvPr id="0" name=""/>
        <dsp:cNvSpPr/>
      </dsp:nvSpPr>
      <dsp:spPr>
        <a:xfrm>
          <a:off x="1251796" y="4345844"/>
          <a:ext cx="1891999" cy="8423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tx1"/>
              </a:solidFill>
            </a:rPr>
            <a:t>  </a:t>
          </a:r>
          <a:r>
            <a:rPr lang="en-US" sz="1800" b="1" kern="1200" dirty="0" smtClean="0">
              <a:solidFill>
                <a:schemeClr val="tx1"/>
              </a:solidFill>
            </a:rPr>
            <a:t>effects maternal narcotics</a:t>
          </a:r>
          <a:endParaRPr lang="en-US" sz="1800" b="1" kern="1200" dirty="0">
            <a:solidFill>
              <a:schemeClr val="tx1"/>
            </a:solidFill>
          </a:endParaRPr>
        </a:p>
      </dsp:txBody>
      <dsp:txXfrm>
        <a:off x="1292916" y="4386964"/>
        <a:ext cx="1809759" cy="760117"/>
      </dsp:txXfrm>
    </dsp:sp>
    <dsp:sp modelId="{B564F22D-1517-48E7-ABEB-54FD3D29B86E}">
      <dsp:nvSpPr>
        <dsp:cNvPr id="0" name=""/>
        <dsp:cNvSpPr/>
      </dsp:nvSpPr>
      <dsp:spPr>
        <a:xfrm>
          <a:off x="1341159" y="418908"/>
          <a:ext cx="4923692" cy="4923692"/>
        </a:xfrm>
        <a:custGeom>
          <a:avLst/>
          <a:gdLst/>
          <a:ahLst/>
          <a:cxnLst/>
          <a:rect l="0" t="0" r="0" b="0"/>
          <a:pathLst>
            <a:path>
              <a:moveTo>
                <a:pt x="293286" y="3627193"/>
              </a:moveTo>
              <a:arcTo wR="2461846" hR="2461846" stAng="9104831" swAng="154551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EA9513F-45A1-44D9-B8D9-EF2866EEF37C}">
      <dsp:nvSpPr>
        <dsp:cNvPr id="0" name=""/>
        <dsp:cNvSpPr/>
      </dsp:nvSpPr>
      <dsp:spPr>
        <a:xfrm>
          <a:off x="263525" y="1758734"/>
          <a:ext cx="2376635" cy="8743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tx1"/>
              </a:solidFill>
            </a:rPr>
            <a:t> </a:t>
          </a:r>
          <a:r>
            <a:rPr lang="en-US" sz="1800" b="1" kern="1200" dirty="0" smtClean="0">
              <a:solidFill>
                <a:schemeClr val="tx1"/>
              </a:solidFill>
            </a:rPr>
            <a:t>vasoconstriction</a:t>
          </a:r>
          <a:endParaRPr lang="en-US" sz="1800" b="1" kern="1200" dirty="0">
            <a:solidFill>
              <a:schemeClr val="tx1"/>
            </a:solidFill>
          </a:endParaRPr>
        </a:p>
      </dsp:txBody>
      <dsp:txXfrm>
        <a:off x="306207" y="1801416"/>
        <a:ext cx="2291271" cy="788985"/>
      </dsp:txXfrm>
    </dsp:sp>
    <dsp:sp modelId="{65488F69-1E0D-4727-BFD1-3E310E173593}">
      <dsp:nvSpPr>
        <dsp:cNvPr id="0" name=""/>
        <dsp:cNvSpPr/>
      </dsp:nvSpPr>
      <dsp:spPr>
        <a:xfrm>
          <a:off x="1284709" y="571593"/>
          <a:ext cx="4923692" cy="4923692"/>
        </a:xfrm>
        <a:custGeom>
          <a:avLst/>
          <a:gdLst/>
          <a:ahLst/>
          <a:cxnLst/>
          <a:rect l="0" t="0" r="0" b="0"/>
          <a:pathLst>
            <a:path>
              <a:moveTo>
                <a:pt x="504322" y="968934"/>
              </a:moveTo>
              <a:arcTo wR="2461846" hR="2461846" stAng="13039864" swAng="112937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t" anchorCtr="0" compatLnSpc="1">
            <a:prstTxWarp prst="textNoShape">
              <a:avLst/>
            </a:prstTxWarp>
          </a:bodyPr>
          <a:lstStyle>
            <a:lvl1pPr defTabSz="930275">
              <a:defRPr sz="1200"/>
            </a:lvl1pPr>
          </a:lstStyle>
          <a:p>
            <a:endParaRPr lang="en-US" altLang="en-US"/>
          </a:p>
        </p:txBody>
      </p:sp>
      <p:sp>
        <p:nvSpPr>
          <p:cNvPr id="6147" name="Rectangle 3"/>
          <p:cNvSpPr>
            <a:spLocks noGrp="1" noChangeArrowheads="1"/>
          </p:cNvSpPr>
          <p:nvPr>
            <p:ph type="dt"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t" anchorCtr="0" compatLnSpc="1">
            <a:prstTxWarp prst="textNoShape">
              <a:avLst/>
            </a:prstTxWarp>
          </a:bodyPr>
          <a:lstStyle>
            <a:lvl1pPr algn="r" defTabSz="930275">
              <a:defRPr sz="1200"/>
            </a:lvl1pPr>
          </a:lstStyle>
          <a:p>
            <a:endParaRPr lang="en-US" altLang="en-US"/>
          </a:p>
        </p:txBody>
      </p:sp>
      <p:sp>
        <p:nvSpPr>
          <p:cNvPr id="6148"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700088" y="4410075"/>
            <a:ext cx="55975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50" name="Rectangle 6"/>
          <p:cNvSpPr>
            <a:spLocks noGrp="1" noChangeArrowheads="1"/>
          </p:cNvSpPr>
          <p:nvPr>
            <p:ph type="ftr" sz="quarter" idx="4"/>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b" anchorCtr="0" compatLnSpc="1">
            <a:prstTxWarp prst="textNoShape">
              <a:avLst/>
            </a:prstTxWarp>
          </a:bodyPr>
          <a:lstStyle>
            <a:lvl1pPr defTabSz="930275">
              <a:defRPr sz="1200"/>
            </a:lvl1pPr>
          </a:lstStyle>
          <a:p>
            <a:endParaRPr lang="en-US" altLang="en-US"/>
          </a:p>
        </p:txBody>
      </p:sp>
      <p:sp>
        <p:nvSpPr>
          <p:cNvPr id="6151" name="Rectangle 7"/>
          <p:cNvSpPr>
            <a:spLocks noGrp="1" noChangeArrowheads="1"/>
          </p:cNvSpPr>
          <p:nvPr>
            <p:ph type="sldNum" sz="quarter" idx="5"/>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b" anchorCtr="0" compatLnSpc="1">
            <a:prstTxWarp prst="textNoShape">
              <a:avLst/>
            </a:prstTxWarp>
          </a:bodyPr>
          <a:lstStyle>
            <a:lvl1pPr algn="r" defTabSz="930275">
              <a:defRPr sz="1200"/>
            </a:lvl1pPr>
          </a:lstStyle>
          <a:p>
            <a:fld id="{3157051C-0940-44D7-A6E0-3798A0A8AF67}" type="slidenum">
              <a:rPr lang="en-US" altLang="en-US"/>
              <a:pPr/>
              <a:t>‹#›</a:t>
            </a:fld>
            <a:endParaRPr lang="en-US" altLang="en-US"/>
          </a:p>
        </p:txBody>
      </p:sp>
    </p:spTree>
    <p:extLst>
      <p:ext uri="{BB962C8B-B14F-4D97-AF65-F5344CB8AC3E}">
        <p14:creationId xmlns:p14="http://schemas.microsoft.com/office/powerpoint/2010/main" val="42473368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0A38D3-E3B7-4F0E-BA76-270C9A867CD9}" type="slidenum">
              <a:rPr lang="en-US" altLang="en-US"/>
              <a:pPr/>
              <a:t>1</a:t>
            </a:fld>
            <a:endParaRPr lang="en-US" alt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A1E9BD1A-9269-431F-A4D4-FD124DD75851}" type="slidenum">
              <a:rPr kumimoji="0" lang="en-US" altLang="en-US"/>
              <a:pPr>
                <a:spcBef>
                  <a:spcPct val="0"/>
                </a:spcBef>
              </a:pPr>
              <a:t>12</a:t>
            </a:fld>
            <a:endParaRPr kumimoji="0"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252" indent="-231252"/>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5A586A57-6E5A-4359-991D-316DEA892215}" type="slidenum">
              <a:rPr kumimoji="0" lang="en-US" altLang="en-US"/>
              <a:pPr>
                <a:spcBef>
                  <a:spcPct val="0"/>
                </a:spcBef>
              </a:pPr>
              <a:t>13</a:t>
            </a:fld>
            <a:endParaRPr kumimoji="0"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EA9DF697-026E-43E9-AB4F-60B91F869AE0}" type="slidenum">
              <a:rPr kumimoji="0" lang="en-US" altLang="en-US"/>
              <a:pPr>
                <a:spcBef>
                  <a:spcPct val="0"/>
                </a:spcBef>
              </a:pPr>
              <a:t>14</a:t>
            </a:fld>
            <a:endParaRPr kumimoji="0"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00537" lvl="4" indent="-250523"/>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B21EE954-3409-4891-AA57-E07DE24D48DE}" type="slidenum">
              <a:rPr kumimoji="0" lang="en-US" altLang="en-US"/>
              <a:pPr>
                <a:spcBef>
                  <a:spcPct val="0"/>
                </a:spcBef>
              </a:pPr>
              <a:t>15</a:t>
            </a:fld>
            <a:endParaRPr kumimoji="0"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252" indent="-231252"/>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FE480CBC-62BD-47CA-A400-BDF2A0C12CE3}" type="slidenum">
              <a:rPr kumimoji="0" lang="en-US" altLang="en-US"/>
              <a:pPr>
                <a:spcBef>
                  <a:spcPct val="0"/>
                </a:spcBef>
              </a:pPr>
              <a:t>16</a:t>
            </a:fld>
            <a:endParaRPr kumimoji="0"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E214F346-C903-4ED6-BED8-3A647D2A2503}" type="slidenum">
              <a:rPr kumimoji="0" lang="en-US" altLang="en-US"/>
              <a:pPr>
                <a:spcBef>
                  <a:spcPct val="0"/>
                </a:spcBef>
              </a:pPr>
              <a:t>17</a:t>
            </a:fld>
            <a:endParaRPr kumimoji="0"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00537" lvl="4" indent="-250523"/>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3929E5B0-89B9-4F5A-975C-159D6E7581CE}" type="slidenum">
              <a:rPr kumimoji="0" lang="en-US" altLang="en-US"/>
              <a:pPr>
                <a:spcBef>
                  <a:spcPct val="0"/>
                </a:spcBef>
              </a:pPr>
              <a:t>18</a:t>
            </a:fld>
            <a:endParaRPr kumimoji="0"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BC3AB461-CE9F-4906-97EF-4CB008B4DEAD}" type="slidenum">
              <a:rPr kumimoji="0" lang="en-US" altLang="en-US"/>
              <a:pPr>
                <a:spcBef>
                  <a:spcPct val="0"/>
                </a:spcBef>
              </a:pPr>
              <a:t>19</a:t>
            </a:fld>
            <a:endParaRPr kumimoji="0"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38033" lvl="3" indent="-250523"/>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36CF9C54-2373-4D3D-8C28-AA56022F7E8B}" type="slidenum">
              <a:rPr kumimoji="0" lang="en-US" altLang="en-US"/>
              <a:pPr>
                <a:spcBef>
                  <a:spcPct val="0"/>
                </a:spcBef>
              </a:pPr>
              <a:t>20</a:t>
            </a:fld>
            <a:endParaRPr kumimoji="0"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00537" lvl="4" indent="-250523"/>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3A657129-0A20-4F0C-91FB-92EAC2BD9FE0}" type="slidenum">
              <a:rPr kumimoji="0" lang="en-US" altLang="en-US"/>
              <a:pPr>
                <a:spcBef>
                  <a:spcPct val="0"/>
                </a:spcBef>
              </a:pPr>
              <a:t>21</a:t>
            </a:fld>
            <a:endParaRPr kumimoji="0"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5530" lvl="2" indent="-250523"/>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DDCF4D62-A353-46F4-8040-2A60A61FCDCC}" type="slidenum">
              <a:rPr kumimoji="0" lang="en-US" altLang="en-US"/>
              <a:pPr>
                <a:spcBef>
                  <a:spcPct val="0"/>
                </a:spcBef>
              </a:pPr>
              <a:t>3</a:t>
            </a:fld>
            <a:endParaRPr kumimoji="0"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3026" lvl="1" indent="-250523"/>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0F9DCECB-52E9-4136-9CDE-8C227B4BDD1B}" type="slidenum">
              <a:rPr kumimoji="0" lang="en-US" altLang="en-US"/>
              <a:pPr>
                <a:spcBef>
                  <a:spcPct val="0"/>
                </a:spcBef>
              </a:pPr>
              <a:t>22</a:t>
            </a:fld>
            <a:endParaRPr kumimoji="0"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 convection, B= radiation, C= evaporation, D= conduction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AB60ED84-19CC-4BCE-B73E-4086F0B6D38F}" type="slidenum">
              <a:rPr kumimoji="0" lang="en-US" altLang="en-US"/>
              <a:pPr>
                <a:spcBef>
                  <a:spcPct val="0"/>
                </a:spcBef>
              </a:pPr>
              <a:t>23</a:t>
            </a:fld>
            <a:endParaRPr kumimoji="0"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38033" lvl="3" indent="-250523"/>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9900C182-FF42-4229-8CCA-4DB63EEA0B22}" type="slidenum">
              <a:rPr kumimoji="0" lang="en-US" altLang="en-US"/>
              <a:pPr>
                <a:spcBef>
                  <a:spcPct val="0"/>
                </a:spcBef>
              </a:pPr>
              <a:t>24</a:t>
            </a:fld>
            <a:endParaRPr kumimoji="0"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E8217932-7C84-4E72-AAB8-904CFA1A76F2}" type="slidenum">
              <a:rPr kumimoji="0" lang="en-US" altLang="en-US"/>
              <a:pPr>
                <a:spcBef>
                  <a:spcPct val="0"/>
                </a:spcBef>
              </a:pPr>
              <a:t>25</a:t>
            </a:fld>
            <a:endParaRPr kumimoji="0"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38033" lvl="3" indent="-250523"/>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F8ABC6D1-DE21-4E03-A10A-A3D6DF9C197E}" type="slidenum">
              <a:rPr kumimoji="0" lang="en-US" altLang="en-US"/>
              <a:pPr>
                <a:spcBef>
                  <a:spcPct val="0"/>
                </a:spcBef>
              </a:pPr>
              <a:t>26</a:t>
            </a:fld>
            <a:endParaRPr kumimoji="0"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FCD54935-D2BF-4CF2-979B-F6750D846196}" type="slidenum">
              <a:rPr kumimoji="0" lang="en-US" altLang="en-US"/>
              <a:pPr>
                <a:spcBef>
                  <a:spcPct val="0"/>
                </a:spcBef>
              </a:pPr>
              <a:t>27</a:t>
            </a:fld>
            <a:endParaRPr kumimoji="0"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38033" lvl="3" indent="-250523"/>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F079F4DD-BDCF-4FE7-AF7C-7E184B2F362B}" type="slidenum">
              <a:rPr kumimoji="0" lang="en-US" altLang="en-US"/>
              <a:pPr>
                <a:spcBef>
                  <a:spcPct val="0"/>
                </a:spcBef>
              </a:pPr>
              <a:t>28</a:t>
            </a:fld>
            <a:endParaRPr kumimoji="0"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38033" lvl="3" indent="-250523"/>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8C2245CA-25CD-4649-BF2F-7268AB5B4294}" type="slidenum">
              <a:rPr kumimoji="0" lang="en-US" altLang="en-US"/>
              <a:pPr>
                <a:spcBef>
                  <a:spcPct val="0"/>
                </a:spcBef>
              </a:pPr>
              <a:t>29</a:t>
            </a:fld>
            <a:endParaRPr kumimoji="0"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38033" lvl="3" indent="-250523"/>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1CECC39F-EB1B-4F78-8CBE-DFD77CFA8888}" type="slidenum">
              <a:rPr kumimoji="0" lang="en-US" altLang="en-US"/>
              <a:pPr>
                <a:spcBef>
                  <a:spcPct val="0"/>
                </a:spcBef>
              </a:pPr>
              <a:t>30</a:t>
            </a:fld>
            <a:endParaRPr kumimoji="0"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00537" lvl="4" indent="-250523"/>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94ABA378-F87E-4478-8E5E-F2A6289AD8A4}" type="slidenum">
              <a:rPr kumimoji="0" lang="en-US" altLang="en-US"/>
              <a:pPr>
                <a:spcBef>
                  <a:spcPct val="0"/>
                </a:spcBef>
              </a:pPr>
              <a:t>31</a:t>
            </a:fld>
            <a:endParaRPr kumimoji="0"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4"/>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75BC2A3C-1B25-4CF4-B0EB-4E8633E47C3E}" type="slidenum">
              <a:rPr kumimoji="0" lang="en-US" altLang="en-US"/>
              <a:pPr>
                <a:spcBef>
                  <a:spcPct val="0"/>
                </a:spcBef>
              </a:pPr>
              <a:t>5</a:t>
            </a:fld>
            <a:endParaRPr kumimoji="0"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38033" lvl="3" indent="-250523"/>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54CC568D-1DA7-4F69-A2B8-CCE2701365A6}" type="slidenum">
              <a:rPr kumimoji="0" lang="en-US" altLang="en-US"/>
              <a:pPr>
                <a:spcBef>
                  <a:spcPct val="0"/>
                </a:spcBef>
              </a:pPr>
              <a:t>32</a:t>
            </a:fld>
            <a:endParaRPr kumimoji="0"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00537" lvl="4" indent="-250523"/>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20847D66-4343-498D-A6F7-713DDC2B897E}" type="slidenum">
              <a:rPr kumimoji="0" lang="en-US" altLang="en-US"/>
              <a:pPr>
                <a:spcBef>
                  <a:spcPct val="0"/>
                </a:spcBef>
              </a:pPr>
              <a:t>33</a:t>
            </a:fld>
            <a:endParaRPr kumimoji="0"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81266" lvl="4" indent="-231252"/>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75BBFDE8-E233-4952-B09C-43F96387913C}" type="slidenum">
              <a:rPr kumimoji="0" lang="en-US" altLang="en-US"/>
              <a:pPr>
                <a:spcBef>
                  <a:spcPct val="0"/>
                </a:spcBef>
              </a:pPr>
              <a:t>34</a:t>
            </a:fld>
            <a:endParaRPr kumimoji="0" lang="en-US"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00537" lvl="4" indent="-250523"/>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FFA8A13A-9973-4507-A72F-CF2648690BFC}" type="slidenum">
              <a:rPr kumimoji="0" lang="en-US" altLang="en-US"/>
              <a:pPr>
                <a:spcBef>
                  <a:spcPct val="0"/>
                </a:spcBef>
              </a:pPr>
              <a:t>35</a:t>
            </a:fld>
            <a:endParaRPr kumimoji="0"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252" indent="-231252"/>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BC18B89F-C38A-4010-96E4-581B9E507E8E}" type="slidenum">
              <a:rPr kumimoji="0" lang="en-US" altLang="en-US"/>
              <a:pPr>
                <a:spcBef>
                  <a:spcPct val="0"/>
                </a:spcBef>
              </a:pPr>
              <a:t>36</a:t>
            </a:fld>
            <a:endParaRPr kumimoji="0"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252" indent="-231252"/>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5C780B4D-49C1-4C4E-B3F9-0A79A0EDB010}" type="slidenum">
              <a:rPr kumimoji="0" lang="en-US" altLang="en-US"/>
              <a:pPr>
                <a:spcBef>
                  <a:spcPct val="0"/>
                </a:spcBef>
              </a:pPr>
              <a:t>37</a:t>
            </a:fld>
            <a:endParaRPr kumimoji="0"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CE401A44-1847-4B18-93C0-044FF0F80005}" type="slidenum">
              <a:rPr kumimoji="0" lang="en-US" altLang="en-US"/>
              <a:pPr>
                <a:spcBef>
                  <a:spcPct val="0"/>
                </a:spcBef>
              </a:pPr>
              <a:t>38</a:t>
            </a:fld>
            <a:endParaRPr kumimoji="0"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628CDFEA-84D1-4EFE-88E5-7BE6A7E83233}" type="slidenum">
              <a:rPr kumimoji="0" lang="en-US" altLang="en-US"/>
              <a:pPr>
                <a:spcBef>
                  <a:spcPct val="0"/>
                </a:spcBef>
              </a:pPr>
              <a:t>39</a:t>
            </a:fld>
            <a:endParaRPr kumimoji="0"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00537" lvl="4" indent="-250523"/>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CBF837CF-260F-4944-9348-5617E181F77D}" type="slidenum">
              <a:rPr kumimoji="0" lang="en-US" altLang="en-US"/>
              <a:pPr>
                <a:spcBef>
                  <a:spcPct val="0"/>
                </a:spcBef>
              </a:pPr>
              <a:t>40</a:t>
            </a:fld>
            <a:endParaRPr kumimoji="0" lang="en-US" alt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18762" lvl="3" indent="-231252"/>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1004BF67-A35E-4388-B772-DA2F43B78F50}" type="slidenum">
              <a:rPr kumimoji="0" lang="en-US" altLang="en-US"/>
              <a:pPr>
                <a:spcBef>
                  <a:spcPct val="0"/>
                </a:spcBef>
              </a:pPr>
              <a:t>41</a:t>
            </a:fld>
            <a:endParaRPr kumimoji="0"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18762" lvl="3" indent="-231252"/>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BEA06B2A-09CA-4DD0-B754-CBB883C466F5}" type="slidenum">
              <a:rPr kumimoji="0" lang="en-US" altLang="en-US"/>
              <a:pPr>
                <a:spcBef>
                  <a:spcPct val="0"/>
                </a:spcBef>
              </a:pPr>
              <a:t>6</a:t>
            </a:fld>
            <a:endParaRPr kumimoji="0"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00537" lvl="4" indent="-250523"/>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09160DC4-796B-410D-B1E4-5E30DDBBD7F4}" type="slidenum">
              <a:rPr kumimoji="0" lang="en-US" altLang="en-US"/>
              <a:pPr>
                <a:spcBef>
                  <a:spcPct val="0"/>
                </a:spcBef>
              </a:pPr>
              <a:t>42</a:t>
            </a:fld>
            <a:endParaRPr kumimoji="0"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18762" lvl="3" indent="-231252"/>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F34FAF00-FE05-446E-89B6-F5D124DB9B01}" type="slidenum">
              <a:rPr kumimoji="0" lang="en-US" altLang="en-US"/>
              <a:pPr>
                <a:spcBef>
                  <a:spcPct val="0"/>
                </a:spcBef>
              </a:pPr>
              <a:t>43</a:t>
            </a:fld>
            <a:endParaRPr kumimoji="0"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18762" lvl="3" indent="-231252"/>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DB805315-DE85-4B52-934A-810EF7CE0619}" type="slidenum">
              <a:rPr kumimoji="0" lang="en-US" altLang="en-US"/>
              <a:pPr>
                <a:spcBef>
                  <a:spcPct val="0"/>
                </a:spcBef>
              </a:pPr>
              <a:t>44</a:t>
            </a:fld>
            <a:endParaRPr kumimoji="0"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18762" lvl="3" indent="-231252"/>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E99D20B1-A076-4B77-A3E4-5D6B8DE93325}" type="slidenum">
              <a:rPr kumimoji="0" lang="en-US" altLang="en-US"/>
              <a:pPr>
                <a:spcBef>
                  <a:spcPct val="0"/>
                </a:spcBef>
              </a:pPr>
              <a:t>7</a:t>
            </a:fld>
            <a:endParaRPr kumimoji="0"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00537" lvl="4" indent="-250523"/>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FDF57BA7-21CF-412C-AD42-0C446FFD0C11}" type="slidenum">
              <a:rPr kumimoji="0" lang="en-US" altLang="en-US"/>
              <a:pPr>
                <a:spcBef>
                  <a:spcPct val="0"/>
                </a:spcBef>
              </a:pPr>
              <a:t>8</a:t>
            </a:fld>
            <a:endParaRPr kumimoji="0"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18762" lvl="3" indent="-231252"/>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1905D365-BF95-42EF-B061-3B48A36F4983}" type="slidenum">
              <a:rPr kumimoji="0" lang="en-US" altLang="en-US"/>
              <a:pPr>
                <a:spcBef>
                  <a:spcPct val="0"/>
                </a:spcBef>
              </a:pPr>
              <a:t>9</a:t>
            </a:fld>
            <a:endParaRPr kumimoji="0"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Fetal circulation. **KNOW THIS!  Study page 762-763 in your textbook.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487D0C73-B050-4B48-8286-48C2BEA33B37}" type="slidenum">
              <a:rPr kumimoji="0" lang="en-US" altLang="en-US"/>
              <a:pPr>
                <a:spcBef>
                  <a:spcPct val="0"/>
                </a:spcBef>
              </a:pPr>
              <a:t>10</a:t>
            </a:fld>
            <a:endParaRPr kumimoji="0"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9825">
              <a:spcBef>
                <a:spcPct val="30000"/>
              </a:spcBef>
              <a:defRPr kumimoji="1" sz="1200">
                <a:solidFill>
                  <a:schemeClr val="tx1"/>
                </a:solidFill>
                <a:latin typeface="Times New Roman" pitchFamily="18" charset="0"/>
              </a:defRPr>
            </a:lvl1pPr>
            <a:lvl2pPr marL="751568" indent="-289065" defTabSz="929825">
              <a:spcBef>
                <a:spcPct val="30000"/>
              </a:spcBef>
              <a:defRPr kumimoji="1" sz="1200">
                <a:solidFill>
                  <a:schemeClr val="tx1"/>
                </a:solidFill>
                <a:latin typeface="Times New Roman" pitchFamily="18" charset="0"/>
              </a:defRPr>
            </a:lvl2pPr>
            <a:lvl3pPr marL="1156259" indent="-231252" defTabSz="929825">
              <a:spcBef>
                <a:spcPct val="30000"/>
              </a:spcBef>
              <a:defRPr kumimoji="1" sz="1200">
                <a:solidFill>
                  <a:schemeClr val="tx1"/>
                </a:solidFill>
                <a:latin typeface="Times New Roman" pitchFamily="18" charset="0"/>
              </a:defRPr>
            </a:lvl3pPr>
            <a:lvl4pPr marL="1618762" indent="-231252" defTabSz="929825">
              <a:spcBef>
                <a:spcPct val="30000"/>
              </a:spcBef>
              <a:defRPr kumimoji="1" sz="1200">
                <a:solidFill>
                  <a:schemeClr val="tx1"/>
                </a:solidFill>
                <a:latin typeface="Times New Roman" pitchFamily="18" charset="0"/>
              </a:defRPr>
            </a:lvl4pPr>
            <a:lvl5pPr marL="2081266" indent="-231252" defTabSz="929825">
              <a:spcBef>
                <a:spcPct val="30000"/>
              </a:spcBef>
              <a:defRPr kumimoji="1" sz="1200">
                <a:solidFill>
                  <a:schemeClr val="tx1"/>
                </a:solidFill>
                <a:latin typeface="Times New Roman" pitchFamily="18" charset="0"/>
              </a:defRPr>
            </a:lvl5pPr>
            <a:lvl6pPr marL="2543769" indent="-231252" defTabSz="929825" eaLnBrk="0" fontAlgn="base" hangingPunct="0">
              <a:spcBef>
                <a:spcPct val="30000"/>
              </a:spcBef>
              <a:spcAft>
                <a:spcPct val="0"/>
              </a:spcAft>
              <a:defRPr kumimoji="1" sz="1200">
                <a:solidFill>
                  <a:schemeClr val="tx1"/>
                </a:solidFill>
                <a:latin typeface="Times New Roman" pitchFamily="18" charset="0"/>
              </a:defRPr>
            </a:lvl6pPr>
            <a:lvl7pPr marL="3006273" indent="-231252" defTabSz="929825" eaLnBrk="0" fontAlgn="base" hangingPunct="0">
              <a:spcBef>
                <a:spcPct val="30000"/>
              </a:spcBef>
              <a:spcAft>
                <a:spcPct val="0"/>
              </a:spcAft>
              <a:defRPr kumimoji="1" sz="1200">
                <a:solidFill>
                  <a:schemeClr val="tx1"/>
                </a:solidFill>
                <a:latin typeface="Times New Roman" pitchFamily="18" charset="0"/>
              </a:defRPr>
            </a:lvl7pPr>
            <a:lvl8pPr marL="3468776" indent="-231252" defTabSz="929825" eaLnBrk="0" fontAlgn="base" hangingPunct="0">
              <a:spcBef>
                <a:spcPct val="30000"/>
              </a:spcBef>
              <a:spcAft>
                <a:spcPct val="0"/>
              </a:spcAft>
              <a:defRPr kumimoji="1" sz="1200">
                <a:solidFill>
                  <a:schemeClr val="tx1"/>
                </a:solidFill>
                <a:latin typeface="Times New Roman" pitchFamily="18" charset="0"/>
              </a:defRPr>
            </a:lvl8pPr>
            <a:lvl9pPr marL="3931280" indent="-231252" defTabSz="929825" eaLnBrk="0" fontAlgn="base" hangingPunct="0">
              <a:spcBef>
                <a:spcPct val="30000"/>
              </a:spcBef>
              <a:spcAft>
                <a:spcPct val="0"/>
              </a:spcAft>
              <a:defRPr kumimoji="1" sz="1200">
                <a:solidFill>
                  <a:schemeClr val="tx1"/>
                </a:solidFill>
                <a:latin typeface="Times New Roman" pitchFamily="18" charset="0"/>
              </a:defRPr>
            </a:lvl9pPr>
          </a:lstStyle>
          <a:p>
            <a:pPr>
              <a:spcBef>
                <a:spcPct val="0"/>
              </a:spcBef>
            </a:pPr>
            <a:fld id="{A1E9BD1A-9269-431F-A4D4-FD124DD75851}" type="slidenum">
              <a:rPr kumimoji="0" lang="en-US" altLang="en-US"/>
              <a:pPr>
                <a:spcBef>
                  <a:spcPct val="0"/>
                </a:spcBef>
              </a:pPr>
              <a:t>11</a:t>
            </a:fld>
            <a:endParaRPr kumimoji="0"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252" indent="-231252"/>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130425"/>
            <a:ext cx="7772400" cy="1470025"/>
          </a:xfrm>
        </p:spPr>
        <p:txBody>
          <a:bodyPr/>
          <a:lstStyle>
            <a:lvl1pPr>
              <a:defRPr/>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6705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099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endParaRPr lang="en-US"/>
          </a:p>
        </p:txBody>
      </p:sp>
      <p:sp>
        <p:nvSpPr>
          <p:cNvPr id="4" name="Footer Placeholder 21"/>
          <p:cNvSpPr>
            <a:spLocks noGrp="1"/>
          </p:cNvSpPr>
          <p:nvPr>
            <p:ph type="ftr" sz="quarter" idx="11"/>
          </p:nvPr>
        </p:nvSpPr>
        <p:spPr>
          <a:xfrm>
            <a:off x="4379913" y="6408738"/>
            <a:ext cx="2351087" cy="365125"/>
          </a:xfrm>
          <a:prstGeom prst="rect">
            <a:avLst/>
          </a:prstGeom>
        </p:spPr>
        <p:txBody>
          <a:bodyPr/>
          <a:lstStyle>
            <a:lvl1pPr>
              <a:defRPr/>
            </a:lvl1pPr>
          </a:lstStyle>
          <a:p>
            <a:pPr>
              <a:defRPr/>
            </a:pPr>
            <a:r>
              <a:rPr lang="en-US"/>
              <a:t>Damato---N 315</a:t>
            </a:r>
          </a:p>
        </p:txBody>
      </p:sp>
      <p:sp>
        <p:nvSpPr>
          <p:cNvPr id="5"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CA207781-0F74-4465-9592-7FC4A85A1316}" type="slidenum">
              <a:rPr lang="en-US" altLang="en-US"/>
              <a:pPr/>
              <a:t>‹#›</a:t>
            </a:fld>
            <a:endParaRPr lang="en-US" altLang="en-US"/>
          </a:p>
        </p:txBody>
      </p:sp>
    </p:spTree>
    <p:extLst>
      <p:ext uri="{BB962C8B-B14F-4D97-AF65-F5344CB8AC3E}">
        <p14:creationId xmlns:p14="http://schemas.microsoft.com/office/powerpoint/2010/main" val="344239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728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56405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4035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5764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8675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990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79969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3525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Garamond" pitchFamily="18" charset="0"/>
        </a:defRPr>
      </a:lvl2pPr>
      <a:lvl3pPr algn="ctr" rtl="0" eaLnBrk="1" fontAlgn="base" hangingPunct="1">
        <a:spcBef>
          <a:spcPct val="0"/>
        </a:spcBef>
        <a:spcAft>
          <a:spcPct val="0"/>
        </a:spcAft>
        <a:defRPr sz="4400">
          <a:solidFill>
            <a:schemeClr val="tx1"/>
          </a:solidFill>
          <a:latin typeface="Garamond" pitchFamily="18" charset="0"/>
        </a:defRPr>
      </a:lvl3pPr>
      <a:lvl4pPr algn="ctr" rtl="0" eaLnBrk="1" fontAlgn="base" hangingPunct="1">
        <a:spcBef>
          <a:spcPct val="0"/>
        </a:spcBef>
        <a:spcAft>
          <a:spcPct val="0"/>
        </a:spcAft>
        <a:defRPr sz="4400">
          <a:solidFill>
            <a:schemeClr val="tx1"/>
          </a:solidFill>
          <a:latin typeface="Garamond" pitchFamily="18" charset="0"/>
        </a:defRPr>
      </a:lvl4pPr>
      <a:lvl5pPr algn="ctr" rtl="0" eaLnBrk="1" fontAlgn="base" hangingPunct="1">
        <a:spcBef>
          <a:spcPct val="0"/>
        </a:spcBef>
        <a:spcAft>
          <a:spcPct val="0"/>
        </a:spcAft>
        <a:defRPr sz="4400">
          <a:solidFill>
            <a:schemeClr val="tx1"/>
          </a:solidFill>
          <a:latin typeface="Garamond" pitchFamily="18" charset="0"/>
        </a:defRPr>
      </a:lvl5pPr>
      <a:lvl6pPr marL="457200" algn="ctr" rtl="0" eaLnBrk="1" fontAlgn="base" hangingPunct="1">
        <a:spcBef>
          <a:spcPct val="0"/>
        </a:spcBef>
        <a:spcAft>
          <a:spcPct val="0"/>
        </a:spcAft>
        <a:defRPr sz="4400">
          <a:solidFill>
            <a:schemeClr val="tx1"/>
          </a:solidFill>
          <a:latin typeface="Garamond" pitchFamily="18" charset="0"/>
        </a:defRPr>
      </a:lvl6pPr>
      <a:lvl7pPr marL="914400" algn="ctr" rtl="0" eaLnBrk="1" fontAlgn="base" hangingPunct="1">
        <a:spcBef>
          <a:spcPct val="0"/>
        </a:spcBef>
        <a:spcAft>
          <a:spcPct val="0"/>
        </a:spcAft>
        <a:defRPr sz="4400">
          <a:solidFill>
            <a:schemeClr val="tx1"/>
          </a:solidFill>
          <a:latin typeface="Garamond" pitchFamily="18" charset="0"/>
        </a:defRPr>
      </a:lvl7pPr>
      <a:lvl8pPr marL="1371600" algn="ctr" rtl="0" eaLnBrk="1" fontAlgn="base" hangingPunct="1">
        <a:spcBef>
          <a:spcPct val="0"/>
        </a:spcBef>
        <a:spcAft>
          <a:spcPct val="0"/>
        </a:spcAft>
        <a:defRPr sz="4400">
          <a:solidFill>
            <a:schemeClr val="tx1"/>
          </a:solidFill>
          <a:latin typeface="Garamond" pitchFamily="18" charset="0"/>
        </a:defRPr>
      </a:lvl8pPr>
      <a:lvl9pPr marL="1828800" algn="ctr" rtl="0" eaLnBrk="1" fontAlgn="base" hangingPunct="1">
        <a:spcBef>
          <a:spcPct val="0"/>
        </a:spcBef>
        <a:spcAft>
          <a:spcPct val="0"/>
        </a:spcAft>
        <a:defRPr sz="4400">
          <a:solidFill>
            <a:schemeClr val="tx1"/>
          </a:solidFill>
          <a:latin typeface="Garamond"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hanacademy.org/science/health-and-medicine/circulatory-system/fetal-circulation/v/meet-the-placenta" TargetMode="Externa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b="1" dirty="0" smtClean="0"/>
              <a:t>Physiologic Responses of the Newborn to Birth</a:t>
            </a:r>
            <a:endParaRPr lang="en-US" altLang="en-US" b="1" dirty="0"/>
          </a:p>
        </p:txBody>
      </p:sp>
      <p:sp>
        <p:nvSpPr>
          <p:cNvPr id="2051" name="Rectangle 3"/>
          <p:cNvSpPr>
            <a:spLocks noGrp="1" noChangeArrowheads="1"/>
          </p:cNvSpPr>
          <p:nvPr>
            <p:ph type="subTitle" idx="1"/>
          </p:nvPr>
        </p:nvSpPr>
        <p:spPr>
          <a:xfrm>
            <a:off x="990600" y="3886200"/>
            <a:ext cx="6781800" cy="1752600"/>
          </a:xfrm>
        </p:spPr>
        <p:txBody>
          <a:bodyPr/>
          <a:lstStyle/>
          <a:p>
            <a:r>
              <a:rPr lang="en-US" altLang="en-US" sz="2400" dirty="0" smtClean="0"/>
              <a:t>Presented by Connie S. </a:t>
            </a:r>
            <a:r>
              <a:rPr lang="en-US" altLang="en-US" sz="2400" dirty="0" err="1" smtClean="0"/>
              <a:t>Kelling</a:t>
            </a:r>
            <a:r>
              <a:rPr lang="en-US" altLang="en-US" sz="2400" dirty="0" smtClean="0"/>
              <a:t>, WHNP-BC, MSN, RN</a:t>
            </a:r>
            <a:endParaRPr lang="en-US"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5" descr="ladewig+f21-03"/>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457200" y="457200"/>
            <a:ext cx="8229600" cy="5486400"/>
          </a:xfrm>
          <a:noFill/>
        </p:spPr>
      </p:pic>
      <p:sp>
        <p:nvSpPr>
          <p:cNvPr id="25603"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435A32FC-F150-44BD-B9CD-10E75988700F}" type="slidenum">
              <a:rPr lang="en-US" altLang="en-US" sz="1000">
                <a:latin typeface="Arial" charset="0"/>
              </a:rPr>
              <a:pPr>
                <a:spcBef>
                  <a:spcPct val="0"/>
                </a:spcBef>
                <a:buClrTx/>
                <a:buSzTx/>
                <a:buFontTx/>
                <a:buNone/>
              </a:pPr>
              <a:t>10</a:t>
            </a:fld>
            <a:endParaRPr lang="en-US" altLang="en-US" sz="1000">
              <a:latin typeface="Arial" charset="0"/>
            </a:endParaRPr>
          </a:p>
        </p:txBody>
      </p:sp>
    </p:spTree>
    <p:extLst>
      <p:ext uri="{BB962C8B-B14F-4D97-AF65-F5344CB8AC3E}">
        <p14:creationId xmlns:p14="http://schemas.microsoft.com/office/powerpoint/2010/main" val="1885743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lstStyle/>
          <a:p>
            <a:pPr eaLnBrk="1" hangingPunct="1"/>
            <a:r>
              <a:rPr lang="en-US" altLang="en-US" smtClean="0"/>
              <a:t>At birth, placenta blood flow is clamped. Pulmonary flow opens (becomes lower pressure). More blood to lungs means more blood returning to left atrium, which increases L.A. pressure. This closes valve functionally with 1st breath. Closes anatomically in several months.</a:t>
            </a:r>
          </a:p>
        </p:txBody>
      </p:sp>
      <p:sp>
        <p:nvSpPr>
          <p:cNvPr id="29699"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11267" name="Rectangle 2"/>
          <p:cNvSpPr>
            <a:spLocks noGrp="1" noChangeArrowheads="1"/>
          </p:cNvSpPr>
          <p:nvPr>
            <p:ph type="title"/>
          </p:nvPr>
        </p:nvSpPr>
        <p:spPr/>
        <p:txBody>
          <a:bodyPr/>
          <a:lstStyle/>
          <a:p>
            <a:pPr eaLnBrk="1" fontAlgn="auto" hangingPunct="1">
              <a:spcAft>
                <a:spcPts val="0"/>
              </a:spcAft>
              <a:defRPr/>
            </a:pPr>
            <a:r>
              <a:rPr lang="en-US" dirty="0" smtClean="0"/>
              <a:t>Fetal Shunts-Foramen </a:t>
            </a:r>
            <a:r>
              <a:rPr lang="en-US" dirty="0" err="1" smtClean="0"/>
              <a:t>Ovale</a:t>
            </a:r>
            <a:endParaRPr lang="en-US" dirty="0" smtClean="0"/>
          </a:p>
        </p:txBody>
      </p:sp>
      <p:sp>
        <p:nvSpPr>
          <p:cNvPr id="29701"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10062B06-1B9C-4497-964C-F9ED1D9793AF}" type="slidenum">
              <a:rPr lang="en-US" altLang="en-US" sz="1000">
                <a:latin typeface="Arial" charset="0"/>
              </a:rPr>
              <a:pPr>
                <a:spcBef>
                  <a:spcPct val="0"/>
                </a:spcBef>
                <a:buClrTx/>
                <a:buSzTx/>
                <a:buFontTx/>
                <a:buNone/>
              </a:pPr>
              <a:t>11</a:t>
            </a:fld>
            <a:endParaRPr lang="en-US" altLang="en-US" sz="1000">
              <a:latin typeface="Arial" charset="0"/>
            </a:endParaRPr>
          </a:p>
        </p:txBody>
      </p:sp>
    </p:spTree>
    <p:extLst>
      <p:ext uri="{BB962C8B-B14F-4D97-AF65-F5344CB8AC3E}">
        <p14:creationId xmlns:p14="http://schemas.microsoft.com/office/powerpoint/2010/main" val="984968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lstStyle/>
          <a:p>
            <a:pPr eaLnBrk="1" hangingPunct="1"/>
            <a:r>
              <a:rPr lang="en-US" altLang="en-US" smtClean="0"/>
              <a:t>At birth, placenta blood flow is clamped. Pulmonary flow opens (becomes lower pressure). More blood to lungs means more blood returning to left atrium, which increases L.A. pressure. This closes valve functionally with 1st breath. Closes anatomically in several months.</a:t>
            </a:r>
          </a:p>
        </p:txBody>
      </p:sp>
      <p:sp>
        <p:nvSpPr>
          <p:cNvPr id="29699"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11267" name="Rectangle 2"/>
          <p:cNvSpPr>
            <a:spLocks noGrp="1" noChangeArrowheads="1"/>
          </p:cNvSpPr>
          <p:nvPr>
            <p:ph type="title"/>
          </p:nvPr>
        </p:nvSpPr>
        <p:spPr/>
        <p:txBody>
          <a:bodyPr/>
          <a:lstStyle/>
          <a:p>
            <a:pPr eaLnBrk="1" fontAlgn="auto" hangingPunct="1">
              <a:spcAft>
                <a:spcPts val="0"/>
              </a:spcAft>
              <a:defRPr/>
            </a:pPr>
            <a:r>
              <a:rPr lang="en-US" dirty="0" smtClean="0"/>
              <a:t>Fetal Shunts-Foramen </a:t>
            </a:r>
            <a:r>
              <a:rPr lang="en-US" dirty="0" err="1" smtClean="0"/>
              <a:t>Ovale</a:t>
            </a:r>
            <a:endParaRPr lang="en-US" dirty="0" smtClean="0"/>
          </a:p>
        </p:txBody>
      </p:sp>
      <p:sp>
        <p:nvSpPr>
          <p:cNvPr id="29701"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10062B06-1B9C-4497-964C-F9ED1D9793AF}" type="slidenum">
              <a:rPr lang="en-US" altLang="en-US" sz="1000">
                <a:latin typeface="Arial" charset="0"/>
              </a:rPr>
              <a:pPr>
                <a:spcBef>
                  <a:spcPct val="0"/>
                </a:spcBef>
                <a:buClrTx/>
                <a:buSzTx/>
                <a:buFontTx/>
                <a:buNone/>
              </a:pPr>
              <a:t>12</a:t>
            </a:fld>
            <a:endParaRPr lang="en-US" altLang="en-US" sz="1000">
              <a:latin typeface="Arial" charset="0"/>
            </a:endParaRPr>
          </a:p>
        </p:txBody>
      </p:sp>
    </p:spTree>
    <p:extLst>
      <p:ext uri="{BB962C8B-B14F-4D97-AF65-F5344CB8AC3E}">
        <p14:creationId xmlns:p14="http://schemas.microsoft.com/office/powerpoint/2010/main" val="11219258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2"/>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pic>
        <p:nvPicPr>
          <p:cNvPr id="31747" name="Picture 2" descr="foramen ova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81000"/>
            <a:ext cx="56388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Slide Number Placeholder 3"/>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C9E20B3A-83F8-4F0B-9F15-11061F98DA86}" type="slidenum">
              <a:rPr lang="en-US" altLang="en-US" sz="1000">
                <a:latin typeface="Arial" charset="0"/>
              </a:rPr>
              <a:pPr>
                <a:spcBef>
                  <a:spcPct val="0"/>
                </a:spcBef>
                <a:buClrTx/>
                <a:buSzTx/>
                <a:buFontTx/>
                <a:buNone/>
              </a:pPr>
              <a:t>13</a:t>
            </a:fld>
            <a:endParaRPr lang="en-US" altLang="en-US" sz="1000">
              <a:latin typeface="Arial" charset="0"/>
            </a:endParaRPr>
          </a:p>
        </p:txBody>
      </p:sp>
    </p:spTree>
    <p:extLst>
      <p:ext uri="{BB962C8B-B14F-4D97-AF65-F5344CB8AC3E}">
        <p14:creationId xmlns:p14="http://schemas.microsoft.com/office/powerpoint/2010/main" val="1653850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p:txBody>
          <a:bodyPr/>
          <a:lstStyle/>
          <a:p>
            <a:pPr eaLnBrk="1" hangingPunct="1"/>
            <a:r>
              <a:rPr lang="en-US" altLang="en-US" smtClean="0"/>
              <a:t>Located between pulmonary artery and aorta. Fetal flow allows more blood to bypass lungs. For fetus, this is a R --&gt; L shunt.</a:t>
            </a:r>
          </a:p>
          <a:p>
            <a:pPr eaLnBrk="1" hangingPunct="1"/>
            <a:r>
              <a:rPr lang="en-US" altLang="en-US" smtClean="0"/>
              <a:t>At birth, pulmonary pressure is decreased; systemic flow is increased due to lack of placenta. Blood begins to flow from aorta back to pulmonary artery (L--&gt;R shunt).</a:t>
            </a:r>
          </a:p>
        </p:txBody>
      </p:sp>
      <p:sp>
        <p:nvSpPr>
          <p:cNvPr id="33795"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13315" name="Rectangle 2"/>
          <p:cNvSpPr>
            <a:spLocks noGrp="1" noChangeArrowheads="1"/>
          </p:cNvSpPr>
          <p:nvPr>
            <p:ph type="title"/>
          </p:nvPr>
        </p:nvSpPr>
        <p:spPr/>
        <p:txBody>
          <a:bodyPr/>
          <a:lstStyle/>
          <a:p>
            <a:pPr eaLnBrk="1" fontAlgn="auto" hangingPunct="1">
              <a:spcAft>
                <a:spcPts val="0"/>
              </a:spcAft>
              <a:defRPr/>
            </a:pPr>
            <a:r>
              <a:rPr lang="en-US" dirty="0" smtClean="0"/>
              <a:t>Fetal Shunts-</a:t>
            </a:r>
            <a:r>
              <a:rPr lang="en-US" dirty="0" err="1" smtClean="0"/>
              <a:t>Ductus</a:t>
            </a:r>
            <a:r>
              <a:rPr lang="en-US" dirty="0" smtClean="0"/>
              <a:t> </a:t>
            </a:r>
            <a:r>
              <a:rPr lang="en-US" dirty="0" err="1" smtClean="0"/>
              <a:t>Arteriosus</a:t>
            </a:r>
            <a:endParaRPr lang="en-US" dirty="0" smtClean="0"/>
          </a:p>
        </p:txBody>
      </p:sp>
      <p:sp>
        <p:nvSpPr>
          <p:cNvPr id="33797"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997C8F95-7C94-4A3C-9085-88AABA2CCDDA}" type="slidenum">
              <a:rPr lang="en-US" altLang="en-US" sz="1000">
                <a:latin typeface="Arial" charset="0"/>
              </a:rPr>
              <a:pPr>
                <a:spcBef>
                  <a:spcPct val="0"/>
                </a:spcBef>
                <a:buClrTx/>
                <a:buSzTx/>
                <a:buFontTx/>
                <a:buNone/>
              </a:pPr>
              <a:t>14</a:t>
            </a:fld>
            <a:endParaRPr lang="en-US" altLang="en-US" sz="1000">
              <a:latin typeface="Arial" charset="0"/>
            </a:endParaRPr>
          </a:p>
        </p:txBody>
      </p:sp>
    </p:spTree>
    <p:extLst>
      <p:ext uri="{BB962C8B-B14F-4D97-AF65-F5344CB8AC3E}">
        <p14:creationId xmlns:p14="http://schemas.microsoft.com/office/powerpoint/2010/main" val="2490347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p:txBody>
          <a:bodyPr/>
          <a:lstStyle/>
          <a:p>
            <a:pPr eaLnBrk="1" hangingPunct="1"/>
            <a:r>
              <a:rPr lang="en-US" altLang="en-US" smtClean="0"/>
              <a:t>High O2 tension of blood that has just passed thru newborn lungs causes ductus to constrict. Becomes a ligament after several weeks (ligamentum arteriosum).</a:t>
            </a:r>
          </a:p>
        </p:txBody>
      </p:sp>
      <p:sp>
        <p:nvSpPr>
          <p:cNvPr id="35843"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14339" name="Rectangle 2"/>
          <p:cNvSpPr>
            <a:spLocks noGrp="1" noChangeArrowheads="1"/>
          </p:cNvSpPr>
          <p:nvPr>
            <p:ph type="title"/>
          </p:nvPr>
        </p:nvSpPr>
        <p:spPr/>
        <p:txBody>
          <a:bodyPr/>
          <a:lstStyle/>
          <a:p>
            <a:pPr eaLnBrk="1" fontAlgn="auto" hangingPunct="1">
              <a:spcAft>
                <a:spcPts val="0"/>
              </a:spcAft>
              <a:defRPr/>
            </a:pPr>
            <a:r>
              <a:rPr lang="en-US" dirty="0" smtClean="0"/>
              <a:t>Fetal Shunts-</a:t>
            </a:r>
            <a:r>
              <a:rPr lang="en-US" dirty="0" err="1" smtClean="0"/>
              <a:t>Ductus</a:t>
            </a:r>
            <a:r>
              <a:rPr lang="en-US" dirty="0" smtClean="0"/>
              <a:t> </a:t>
            </a:r>
            <a:r>
              <a:rPr lang="en-US" dirty="0" err="1" smtClean="0"/>
              <a:t>Arteriosus</a:t>
            </a:r>
            <a:endParaRPr lang="en-US" dirty="0" smtClean="0"/>
          </a:p>
        </p:txBody>
      </p:sp>
      <p:sp>
        <p:nvSpPr>
          <p:cNvPr id="35845"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AEED4F10-4CBB-4761-B2CC-CA82783B489A}" type="slidenum">
              <a:rPr lang="en-US" altLang="en-US" sz="1000">
                <a:latin typeface="Arial" charset="0"/>
              </a:rPr>
              <a:pPr>
                <a:spcBef>
                  <a:spcPct val="0"/>
                </a:spcBef>
                <a:buClrTx/>
                <a:buSzTx/>
                <a:buFontTx/>
                <a:buNone/>
              </a:pPr>
              <a:t>15</a:t>
            </a:fld>
            <a:endParaRPr lang="en-US" altLang="en-US" sz="1000">
              <a:latin typeface="Arial" charset="0"/>
            </a:endParaRPr>
          </a:p>
        </p:txBody>
      </p:sp>
    </p:spTree>
    <p:extLst>
      <p:ext uri="{BB962C8B-B14F-4D97-AF65-F5344CB8AC3E}">
        <p14:creationId xmlns:p14="http://schemas.microsoft.com/office/powerpoint/2010/main" val="3589147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2"/>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r>
              <a:rPr lang="en-US" altLang="en-US" sz="1000" smtClean="0">
                <a:latin typeface="Arial" charset="0"/>
              </a:rPr>
              <a:t>Damato---N 315</a:t>
            </a:r>
          </a:p>
        </p:txBody>
      </p:sp>
      <p:pic>
        <p:nvPicPr>
          <p:cNvPr id="37891" name="Picture 2" descr="ductus arterios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04800"/>
            <a:ext cx="61722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Slide Number Placeholder 3"/>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01215FC1-21FA-4F5A-AA8B-8318F0EE1661}" type="slidenum">
              <a:rPr lang="en-US" altLang="en-US" sz="1000">
                <a:latin typeface="Arial" charset="0"/>
              </a:rPr>
              <a:pPr>
                <a:spcBef>
                  <a:spcPct val="0"/>
                </a:spcBef>
                <a:buClrTx/>
                <a:buSzTx/>
                <a:buFontTx/>
                <a:buNone/>
              </a:pPr>
              <a:t>16</a:t>
            </a:fld>
            <a:endParaRPr lang="en-US" altLang="en-US" sz="1000">
              <a:latin typeface="Arial" charset="0"/>
            </a:endParaRPr>
          </a:p>
        </p:txBody>
      </p:sp>
    </p:spTree>
    <p:extLst>
      <p:ext uri="{BB962C8B-B14F-4D97-AF65-F5344CB8AC3E}">
        <p14:creationId xmlns:p14="http://schemas.microsoft.com/office/powerpoint/2010/main" val="2799619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p:txBody>
          <a:bodyPr/>
          <a:lstStyle/>
          <a:p>
            <a:pPr eaLnBrk="1" hangingPunct="1"/>
            <a:r>
              <a:rPr lang="en-US" altLang="en-US" smtClean="0"/>
              <a:t>Located in liver. This is actually the umbilical vein as it passes through liver. Allows nutrient-rich blood from placenta to deposit and store glycogen in liver before entering fetal systemic circulation.</a:t>
            </a:r>
          </a:p>
          <a:p>
            <a:pPr eaLnBrk="1" hangingPunct="1"/>
            <a:r>
              <a:rPr lang="en-US" altLang="en-US" smtClean="0"/>
              <a:t>Closes when cord clamped due to decreased blood flow; becomes a ligament.</a:t>
            </a:r>
          </a:p>
        </p:txBody>
      </p:sp>
      <p:sp>
        <p:nvSpPr>
          <p:cNvPr id="39939"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16387" name="Rectangle 2"/>
          <p:cNvSpPr>
            <a:spLocks noGrp="1" noChangeArrowheads="1"/>
          </p:cNvSpPr>
          <p:nvPr>
            <p:ph type="title"/>
          </p:nvPr>
        </p:nvSpPr>
        <p:spPr/>
        <p:txBody>
          <a:bodyPr/>
          <a:lstStyle/>
          <a:p>
            <a:pPr eaLnBrk="1" fontAlgn="auto" hangingPunct="1">
              <a:spcAft>
                <a:spcPts val="0"/>
              </a:spcAft>
              <a:defRPr/>
            </a:pPr>
            <a:r>
              <a:rPr lang="en-US" dirty="0" smtClean="0"/>
              <a:t>Fetal Shunts-</a:t>
            </a:r>
            <a:r>
              <a:rPr lang="en-US" dirty="0" err="1" smtClean="0"/>
              <a:t>DuctusVenosus</a:t>
            </a:r>
            <a:endParaRPr lang="en-US" dirty="0" smtClean="0"/>
          </a:p>
        </p:txBody>
      </p:sp>
      <p:sp>
        <p:nvSpPr>
          <p:cNvPr id="39941"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05C1DDC0-F6FD-4293-B46B-EF69979F5D89}" type="slidenum">
              <a:rPr lang="en-US" altLang="en-US" sz="1000">
                <a:latin typeface="Arial" charset="0"/>
              </a:rPr>
              <a:pPr>
                <a:spcBef>
                  <a:spcPct val="0"/>
                </a:spcBef>
                <a:buClrTx/>
                <a:buSzTx/>
                <a:buFontTx/>
                <a:buNone/>
              </a:pPr>
              <a:t>17</a:t>
            </a:fld>
            <a:endParaRPr lang="en-US" altLang="en-US" sz="1000">
              <a:latin typeface="Arial" charset="0"/>
            </a:endParaRPr>
          </a:p>
        </p:txBody>
      </p:sp>
    </p:spTree>
    <p:extLst>
      <p:ext uri="{BB962C8B-B14F-4D97-AF65-F5344CB8AC3E}">
        <p14:creationId xmlns:p14="http://schemas.microsoft.com/office/powerpoint/2010/main" val="9830016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2"/>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r>
              <a:rPr lang="en-US" altLang="en-US" sz="1000" smtClean="0">
                <a:latin typeface="Arial" charset="0"/>
              </a:rPr>
              <a:t>Damato---N 315</a:t>
            </a:r>
          </a:p>
        </p:txBody>
      </p:sp>
      <p:pic>
        <p:nvPicPr>
          <p:cNvPr id="41987" name="Picture 2" descr="ductus venos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55270"/>
            <a:ext cx="61722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Slide Number Placeholder 3"/>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103670E4-2185-4767-BE25-3F62CF3F93F4}" type="slidenum">
              <a:rPr lang="en-US" altLang="en-US" sz="1000">
                <a:latin typeface="Arial" charset="0"/>
              </a:rPr>
              <a:pPr>
                <a:spcBef>
                  <a:spcPct val="0"/>
                </a:spcBef>
                <a:buClrTx/>
                <a:buSzTx/>
                <a:buFontTx/>
                <a:buNone/>
              </a:pPr>
              <a:t>18</a:t>
            </a:fld>
            <a:endParaRPr lang="en-US" altLang="en-US" sz="1000">
              <a:latin typeface="Arial" charset="0"/>
            </a:endParaRPr>
          </a:p>
        </p:txBody>
      </p:sp>
    </p:spTree>
    <p:extLst>
      <p:ext uri="{BB962C8B-B14F-4D97-AF65-F5344CB8AC3E}">
        <p14:creationId xmlns:p14="http://schemas.microsoft.com/office/powerpoint/2010/main" val="523347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p:txBody>
          <a:bodyPr/>
          <a:lstStyle/>
          <a:p>
            <a:pPr eaLnBrk="1" hangingPunct="1"/>
            <a:r>
              <a:rPr lang="en-US" altLang="en-US" smtClean="0"/>
              <a:t>Blood volume 80-110 mL/kg body weight (average 200mL total)</a:t>
            </a:r>
          </a:p>
          <a:p>
            <a:pPr eaLnBrk="1" hangingPunct="1"/>
            <a:r>
              <a:rPr lang="en-US" altLang="en-US" smtClean="0"/>
              <a:t>Heart rate 110-160; sinus arrhythmia normal</a:t>
            </a:r>
          </a:p>
          <a:p>
            <a:pPr eaLnBrk="1" hangingPunct="1"/>
            <a:r>
              <a:rPr lang="en-US" altLang="en-US" smtClean="0"/>
              <a:t>Acrocyanosis</a:t>
            </a:r>
          </a:p>
          <a:p>
            <a:pPr eaLnBrk="1" hangingPunct="1"/>
            <a:r>
              <a:rPr lang="en-US" altLang="en-US" smtClean="0"/>
              <a:t>BP 60-80 (systolic) /40-50 (diastolic)</a:t>
            </a:r>
          </a:p>
          <a:p>
            <a:pPr lvl="1" eaLnBrk="1" hangingPunct="1"/>
            <a:r>
              <a:rPr lang="en-US" altLang="en-US" sz="2700" smtClean="0"/>
              <a:t>Term norm 74/47 (by day 10 100/50)</a:t>
            </a:r>
          </a:p>
          <a:p>
            <a:pPr lvl="1" eaLnBrk="1" hangingPunct="1"/>
            <a:r>
              <a:rPr lang="en-US" altLang="en-US" sz="2700" smtClean="0"/>
              <a:t>Preterm norm 64/40</a:t>
            </a:r>
          </a:p>
        </p:txBody>
      </p:sp>
      <p:sp>
        <p:nvSpPr>
          <p:cNvPr id="44035"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18435" name="Rectangle 2"/>
          <p:cNvSpPr>
            <a:spLocks noGrp="1" noChangeArrowheads="1"/>
          </p:cNvSpPr>
          <p:nvPr>
            <p:ph type="title"/>
          </p:nvPr>
        </p:nvSpPr>
        <p:spPr/>
        <p:txBody>
          <a:bodyPr/>
          <a:lstStyle/>
          <a:p>
            <a:pPr eaLnBrk="1" fontAlgn="auto" hangingPunct="1">
              <a:spcAft>
                <a:spcPts val="0"/>
              </a:spcAft>
              <a:defRPr/>
            </a:pPr>
            <a:r>
              <a:rPr lang="en-US" dirty="0" smtClean="0"/>
              <a:t>Cardiovascular Norms</a:t>
            </a:r>
          </a:p>
        </p:txBody>
      </p:sp>
      <p:sp>
        <p:nvSpPr>
          <p:cNvPr id="44037"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D51264B3-B45B-4E1A-942B-0A4A9B5CE205}" type="slidenum">
              <a:rPr lang="en-US" altLang="en-US" sz="1000">
                <a:latin typeface="Arial" charset="0"/>
              </a:rPr>
              <a:pPr>
                <a:spcBef>
                  <a:spcPct val="0"/>
                </a:spcBef>
                <a:buClrTx/>
                <a:buSzTx/>
                <a:buFontTx/>
                <a:buNone/>
              </a:pPr>
              <a:t>19</a:t>
            </a:fld>
            <a:endParaRPr lang="en-US" altLang="en-US" sz="1000">
              <a:latin typeface="Arial" charset="0"/>
            </a:endParaRPr>
          </a:p>
        </p:txBody>
      </p:sp>
    </p:spTree>
    <p:extLst>
      <p:ext uri="{BB962C8B-B14F-4D97-AF65-F5344CB8AC3E}">
        <p14:creationId xmlns:p14="http://schemas.microsoft.com/office/powerpoint/2010/main" val="97419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Learn fetal circulation and the changes that occur at and post birth.</a:t>
            </a:r>
          </a:p>
          <a:p>
            <a:pPr>
              <a:buFont typeface="Arial" panose="020B0604020202020204" pitchFamily="34" charset="0"/>
              <a:buChar char="•"/>
            </a:pPr>
            <a:r>
              <a:rPr lang="en-US" dirty="0" smtClean="0"/>
              <a:t>Learn the physiologic changes in all body systems as a neonate adapts to extra-uterine life.</a:t>
            </a:r>
          </a:p>
          <a:p>
            <a:r>
              <a:rPr lang="en-US" dirty="0" smtClean="0"/>
              <a:t>Discuss common problems of the newborn in adaptation- i.e. thermoregulation, jaundice, etc.</a:t>
            </a:r>
          </a:p>
          <a:p>
            <a:r>
              <a:rPr lang="en-US" dirty="0" smtClean="0"/>
              <a:t>Discuss management of common problems of physiologic adaptation of the newborn.</a:t>
            </a:r>
            <a:endParaRPr lang="en-US" dirty="0"/>
          </a:p>
        </p:txBody>
      </p:sp>
    </p:spTree>
    <p:extLst>
      <p:ext uri="{BB962C8B-B14F-4D97-AF65-F5344CB8AC3E}">
        <p14:creationId xmlns:p14="http://schemas.microsoft.com/office/powerpoint/2010/main" val="1531077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p:txBody>
          <a:bodyPr/>
          <a:lstStyle/>
          <a:p>
            <a:pPr eaLnBrk="1" hangingPunct="1"/>
            <a:r>
              <a:rPr lang="en-US" altLang="en-US" smtClean="0"/>
              <a:t>Platelets 100-280K</a:t>
            </a:r>
          </a:p>
          <a:p>
            <a:pPr eaLnBrk="1" hangingPunct="1"/>
            <a:r>
              <a:rPr lang="en-US" altLang="en-US" smtClean="0"/>
              <a:t>Hgb 15-20</a:t>
            </a:r>
          </a:p>
          <a:p>
            <a:pPr eaLnBrk="1" hangingPunct="1"/>
            <a:r>
              <a:rPr lang="en-US" altLang="en-US" smtClean="0"/>
              <a:t>Hct 43-61%</a:t>
            </a:r>
          </a:p>
          <a:p>
            <a:pPr eaLnBrk="1" hangingPunct="1"/>
            <a:r>
              <a:rPr lang="en-US" altLang="en-US" smtClean="0"/>
              <a:t>WBC 10-30K</a:t>
            </a:r>
          </a:p>
          <a:p>
            <a:pPr eaLnBrk="1" hangingPunct="1"/>
            <a:r>
              <a:rPr lang="en-US" altLang="en-US" smtClean="0"/>
              <a:t>Ca 7.3-9.2</a:t>
            </a:r>
          </a:p>
          <a:p>
            <a:pPr eaLnBrk="1" hangingPunct="1"/>
            <a:r>
              <a:rPr lang="en-US" altLang="en-US" smtClean="0"/>
              <a:t>Glucose 45-97</a:t>
            </a:r>
          </a:p>
        </p:txBody>
      </p:sp>
      <p:sp>
        <p:nvSpPr>
          <p:cNvPr id="46083"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19459" name="Rectangle 2"/>
          <p:cNvSpPr>
            <a:spLocks noGrp="1" noChangeArrowheads="1"/>
          </p:cNvSpPr>
          <p:nvPr>
            <p:ph type="title"/>
          </p:nvPr>
        </p:nvSpPr>
        <p:spPr/>
        <p:txBody>
          <a:bodyPr/>
          <a:lstStyle/>
          <a:p>
            <a:pPr eaLnBrk="1" fontAlgn="auto" hangingPunct="1">
              <a:spcAft>
                <a:spcPts val="0"/>
              </a:spcAft>
              <a:defRPr/>
            </a:pPr>
            <a:r>
              <a:rPr lang="en-US" dirty="0" smtClean="0"/>
              <a:t>Normal Lab Values</a:t>
            </a:r>
          </a:p>
        </p:txBody>
      </p:sp>
      <p:sp>
        <p:nvSpPr>
          <p:cNvPr id="46085"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16A14835-EE01-4291-8096-D6BD69658F7D}" type="slidenum">
              <a:rPr lang="en-US" altLang="en-US" sz="1000">
                <a:latin typeface="Arial" charset="0"/>
              </a:rPr>
              <a:pPr>
                <a:spcBef>
                  <a:spcPct val="0"/>
                </a:spcBef>
                <a:buClrTx/>
                <a:buSzTx/>
                <a:buFontTx/>
                <a:buNone/>
              </a:pPr>
              <a:t>20</a:t>
            </a:fld>
            <a:endParaRPr lang="en-US" altLang="en-US" sz="1000">
              <a:latin typeface="Arial" charset="0"/>
            </a:endParaRPr>
          </a:p>
        </p:txBody>
      </p:sp>
    </p:spTree>
    <p:extLst>
      <p:ext uri="{BB962C8B-B14F-4D97-AF65-F5344CB8AC3E}">
        <p14:creationId xmlns:p14="http://schemas.microsoft.com/office/powerpoint/2010/main" val="493108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idx="1"/>
          </p:nvPr>
        </p:nvSpPr>
        <p:spPr/>
        <p:txBody>
          <a:bodyPr/>
          <a:lstStyle/>
          <a:p>
            <a:pPr eaLnBrk="1" hangingPunct="1"/>
            <a:r>
              <a:rPr lang="en-US" altLang="en-US" smtClean="0"/>
              <a:t>Baby’s temp often decreased at birth</a:t>
            </a:r>
          </a:p>
          <a:p>
            <a:pPr eaLnBrk="1" hangingPunct="1"/>
            <a:r>
              <a:rPr lang="en-US" altLang="en-US" smtClean="0"/>
              <a:t>Methods of heat loss</a:t>
            </a:r>
          </a:p>
          <a:p>
            <a:pPr lvl="1" eaLnBrk="1" hangingPunct="1"/>
            <a:r>
              <a:rPr lang="en-US" altLang="en-US" sz="2700" smtClean="0"/>
              <a:t>Convection</a:t>
            </a:r>
          </a:p>
          <a:p>
            <a:pPr lvl="1" eaLnBrk="1" hangingPunct="1"/>
            <a:r>
              <a:rPr lang="en-US" altLang="en-US" sz="2700" smtClean="0"/>
              <a:t>Evaporation</a:t>
            </a:r>
          </a:p>
          <a:p>
            <a:pPr lvl="1" eaLnBrk="1" hangingPunct="1"/>
            <a:r>
              <a:rPr lang="en-US" altLang="en-US" sz="2700" smtClean="0"/>
              <a:t>Conduction</a:t>
            </a:r>
          </a:p>
          <a:p>
            <a:pPr lvl="1" eaLnBrk="1" hangingPunct="1"/>
            <a:r>
              <a:rPr lang="en-US" altLang="en-US" sz="2700" smtClean="0"/>
              <a:t>Radiation</a:t>
            </a:r>
          </a:p>
        </p:txBody>
      </p:sp>
      <p:sp>
        <p:nvSpPr>
          <p:cNvPr id="48131"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20483" name="Rectangle 2"/>
          <p:cNvSpPr>
            <a:spLocks noGrp="1" noChangeArrowheads="1"/>
          </p:cNvSpPr>
          <p:nvPr>
            <p:ph type="title"/>
          </p:nvPr>
        </p:nvSpPr>
        <p:spPr/>
        <p:txBody>
          <a:bodyPr/>
          <a:lstStyle/>
          <a:p>
            <a:pPr eaLnBrk="1" fontAlgn="auto" hangingPunct="1">
              <a:spcAft>
                <a:spcPts val="0"/>
              </a:spcAft>
              <a:defRPr/>
            </a:pPr>
            <a:r>
              <a:rPr lang="en-US" dirty="0" smtClean="0"/>
              <a:t>Thermoregulatory Needs</a:t>
            </a:r>
          </a:p>
        </p:txBody>
      </p:sp>
      <p:sp>
        <p:nvSpPr>
          <p:cNvPr id="48133"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35AC9CC0-B29F-4E7B-AAF8-F8A7CC6F1C3D}" type="slidenum">
              <a:rPr lang="en-US" altLang="en-US" sz="1000">
                <a:latin typeface="Arial" charset="0"/>
              </a:rPr>
              <a:pPr>
                <a:spcBef>
                  <a:spcPct val="0"/>
                </a:spcBef>
                <a:buClrTx/>
                <a:buSzTx/>
                <a:buFontTx/>
                <a:buNone/>
              </a:pPr>
              <a:t>21</a:t>
            </a:fld>
            <a:endParaRPr lang="en-US" altLang="en-US" sz="1000">
              <a:latin typeface="Arial" charset="0"/>
            </a:endParaRPr>
          </a:p>
        </p:txBody>
      </p:sp>
    </p:spTree>
    <p:extLst>
      <p:ext uri="{BB962C8B-B14F-4D97-AF65-F5344CB8AC3E}">
        <p14:creationId xmlns:p14="http://schemas.microsoft.com/office/powerpoint/2010/main" val="13484586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2"/>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r>
              <a:rPr lang="en-US" altLang="en-US" sz="1000" dirty="0" err="1" smtClean="0">
                <a:latin typeface="Arial" charset="0"/>
              </a:rPr>
              <a:t>Damato</a:t>
            </a:r>
            <a:r>
              <a:rPr lang="en-US" altLang="en-US" sz="1000" dirty="0" smtClean="0">
                <a:latin typeface="Arial" charset="0"/>
              </a:rPr>
              <a:t>---N 315</a:t>
            </a:r>
          </a:p>
        </p:txBody>
      </p:sp>
      <p:pic>
        <p:nvPicPr>
          <p:cNvPr id="50179" name="Picture 2" descr="methods of heat lo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704850"/>
            <a:ext cx="84582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Slide Number Placeholder 3"/>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A943891A-FA57-4771-BCF7-DC4588CFDCE9}" type="slidenum">
              <a:rPr lang="en-US" altLang="en-US" sz="1000">
                <a:latin typeface="Arial" charset="0"/>
              </a:rPr>
              <a:pPr>
                <a:spcBef>
                  <a:spcPct val="0"/>
                </a:spcBef>
                <a:buClrTx/>
                <a:buSzTx/>
                <a:buFontTx/>
                <a:buNone/>
              </a:pPr>
              <a:t>22</a:t>
            </a:fld>
            <a:endParaRPr lang="en-US" altLang="en-US" sz="1000">
              <a:latin typeface="Arial" charset="0"/>
            </a:endParaRPr>
          </a:p>
        </p:txBody>
      </p:sp>
    </p:spTree>
    <p:extLst>
      <p:ext uri="{BB962C8B-B14F-4D97-AF65-F5344CB8AC3E}">
        <p14:creationId xmlns:p14="http://schemas.microsoft.com/office/powerpoint/2010/main" val="6270472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p:txBody>
          <a:bodyPr/>
          <a:lstStyle/>
          <a:p>
            <a:pPr eaLnBrk="1" hangingPunct="1"/>
            <a:r>
              <a:rPr lang="en-US" altLang="en-US" smtClean="0"/>
              <a:t>Mechanisms to counterbalance heat loss:</a:t>
            </a:r>
          </a:p>
          <a:p>
            <a:pPr eaLnBrk="1" hangingPunct="1"/>
            <a:r>
              <a:rPr lang="en-US" altLang="en-US" smtClean="0"/>
              <a:t>Vasoconstriction (mottling). Take axillary temps!</a:t>
            </a:r>
          </a:p>
          <a:p>
            <a:pPr eaLnBrk="1" hangingPunct="1"/>
            <a:r>
              <a:rPr lang="en-US" altLang="en-US" smtClean="0"/>
              <a:t>Flexed posture</a:t>
            </a:r>
          </a:p>
          <a:p>
            <a:pPr eaLnBrk="1" hangingPunct="1"/>
            <a:r>
              <a:rPr lang="en-US" altLang="en-US" smtClean="0"/>
              <a:t>Non-shivering thermogenesis (brown fat metabolism)</a:t>
            </a:r>
          </a:p>
        </p:txBody>
      </p:sp>
      <p:sp>
        <p:nvSpPr>
          <p:cNvPr id="52227"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22531" name="Rectangle 2"/>
          <p:cNvSpPr>
            <a:spLocks noGrp="1" noChangeArrowheads="1"/>
          </p:cNvSpPr>
          <p:nvPr>
            <p:ph type="title"/>
          </p:nvPr>
        </p:nvSpPr>
        <p:spPr/>
        <p:txBody>
          <a:bodyPr/>
          <a:lstStyle/>
          <a:p>
            <a:pPr eaLnBrk="1" fontAlgn="auto" hangingPunct="1">
              <a:spcAft>
                <a:spcPts val="0"/>
              </a:spcAft>
              <a:defRPr/>
            </a:pPr>
            <a:r>
              <a:rPr lang="en-US" dirty="0" smtClean="0"/>
              <a:t>Thermoregulation</a:t>
            </a:r>
          </a:p>
        </p:txBody>
      </p:sp>
      <p:sp>
        <p:nvSpPr>
          <p:cNvPr id="52229"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11E78AFE-5254-471C-9B5D-448B41A1997F}" type="slidenum">
              <a:rPr lang="en-US" altLang="en-US" sz="1000">
                <a:latin typeface="Arial" charset="0"/>
              </a:rPr>
              <a:pPr>
                <a:spcBef>
                  <a:spcPct val="0"/>
                </a:spcBef>
                <a:buClrTx/>
                <a:buSzTx/>
                <a:buFontTx/>
                <a:buNone/>
              </a:pPr>
              <a:t>23</a:t>
            </a:fld>
            <a:endParaRPr lang="en-US" altLang="en-US" sz="1000">
              <a:latin typeface="Arial" charset="0"/>
            </a:endParaRPr>
          </a:p>
        </p:txBody>
      </p:sp>
    </p:spTree>
    <p:extLst>
      <p:ext uri="{BB962C8B-B14F-4D97-AF65-F5344CB8AC3E}">
        <p14:creationId xmlns:p14="http://schemas.microsoft.com/office/powerpoint/2010/main" val="666950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5" descr="ladewig+f21-06"/>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457200" y="457200"/>
            <a:ext cx="8229600" cy="5486400"/>
          </a:xfrm>
          <a:noFill/>
        </p:spPr>
      </p:pic>
      <p:sp>
        <p:nvSpPr>
          <p:cNvPr id="54275"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542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05B4EC02-32D9-4051-92BF-76B3E79B8A8B}" type="slidenum">
              <a:rPr lang="en-US" altLang="en-US" sz="1000">
                <a:latin typeface="Arial" charset="0"/>
              </a:rPr>
              <a:pPr>
                <a:spcBef>
                  <a:spcPct val="0"/>
                </a:spcBef>
                <a:buClrTx/>
                <a:buSzTx/>
                <a:buFontTx/>
                <a:buNone/>
              </a:pPr>
              <a:t>24</a:t>
            </a:fld>
            <a:endParaRPr lang="en-US" altLang="en-US" sz="1000">
              <a:latin typeface="Arial" charset="0"/>
            </a:endParaRPr>
          </a:p>
        </p:txBody>
      </p:sp>
    </p:spTree>
    <p:extLst>
      <p:ext uri="{BB962C8B-B14F-4D97-AF65-F5344CB8AC3E}">
        <p14:creationId xmlns:p14="http://schemas.microsoft.com/office/powerpoint/2010/main" val="18714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p:txBody>
          <a:bodyPr/>
          <a:lstStyle/>
          <a:p>
            <a:pPr eaLnBrk="1" hangingPunct="1"/>
            <a:r>
              <a:rPr lang="en-US" altLang="en-US" smtClean="0"/>
              <a:t>Axillary temps (5 min). 36.4-37</a:t>
            </a:r>
            <a:r>
              <a:rPr lang="en-US" altLang="en-US" baseline="30000" smtClean="0"/>
              <a:t>o</a:t>
            </a:r>
            <a:r>
              <a:rPr lang="en-US" altLang="en-US" smtClean="0"/>
              <a:t> C (97.6-98.6</a:t>
            </a:r>
            <a:r>
              <a:rPr lang="en-US" altLang="en-US" baseline="30000" smtClean="0"/>
              <a:t>o</a:t>
            </a:r>
            <a:r>
              <a:rPr lang="en-US" altLang="en-US" smtClean="0"/>
              <a:t> F)</a:t>
            </a:r>
          </a:p>
          <a:p>
            <a:pPr eaLnBrk="1" hangingPunct="1"/>
            <a:r>
              <a:rPr lang="en-US" altLang="en-US" smtClean="0"/>
              <a:t>A decrease of 3.5</a:t>
            </a:r>
            <a:r>
              <a:rPr lang="en-US" altLang="en-US" baseline="30000" smtClean="0"/>
              <a:t>o </a:t>
            </a:r>
            <a:r>
              <a:rPr lang="en-US" altLang="en-US" smtClean="0"/>
              <a:t>F in environment can double the O2 consumption in a term neonate**</a:t>
            </a:r>
            <a:endParaRPr lang="en-US" altLang="en-US" baseline="30000" smtClean="0"/>
          </a:p>
        </p:txBody>
      </p:sp>
      <p:sp>
        <p:nvSpPr>
          <p:cNvPr id="56323"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24579" name="Rectangle 2"/>
          <p:cNvSpPr>
            <a:spLocks noGrp="1" noChangeArrowheads="1"/>
          </p:cNvSpPr>
          <p:nvPr>
            <p:ph type="title"/>
          </p:nvPr>
        </p:nvSpPr>
        <p:spPr/>
        <p:txBody>
          <a:bodyPr/>
          <a:lstStyle/>
          <a:p>
            <a:pPr eaLnBrk="1" fontAlgn="auto" hangingPunct="1">
              <a:spcAft>
                <a:spcPts val="0"/>
              </a:spcAft>
              <a:defRPr/>
            </a:pPr>
            <a:r>
              <a:rPr lang="en-US" dirty="0" smtClean="0"/>
              <a:t>Temperature Norms</a:t>
            </a:r>
          </a:p>
        </p:txBody>
      </p:sp>
      <p:sp>
        <p:nvSpPr>
          <p:cNvPr id="56325"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3277BFBA-86DE-4923-9A31-886E262B10EE}" type="slidenum">
              <a:rPr lang="en-US" altLang="en-US" sz="1000">
                <a:latin typeface="Arial" charset="0"/>
              </a:rPr>
              <a:pPr>
                <a:spcBef>
                  <a:spcPct val="0"/>
                </a:spcBef>
                <a:buClrTx/>
                <a:buSzTx/>
                <a:buFontTx/>
                <a:buNone/>
              </a:pPr>
              <a:t>25</a:t>
            </a:fld>
            <a:endParaRPr lang="en-US" altLang="en-US" sz="1000">
              <a:latin typeface="Arial" charset="0"/>
            </a:endParaRPr>
          </a:p>
        </p:txBody>
      </p:sp>
    </p:spTree>
    <p:extLst>
      <p:ext uri="{BB962C8B-B14F-4D97-AF65-F5344CB8AC3E}">
        <p14:creationId xmlns:p14="http://schemas.microsoft.com/office/powerpoint/2010/main" val="16681221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p:nvPr>
        </p:nvGraphicFramePr>
        <p:xfrm>
          <a:off x="457200" y="838200"/>
          <a:ext cx="7315200" cy="5775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837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cxnSp>
        <p:nvCxnSpPr>
          <p:cNvPr id="58372" name="Straight Arrow Connector 9"/>
          <p:cNvCxnSpPr>
            <a:cxnSpLocks noChangeShapeType="1"/>
          </p:cNvCxnSpPr>
          <p:nvPr/>
        </p:nvCxnSpPr>
        <p:spPr bwMode="auto">
          <a:xfrm rot="5400000">
            <a:off x="3734594" y="1294606"/>
            <a:ext cx="304800" cy="1588"/>
          </a:xfrm>
          <a:prstGeom prst="straightConnector1">
            <a:avLst/>
          </a:prstGeom>
          <a:noFill/>
          <a:ln w="12700" cap="sq"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58373" name="Straight Arrow Connector 11"/>
          <p:cNvCxnSpPr>
            <a:cxnSpLocks noChangeShapeType="1"/>
          </p:cNvCxnSpPr>
          <p:nvPr/>
        </p:nvCxnSpPr>
        <p:spPr bwMode="auto">
          <a:xfrm rot="5400000">
            <a:off x="6096000" y="2971800"/>
            <a:ext cx="306388" cy="1588"/>
          </a:xfrm>
          <a:prstGeom prst="straightConnector1">
            <a:avLst/>
          </a:prstGeom>
          <a:noFill/>
          <a:ln w="12700" cap="sq"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58374" name="Straight Arrow Connector 15"/>
          <p:cNvCxnSpPr>
            <a:cxnSpLocks noChangeShapeType="1"/>
          </p:cNvCxnSpPr>
          <p:nvPr/>
        </p:nvCxnSpPr>
        <p:spPr bwMode="auto">
          <a:xfrm rot="5400000">
            <a:off x="5220494" y="5752306"/>
            <a:ext cx="228600" cy="1588"/>
          </a:xfrm>
          <a:prstGeom prst="straightConnector1">
            <a:avLst/>
          </a:prstGeom>
          <a:noFill/>
          <a:ln w="12700" cap="sq"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58375" name="Straight Arrow Connector 18"/>
          <p:cNvCxnSpPr>
            <a:cxnSpLocks noChangeShapeType="1"/>
          </p:cNvCxnSpPr>
          <p:nvPr/>
        </p:nvCxnSpPr>
        <p:spPr bwMode="auto">
          <a:xfrm rot="16200000" flipV="1">
            <a:off x="1981994" y="5333206"/>
            <a:ext cx="304800" cy="1588"/>
          </a:xfrm>
          <a:prstGeom prst="straightConnector1">
            <a:avLst/>
          </a:prstGeom>
          <a:noFill/>
          <a:ln w="12700" cap="sq"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58376" name="Straight Arrow Connector 22"/>
          <p:cNvCxnSpPr>
            <a:cxnSpLocks noChangeShapeType="1"/>
          </p:cNvCxnSpPr>
          <p:nvPr/>
        </p:nvCxnSpPr>
        <p:spPr bwMode="auto">
          <a:xfrm rot="5400000" flipH="1" flipV="1">
            <a:off x="762794" y="2971006"/>
            <a:ext cx="304800" cy="1588"/>
          </a:xfrm>
          <a:prstGeom prst="straightConnector1">
            <a:avLst/>
          </a:prstGeom>
          <a:noFill/>
          <a:ln w="12700" cap="sq"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58377" name="TextBox 24"/>
          <p:cNvSpPr txBox="1">
            <a:spLocks noChangeArrowheads="1"/>
          </p:cNvSpPr>
          <p:nvPr/>
        </p:nvSpPr>
        <p:spPr bwMode="auto">
          <a:xfrm>
            <a:off x="914400" y="2286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eaLnBrk="1" hangingPunct="1">
              <a:spcBef>
                <a:spcPct val="0"/>
              </a:spcBef>
              <a:buClrTx/>
              <a:buSzTx/>
              <a:buFontTx/>
              <a:buNone/>
            </a:pPr>
            <a:r>
              <a:rPr lang="en-US" altLang="en-US" sz="1800" b="1">
                <a:latin typeface="Arial" charset="0"/>
              </a:rPr>
              <a:t>   COLD  </a:t>
            </a:r>
          </a:p>
        </p:txBody>
      </p:sp>
      <p:sp>
        <p:nvSpPr>
          <p:cNvPr id="58378" name="TextBox 25"/>
          <p:cNvSpPr txBox="1">
            <a:spLocks noChangeArrowheads="1"/>
          </p:cNvSpPr>
          <p:nvPr/>
        </p:nvSpPr>
        <p:spPr bwMode="auto">
          <a:xfrm>
            <a:off x="3124200" y="22860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eaLnBrk="1" hangingPunct="1">
              <a:spcBef>
                <a:spcPct val="0"/>
              </a:spcBef>
              <a:buClrTx/>
              <a:buSzTx/>
              <a:buFontTx/>
              <a:buNone/>
            </a:pPr>
            <a:r>
              <a:rPr lang="en-US" altLang="en-US" sz="1800" b="1">
                <a:latin typeface="Arial" charset="0"/>
              </a:rPr>
              <a:t>    O2 need</a:t>
            </a:r>
          </a:p>
        </p:txBody>
      </p:sp>
      <p:sp>
        <p:nvSpPr>
          <p:cNvPr id="58379" name="TextBox 26"/>
          <p:cNvSpPr txBox="1">
            <a:spLocks noChangeArrowheads="1"/>
          </p:cNvSpPr>
          <p:nvPr/>
        </p:nvSpPr>
        <p:spPr bwMode="auto">
          <a:xfrm>
            <a:off x="5562600" y="304800"/>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eaLnBrk="1" hangingPunct="1">
              <a:spcBef>
                <a:spcPct val="0"/>
              </a:spcBef>
              <a:buClrTx/>
              <a:buSzTx/>
              <a:buFontTx/>
              <a:buNone/>
            </a:pPr>
            <a:r>
              <a:rPr lang="en-US" altLang="en-US" sz="1800" b="1">
                <a:latin typeface="Arial" charset="0"/>
              </a:rPr>
              <a:t>   Resp. rate</a:t>
            </a:r>
          </a:p>
        </p:txBody>
      </p:sp>
      <p:cxnSp>
        <p:nvCxnSpPr>
          <p:cNvPr id="58380" name="Straight Arrow Connector 28"/>
          <p:cNvCxnSpPr>
            <a:cxnSpLocks noChangeShapeType="1"/>
          </p:cNvCxnSpPr>
          <p:nvPr/>
        </p:nvCxnSpPr>
        <p:spPr bwMode="auto">
          <a:xfrm rot="5400000" flipH="1" flipV="1">
            <a:off x="838994" y="380206"/>
            <a:ext cx="304800" cy="1588"/>
          </a:xfrm>
          <a:prstGeom prst="straightConnector1">
            <a:avLst/>
          </a:prstGeom>
          <a:noFill/>
          <a:ln w="12700" cap="sq"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58381" name="Straight Arrow Connector 31"/>
          <p:cNvCxnSpPr>
            <a:cxnSpLocks noChangeShapeType="1"/>
          </p:cNvCxnSpPr>
          <p:nvPr/>
        </p:nvCxnSpPr>
        <p:spPr bwMode="auto">
          <a:xfrm rot="5400000" flipH="1" flipV="1">
            <a:off x="3124994" y="380206"/>
            <a:ext cx="304800" cy="1588"/>
          </a:xfrm>
          <a:prstGeom prst="straightConnector1">
            <a:avLst/>
          </a:prstGeom>
          <a:noFill/>
          <a:ln w="12700" cap="sq"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58382" name="Straight Arrow Connector 34"/>
          <p:cNvCxnSpPr>
            <a:cxnSpLocks noChangeShapeType="1"/>
          </p:cNvCxnSpPr>
          <p:nvPr/>
        </p:nvCxnSpPr>
        <p:spPr bwMode="auto">
          <a:xfrm rot="5400000" flipH="1" flipV="1">
            <a:off x="5563394" y="456406"/>
            <a:ext cx="304800" cy="1588"/>
          </a:xfrm>
          <a:prstGeom prst="straightConnector1">
            <a:avLst/>
          </a:prstGeom>
          <a:noFill/>
          <a:ln w="12700" cap="sq"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58383" name="Right Arrow 36"/>
          <p:cNvSpPr>
            <a:spLocks noChangeArrowheads="1"/>
          </p:cNvSpPr>
          <p:nvPr/>
        </p:nvSpPr>
        <p:spPr bwMode="auto">
          <a:xfrm>
            <a:off x="2057400" y="228600"/>
            <a:ext cx="977900" cy="484188"/>
          </a:xfrm>
          <a:prstGeom prst="rightArrow">
            <a:avLst>
              <a:gd name="adj1" fmla="val 50000"/>
              <a:gd name="adj2" fmla="val 50024"/>
            </a:avLst>
          </a:prstGeom>
          <a:solidFill>
            <a:schemeClr val="accent1"/>
          </a:solidFill>
          <a:ln w="12700" cap="sq" algn="ctr">
            <a:solidFill>
              <a:schemeClr val="tx1"/>
            </a:solidFill>
            <a:round/>
            <a:headEnd type="none" w="sm" len="sm"/>
            <a:tailEnd type="none" w="sm" len="sm"/>
          </a:ln>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eaLnBrk="1" hangingPunct="1">
              <a:spcBef>
                <a:spcPct val="0"/>
              </a:spcBef>
              <a:buClrTx/>
              <a:buSzTx/>
              <a:buFontTx/>
              <a:buNone/>
            </a:pPr>
            <a:endParaRPr lang="en-US" altLang="en-US" sz="1800">
              <a:latin typeface="Arial" charset="0"/>
            </a:endParaRPr>
          </a:p>
        </p:txBody>
      </p:sp>
      <p:sp>
        <p:nvSpPr>
          <p:cNvPr id="58384" name="Right Arrow 37"/>
          <p:cNvSpPr>
            <a:spLocks noChangeArrowheads="1"/>
          </p:cNvSpPr>
          <p:nvPr/>
        </p:nvSpPr>
        <p:spPr bwMode="auto">
          <a:xfrm>
            <a:off x="4572000" y="228600"/>
            <a:ext cx="977900" cy="484188"/>
          </a:xfrm>
          <a:prstGeom prst="rightArrow">
            <a:avLst>
              <a:gd name="adj1" fmla="val 50000"/>
              <a:gd name="adj2" fmla="val 50024"/>
            </a:avLst>
          </a:prstGeom>
          <a:solidFill>
            <a:schemeClr val="accent1"/>
          </a:solidFill>
          <a:ln w="12700" cap="sq" algn="ctr">
            <a:solidFill>
              <a:schemeClr val="tx1"/>
            </a:solidFill>
            <a:round/>
            <a:headEnd type="none" w="sm" len="sm"/>
            <a:tailEnd type="none" w="sm" len="sm"/>
          </a:ln>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eaLnBrk="1" hangingPunct="1">
              <a:spcBef>
                <a:spcPct val="0"/>
              </a:spcBef>
              <a:buClrTx/>
              <a:buSzTx/>
              <a:buFontTx/>
              <a:buNone/>
            </a:pPr>
            <a:endParaRPr lang="en-US" altLang="en-US" sz="1800">
              <a:latin typeface="Arial" charset="0"/>
            </a:endParaRPr>
          </a:p>
        </p:txBody>
      </p:sp>
      <p:cxnSp>
        <p:nvCxnSpPr>
          <p:cNvPr id="58385" name="Straight Arrow Connector 44"/>
          <p:cNvCxnSpPr>
            <a:cxnSpLocks noChangeShapeType="1"/>
          </p:cNvCxnSpPr>
          <p:nvPr/>
        </p:nvCxnSpPr>
        <p:spPr bwMode="auto">
          <a:xfrm rot="10800000" flipV="1">
            <a:off x="5486400" y="685800"/>
            <a:ext cx="990600" cy="457200"/>
          </a:xfrm>
          <a:prstGeom prst="straightConnector1">
            <a:avLst/>
          </a:prstGeom>
          <a:noFill/>
          <a:ln w="12700" cap="sq"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58386" name="TextBox 47"/>
          <p:cNvSpPr txBox="1">
            <a:spLocks noChangeArrowheads="1"/>
          </p:cNvSpPr>
          <p:nvPr/>
        </p:nvSpPr>
        <p:spPr bwMode="auto">
          <a:xfrm>
            <a:off x="7162800" y="3886200"/>
            <a:ext cx="1676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eaLnBrk="1" hangingPunct="1">
              <a:spcBef>
                <a:spcPct val="0"/>
              </a:spcBef>
              <a:buClrTx/>
              <a:buSzTx/>
              <a:buFontTx/>
              <a:buNone/>
            </a:pPr>
            <a:r>
              <a:rPr lang="en-US" altLang="en-US" sz="1800">
                <a:latin typeface="Arial" charset="0"/>
              </a:rPr>
              <a:t>     fatty acids</a:t>
            </a:r>
          </a:p>
          <a:p>
            <a:pPr eaLnBrk="1" hangingPunct="1">
              <a:spcBef>
                <a:spcPct val="0"/>
              </a:spcBef>
              <a:buClrTx/>
              <a:buSzTx/>
              <a:buFontTx/>
              <a:buNone/>
            </a:pPr>
            <a:endParaRPr lang="en-US" altLang="en-US" sz="1800">
              <a:latin typeface="Arial" charset="0"/>
            </a:endParaRPr>
          </a:p>
          <a:p>
            <a:pPr eaLnBrk="1" hangingPunct="1">
              <a:spcBef>
                <a:spcPct val="0"/>
              </a:spcBef>
              <a:buClrTx/>
              <a:buSzTx/>
              <a:buFontTx/>
              <a:buNone/>
            </a:pPr>
            <a:r>
              <a:rPr lang="en-US" altLang="en-US" sz="1800">
                <a:latin typeface="Arial" charset="0"/>
              </a:rPr>
              <a:t>    bilirubin</a:t>
            </a:r>
          </a:p>
        </p:txBody>
      </p:sp>
      <p:cxnSp>
        <p:nvCxnSpPr>
          <p:cNvPr id="58387" name="Straight Arrow Connector 49"/>
          <p:cNvCxnSpPr>
            <a:cxnSpLocks noChangeShapeType="1"/>
          </p:cNvCxnSpPr>
          <p:nvPr/>
        </p:nvCxnSpPr>
        <p:spPr bwMode="auto">
          <a:xfrm rot="5400000" flipH="1" flipV="1">
            <a:off x="7315994" y="4037806"/>
            <a:ext cx="304800" cy="1588"/>
          </a:xfrm>
          <a:prstGeom prst="straightConnector1">
            <a:avLst/>
          </a:prstGeom>
          <a:noFill/>
          <a:ln w="12700" cap="sq"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58388" name="Straight Arrow Connector 52"/>
          <p:cNvCxnSpPr>
            <a:cxnSpLocks noChangeShapeType="1"/>
          </p:cNvCxnSpPr>
          <p:nvPr/>
        </p:nvCxnSpPr>
        <p:spPr bwMode="auto">
          <a:xfrm rot="5400000" flipH="1" flipV="1">
            <a:off x="7277894" y="4609306"/>
            <a:ext cx="228600" cy="1588"/>
          </a:xfrm>
          <a:prstGeom prst="straightConnector1">
            <a:avLst/>
          </a:prstGeom>
          <a:noFill/>
          <a:ln w="12700" cap="sq"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58389" name="TextBox 63"/>
          <p:cNvSpPr txBox="1">
            <a:spLocks noChangeArrowheads="1"/>
          </p:cNvSpPr>
          <p:nvPr/>
        </p:nvSpPr>
        <p:spPr bwMode="auto">
          <a:xfrm>
            <a:off x="685800" y="91440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eaLnBrk="1" hangingPunct="1">
              <a:spcBef>
                <a:spcPct val="0"/>
              </a:spcBef>
              <a:buClrTx/>
              <a:buSzTx/>
              <a:buFontTx/>
              <a:buNone/>
            </a:pPr>
            <a:r>
              <a:rPr lang="en-US" altLang="en-US" sz="1800">
                <a:latin typeface="Arial" charset="0"/>
              </a:rPr>
              <a:t>PDA opens</a:t>
            </a:r>
          </a:p>
        </p:txBody>
      </p:sp>
      <p:cxnSp>
        <p:nvCxnSpPr>
          <p:cNvPr id="58390" name="Curved Connector 65"/>
          <p:cNvCxnSpPr>
            <a:cxnSpLocks noChangeShapeType="1"/>
          </p:cNvCxnSpPr>
          <p:nvPr/>
        </p:nvCxnSpPr>
        <p:spPr bwMode="auto">
          <a:xfrm rot="10800000">
            <a:off x="1981200" y="1143000"/>
            <a:ext cx="990600" cy="381000"/>
          </a:xfrm>
          <a:prstGeom prst="curvedConnector3">
            <a:avLst>
              <a:gd name="adj1" fmla="val 50000"/>
            </a:avLst>
          </a:prstGeom>
          <a:noFill/>
          <a:ln w="12700" cap="sq"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58391" name="Curved Connector 70"/>
          <p:cNvCxnSpPr>
            <a:cxnSpLocks noChangeShapeType="1"/>
          </p:cNvCxnSpPr>
          <p:nvPr/>
        </p:nvCxnSpPr>
        <p:spPr bwMode="auto">
          <a:xfrm rot="16200000" flipH="1">
            <a:off x="7545388" y="3125788"/>
            <a:ext cx="760412" cy="760412"/>
          </a:xfrm>
          <a:prstGeom prst="curvedConnector3">
            <a:avLst>
              <a:gd name="adj1" fmla="val 50000"/>
            </a:avLst>
          </a:prstGeom>
          <a:noFill/>
          <a:ln w="12700" cap="sq"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58392" name="Slide Number Placeholder 2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7CC0103C-C803-4C8E-8ED1-A77364282A4E}" type="slidenum">
              <a:rPr lang="en-US" altLang="en-US" sz="1000">
                <a:latin typeface="Arial" charset="0"/>
              </a:rPr>
              <a:pPr>
                <a:spcBef>
                  <a:spcPct val="0"/>
                </a:spcBef>
                <a:buClrTx/>
                <a:buSzTx/>
                <a:buFontTx/>
                <a:buNone/>
              </a:pPr>
              <a:t>26</a:t>
            </a:fld>
            <a:endParaRPr lang="en-US" altLang="en-US" sz="1000">
              <a:latin typeface="Arial" charset="0"/>
            </a:endParaRPr>
          </a:p>
        </p:txBody>
      </p:sp>
    </p:spTree>
    <p:extLst>
      <p:ext uri="{BB962C8B-B14F-4D97-AF65-F5344CB8AC3E}">
        <p14:creationId xmlns:p14="http://schemas.microsoft.com/office/powerpoint/2010/main" val="12975967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p:txBody>
          <a:bodyPr/>
          <a:lstStyle/>
          <a:p>
            <a:r>
              <a:rPr lang="en-US" altLang="en-US" dirty="0" smtClean="0"/>
              <a:t>GI tract inactive in fetal life, although baby swallows AF. Wastes excreted through placenta</a:t>
            </a:r>
          </a:p>
          <a:p>
            <a:pPr eaLnBrk="1" hangingPunct="1"/>
            <a:r>
              <a:rPr lang="en-US" altLang="en-US" dirty="0" smtClean="0"/>
              <a:t>GI function limited by anatomy and decreased acidity of GI contents</a:t>
            </a:r>
          </a:p>
          <a:p>
            <a:pPr lvl="1" eaLnBrk="1" hangingPunct="1"/>
            <a:r>
              <a:rPr lang="en-US" altLang="en-US" sz="2700" dirty="0" smtClean="0"/>
              <a:t>poor abdominal muscle tone, poor sphincter tone, slow gastric emptying time, underdeveloped cardiac sphincter, regurgitation</a:t>
            </a:r>
          </a:p>
          <a:p>
            <a:pPr lvl="1" eaLnBrk="1" hangingPunct="1"/>
            <a:r>
              <a:rPr lang="en-US" altLang="en-US" sz="2700" dirty="0" smtClean="0"/>
              <a:t>Lack of normal flora in bowel. Bacteria needed for synthesis of vitamin K</a:t>
            </a:r>
          </a:p>
        </p:txBody>
      </p:sp>
      <p:sp>
        <p:nvSpPr>
          <p:cNvPr id="62467"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27651" name="Rectangle 2"/>
          <p:cNvSpPr>
            <a:spLocks noGrp="1" noChangeArrowheads="1"/>
          </p:cNvSpPr>
          <p:nvPr>
            <p:ph type="title"/>
          </p:nvPr>
        </p:nvSpPr>
        <p:spPr/>
        <p:txBody>
          <a:bodyPr/>
          <a:lstStyle/>
          <a:p>
            <a:pPr eaLnBrk="1" fontAlgn="auto" hangingPunct="1">
              <a:spcAft>
                <a:spcPts val="0"/>
              </a:spcAft>
              <a:defRPr/>
            </a:pPr>
            <a:r>
              <a:rPr lang="en-US" dirty="0" smtClean="0"/>
              <a:t>GI System</a:t>
            </a:r>
          </a:p>
        </p:txBody>
      </p:sp>
      <p:sp>
        <p:nvSpPr>
          <p:cNvPr id="62469"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26BDED92-B3ED-45BE-BB77-7DD545DE5E7A}" type="slidenum">
              <a:rPr lang="en-US" altLang="en-US" sz="1000">
                <a:latin typeface="Arial" charset="0"/>
              </a:rPr>
              <a:pPr>
                <a:spcBef>
                  <a:spcPct val="0"/>
                </a:spcBef>
                <a:buClrTx/>
                <a:buSzTx/>
                <a:buFontTx/>
                <a:buNone/>
              </a:pPr>
              <a:t>27</a:t>
            </a:fld>
            <a:endParaRPr lang="en-US" altLang="en-US" sz="1000">
              <a:latin typeface="Arial" charset="0"/>
            </a:endParaRPr>
          </a:p>
        </p:txBody>
      </p:sp>
    </p:spTree>
    <p:extLst>
      <p:ext uri="{BB962C8B-B14F-4D97-AF65-F5344CB8AC3E}">
        <p14:creationId xmlns:p14="http://schemas.microsoft.com/office/powerpoint/2010/main" val="35885629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p:txBody>
          <a:bodyPr/>
          <a:lstStyle/>
          <a:p>
            <a:pPr eaLnBrk="1" hangingPunct="1"/>
            <a:r>
              <a:rPr lang="en-US" altLang="en-US" smtClean="0"/>
              <a:t>Meconium</a:t>
            </a:r>
          </a:p>
          <a:p>
            <a:pPr eaLnBrk="1" hangingPunct="1"/>
            <a:r>
              <a:rPr lang="en-US" altLang="en-US" smtClean="0"/>
              <a:t>Transitional</a:t>
            </a:r>
          </a:p>
          <a:p>
            <a:pPr eaLnBrk="1" hangingPunct="1"/>
            <a:r>
              <a:rPr lang="en-US" altLang="en-US" smtClean="0"/>
              <a:t>Breast fed stools</a:t>
            </a:r>
          </a:p>
          <a:p>
            <a:pPr eaLnBrk="1" hangingPunct="1"/>
            <a:r>
              <a:rPr lang="en-US" altLang="en-US" smtClean="0"/>
              <a:t>Formula fed stools</a:t>
            </a:r>
          </a:p>
          <a:p>
            <a:pPr eaLnBrk="1" hangingPunct="1"/>
            <a:r>
              <a:rPr lang="en-US" altLang="en-US" smtClean="0"/>
              <a:t>Loose stools normal; watery stools (water ring) are NOT!</a:t>
            </a:r>
          </a:p>
          <a:p>
            <a:pPr eaLnBrk="1" hangingPunct="1"/>
            <a:r>
              <a:rPr lang="en-US" altLang="en-US" smtClean="0"/>
              <a:t>1st stool in first 24 hours of life</a:t>
            </a:r>
          </a:p>
        </p:txBody>
      </p:sp>
      <p:sp>
        <p:nvSpPr>
          <p:cNvPr id="64515"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28675" name="Rectangle 2"/>
          <p:cNvSpPr>
            <a:spLocks noGrp="1" noChangeArrowheads="1"/>
          </p:cNvSpPr>
          <p:nvPr>
            <p:ph type="title"/>
          </p:nvPr>
        </p:nvSpPr>
        <p:spPr/>
        <p:txBody>
          <a:bodyPr/>
          <a:lstStyle/>
          <a:p>
            <a:pPr eaLnBrk="1" fontAlgn="auto" hangingPunct="1">
              <a:spcAft>
                <a:spcPts val="0"/>
              </a:spcAft>
              <a:defRPr/>
            </a:pPr>
            <a:r>
              <a:rPr lang="en-US" dirty="0" smtClean="0"/>
              <a:t>Normal </a:t>
            </a:r>
            <a:r>
              <a:rPr lang="en-US" dirty="0" err="1" smtClean="0"/>
              <a:t>Stooling</a:t>
            </a:r>
            <a:r>
              <a:rPr lang="en-US" dirty="0" smtClean="0"/>
              <a:t> Pattern</a:t>
            </a:r>
          </a:p>
        </p:txBody>
      </p:sp>
      <p:sp>
        <p:nvSpPr>
          <p:cNvPr id="64517"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C5C3D284-E1CE-44FA-B479-19CC737849DC}" type="slidenum">
              <a:rPr lang="en-US" altLang="en-US" sz="1000">
                <a:latin typeface="Arial" charset="0"/>
              </a:rPr>
              <a:pPr>
                <a:spcBef>
                  <a:spcPct val="0"/>
                </a:spcBef>
                <a:buClrTx/>
                <a:buSzTx/>
                <a:buFontTx/>
                <a:buNone/>
              </a:pPr>
              <a:t>28</a:t>
            </a:fld>
            <a:endParaRPr lang="en-US" altLang="en-US" sz="1000">
              <a:latin typeface="Arial" charset="0"/>
            </a:endParaRPr>
          </a:p>
        </p:txBody>
      </p:sp>
    </p:spTree>
    <p:extLst>
      <p:ext uri="{BB962C8B-B14F-4D97-AF65-F5344CB8AC3E}">
        <p14:creationId xmlns:p14="http://schemas.microsoft.com/office/powerpoint/2010/main" val="12729736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idx="1"/>
          </p:nvPr>
        </p:nvSpPr>
        <p:spPr/>
        <p:txBody>
          <a:bodyPr/>
          <a:lstStyle/>
          <a:p>
            <a:pPr eaLnBrk="1" hangingPunct="1"/>
            <a:r>
              <a:rPr lang="en-US" altLang="en-US" smtClean="0"/>
              <a:t>Immature in most neonates due to decreased GI activity; decreased blood supply</a:t>
            </a:r>
          </a:p>
          <a:p>
            <a:pPr eaLnBrk="1" hangingPunct="1"/>
            <a:r>
              <a:rPr lang="en-US" altLang="en-US" smtClean="0"/>
              <a:t>Decreased ability to conjugate bilirubin in liver</a:t>
            </a:r>
          </a:p>
          <a:p>
            <a:pPr eaLnBrk="1" hangingPunct="1"/>
            <a:r>
              <a:rPr lang="en-US" altLang="en-US" smtClean="0"/>
              <a:t>Bilirubin is a byproduct of the breakdown of red blood cells**</a:t>
            </a:r>
          </a:p>
        </p:txBody>
      </p:sp>
      <p:sp>
        <p:nvSpPr>
          <p:cNvPr id="66563"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29699" name="Rectangle 2"/>
          <p:cNvSpPr>
            <a:spLocks noGrp="1" noChangeArrowheads="1"/>
          </p:cNvSpPr>
          <p:nvPr>
            <p:ph type="title"/>
          </p:nvPr>
        </p:nvSpPr>
        <p:spPr/>
        <p:txBody>
          <a:bodyPr/>
          <a:lstStyle/>
          <a:p>
            <a:pPr eaLnBrk="1" fontAlgn="auto" hangingPunct="1">
              <a:spcAft>
                <a:spcPts val="0"/>
              </a:spcAft>
              <a:defRPr/>
            </a:pPr>
            <a:r>
              <a:rPr lang="en-US" dirty="0" smtClean="0"/>
              <a:t>Hepatic System</a:t>
            </a:r>
          </a:p>
        </p:txBody>
      </p:sp>
      <p:sp>
        <p:nvSpPr>
          <p:cNvPr id="66565"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A0284663-7E4C-434C-B9CE-189ADFD2CE87}" type="slidenum">
              <a:rPr lang="en-US" altLang="en-US" sz="1000">
                <a:latin typeface="Arial" charset="0"/>
              </a:rPr>
              <a:pPr>
                <a:spcBef>
                  <a:spcPct val="0"/>
                </a:spcBef>
                <a:buClrTx/>
                <a:buSzTx/>
                <a:buFontTx/>
                <a:buNone/>
              </a:pPr>
              <a:t>29</a:t>
            </a:fld>
            <a:endParaRPr lang="en-US" altLang="en-US" sz="1000">
              <a:latin typeface="Arial" charset="0"/>
            </a:endParaRPr>
          </a:p>
        </p:txBody>
      </p:sp>
    </p:spTree>
    <p:extLst>
      <p:ext uri="{BB962C8B-B14F-4D97-AF65-F5344CB8AC3E}">
        <p14:creationId xmlns:p14="http://schemas.microsoft.com/office/powerpoint/2010/main" val="4023255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p:txBody>
          <a:bodyPr/>
          <a:lstStyle/>
          <a:p>
            <a:pPr eaLnBrk="1" hangingPunct="1"/>
            <a:r>
              <a:rPr lang="en-US" altLang="en-US" dirty="0" smtClean="0"/>
              <a:t>Must function immediately after loss of placental function</a:t>
            </a:r>
          </a:p>
          <a:p>
            <a:pPr eaLnBrk="1" hangingPunct="1"/>
            <a:r>
              <a:rPr lang="en-US" altLang="en-US" dirty="0" smtClean="0"/>
              <a:t>Stimuli that promote respiration</a:t>
            </a:r>
          </a:p>
          <a:p>
            <a:pPr lvl="1" eaLnBrk="1" hangingPunct="1"/>
            <a:r>
              <a:rPr lang="en-US" altLang="en-US" sz="2700" dirty="0" smtClean="0"/>
              <a:t>Tactile stimuli</a:t>
            </a:r>
          </a:p>
          <a:p>
            <a:pPr lvl="1" eaLnBrk="1" hangingPunct="1"/>
            <a:r>
              <a:rPr lang="en-US" altLang="en-US" sz="2700" dirty="0" smtClean="0"/>
              <a:t>Temperature (cooler)</a:t>
            </a:r>
          </a:p>
          <a:p>
            <a:pPr lvl="1" eaLnBrk="1" hangingPunct="1"/>
            <a:r>
              <a:rPr lang="en-US" altLang="en-US" sz="2700" dirty="0" smtClean="0"/>
              <a:t>Chemical stimuli</a:t>
            </a:r>
          </a:p>
          <a:p>
            <a:pPr lvl="1" eaLnBrk="1" hangingPunct="1"/>
            <a:r>
              <a:rPr lang="en-US" altLang="en-US" sz="2700" dirty="0" smtClean="0"/>
              <a:t>Mechanical stimuli</a:t>
            </a:r>
          </a:p>
        </p:txBody>
      </p:sp>
      <p:sp>
        <p:nvSpPr>
          <p:cNvPr id="13315"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3075" name="Rectangle 2"/>
          <p:cNvSpPr>
            <a:spLocks noGrp="1" noChangeArrowheads="1"/>
          </p:cNvSpPr>
          <p:nvPr>
            <p:ph type="title"/>
          </p:nvPr>
        </p:nvSpPr>
        <p:spPr/>
        <p:txBody>
          <a:bodyPr/>
          <a:lstStyle/>
          <a:p>
            <a:pPr eaLnBrk="1" fontAlgn="auto" hangingPunct="1">
              <a:spcAft>
                <a:spcPts val="0"/>
              </a:spcAft>
              <a:defRPr/>
            </a:pPr>
            <a:r>
              <a:rPr lang="en-US" dirty="0" smtClean="0"/>
              <a:t>Respiratory System</a:t>
            </a:r>
          </a:p>
        </p:txBody>
      </p:sp>
      <p:sp>
        <p:nvSpPr>
          <p:cNvPr id="13317"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604B6489-A266-4A82-860F-BFCE2CC268F2}" type="slidenum">
              <a:rPr lang="en-US" altLang="en-US" sz="1000">
                <a:latin typeface="Arial" charset="0"/>
              </a:rPr>
              <a:pPr>
                <a:spcBef>
                  <a:spcPct val="0"/>
                </a:spcBef>
                <a:buClrTx/>
                <a:buSzTx/>
                <a:buFontTx/>
                <a:buNone/>
              </a:pPr>
              <a:t>3</a:t>
            </a:fld>
            <a:endParaRPr lang="en-US" altLang="en-US" sz="1000">
              <a:latin typeface="Arial" charset="0"/>
            </a:endParaRPr>
          </a:p>
        </p:txBody>
      </p:sp>
    </p:spTree>
    <p:extLst>
      <p:ext uri="{BB962C8B-B14F-4D97-AF65-F5344CB8AC3E}">
        <p14:creationId xmlns:p14="http://schemas.microsoft.com/office/powerpoint/2010/main" val="203973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idx="1"/>
          </p:nvPr>
        </p:nvSpPr>
        <p:spPr/>
        <p:txBody>
          <a:bodyPr/>
          <a:lstStyle/>
          <a:p>
            <a:pPr eaLnBrk="1" hangingPunct="1"/>
            <a:r>
              <a:rPr lang="en-US" altLang="en-US" smtClean="0"/>
              <a:t>Process of conjugation-The breakdown of fat-soluble indirect bilirubin to water-soluble direct bilirubin that can be excreted.**</a:t>
            </a:r>
          </a:p>
          <a:p>
            <a:pPr eaLnBrk="1" hangingPunct="1"/>
            <a:r>
              <a:rPr lang="en-US" altLang="en-US" smtClean="0"/>
              <a:t>Jaundice develops from the deposit of yellow pigment bilirubin into lipid tissues</a:t>
            </a:r>
          </a:p>
          <a:p>
            <a:pPr eaLnBrk="1" hangingPunct="1"/>
            <a:r>
              <a:rPr lang="en-US" altLang="en-US" smtClean="0"/>
              <a:t>Jaundice occurs in 50% of newborns at term, peaks at day 5</a:t>
            </a:r>
          </a:p>
        </p:txBody>
      </p:sp>
      <p:sp>
        <p:nvSpPr>
          <p:cNvPr id="68611"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30723" name="Rectangle 2"/>
          <p:cNvSpPr>
            <a:spLocks noGrp="1" noChangeArrowheads="1"/>
          </p:cNvSpPr>
          <p:nvPr>
            <p:ph type="title"/>
          </p:nvPr>
        </p:nvSpPr>
        <p:spPr/>
        <p:txBody>
          <a:bodyPr/>
          <a:lstStyle/>
          <a:p>
            <a:pPr eaLnBrk="1" fontAlgn="auto" hangingPunct="1">
              <a:spcAft>
                <a:spcPts val="0"/>
              </a:spcAft>
              <a:defRPr/>
            </a:pPr>
            <a:r>
              <a:rPr lang="en-US" dirty="0" err="1" smtClean="0"/>
              <a:t>Bilirubin</a:t>
            </a:r>
            <a:r>
              <a:rPr lang="en-US" dirty="0" smtClean="0"/>
              <a:t> Metabolism Basics</a:t>
            </a:r>
          </a:p>
        </p:txBody>
      </p:sp>
      <p:sp>
        <p:nvSpPr>
          <p:cNvPr id="68613"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3A092C5E-5330-438A-A528-BDCEC9FAAC44}" type="slidenum">
              <a:rPr lang="en-US" altLang="en-US" sz="1000">
                <a:latin typeface="Arial" charset="0"/>
              </a:rPr>
              <a:pPr>
                <a:spcBef>
                  <a:spcPct val="0"/>
                </a:spcBef>
                <a:buClrTx/>
                <a:buSzTx/>
                <a:buFontTx/>
                <a:buNone/>
              </a:pPr>
              <a:t>30</a:t>
            </a:fld>
            <a:endParaRPr lang="en-US" altLang="en-US" sz="1000">
              <a:latin typeface="Arial" charset="0"/>
            </a:endParaRPr>
          </a:p>
        </p:txBody>
      </p:sp>
    </p:spTree>
    <p:extLst>
      <p:ext uri="{BB962C8B-B14F-4D97-AF65-F5344CB8AC3E}">
        <p14:creationId xmlns:p14="http://schemas.microsoft.com/office/powerpoint/2010/main" val="17092152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idx="1"/>
          </p:nvPr>
        </p:nvSpPr>
        <p:spPr/>
        <p:txBody>
          <a:bodyPr/>
          <a:lstStyle/>
          <a:p>
            <a:pPr eaLnBrk="1" hangingPunct="1"/>
            <a:r>
              <a:rPr lang="en-US" altLang="en-US" sz="2400" dirty="0" err="1" smtClean="0"/>
              <a:t>Microbilirubin</a:t>
            </a:r>
            <a:r>
              <a:rPr lang="en-US" altLang="en-US" sz="2400" dirty="0" smtClean="0"/>
              <a:t> (or total bilirubin= total of direct + indirect</a:t>
            </a:r>
          </a:p>
          <a:p>
            <a:pPr eaLnBrk="1" hangingPunct="1"/>
            <a:r>
              <a:rPr lang="en-US" altLang="en-US" sz="2400" dirty="0" smtClean="0"/>
              <a:t>Fractionated bilirubin</a:t>
            </a:r>
          </a:p>
          <a:p>
            <a:pPr lvl="1" eaLnBrk="1" hangingPunct="1"/>
            <a:r>
              <a:rPr lang="en-US" altLang="en-US" sz="2400" dirty="0" smtClean="0"/>
              <a:t>Direct (water soluble, conjugated) </a:t>
            </a:r>
          </a:p>
          <a:p>
            <a:pPr lvl="1" eaLnBrk="1" hangingPunct="1">
              <a:buFontTx/>
              <a:buNone/>
            </a:pPr>
            <a:r>
              <a:rPr lang="en-US" altLang="en-US" sz="2400" dirty="0" smtClean="0"/>
              <a:t>   (small #)</a:t>
            </a:r>
          </a:p>
          <a:p>
            <a:pPr lvl="1"/>
            <a:r>
              <a:rPr lang="en-US" altLang="en-US" sz="2400" dirty="0" smtClean="0"/>
              <a:t>Indirect (fat-soluble, unconjugated) (</a:t>
            </a:r>
            <a:r>
              <a:rPr lang="en-US" altLang="en-US" sz="2400" dirty="0" err="1" smtClean="0"/>
              <a:t>largDecreased</a:t>
            </a:r>
            <a:r>
              <a:rPr lang="en-US" altLang="en-US" sz="2400" dirty="0" smtClean="0"/>
              <a:t> enzyme function</a:t>
            </a:r>
          </a:p>
          <a:p>
            <a:pPr lvl="1"/>
            <a:r>
              <a:rPr lang="en-US" altLang="en-US" sz="2400" dirty="0" smtClean="0"/>
              <a:t>Reabsorption from GI tract (enterohepatic circulation pathway, slow passage of stool)</a:t>
            </a:r>
          </a:p>
          <a:p>
            <a:pPr marL="457200" lvl="1" indent="0" eaLnBrk="1" hangingPunct="1">
              <a:buNone/>
            </a:pPr>
            <a:endParaRPr lang="en-US" altLang="en-US" sz="2400" dirty="0" smtClean="0"/>
          </a:p>
          <a:p>
            <a:pPr lvl="1" eaLnBrk="1" hangingPunct="1"/>
            <a:endParaRPr lang="en-US" altLang="en-US" sz="2700" dirty="0" smtClean="0"/>
          </a:p>
        </p:txBody>
      </p:sp>
      <p:sp>
        <p:nvSpPr>
          <p:cNvPr id="70659"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31747" name="Rectangle 2"/>
          <p:cNvSpPr>
            <a:spLocks noGrp="1" noChangeArrowheads="1"/>
          </p:cNvSpPr>
          <p:nvPr>
            <p:ph type="title"/>
          </p:nvPr>
        </p:nvSpPr>
        <p:spPr/>
        <p:txBody>
          <a:bodyPr/>
          <a:lstStyle/>
          <a:p>
            <a:pPr eaLnBrk="1" fontAlgn="auto" hangingPunct="1">
              <a:spcAft>
                <a:spcPts val="0"/>
              </a:spcAft>
              <a:defRPr/>
            </a:pPr>
            <a:r>
              <a:rPr lang="en-US" dirty="0" err="1" smtClean="0"/>
              <a:t>Bilirubin</a:t>
            </a:r>
            <a:r>
              <a:rPr lang="en-US" dirty="0" smtClean="0"/>
              <a:t> Metabolism Basics</a:t>
            </a:r>
          </a:p>
        </p:txBody>
      </p:sp>
      <p:sp>
        <p:nvSpPr>
          <p:cNvPr id="70661"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24D21714-EDDD-44BD-A807-AD409D501063}" type="slidenum">
              <a:rPr lang="en-US" altLang="en-US" sz="1000">
                <a:latin typeface="Arial" charset="0"/>
              </a:rPr>
              <a:pPr>
                <a:spcBef>
                  <a:spcPct val="0"/>
                </a:spcBef>
                <a:buClrTx/>
                <a:buSzTx/>
                <a:buFontTx/>
                <a:buNone/>
              </a:pPr>
              <a:t>31</a:t>
            </a:fld>
            <a:endParaRPr lang="en-US" altLang="en-US" sz="1000">
              <a:latin typeface="Arial" charset="0"/>
            </a:endParaRPr>
          </a:p>
        </p:txBody>
      </p:sp>
    </p:spTree>
    <p:extLst>
      <p:ext uri="{BB962C8B-B14F-4D97-AF65-F5344CB8AC3E}">
        <p14:creationId xmlns:p14="http://schemas.microsoft.com/office/powerpoint/2010/main" val="13418686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idx="1"/>
          </p:nvPr>
        </p:nvSpPr>
        <p:spPr/>
        <p:txBody>
          <a:bodyPr/>
          <a:lstStyle/>
          <a:p>
            <a:pPr eaLnBrk="1" hangingPunct="1"/>
            <a:r>
              <a:rPr lang="en-US" altLang="en-US" dirty="0" smtClean="0"/>
              <a:t>Contributing factors to jaundice	</a:t>
            </a:r>
          </a:p>
          <a:p>
            <a:pPr lvl="1" eaLnBrk="1" hangingPunct="1"/>
            <a:r>
              <a:rPr lang="en-US" altLang="en-US" sz="2700" dirty="0" smtClean="0"/>
              <a:t>Increased hemolysis (high </a:t>
            </a:r>
            <a:r>
              <a:rPr lang="en-US" altLang="en-US" sz="2700" dirty="0" err="1" smtClean="0"/>
              <a:t>Hct</a:t>
            </a:r>
            <a:r>
              <a:rPr lang="en-US" altLang="en-US" sz="2700" dirty="0" smtClean="0"/>
              <a:t>, shorter fetal RBC life span, trauma with bruising, delayed cord clamping, sepsis)</a:t>
            </a:r>
          </a:p>
          <a:p>
            <a:pPr lvl="1" eaLnBrk="1" hangingPunct="1"/>
            <a:r>
              <a:rPr lang="en-US" altLang="en-US" sz="2700" dirty="0" smtClean="0"/>
              <a:t>Interference with albumin binding (competitors for albumin including FFA or drugs-ASA, excess vitamin K, sulfa)</a:t>
            </a:r>
          </a:p>
        </p:txBody>
      </p:sp>
      <p:sp>
        <p:nvSpPr>
          <p:cNvPr id="72707"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32771" name="Rectangle 2"/>
          <p:cNvSpPr>
            <a:spLocks noGrp="1" noChangeArrowheads="1"/>
          </p:cNvSpPr>
          <p:nvPr>
            <p:ph type="title"/>
          </p:nvPr>
        </p:nvSpPr>
        <p:spPr/>
        <p:txBody>
          <a:bodyPr/>
          <a:lstStyle/>
          <a:p>
            <a:pPr eaLnBrk="1" fontAlgn="auto" hangingPunct="1">
              <a:spcAft>
                <a:spcPts val="0"/>
              </a:spcAft>
              <a:defRPr/>
            </a:pPr>
            <a:r>
              <a:rPr lang="en-US" dirty="0" err="1" smtClean="0"/>
              <a:t>Bilirubin</a:t>
            </a:r>
            <a:r>
              <a:rPr lang="en-US" dirty="0" smtClean="0"/>
              <a:t> Metabolism Basics</a:t>
            </a:r>
          </a:p>
        </p:txBody>
      </p:sp>
      <p:sp>
        <p:nvSpPr>
          <p:cNvPr id="72709"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FE0C037D-03B1-4AF2-AF00-F25F34236989}" type="slidenum">
              <a:rPr lang="en-US" altLang="en-US" sz="1000">
                <a:latin typeface="Arial" charset="0"/>
              </a:rPr>
              <a:pPr>
                <a:spcBef>
                  <a:spcPct val="0"/>
                </a:spcBef>
                <a:buClrTx/>
                <a:buSzTx/>
                <a:buFontTx/>
                <a:buNone/>
              </a:pPr>
              <a:t>32</a:t>
            </a:fld>
            <a:endParaRPr lang="en-US" altLang="en-US" sz="1000">
              <a:latin typeface="Arial" charset="0"/>
            </a:endParaRPr>
          </a:p>
        </p:txBody>
      </p:sp>
    </p:spTree>
    <p:extLst>
      <p:ext uri="{BB962C8B-B14F-4D97-AF65-F5344CB8AC3E}">
        <p14:creationId xmlns:p14="http://schemas.microsoft.com/office/powerpoint/2010/main" val="25281764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idx="1"/>
          </p:nvPr>
        </p:nvSpPr>
        <p:spPr/>
        <p:txBody>
          <a:bodyPr/>
          <a:lstStyle/>
          <a:p>
            <a:pPr eaLnBrk="1" hangingPunct="1"/>
            <a:r>
              <a:rPr lang="en-US" altLang="en-US" dirty="0" smtClean="0"/>
              <a:t>Contributing factors to jaundice (cont’d)</a:t>
            </a:r>
          </a:p>
          <a:p>
            <a:pPr lvl="1" eaLnBrk="1" hangingPunct="1"/>
            <a:r>
              <a:rPr lang="en-US" altLang="en-US" sz="2700" dirty="0" smtClean="0"/>
              <a:t>Decreased enzyme function</a:t>
            </a:r>
          </a:p>
          <a:p>
            <a:pPr lvl="1" eaLnBrk="1" hangingPunct="1"/>
            <a:r>
              <a:rPr lang="en-US" altLang="en-US" sz="2700" dirty="0" smtClean="0"/>
              <a:t>Reabsorption from GI tract (enterohepatic circulation pathway, slow passage of stool)</a:t>
            </a:r>
          </a:p>
        </p:txBody>
      </p:sp>
      <p:sp>
        <p:nvSpPr>
          <p:cNvPr id="74755"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33795" name="Rectangle 2"/>
          <p:cNvSpPr>
            <a:spLocks noGrp="1" noChangeArrowheads="1"/>
          </p:cNvSpPr>
          <p:nvPr>
            <p:ph type="title"/>
          </p:nvPr>
        </p:nvSpPr>
        <p:spPr/>
        <p:txBody>
          <a:bodyPr/>
          <a:lstStyle/>
          <a:p>
            <a:pPr eaLnBrk="1" fontAlgn="auto" hangingPunct="1">
              <a:spcAft>
                <a:spcPts val="0"/>
              </a:spcAft>
              <a:defRPr/>
            </a:pPr>
            <a:r>
              <a:rPr lang="en-US" dirty="0" err="1" smtClean="0"/>
              <a:t>Bilirubin</a:t>
            </a:r>
            <a:r>
              <a:rPr lang="en-US" dirty="0" smtClean="0"/>
              <a:t> Metabolism Basics</a:t>
            </a:r>
          </a:p>
        </p:txBody>
      </p:sp>
      <p:sp>
        <p:nvSpPr>
          <p:cNvPr id="74757"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8920EF52-F92C-4783-B8A8-70680DF873E4}" type="slidenum">
              <a:rPr lang="en-US" altLang="en-US" sz="1000">
                <a:latin typeface="Arial" charset="0"/>
              </a:rPr>
              <a:pPr>
                <a:spcBef>
                  <a:spcPct val="0"/>
                </a:spcBef>
                <a:buClrTx/>
                <a:buSzTx/>
                <a:buFontTx/>
                <a:buNone/>
              </a:pPr>
              <a:t>33</a:t>
            </a:fld>
            <a:endParaRPr lang="en-US" altLang="en-US" sz="1000">
              <a:latin typeface="Arial" charset="0"/>
            </a:endParaRPr>
          </a:p>
        </p:txBody>
      </p:sp>
    </p:spTree>
    <p:extLst>
      <p:ext uri="{BB962C8B-B14F-4D97-AF65-F5344CB8AC3E}">
        <p14:creationId xmlns:p14="http://schemas.microsoft.com/office/powerpoint/2010/main" val="10578743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idx="1"/>
          </p:nvPr>
        </p:nvSpPr>
        <p:spPr/>
        <p:txBody>
          <a:bodyPr/>
          <a:lstStyle/>
          <a:p>
            <a:pPr eaLnBrk="1" hangingPunct="1"/>
            <a:r>
              <a:rPr lang="en-US" altLang="en-US" smtClean="0"/>
              <a:t>Kernicterus</a:t>
            </a:r>
          </a:p>
          <a:p>
            <a:pPr lvl="1" eaLnBrk="1" hangingPunct="1"/>
            <a:r>
              <a:rPr lang="en-US" altLang="en-US" sz="2700" smtClean="0"/>
              <a:t>Results from high levels of bilirubin that cross blood-brain barrier staining basal ganglia causing permanent neurologic damage (muscle rigidity, hearing loss, irritability, arched posturing)</a:t>
            </a:r>
          </a:p>
        </p:txBody>
      </p:sp>
      <p:sp>
        <p:nvSpPr>
          <p:cNvPr id="76803"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35843" name="Rectangle 2"/>
          <p:cNvSpPr>
            <a:spLocks noGrp="1" noChangeArrowheads="1"/>
          </p:cNvSpPr>
          <p:nvPr>
            <p:ph type="title"/>
          </p:nvPr>
        </p:nvSpPr>
        <p:spPr/>
        <p:txBody>
          <a:bodyPr/>
          <a:lstStyle/>
          <a:p>
            <a:pPr eaLnBrk="1" fontAlgn="auto" hangingPunct="1">
              <a:spcAft>
                <a:spcPts val="0"/>
              </a:spcAft>
              <a:defRPr/>
            </a:pPr>
            <a:r>
              <a:rPr lang="en-US" dirty="0" err="1" smtClean="0"/>
              <a:t>Bilirubin</a:t>
            </a:r>
            <a:r>
              <a:rPr lang="en-US" dirty="0" smtClean="0"/>
              <a:t> Metabolism Basics</a:t>
            </a:r>
          </a:p>
        </p:txBody>
      </p:sp>
      <p:sp>
        <p:nvSpPr>
          <p:cNvPr id="76805"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03B413FC-F2EF-467F-A6DC-FD5D9C9685C2}" type="slidenum">
              <a:rPr lang="en-US" altLang="en-US" sz="1000">
                <a:latin typeface="Arial" charset="0"/>
              </a:rPr>
              <a:pPr>
                <a:spcBef>
                  <a:spcPct val="0"/>
                </a:spcBef>
                <a:buClrTx/>
                <a:buSzTx/>
                <a:buFontTx/>
                <a:buNone/>
              </a:pPr>
              <a:t>34</a:t>
            </a:fld>
            <a:endParaRPr lang="en-US" altLang="en-US" sz="1000">
              <a:latin typeface="Arial" charset="0"/>
            </a:endParaRPr>
          </a:p>
        </p:txBody>
      </p:sp>
    </p:spTree>
    <p:extLst>
      <p:ext uri="{BB962C8B-B14F-4D97-AF65-F5344CB8AC3E}">
        <p14:creationId xmlns:p14="http://schemas.microsoft.com/office/powerpoint/2010/main" val="468724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idx="1"/>
          </p:nvPr>
        </p:nvSpPr>
        <p:spPr/>
        <p:txBody>
          <a:bodyPr/>
          <a:lstStyle/>
          <a:p>
            <a:pPr eaLnBrk="1" hangingPunct="1"/>
            <a:r>
              <a:rPr lang="en-US" altLang="en-US" smtClean="0"/>
              <a:t>Clinical Assessment</a:t>
            </a:r>
          </a:p>
          <a:p>
            <a:pPr lvl="1" eaLnBrk="1" hangingPunct="1"/>
            <a:r>
              <a:rPr lang="en-US" altLang="en-US" sz="2700" smtClean="0"/>
              <a:t>Blanch skin- forehead, chest</a:t>
            </a:r>
          </a:p>
          <a:p>
            <a:pPr lvl="1" eaLnBrk="1" hangingPunct="1"/>
            <a:r>
              <a:rPr lang="en-US" altLang="en-US" sz="2700" smtClean="0"/>
              <a:t>Use transcutaneous bilimeter (TCB)</a:t>
            </a:r>
          </a:p>
          <a:p>
            <a:pPr lvl="1" eaLnBrk="1" hangingPunct="1"/>
            <a:r>
              <a:rPr lang="en-US" altLang="en-US" sz="2700" smtClean="0"/>
              <a:t>Assess sclera- jaundiced there is late sign</a:t>
            </a:r>
          </a:p>
          <a:p>
            <a:pPr lvl="1" eaLnBrk="1" hangingPunct="1"/>
            <a:r>
              <a:rPr lang="en-US" altLang="en-US" sz="2700" smtClean="0"/>
              <a:t>Labs- heel stick</a:t>
            </a:r>
          </a:p>
          <a:p>
            <a:pPr lvl="1" eaLnBrk="1" hangingPunct="1"/>
            <a:endParaRPr lang="en-US" altLang="en-US" sz="2700" smtClean="0"/>
          </a:p>
          <a:p>
            <a:pPr eaLnBrk="1" hangingPunct="1"/>
            <a:r>
              <a:rPr lang="en-US" altLang="en-US" smtClean="0"/>
              <a:t>Force fluids (stimulates meconium passage)</a:t>
            </a:r>
          </a:p>
        </p:txBody>
      </p:sp>
      <p:sp>
        <p:nvSpPr>
          <p:cNvPr id="78851"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36867" name="Rectangle 2"/>
          <p:cNvSpPr>
            <a:spLocks noGrp="1" noChangeArrowheads="1"/>
          </p:cNvSpPr>
          <p:nvPr>
            <p:ph type="title"/>
          </p:nvPr>
        </p:nvSpPr>
        <p:spPr/>
        <p:txBody>
          <a:bodyPr/>
          <a:lstStyle/>
          <a:p>
            <a:pPr eaLnBrk="1" fontAlgn="auto" hangingPunct="1">
              <a:spcAft>
                <a:spcPts val="0"/>
              </a:spcAft>
              <a:defRPr/>
            </a:pPr>
            <a:r>
              <a:rPr lang="en-US" dirty="0" smtClean="0"/>
              <a:t>Treatment for Jaundice</a:t>
            </a:r>
          </a:p>
        </p:txBody>
      </p:sp>
      <p:sp>
        <p:nvSpPr>
          <p:cNvPr id="78853"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D6B7AC00-38E2-42DF-94A9-5438FB98B56F}" type="slidenum">
              <a:rPr lang="en-US" altLang="en-US" sz="1000">
                <a:latin typeface="Arial" charset="0"/>
              </a:rPr>
              <a:pPr>
                <a:spcBef>
                  <a:spcPct val="0"/>
                </a:spcBef>
                <a:buClrTx/>
                <a:buSzTx/>
                <a:buFontTx/>
                <a:buNone/>
              </a:pPr>
              <a:t>35</a:t>
            </a:fld>
            <a:endParaRPr lang="en-US" altLang="en-US" sz="1000">
              <a:latin typeface="Arial" charset="0"/>
            </a:endParaRPr>
          </a:p>
        </p:txBody>
      </p:sp>
    </p:spTree>
    <p:extLst>
      <p:ext uri="{BB962C8B-B14F-4D97-AF65-F5344CB8AC3E}">
        <p14:creationId xmlns:p14="http://schemas.microsoft.com/office/powerpoint/2010/main" val="34103758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idx="1"/>
          </p:nvPr>
        </p:nvSpPr>
        <p:spPr/>
        <p:txBody>
          <a:bodyPr/>
          <a:lstStyle/>
          <a:p>
            <a:pPr eaLnBrk="1" hangingPunct="1"/>
            <a:r>
              <a:rPr lang="en-US" altLang="en-US" smtClean="0"/>
              <a:t>Phototherapy </a:t>
            </a:r>
          </a:p>
          <a:p>
            <a:pPr lvl="1" eaLnBrk="1" hangingPunct="1"/>
            <a:r>
              <a:rPr lang="en-US" altLang="en-US" sz="2700" smtClean="0"/>
              <a:t>Light absorbed by tissues converts unconjugated bili into photobilirubin, which can be bound to albumin and directly excreted into bile. Light also converts bili into a product that can be directly excreted into urine.</a:t>
            </a:r>
          </a:p>
        </p:txBody>
      </p:sp>
      <p:sp>
        <p:nvSpPr>
          <p:cNvPr id="80899"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37891" name="Rectangle 2"/>
          <p:cNvSpPr>
            <a:spLocks noGrp="1" noChangeArrowheads="1"/>
          </p:cNvSpPr>
          <p:nvPr>
            <p:ph type="title"/>
          </p:nvPr>
        </p:nvSpPr>
        <p:spPr/>
        <p:txBody>
          <a:bodyPr/>
          <a:lstStyle/>
          <a:p>
            <a:pPr eaLnBrk="1" fontAlgn="auto" hangingPunct="1">
              <a:spcAft>
                <a:spcPts val="0"/>
              </a:spcAft>
              <a:defRPr/>
            </a:pPr>
            <a:r>
              <a:rPr lang="en-US" dirty="0" smtClean="0"/>
              <a:t>Treatment for Jaundice</a:t>
            </a:r>
          </a:p>
        </p:txBody>
      </p:sp>
      <p:sp>
        <p:nvSpPr>
          <p:cNvPr id="80901"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AD6DD0CF-2448-4ACD-A2A6-561DCBE296D3}" type="slidenum">
              <a:rPr lang="en-US" altLang="en-US" sz="1000">
                <a:latin typeface="Arial" charset="0"/>
              </a:rPr>
              <a:pPr>
                <a:spcBef>
                  <a:spcPct val="0"/>
                </a:spcBef>
                <a:buClrTx/>
                <a:buSzTx/>
                <a:buFontTx/>
                <a:buNone/>
              </a:pPr>
              <a:t>36</a:t>
            </a:fld>
            <a:endParaRPr lang="en-US" altLang="en-US" sz="1000">
              <a:latin typeface="Arial" charset="0"/>
            </a:endParaRPr>
          </a:p>
        </p:txBody>
      </p:sp>
    </p:spTree>
    <p:extLst>
      <p:ext uri="{BB962C8B-B14F-4D97-AF65-F5344CB8AC3E}">
        <p14:creationId xmlns:p14="http://schemas.microsoft.com/office/powerpoint/2010/main" val="16369417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idx="1"/>
          </p:nvPr>
        </p:nvSpPr>
        <p:spPr/>
        <p:txBody>
          <a:bodyPr/>
          <a:lstStyle/>
          <a:p>
            <a:pPr eaLnBrk="1" hangingPunct="1"/>
            <a:r>
              <a:rPr lang="en-US" altLang="en-US" smtClean="0"/>
              <a:t>Phototherapy can be done via high-intensity fluorescent or blue-lights, or via fiber-optic blanket.</a:t>
            </a:r>
          </a:p>
          <a:p>
            <a:pPr eaLnBrk="1" hangingPunct="1"/>
            <a:r>
              <a:rPr lang="en-US" altLang="en-US" smtClean="0"/>
              <a:t>Light therapy can increase insensible water loss</a:t>
            </a:r>
          </a:p>
        </p:txBody>
      </p:sp>
      <p:sp>
        <p:nvSpPr>
          <p:cNvPr id="84995"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39939" name="Rectangle 2"/>
          <p:cNvSpPr>
            <a:spLocks noGrp="1" noChangeArrowheads="1"/>
          </p:cNvSpPr>
          <p:nvPr>
            <p:ph type="title"/>
          </p:nvPr>
        </p:nvSpPr>
        <p:spPr/>
        <p:txBody>
          <a:bodyPr/>
          <a:lstStyle/>
          <a:p>
            <a:pPr eaLnBrk="1" fontAlgn="auto" hangingPunct="1">
              <a:spcAft>
                <a:spcPts val="0"/>
              </a:spcAft>
              <a:defRPr/>
            </a:pPr>
            <a:r>
              <a:rPr lang="en-US" dirty="0" smtClean="0"/>
              <a:t>Treatment for Jaundice</a:t>
            </a:r>
          </a:p>
        </p:txBody>
      </p:sp>
      <p:sp>
        <p:nvSpPr>
          <p:cNvPr id="84997"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7BA944A6-CF71-4355-A95C-9F99324AA0A1}" type="slidenum">
              <a:rPr lang="en-US" altLang="en-US" sz="1000">
                <a:latin typeface="Arial" charset="0"/>
              </a:rPr>
              <a:pPr>
                <a:spcBef>
                  <a:spcPct val="0"/>
                </a:spcBef>
                <a:buClrTx/>
                <a:buSzTx/>
                <a:buFontTx/>
                <a:buNone/>
              </a:pPr>
              <a:t>37</a:t>
            </a:fld>
            <a:endParaRPr lang="en-US" altLang="en-US" sz="1000">
              <a:latin typeface="Arial" charset="0"/>
            </a:endParaRPr>
          </a:p>
        </p:txBody>
      </p:sp>
    </p:spTree>
    <p:extLst>
      <p:ext uri="{BB962C8B-B14F-4D97-AF65-F5344CB8AC3E}">
        <p14:creationId xmlns:p14="http://schemas.microsoft.com/office/powerpoint/2010/main" val="30843883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idx="1"/>
          </p:nvPr>
        </p:nvSpPr>
        <p:spPr/>
        <p:txBody>
          <a:bodyPr/>
          <a:lstStyle/>
          <a:p>
            <a:pPr eaLnBrk="1" hangingPunct="1"/>
            <a:r>
              <a:rPr lang="en-US" altLang="en-US" smtClean="0"/>
              <a:t>AAP recommendations for phototherapy</a:t>
            </a:r>
          </a:p>
          <a:p>
            <a:pPr eaLnBrk="1" hangingPunct="1"/>
            <a:r>
              <a:rPr lang="en-US" altLang="en-US" smtClean="0"/>
              <a:t>Dependent on infant’s age in hours and bili level.</a:t>
            </a:r>
          </a:p>
          <a:p>
            <a:pPr eaLnBrk="1" hangingPunct="1"/>
            <a:endParaRPr lang="en-US" altLang="en-US" smtClean="0"/>
          </a:p>
        </p:txBody>
      </p:sp>
      <p:sp>
        <p:nvSpPr>
          <p:cNvPr id="82947"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38915" name="Rectangle 2"/>
          <p:cNvSpPr>
            <a:spLocks noGrp="1" noChangeArrowheads="1"/>
          </p:cNvSpPr>
          <p:nvPr>
            <p:ph type="title"/>
          </p:nvPr>
        </p:nvSpPr>
        <p:spPr/>
        <p:txBody>
          <a:bodyPr/>
          <a:lstStyle/>
          <a:p>
            <a:pPr eaLnBrk="1" fontAlgn="auto" hangingPunct="1">
              <a:spcAft>
                <a:spcPts val="0"/>
              </a:spcAft>
              <a:defRPr/>
            </a:pPr>
            <a:r>
              <a:rPr lang="en-US" dirty="0" smtClean="0"/>
              <a:t>Treatment for Jaundice</a:t>
            </a:r>
          </a:p>
        </p:txBody>
      </p:sp>
      <p:sp>
        <p:nvSpPr>
          <p:cNvPr id="82949"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7DB8C5D4-DFFA-478A-99B5-5566CC937B2C}" type="slidenum">
              <a:rPr lang="en-US" altLang="en-US" sz="1000">
                <a:latin typeface="Arial" charset="0"/>
              </a:rPr>
              <a:pPr>
                <a:spcBef>
                  <a:spcPct val="0"/>
                </a:spcBef>
                <a:buClrTx/>
                <a:buSzTx/>
                <a:buFontTx/>
                <a:buNone/>
              </a:pPr>
              <a:t>38</a:t>
            </a:fld>
            <a:endParaRPr lang="en-US" altLang="en-US" sz="1000">
              <a:latin typeface="Arial" charset="0"/>
            </a:endParaRPr>
          </a:p>
        </p:txBody>
      </p:sp>
    </p:spTree>
    <p:extLst>
      <p:ext uri="{BB962C8B-B14F-4D97-AF65-F5344CB8AC3E}">
        <p14:creationId xmlns:p14="http://schemas.microsoft.com/office/powerpoint/2010/main" val="21163317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idx="1"/>
          </p:nvPr>
        </p:nvSpPr>
        <p:spPr/>
        <p:txBody>
          <a:bodyPr/>
          <a:lstStyle/>
          <a:p>
            <a:pPr eaLnBrk="1" hangingPunct="1"/>
            <a:r>
              <a:rPr lang="en-US" altLang="en-US" smtClean="0"/>
              <a:t>Neonate at risk due to decreased ability to break down glycogen in liver.</a:t>
            </a:r>
          </a:p>
          <a:p>
            <a:pPr eaLnBrk="1" hangingPunct="1"/>
            <a:r>
              <a:rPr lang="en-US" altLang="en-US" smtClean="0"/>
              <a:t>Babies with inadequate stores include preemies, IDMs, stressed neonates.</a:t>
            </a:r>
          </a:p>
          <a:p>
            <a:pPr eaLnBrk="1" hangingPunct="1"/>
            <a:r>
              <a:rPr lang="en-US" altLang="en-US" smtClean="0"/>
              <a:t>Normal D-Stix </a:t>
            </a:r>
            <a:r>
              <a:rPr lang="en-US" altLang="en-US" u="sng" smtClean="0"/>
              <a:t>&gt;</a:t>
            </a:r>
            <a:r>
              <a:rPr lang="en-US" altLang="en-US" smtClean="0"/>
              <a:t> 45 mg/dL</a:t>
            </a:r>
          </a:p>
          <a:p>
            <a:pPr eaLnBrk="1" hangingPunct="1"/>
            <a:r>
              <a:rPr lang="en-US" altLang="en-US" smtClean="0"/>
              <a:t>Sx include jittery, poor feeder, lethargic, unstable temp</a:t>
            </a:r>
          </a:p>
        </p:txBody>
      </p:sp>
      <p:sp>
        <p:nvSpPr>
          <p:cNvPr id="87043"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40963" name="Rectangle 2"/>
          <p:cNvSpPr>
            <a:spLocks noGrp="1" noChangeArrowheads="1"/>
          </p:cNvSpPr>
          <p:nvPr>
            <p:ph type="title"/>
          </p:nvPr>
        </p:nvSpPr>
        <p:spPr/>
        <p:txBody>
          <a:bodyPr/>
          <a:lstStyle/>
          <a:p>
            <a:pPr eaLnBrk="1" fontAlgn="auto" hangingPunct="1">
              <a:spcAft>
                <a:spcPts val="0"/>
              </a:spcAft>
              <a:defRPr/>
            </a:pPr>
            <a:r>
              <a:rPr lang="en-US" dirty="0" smtClean="0"/>
              <a:t>Hypoglycemia</a:t>
            </a:r>
          </a:p>
        </p:txBody>
      </p:sp>
      <p:sp>
        <p:nvSpPr>
          <p:cNvPr id="87045"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FFDD6E56-925F-43A4-B8EE-F885BB561DA3}" type="slidenum">
              <a:rPr lang="en-US" altLang="en-US" sz="1000">
                <a:latin typeface="Arial" charset="0"/>
              </a:rPr>
              <a:pPr>
                <a:spcBef>
                  <a:spcPct val="0"/>
                </a:spcBef>
                <a:buClrTx/>
                <a:buSzTx/>
                <a:buFontTx/>
                <a:buNone/>
              </a:pPr>
              <a:t>39</a:t>
            </a:fld>
            <a:endParaRPr lang="en-US" altLang="en-US" sz="1000">
              <a:latin typeface="Arial" charset="0"/>
            </a:endParaRPr>
          </a:p>
        </p:txBody>
      </p:sp>
    </p:spTree>
    <p:extLst>
      <p:ext uri="{BB962C8B-B14F-4D97-AF65-F5344CB8AC3E}">
        <p14:creationId xmlns:p14="http://schemas.microsoft.com/office/powerpoint/2010/main" val="1785984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0"/>
            <a:ext cx="8229600" cy="1143000"/>
          </a:xfrm>
        </p:spPr>
        <p:txBody>
          <a:bodyPr/>
          <a:lstStyle/>
          <a:p>
            <a:r>
              <a:rPr lang="en-US" dirty="0">
                <a:hlinkClick r:id="rId2"/>
              </a:rPr>
              <a:t>https://www.khanacademy.org/science/health-and-medicine/circulatory-system/fetal-circulation/v/meet-the-placenta</a:t>
            </a:r>
            <a:endParaRPr lang="en-US" dirty="0"/>
          </a:p>
        </p:txBody>
      </p:sp>
    </p:spTree>
    <p:extLst>
      <p:ext uri="{BB962C8B-B14F-4D97-AF65-F5344CB8AC3E}">
        <p14:creationId xmlns:p14="http://schemas.microsoft.com/office/powerpoint/2010/main" val="746013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idx="1"/>
          </p:nvPr>
        </p:nvSpPr>
        <p:spPr/>
        <p:txBody>
          <a:bodyPr/>
          <a:lstStyle/>
          <a:p>
            <a:pPr eaLnBrk="1" hangingPunct="1"/>
            <a:r>
              <a:rPr lang="en-US" altLang="en-US" smtClean="0"/>
              <a:t>GFR is 25% of adult level; rises to 50% by 1 week of age</a:t>
            </a:r>
          </a:p>
          <a:p>
            <a:pPr eaLnBrk="1" hangingPunct="1"/>
            <a:r>
              <a:rPr lang="en-US" altLang="en-US" smtClean="0"/>
              <a:t>Decreased ability to concentrate urine, easily dehydrated; SG &lt; 1.025</a:t>
            </a:r>
          </a:p>
          <a:p>
            <a:pPr eaLnBrk="1" hangingPunct="1"/>
            <a:endParaRPr lang="en-US" altLang="en-US" smtClean="0"/>
          </a:p>
        </p:txBody>
      </p:sp>
      <p:sp>
        <p:nvSpPr>
          <p:cNvPr id="89091"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41987" name="Rectangle 2"/>
          <p:cNvSpPr>
            <a:spLocks noGrp="1" noChangeArrowheads="1"/>
          </p:cNvSpPr>
          <p:nvPr>
            <p:ph type="title"/>
          </p:nvPr>
        </p:nvSpPr>
        <p:spPr/>
        <p:txBody>
          <a:bodyPr/>
          <a:lstStyle/>
          <a:p>
            <a:pPr eaLnBrk="1" fontAlgn="auto" hangingPunct="1">
              <a:spcAft>
                <a:spcPts val="0"/>
              </a:spcAft>
              <a:defRPr/>
            </a:pPr>
            <a:r>
              <a:rPr lang="en-US" dirty="0" smtClean="0"/>
              <a:t>Renal System</a:t>
            </a:r>
          </a:p>
        </p:txBody>
      </p:sp>
      <p:sp>
        <p:nvSpPr>
          <p:cNvPr id="89093"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FD53FB3F-6856-4ECA-A9FB-C205F44191D3}" type="slidenum">
              <a:rPr lang="en-US" altLang="en-US" sz="1000">
                <a:latin typeface="Arial" charset="0"/>
              </a:rPr>
              <a:pPr>
                <a:spcBef>
                  <a:spcPct val="0"/>
                </a:spcBef>
                <a:buClrTx/>
                <a:buSzTx/>
                <a:buFontTx/>
                <a:buNone/>
              </a:pPr>
              <a:t>40</a:t>
            </a:fld>
            <a:endParaRPr lang="en-US" altLang="en-US" sz="1000">
              <a:latin typeface="Arial" charset="0"/>
            </a:endParaRPr>
          </a:p>
        </p:txBody>
      </p:sp>
    </p:spTree>
    <p:extLst>
      <p:ext uri="{BB962C8B-B14F-4D97-AF65-F5344CB8AC3E}">
        <p14:creationId xmlns:p14="http://schemas.microsoft.com/office/powerpoint/2010/main" val="9927894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idx="1"/>
          </p:nvPr>
        </p:nvSpPr>
        <p:spPr/>
        <p:txBody>
          <a:bodyPr/>
          <a:lstStyle/>
          <a:p>
            <a:pPr eaLnBrk="1" hangingPunct="1"/>
            <a:r>
              <a:rPr lang="en-US" altLang="en-US" smtClean="0"/>
              <a:t>Bladder does function in utero; fetus voids into AF</a:t>
            </a:r>
          </a:p>
          <a:p>
            <a:pPr eaLnBrk="1" hangingPunct="1"/>
            <a:r>
              <a:rPr lang="en-US" altLang="en-US" smtClean="0"/>
              <a:t>Normally voids in 12-24 hr; 6-10 voids per day by 1 week of age</a:t>
            </a:r>
          </a:p>
          <a:p>
            <a:pPr eaLnBrk="1" hangingPunct="1"/>
            <a:r>
              <a:rPr lang="en-US" altLang="en-US" smtClean="0"/>
              <a:t>Urate crystals</a:t>
            </a:r>
          </a:p>
        </p:txBody>
      </p:sp>
      <p:sp>
        <p:nvSpPr>
          <p:cNvPr id="91139"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43011" name="Rectangle 2"/>
          <p:cNvSpPr>
            <a:spLocks noGrp="1" noChangeArrowheads="1"/>
          </p:cNvSpPr>
          <p:nvPr>
            <p:ph type="title"/>
          </p:nvPr>
        </p:nvSpPr>
        <p:spPr/>
        <p:txBody>
          <a:bodyPr/>
          <a:lstStyle/>
          <a:p>
            <a:pPr eaLnBrk="1" fontAlgn="auto" hangingPunct="1">
              <a:spcAft>
                <a:spcPts val="0"/>
              </a:spcAft>
              <a:defRPr/>
            </a:pPr>
            <a:r>
              <a:rPr lang="en-US" dirty="0" smtClean="0"/>
              <a:t>Renal System</a:t>
            </a:r>
          </a:p>
        </p:txBody>
      </p:sp>
      <p:sp>
        <p:nvSpPr>
          <p:cNvPr id="91141"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2251D3BD-DDAC-48E4-8840-715560E2C645}" type="slidenum">
              <a:rPr lang="en-US" altLang="en-US" sz="1000">
                <a:latin typeface="Arial" charset="0"/>
              </a:rPr>
              <a:pPr>
                <a:spcBef>
                  <a:spcPct val="0"/>
                </a:spcBef>
                <a:buClrTx/>
                <a:buSzTx/>
                <a:buFontTx/>
                <a:buNone/>
              </a:pPr>
              <a:t>41</a:t>
            </a:fld>
            <a:endParaRPr lang="en-US" altLang="en-US" sz="1000">
              <a:latin typeface="Arial" charset="0"/>
            </a:endParaRPr>
          </a:p>
        </p:txBody>
      </p:sp>
    </p:spTree>
    <p:extLst>
      <p:ext uri="{BB962C8B-B14F-4D97-AF65-F5344CB8AC3E}">
        <p14:creationId xmlns:p14="http://schemas.microsoft.com/office/powerpoint/2010/main" val="39091454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idx="1"/>
          </p:nvPr>
        </p:nvSpPr>
        <p:spPr/>
        <p:txBody>
          <a:bodyPr/>
          <a:lstStyle/>
          <a:p>
            <a:pPr eaLnBrk="1" hangingPunct="1"/>
            <a:r>
              <a:rPr lang="en-US" altLang="en-US" smtClean="0"/>
              <a:t>IgG--passive immunity from mother that crosses placenta</a:t>
            </a:r>
          </a:p>
          <a:p>
            <a:pPr eaLnBrk="1" hangingPunct="1"/>
            <a:r>
              <a:rPr lang="en-US" altLang="en-US" smtClean="0"/>
              <a:t>Immune factors present in colostrum</a:t>
            </a:r>
          </a:p>
          <a:p>
            <a:pPr eaLnBrk="1" hangingPunct="1"/>
            <a:r>
              <a:rPr lang="en-US" altLang="en-US" smtClean="0"/>
              <a:t>Infants more vulnerable to septicemia</a:t>
            </a:r>
          </a:p>
          <a:p>
            <a:pPr eaLnBrk="1" hangingPunct="1"/>
            <a:r>
              <a:rPr lang="en-US" altLang="en-US" smtClean="0"/>
              <a:t>Important to know mom’s history for risk factors</a:t>
            </a:r>
          </a:p>
          <a:p>
            <a:pPr eaLnBrk="1" hangingPunct="1"/>
            <a:r>
              <a:rPr lang="en-US" altLang="en-US" smtClean="0"/>
              <a:t>Sx--unstable temp, lethargy, poor feeder, “doesn’t act right”</a:t>
            </a:r>
          </a:p>
        </p:txBody>
      </p:sp>
      <p:sp>
        <p:nvSpPr>
          <p:cNvPr id="93187"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44035" name="Rectangle 2"/>
          <p:cNvSpPr>
            <a:spLocks noGrp="1" noChangeArrowheads="1"/>
          </p:cNvSpPr>
          <p:nvPr>
            <p:ph type="title"/>
          </p:nvPr>
        </p:nvSpPr>
        <p:spPr/>
        <p:txBody>
          <a:bodyPr/>
          <a:lstStyle/>
          <a:p>
            <a:pPr eaLnBrk="1" fontAlgn="auto" hangingPunct="1">
              <a:spcAft>
                <a:spcPts val="0"/>
              </a:spcAft>
              <a:defRPr/>
            </a:pPr>
            <a:r>
              <a:rPr lang="en-US" dirty="0" smtClean="0"/>
              <a:t>Immune System</a:t>
            </a:r>
          </a:p>
        </p:txBody>
      </p:sp>
      <p:sp>
        <p:nvSpPr>
          <p:cNvPr id="93189"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62F0D22A-AF59-4396-81D4-8BF7DEDD9E67}" type="slidenum">
              <a:rPr lang="en-US" altLang="en-US" sz="1000">
                <a:latin typeface="Arial" charset="0"/>
              </a:rPr>
              <a:pPr>
                <a:spcBef>
                  <a:spcPct val="0"/>
                </a:spcBef>
                <a:buClrTx/>
                <a:buSzTx/>
                <a:buFontTx/>
                <a:buNone/>
              </a:pPr>
              <a:t>42</a:t>
            </a:fld>
            <a:endParaRPr lang="en-US" altLang="en-US" sz="1000">
              <a:latin typeface="Arial" charset="0"/>
            </a:endParaRPr>
          </a:p>
        </p:txBody>
      </p:sp>
    </p:spTree>
    <p:extLst>
      <p:ext uri="{BB962C8B-B14F-4D97-AF65-F5344CB8AC3E}">
        <p14:creationId xmlns:p14="http://schemas.microsoft.com/office/powerpoint/2010/main" val="41823249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idx="1"/>
          </p:nvPr>
        </p:nvSpPr>
        <p:spPr/>
        <p:txBody>
          <a:bodyPr/>
          <a:lstStyle/>
          <a:p>
            <a:pPr eaLnBrk="1" hangingPunct="1"/>
            <a:r>
              <a:rPr lang="en-US" altLang="en-US" smtClean="0"/>
              <a:t>Myelination incomplete--drugs cross blood-brain barrier more easily</a:t>
            </a:r>
          </a:p>
          <a:p>
            <a:pPr eaLnBrk="1" hangingPunct="1"/>
            <a:r>
              <a:rPr lang="en-US" altLang="en-US" smtClean="0"/>
              <a:t>Development occurs in cephalocaudal direction</a:t>
            </a:r>
          </a:p>
          <a:p>
            <a:pPr eaLnBrk="1" hangingPunct="1"/>
            <a:r>
              <a:rPr lang="en-US" altLang="en-US" smtClean="0"/>
              <a:t>Primitive reflexes present at birth; should disappear as CNS matures</a:t>
            </a:r>
          </a:p>
        </p:txBody>
      </p:sp>
      <p:sp>
        <p:nvSpPr>
          <p:cNvPr id="95235"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45059" name="Rectangle 2"/>
          <p:cNvSpPr>
            <a:spLocks noGrp="1" noChangeArrowheads="1"/>
          </p:cNvSpPr>
          <p:nvPr>
            <p:ph type="title"/>
          </p:nvPr>
        </p:nvSpPr>
        <p:spPr/>
        <p:txBody>
          <a:bodyPr/>
          <a:lstStyle/>
          <a:p>
            <a:pPr eaLnBrk="1" fontAlgn="auto" hangingPunct="1">
              <a:spcAft>
                <a:spcPts val="0"/>
              </a:spcAft>
              <a:defRPr/>
            </a:pPr>
            <a:r>
              <a:rPr lang="en-US" dirty="0" smtClean="0"/>
              <a:t>Neurologic System</a:t>
            </a:r>
          </a:p>
        </p:txBody>
      </p:sp>
      <p:sp>
        <p:nvSpPr>
          <p:cNvPr id="95237"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45FC0160-EDA1-4FA3-B211-C5DC783BAF2F}" type="slidenum">
              <a:rPr lang="en-US" altLang="en-US" sz="1000">
                <a:latin typeface="Arial" charset="0"/>
              </a:rPr>
              <a:pPr>
                <a:spcBef>
                  <a:spcPct val="0"/>
                </a:spcBef>
                <a:buClrTx/>
                <a:buSzTx/>
                <a:buFontTx/>
                <a:buNone/>
              </a:pPr>
              <a:t>43</a:t>
            </a:fld>
            <a:endParaRPr lang="en-US" altLang="en-US" sz="1000">
              <a:latin typeface="Arial" charset="0"/>
            </a:endParaRPr>
          </a:p>
        </p:txBody>
      </p:sp>
    </p:spTree>
    <p:extLst>
      <p:ext uri="{BB962C8B-B14F-4D97-AF65-F5344CB8AC3E}">
        <p14:creationId xmlns:p14="http://schemas.microsoft.com/office/powerpoint/2010/main" val="30511097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idx="1"/>
          </p:nvPr>
        </p:nvSpPr>
        <p:spPr/>
        <p:txBody>
          <a:bodyPr/>
          <a:lstStyle/>
          <a:p>
            <a:pPr eaLnBrk="1" hangingPunct="1"/>
            <a:r>
              <a:rPr lang="en-US" altLang="en-US" smtClean="0"/>
              <a:t>Females -- pseudomenses</a:t>
            </a:r>
          </a:p>
          <a:p>
            <a:pPr eaLnBrk="1" hangingPunct="1"/>
            <a:r>
              <a:rPr lang="en-US" altLang="en-US" smtClean="0"/>
              <a:t>Males -- adhesions of the prepuce</a:t>
            </a:r>
          </a:p>
          <a:p>
            <a:pPr eaLnBrk="1" hangingPunct="1"/>
            <a:r>
              <a:rPr lang="en-US" altLang="en-US" smtClean="0"/>
              <a:t>Both sexes -- engorged breasts due to maternal estrogen exposure “witches milk”</a:t>
            </a:r>
          </a:p>
        </p:txBody>
      </p:sp>
      <p:sp>
        <p:nvSpPr>
          <p:cNvPr id="97283"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46083" name="Rectangle 2"/>
          <p:cNvSpPr>
            <a:spLocks noGrp="1" noChangeArrowheads="1"/>
          </p:cNvSpPr>
          <p:nvPr>
            <p:ph type="title"/>
          </p:nvPr>
        </p:nvSpPr>
        <p:spPr/>
        <p:txBody>
          <a:bodyPr/>
          <a:lstStyle/>
          <a:p>
            <a:pPr eaLnBrk="1" fontAlgn="auto" hangingPunct="1">
              <a:spcAft>
                <a:spcPts val="0"/>
              </a:spcAft>
              <a:defRPr/>
            </a:pPr>
            <a:r>
              <a:rPr lang="en-US" dirty="0" smtClean="0"/>
              <a:t>Reproductive System</a:t>
            </a:r>
          </a:p>
        </p:txBody>
      </p:sp>
      <p:sp>
        <p:nvSpPr>
          <p:cNvPr id="97285"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06ADB8E8-B343-4150-B7B6-015ABA72527F}" type="slidenum">
              <a:rPr lang="en-US" altLang="en-US" sz="1000">
                <a:latin typeface="Arial" charset="0"/>
              </a:rPr>
              <a:pPr>
                <a:spcBef>
                  <a:spcPct val="0"/>
                </a:spcBef>
                <a:buClrTx/>
                <a:buSzTx/>
                <a:buFontTx/>
                <a:buNone/>
              </a:pPr>
              <a:t>44</a:t>
            </a:fld>
            <a:endParaRPr lang="en-US" altLang="en-US" sz="1000">
              <a:latin typeface="Arial" charset="0"/>
            </a:endParaRPr>
          </a:p>
        </p:txBody>
      </p:sp>
    </p:spTree>
    <p:extLst>
      <p:ext uri="{BB962C8B-B14F-4D97-AF65-F5344CB8AC3E}">
        <p14:creationId xmlns:p14="http://schemas.microsoft.com/office/powerpoint/2010/main" val="2909329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p:txBody>
          <a:bodyPr/>
          <a:lstStyle/>
          <a:p>
            <a:pPr eaLnBrk="1" hangingPunct="1"/>
            <a:r>
              <a:rPr lang="en-US" altLang="en-US" smtClean="0"/>
              <a:t>1st breath requires great deal of pressure</a:t>
            </a:r>
          </a:p>
          <a:p>
            <a:pPr eaLnBrk="1" hangingPunct="1"/>
            <a:r>
              <a:rPr lang="en-US" altLang="en-US" smtClean="0"/>
              <a:t>80-100mL of lung fluid must be cleared</a:t>
            </a:r>
          </a:p>
          <a:p>
            <a:pPr lvl="1" eaLnBrk="1" hangingPunct="1"/>
            <a:r>
              <a:rPr lang="en-US" altLang="en-US" sz="2700" smtClean="0"/>
              <a:t>1/3 is removed via chest compression</a:t>
            </a:r>
          </a:p>
          <a:p>
            <a:pPr lvl="1" eaLnBrk="1" hangingPunct="1"/>
            <a:r>
              <a:rPr lang="en-US" altLang="en-US" sz="2700" smtClean="0"/>
              <a:t>2/3 carried off thru pulmonary and lymphatic circulation</a:t>
            </a:r>
          </a:p>
          <a:p>
            <a:pPr eaLnBrk="1" hangingPunct="1"/>
            <a:r>
              <a:rPr lang="en-US" altLang="en-US" smtClean="0"/>
              <a:t>Surfactant-phospholipid that reduces surface tension in alveoli and prevents them from collapsing</a:t>
            </a:r>
          </a:p>
        </p:txBody>
      </p:sp>
      <p:sp>
        <p:nvSpPr>
          <p:cNvPr id="4099" name="Rectangle 2"/>
          <p:cNvSpPr>
            <a:spLocks noGrp="1" noChangeArrowheads="1"/>
          </p:cNvSpPr>
          <p:nvPr>
            <p:ph type="title"/>
          </p:nvPr>
        </p:nvSpPr>
        <p:spPr/>
        <p:txBody>
          <a:bodyPr/>
          <a:lstStyle/>
          <a:p>
            <a:pPr eaLnBrk="1" fontAlgn="auto" hangingPunct="1">
              <a:spcAft>
                <a:spcPts val="0"/>
              </a:spcAft>
              <a:defRPr/>
            </a:pPr>
            <a:r>
              <a:rPr lang="en-US" dirty="0" smtClean="0"/>
              <a:t>Respiratory System</a:t>
            </a:r>
          </a:p>
        </p:txBody>
      </p:sp>
      <p:sp>
        <p:nvSpPr>
          <p:cNvPr id="15365"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D8CAF2C0-98F1-4D11-AE93-1630B9ADDE5B}" type="slidenum">
              <a:rPr lang="en-US" altLang="en-US" sz="1000">
                <a:latin typeface="Arial" charset="0"/>
              </a:rPr>
              <a:pPr>
                <a:spcBef>
                  <a:spcPct val="0"/>
                </a:spcBef>
                <a:buClrTx/>
                <a:buSzTx/>
                <a:buFontTx/>
                <a:buNone/>
              </a:pPr>
              <a:t>5</a:t>
            </a:fld>
            <a:endParaRPr lang="en-US" altLang="en-US" sz="1000">
              <a:latin typeface="Arial" charset="0"/>
            </a:endParaRPr>
          </a:p>
        </p:txBody>
      </p:sp>
    </p:spTree>
    <p:extLst>
      <p:ext uri="{BB962C8B-B14F-4D97-AF65-F5344CB8AC3E}">
        <p14:creationId xmlns:p14="http://schemas.microsoft.com/office/powerpoint/2010/main" val="3549506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p:txBody>
          <a:bodyPr/>
          <a:lstStyle/>
          <a:p>
            <a:pPr eaLnBrk="1" hangingPunct="1"/>
            <a:r>
              <a:rPr lang="en-US" altLang="en-US" smtClean="0"/>
              <a:t>Norms:</a:t>
            </a:r>
          </a:p>
          <a:p>
            <a:pPr lvl="1" eaLnBrk="1" hangingPunct="1"/>
            <a:r>
              <a:rPr lang="en-US" altLang="en-US" sz="2700" smtClean="0"/>
              <a:t>Rate 30-60 breaths/min.</a:t>
            </a:r>
          </a:p>
          <a:p>
            <a:pPr lvl="1" eaLnBrk="1" hangingPunct="1"/>
            <a:r>
              <a:rPr lang="en-US" altLang="en-US" sz="2700" smtClean="0"/>
              <a:t>Normally irregular</a:t>
            </a:r>
          </a:p>
          <a:p>
            <a:pPr lvl="1" eaLnBrk="1" hangingPunct="1"/>
            <a:r>
              <a:rPr lang="en-US" altLang="en-US" sz="2700" smtClean="0"/>
              <a:t>May be transiently elevated after crying. </a:t>
            </a:r>
          </a:p>
          <a:p>
            <a:pPr lvl="1" eaLnBrk="1" hangingPunct="1"/>
            <a:r>
              <a:rPr lang="en-US" altLang="en-US" sz="2700" smtClean="0"/>
              <a:t>Count for 1 full minute and count before disturbing infant</a:t>
            </a:r>
          </a:p>
          <a:p>
            <a:pPr lvl="1" eaLnBrk="1" hangingPunct="1"/>
            <a:r>
              <a:rPr lang="en-US" altLang="en-US" sz="2700" smtClean="0"/>
              <a:t>Sneezing is normal. Clears airway of excess fluid</a:t>
            </a:r>
          </a:p>
        </p:txBody>
      </p:sp>
      <p:sp>
        <p:nvSpPr>
          <p:cNvPr id="17411"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5123" name="Rectangle 2"/>
          <p:cNvSpPr>
            <a:spLocks noGrp="1" noChangeArrowheads="1"/>
          </p:cNvSpPr>
          <p:nvPr>
            <p:ph type="title"/>
          </p:nvPr>
        </p:nvSpPr>
        <p:spPr/>
        <p:txBody>
          <a:bodyPr/>
          <a:lstStyle/>
          <a:p>
            <a:pPr eaLnBrk="1" fontAlgn="auto" hangingPunct="1">
              <a:spcAft>
                <a:spcPts val="0"/>
              </a:spcAft>
              <a:defRPr/>
            </a:pPr>
            <a:r>
              <a:rPr lang="en-US" dirty="0" smtClean="0"/>
              <a:t>Respiratory System</a:t>
            </a:r>
          </a:p>
        </p:txBody>
      </p:sp>
      <p:sp>
        <p:nvSpPr>
          <p:cNvPr id="17413"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311F7A7B-1041-47A2-92AC-38DF3088D4A5}" type="slidenum">
              <a:rPr lang="en-US" altLang="en-US" sz="1000">
                <a:latin typeface="Arial" charset="0"/>
              </a:rPr>
              <a:pPr>
                <a:spcBef>
                  <a:spcPct val="0"/>
                </a:spcBef>
                <a:buClrTx/>
                <a:buSzTx/>
                <a:buFontTx/>
                <a:buNone/>
              </a:pPr>
              <a:t>6</a:t>
            </a:fld>
            <a:endParaRPr lang="en-US" altLang="en-US" sz="1000">
              <a:latin typeface="Arial" charset="0"/>
            </a:endParaRPr>
          </a:p>
        </p:txBody>
      </p:sp>
    </p:spTree>
    <p:extLst>
      <p:ext uri="{BB962C8B-B14F-4D97-AF65-F5344CB8AC3E}">
        <p14:creationId xmlns:p14="http://schemas.microsoft.com/office/powerpoint/2010/main" val="962633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457200" y="1143000"/>
            <a:ext cx="8229600" cy="4983163"/>
          </a:xfrm>
        </p:spPr>
        <p:txBody>
          <a:bodyPr/>
          <a:lstStyle/>
          <a:p>
            <a:pPr eaLnBrk="1" hangingPunct="1"/>
            <a:r>
              <a:rPr lang="en-US" altLang="en-US" smtClean="0"/>
              <a:t>Abnormal characteristics</a:t>
            </a:r>
          </a:p>
          <a:p>
            <a:pPr lvl="1" eaLnBrk="1" hangingPunct="1"/>
            <a:r>
              <a:rPr lang="en-US" altLang="en-US" sz="2700" smtClean="0"/>
              <a:t>Tachypnea--rate </a:t>
            </a:r>
            <a:r>
              <a:rPr lang="en-US" altLang="en-US" sz="2700" u="sng" smtClean="0"/>
              <a:t>&gt;</a:t>
            </a:r>
            <a:r>
              <a:rPr lang="en-US" altLang="en-US" sz="2700" smtClean="0"/>
              <a:t> 60 breaths/min</a:t>
            </a:r>
          </a:p>
          <a:p>
            <a:pPr lvl="1" eaLnBrk="1" hangingPunct="1"/>
            <a:r>
              <a:rPr lang="en-US" altLang="en-US" sz="2700" smtClean="0"/>
              <a:t>Grunting-Indicates baby cannot keep residual air in alveoli to keep them partially inflated</a:t>
            </a:r>
          </a:p>
          <a:p>
            <a:pPr lvl="1" eaLnBrk="1" hangingPunct="1"/>
            <a:r>
              <a:rPr lang="en-US" altLang="en-US" sz="2700" smtClean="0"/>
              <a:t>Flaring-Indicates baby can’t get enough air and is trying to widen air intake passageway</a:t>
            </a:r>
          </a:p>
          <a:p>
            <a:pPr lvl="1" eaLnBrk="1" hangingPunct="1"/>
            <a:r>
              <a:rPr lang="en-US" altLang="en-US" sz="2700" smtClean="0"/>
              <a:t>Retractions-Indicates baby is working hard against negative pressure to breathe</a:t>
            </a:r>
          </a:p>
        </p:txBody>
      </p:sp>
      <p:sp>
        <p:nvSpPr>
          <p:cNvPr id="19459"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6147" name="Rectangle 2"/>
          <p:cNvSpPr>
            <a:spLocks noGrp="1" noChangeArrowheads="1"/>
          </p:cNvSpPr>
          <p:nvPr>
            <p:ph type="title"/>
          </p:nvPr>
        </p:nvSpPr>
        <p:spPr/>
        <p:txBody>
          <a:bodyPr/>
          <a:lstStyle/>
          <a:p>
            <a:pPr eaLnBrk="1" fontAlgn="auto" hangingPunct="1">
              <a:spcAft>
                <a:spcPts val="0"/>
              </a:spcAft>
              <a:defRPr/>
            </a:pPr>
            <a:r>
              <a:rPr lang="en-US" dirty="0" smtClean="0"/>
              <a:t>Respiratory System</a:t>
            </a:r>
          </a:p>
        </p:txBody>
      </p:sp>
      <p:sp>
        <p:nvSpPr>
          <p:cNvPr id="19461"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0159A830-A639-43F6-A9D0-7D8C5D6B6D68}" type="slidenum">
              <a:rPr lang="en-US" altLang="en-US" sz="1000">
                <a:latin typeface="Arial" charset="0"/>
              </a:rPr>
              <a:pPr>
                <a:spcBef>
                  <a:spcPct val="0"/>
                </a:spcBef>
                <a:buClrTx/>
                <a:buSzTx/>
                <a:buFontTx/>
                <a:buNone/>
              </a:pPr>
              <a:t>7</a:t>
            </a:fld>
            <a:endParaRPr lang="en-US" altLang="en-US" sz="1000">
              <a:latin typeface="Arial" charset="0"/>
            </a:endParaRPr>
          </a:p>
        </p:txBody>
      </p:sp>
    </p:spTree>
    <p:extLst>
      <p:ext uri="{BB962C8B-B14F-4D97-AF65-F5344CB8AC3E}">
        <p14:creationId xmlns:p14="http://schemas.microsoft.com/office/powerpoint/2010/main" val="279022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p:txBody>
          <a:bodyPr/>
          <a:lstStyle/>
          <a:p>
            <a:pPr eaLnBrk="1" hangingPunct="1"/>
            <a:r>
              <a:rPr lang="en-US" altLang="en-US" smtClean="0"/>
              <a:t>Pulmonary circulation requires change from fetal circulation (high resistance to flow) to extrauterine circulation (low pulmonary vascular resistance).</a:t>
            </a:r>
          </a:p>
          <a:p>
            <a:pPr eaLnBrk="1" hangingPunct="1"/>
            <a:r>
              <a:rPr lang="en-US" altLang="en-US" smtClean="0"/>
              <a:t>Resistance influences direction of flow thru fetal shunts </a:t>
            </a:r>
          </a:p>
          <a:p>
            <a:pPr eaLnBrk="1" hangingPunct="1"/>
            <a:r>
              <a:rPr lang="en-US" altLang="en-US" smtClean="0"/>
              <a:t>Shunt=bypassing a certain point</a:t>
            </a:r>
          </a:p>
        </p:txBody>
      </p:sp>
      <p:sp>
        <p:nvSpPr>
          <p:cNvPr id="21507" name="Footer Placeholder 4"/>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endParaRPr lang="en-US" altLang="en-US" sz="1000" dirty="0" smtClean="0">
              <a:latin typeface="Arial" charset="0"/>
            </a:endParaRPr>
          </a:p>
        </p:txBody>
      </p:sp>
      <p:sp>
        <p:nvSpPr>
          <p:cNvPr id="7171" name="Rectangle 2"/>
          <p:cNvSpPr>
            <a:spLocks noGrp="1" noChangeArrowheads="1"/>
          </p:cNvSpPr>
          <p:nvPr>
            <p:ph type="title"/>
          </p:nvPr>
        </p:nvSpPr>
        <p:spPr/>
        <p:txBody>
          <a:bodyPr/>
          <a:lstStyle/>
          <a:p>
            <a:pPr eaLnBrk="1" fontAlgn="auto" hangingPunct="1">
              <a:spcAft>
                <a:spcPts val="0"/>
              </a:spcAft>
              <a:defRPr/>
            </a:pPr>
            <a:r>
              <a:rPr lang="en-US" dirty="0" smtClean="0"/>
              <a:t>Circulatory System</a:t>
            </a:r>
          </a:p>
        </p:txBody>
      </p:sp>
      <p:sp>
        <p:nvSpPr>
          <p:cNvPr id="21509" name="Slide Number Placeholder 4"/>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3E5207D4-6AF5-4157-95E4-2A0B5CDAEF9D}" type="slidenum">
              <a:rPr lang="en-US" altLang="en-US" sz="1000">
                <a:latin typeface="Arial" charset="0"/>
              </a:rPr>
              <a:pPr>
                <a:spcBef>
                  <a:spcPct val="0"/>
                </a:spcBef>
                <a:buClrTx/>
                <a:buSzTx/>
                <a:buFontTx/>
                <a:buNone/>
              </a:pPr>
              <a:t>8</a:t>
            </a:fld>
            <a:endParaRPr lang="en-US" altLang="en-US" sz="1000">
              <a:latin typeface="Arial" charset="0"/>
            </a:endParaRPr>
          </a:p>
        </p:txBody>
      </p:sp>
    </p:spTree>
    <p:extLst>
      <p:ext uri="{BB962C8B-B14F-4D97-AF65-F5344CB8AC3E}">
        <p14:creationId xmlns:p14="http://schemas.microsoft.com/office/powerpoint/2010/main" val="1402197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r>
              <a:rPr lang="en-US" altLang="en-US" sz="1000" smtClean="0">
                <a:latin typeface="Arial" charset="0"/>
              </a:rPr>
              <a:t>Damato---N 315</a:t>
            </a:r>
          </a:p>
        </p:txBody>
      </p:sp>
      <p:pic>
        <p:nvPicPr>
          <p:cNvPr id="23555" name="Picture 2" descr="fetal circul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
            <a:ext cx="57912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Slide Number Placeholder 3"/>
          <p:cNvSpPr>
            <a:spLocks noGrp="1"/>
          </p:cNvSpPr>
          <p:nvPr>
            <p:ph type="sldNum" sz="quarter" idx="4294967295"/>
          </p:nvPr>
        </p:nvSpPr>
        <p:spPr bwMode="auto">
          <a:xfrm>
            <a:off x="8647113" y="6408738"/>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400"/>
              </a:spcBef>
              <a:buClr>
                <a:schemeClr val="accent1"/>
              </a:buClr>
              <a:buSzPct val="68000"/>
              <a:buFont typeface="Wingdings 3" pitchFamily="18" charset="2"/>
              <a:buChar char=""/>
              <a:defRPr sz="2700">
                <a:solidFill>
                  <a:schemeClr val="tx1"/>
                </a:solidFill>
                <a:latin typeface="Lucida Sans Unicode" pitchFamily="34" charset="0"/>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buChar char=""/>
              <a:defRPr sz="2100">
                <a:solidFill>
                  <a:schemeClr val="tx1"/>
                </a:solidFill>
                <a:latin typeface="Lucida Sans Unicode" pitchFamily="34" charset="0"/>
              </a:defRPr>
            </a:lvl3pPr>
            <a:lvl4pPr marL="1600200" indent="-228600">
              <a:spcBef>
                <a:spcPts val="350"/>
              </a:spcBef>
              <a:buClr>
                <a:schemeClr val="accent2"/>
              </a:buClr>
              <a:buFont typeface="Wingdings 2" pitchFamily="18" charset="2"/>
              <a:buChar char=""/>
              <a:defRPr sz="1900">
                <a:solidFill>
                  <a:schemeClr val="tx1"/>
                </a:solidFill>
                <a:latin typeface="Lucida Sans Unicode" pitchFamily="34" charset="0"/>
              </a:defRPr>
            </a:lvl4pPr>
            <a:lvl5pPr marL="2057400" indent="-228600">
              <a:spcBef>
                <a:spcPts val="350"/>
              </a:spcBef>
              <a:buClr>
                <a:schemeClr val="accent2"/>
              </a:buClr>
              <a:buFont typeface="Wingdings 2" pitchFamily="18" charset="2"/>
              <a:buChar char=""/>
              <a:defRPr>
                <a:solidFill>
                  <a:schemeClr val="tx1"/>
                </a:solidFill>
                <a:latin typeface="Lucida Sans Unicode" pitchFamily="34" charset="0"/>
              </a:defRPr>
            </a:lvl5pPr>
            <a:lvl6pPr marL="25146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6pPr>
            <a:lvl7pPr marL="29718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7pPr>
            <a:lvl8pPr marL="34290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8pPr>
            <a:lvl9pPr marL="3886200" indent="-228600" eaLnBrk="0" fontAlgn="base" hangingPunct="0">
              <a:spcBef>
                <a:spcPts val="350"/>
              </a:spcBef>
              <a:spcAft>
                <a:spcPct val="0"/>
              </a:spcAft>
              <a:buClr>
                <a:schemeClr val="accent2"/>
              </a:buClr>
              <a:buFont typeface="Wingdings 2" pitchFamily="18" charset="2"/>
              <a:buChar char=""/>
              <a:defRPr>
                <a:solidFill>
                  <a:schemeClr val="tx1"/>
                </a:solidFill>
                <a:latin typeface="Lucida Sans Unicode" pitchFamily="34" charset="0"/>
              </a:defRPr>
            </a:lvl9pPr>
          </a:lstStyle>
          <a:p>
            <a:pPr>
              <a:spcBef>
                <a:spcPct val="0"/>
              </a:spcBef>
              <a:buClrTx/>
              <a:buSzTx/>
              <a:buFontTx/>
              <a:buNone/>
            </a:pPr>
            <a:fld id="{A22188E0-0A24-4226-BB14-83DF27322452}" type="slidenum">
              <a:rPr lang="en-US" altLang="en-US" sz="1000">
                <a:latin typeface="Arial" charset="0"/>
              </a:rPr>
              <a:pPr>
                <a:spcBef>
                  <a:spcPct val="0"/>
                </a:spcBef>
                <a:buClrTx/>
                <a:buSzTx/>
                <a:buFontTx/>
                <a:buNone/>
              </a:pPr>
              <a:t>9</a:t>
            </a:fld>
            <a:endParaRPr lang="en-US" altLang="en-US" sz="1000">
              <a:latin typeface="Arial" charset="0"/>
            </a:endParaRPr>
          </a:p>
        </p:txBody>
      </p:sp>
    </p:spTree>
    <p:extLst>
      <p:ext uri="{BB962C8B-B14F-4D97-AF65-F5344CB8AC3E}">
        <p14:creationId xmlns:p14="http://schemas.microsoft.com/office/powerpoint/2010/main" val="2778433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Snowflakes design 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Snowflakes design template</Template>
  <TotalTime>292</TotalTime>
  <Words>1406</Words>
  <Application>Microsoft Office PowerPoint</Application>
  <PresentationFormat>On-screen Show (4:3)</PresentationFormat>
  <Paragraphs>261</Paragraphs>
  <Slides>44</Slides>
  <Notes>42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Garamond</vt:lpstr>
      <vt:lpstr>Times New Roman</vt:lpstr>
      <vt:lpstr>Snowflakes design template</vt:lpstr>
      <vt:lpstr>Physiologic Responses of the Newborn to Birth</vt:lpstr>
      <vt:lpstr>Objectives:</vt:lpstr>
      <vt:lpstr>Respiratory System</vt:lpstr>
      <vt:lpstr>https://www.khanacademy.org/science/health-and-medicine/circulatory-system/fetal-circulation/v/meet-the-placenta</vt:lpstr>
      <vt:lpstr>Respiratory System</vt:lpstr>
      <vt:lpstr>Respiratory System</vt:lpstr>
      <vt:lpstr>Respiratory System</vt:lpstr>
      <vt:lpstr>Circulatory System</vt:lpstr>
      <vt:lpstr>PowerPoint Presentation</vt:lpstr>
      <vt:lpstr>PowerPoint Presentation</vt:lpstr>
      <vt:lpstr>Fetal Shunts-Foramen Ovale</vt:lpstr>
      <vt:lpstr>Fetal Shunts-Foramen Ovale</vt:lpstr>
      <vt:lpstr>PowerPoint Presentation</vt:lpstr>
      <vt:lpstr>Fetal Shunts-Ductus Arteriosus</vt:lpstr>
      <vt:lpstr>Fetal Shunts-Ductus Arteriosus</vt:lpstr>
      <vt:lpstr>PowerPoint Presentation</vt:lpstr>
      <vt:lpstr>Fetal Shunts-DuctusVenosus</vt:lpstr>
      <vt:lpstr>PowerPoint Presentation</vt:lpstr>
      <vt:lpstr>Cardiovascular Norms</vt:lpstr>
      <vt:lpstr>Normal Lab Values</vt:lpstr>
      <vt:lpstr>Thermoregulatory Needs</vt:lpstr>
      <vt:lpstr>PowerPoint Presentation</vt:lpstr>
      <vt:lpstr>Thermoregulation</vt:lpstr>
      <vt:lpstr>PowerPoint Presentation</vt:lpstr>
      <vt:lpstr>Temperature Norms</vt:lpstr>
      <vt:lpstr>PowerPoint Presentation</vt:lpstr>
      <vt:lpstr>GI System</vt:lpstr>
      <vt:lpstr>Normal Stooling Pattern</vt:lpstr>
      <vt:lpstr>Hepatic System</vt:lpstr>
      <vt:lpstr>Bilirubin Metabolism Basics</vt:lpstr>
      <vt:lpstr>Bilirubin Metabolism Basics</vt:lpstr>
      <vt:lpstr>Bilirubin Metabolism Basics</vt:lpstr>
      <vt:lpstr>Bilirubin Metabolism Basics</vt:lpstr>
      <vt:lpstr>Bilirubin Metabolism Basics</vt:lpstr>
      <vt:lpstr>Treatment for Jaundice</vt:lpstr>
      <vt:lpstr>Treatment for Jaundice</vt:lpstr>
      <vt:lpstr>Treatment for Jaundice</vt:lpstr>
      <vt:lpstr>Treatment for Jaundice</vt:lpstr>
      <vt:lpstr>Hypoglycemia</vt:lpstr>
      <vt:lpstr>Renal System</vt:lpstr>
      <vt:lpstr>Renal System</vt:lpstr>
      <vt:lpstr>Immune System</vt:lpstr>
      <vt:lpstr>Neurologic System</vt:lpstr>
      <vt:lpstr>Reproductive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Physiologic Responses of the Newborn to Birth</dc:title>
  <dc:creator>Connie Kelling</dc:creator>
  <cp:lastModifiedBy>Windows User</cp:lastModifiedBy>
  <cp:revision>10</cp:revision>
  <dcterms:created xsi:type="dcterms:W3CDTF">2018-01-25T12:40:13Z</dcterms:created>
  <dcterms:modified xsi:type="dcterms:W3CDTF">2019-09-05T15:17:03Z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TC100775751033</vt:lpwstr>
  </property>
</Properties>
</file>