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6" r:id="rId4"/>
    <p:sldId id="261" r:id="rId5"/>
    <p:sldId id="258" r:id="rId6"/>
    <p:sldId id="260" r:id="rId7"/>
    <p:sldId id="262" r:id="rId8"/>
    <p:sldId id="264" r:id="rId9"/>
    <p:sldId id="267" r:id="rId10"/>
    <p:sldId id="266" r:id="rId11"/>
    <p:sldId id="265" r:id="rId12"/>
    <p:sldId id="268" r:id="rId13"/>
    <p:sldId id="269" r:id="rId14"/>
    <p:sldId id="274" r:id="rId15"/>
    <p:sldId id="271" r:id="rId16"/>
    <p:sldId id="270" r:id="rId17"/>
    <p:sldId id="272" r:id="rId18"/>
    <p:sldId id="273" r:id="rId19"/>
    <p:sldId id="275" r:id="rId20"/>
    <p:sldId id="279" r:id="rId21"/>
    <p:sldId id="280" r:id="rId22"/>
    <p:sldId id="281" r:id="rId23"/>
    <p:sldId id="282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461" autoAdjust="0"/>
  </p:normalViewPr>
  <p:slideViewPr>
    <p:cSldViewPr snapToGrid="0">
      <p:cViewPr varScale="1">
        <p:scale>
          <a:sx n="57" d="100"/>
          <a:sy n="57" d="100"/>
        </p:scale>
        <p:origin x="16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DA651-EBC4-4483-82CA-A5F645C28A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77A4F50-54A6-48BA-A180-C0C8EC6F89A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Fluid Loss</a:t>
          </a:r>
        </a:p>
      </dgm:t>
    </dgm:pt>
    <dgm:pt modelId="{06F04188-CF5A-4769-96CB-E0375A0F7977}" type="parTrans" cxnId="{1C3ED45B-7E22-4341-870A-A71CFCCBFF6C}">
      <dgm:prSet/>
      <dgm:spPr/>
    </dgm:pt>
    <dgm:pt modelId="{558128AE-902E-4A4C-B734-BDC562B2C324}" type="sibTrans" cxnId="{1C3ED45B-7E22-4341-870A-A71CFCCBFF6C}">
      <dgm:prSet/>
      <dgm:spPr/>
    </dgm:pt>
    <dgm:pt modelId="{56B315CD-C86F-45B3-B00F-77BB6324B20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SENSIBLE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measurable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via urine, liquid stool, etc</a:t>
          </a:r>
        </a:p>
      </dgm:t>
    </dgm:pt>
    <dgm:pt modelId="{6D22F556-E4A2-4FD2-8FED-18D5B718A063}" type="parTrans" cxnId="{AA16602A-5784-4709-BE11-AFAE8EB9DCE7}">
      <dgm:prSet/>
      <dgm:spPr/>
    </dgm:pt>
    <dgm:pt modelId="{A0EFBD3A-564C-43D9-9A29-6AC8584D0F3D}" type="sibTrans" cxnId="{AA16602A-5784-4709-BE11-AFAE8EB9DCE7}">
      <dgm:prSet/>
      <dgm:spPr/>
    </dgm:pt>
    <dgm:pt modelId="{36637B23-D0E4-4DCC-BFE0-E3FBF81387C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INSENSIBLE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immeasurable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via skin, respiratory tract, etc.</a:t>
          </a:r>
        </a:p>
      </dgm:t>
    </dgm:pt>
    <dgm:pt modelId="{0D3E4871-1109-4A8A-9AC3-C6746EC40281}" type="parTrans" cxnId="{2FCC87F5-6BC7-4328-AC62-11D234D1CF1F}">
      <dgm:prSet/>
      <dgm:spPr/>
    </dgm:pt>
    <dgm:pt modelId="{64CD5BA5-9400-43C5-9AB8-CD29FF94D79C}" type="sibTrans" cxnId="{2FCC87F5-6BC7-4328-AC62-11D234D1CF1F}">
      <dgm:prSet/>
      <dgm:spPr/>
    </dgm:pt>
    <dgm:pt modelId="{1AFE7B81-CD06-444A-8A22-3B9D756E8B83}" type="pres">
      <dgm:prSet presAssocID="{837DA651-EBC4-4483-82CA-A5F645C28A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666F9F-2E4B-4786-BCCD-0456C25E1080}" type="pres">
      <dgm:prSet presAssocID="{A77A4F50-54A6-48BA-A180-C0C8EC6F89A8}" presName="hierRoot1" presStyleCnt="0">
        <dgm:presLayoutVars>
          <dgm:hierBranch/>
        </dgm:presLayoutVars>
      </dgm:prSet>
      <dgm:spPr/>
    </dgm:pt>
    <dgm:pt modelId="{A30F139E-83F3-4495-AE79-99FE7F7A1A01}" type="pres">
      <dgm:prSet presAssocID="{A77A4F50-54A6-48BA-A180-C0C8EC6F89A8}" presName="rootComposite1" presStyleCnt="0"/>
      <dgm:spPr/>
    </dgm:pt>
    <dgm:pt modelId="{0E5FD304-B675-4609-A907-9A263F288DF1}" type="pres">
      <dgm:prSet presAssocID="{A77A4F50-54A6-48BA-A180-C0C8EC6F89A8}" presName="rootText1" presStyleLbl="node0" presStyleIdx="0" presStyleCnt="1">
        <dgm:presLayoutVars>
          <dgm:chPref val="3"/>
        </dgm:presLayoutVars>
      </dgm:prSet>
      <dgm:spPr/>
    </dgm:pt>
    <dgm:pt modelId="{F6F39409-D47A-4E7A-A1D7-7218114589DD}" type="pres">
      <dgm:prSet presAssocID="{A77A4F50-54A6-48BA-A180-C0C8EC6F89A8}" presName="rootConnector1" presStyleLbl="node1" presStyleIdx="0" presStyleCnt="0"/>
      <dgm:spPr/>
    </dgm:pt>
    <dgm:pt modelId="{8BFF6BEC-AEB8-4728-BAFD-77F615CAF210}" type="pres">
      <dgm:prSet presAssocID="{A77A4F50-54A6-48BA-A180-C0C8EC6F89A8}" presName="hierChild2" presStyleCnt="0"/>
      <dgm:spPr/>
    </dgm:pt>
    <dgm:pt modelId="{05A2E469-ECD5-4B7D-A280-1877B1ADFA31}" type="pres">
      <dgm:prSet presAssocID="{6D22F556-E4A2-4FD2-8FED-18D5B718A063}" presName="Name35" presStyleLbl="parChTrans1D2" presStyleIdx="0" presStyleCnt="2"/>
      <dgm:spPr/>
    </dgm:pt>
    <dgm:pt modelId="{8998465E-1C02-47E9-B285-822D3E680874}" type="pres">
      <dgm:prSet presAssocID="{56B315CD-C86F-45B3-B00F-77BB6324B206}" presName="hierRoot2" presStyleCnt="0">
        <dgm:presLayoutVars>
          <dgm:hierBranch/>
        </dgm:presLayoutVars>
      </dgm:prSet>
      <dgm:spPr/>
    </dgm:pt>
    <dgm:pt modelId="{E5DC877F-8EE4-4AEC-8C37-C2CE0090E9D1}" type="pres">
      <dgm:prSet presAssocID="{56B315CD-C86F-45B3-B00F-77BB6324B206}" presName="rootComposite" presStyleCnt="0"/>
      <dgm:spPr/>
    </dgm:pt>
    <dgm:pt modelId="{CE79ADD7-1DDE-4FDC-8783-6D236800FA76}" type="pres">
      <dgm:prSet presAssocID="{56B315CD-C86F-45B3-B00F-77BB6324B206}" presName="rootText" presStyleLbl="node2" presStyleIdx="0" presStyleCnt="2">
        <dgm:presLayoutVars>
          <dgm:chPref val="3"/>
        </dgm:presLayoutVars>
      </dgm:prSet>
      <dgm:spPr/>
    </dgm:pt>
    <dgm:pt modelId="{81FE4A3A-4032-4150-B7FD-6C7F0CF1B49A}" type="pres">
      <dgm:prSet presAssocID="{56B315CD-C86F-45B3-B00F-77BB6324B206}" presName="rootConnector" presStyleLbl="node2" presStyleIdx="0" presStyleCnt="2"/>
      <dgm:spPr/>
    </dgm:pt>
    <dgm:pt modelId="{E387EC86-8F36-42B1-83C3-E25B387D3094}" type="pres">
      <dgm:prSet presAssocID="{56B315CD-C86F-45B3-B00F-77BB6324B206}" presName="hierChild4" presStyleCnt="0"/>
      <dgm:spPr/>
    </dgm:pt>
    <dgm:pt modelId="{6DBF3C96-4ED4-4336-A48D-FB48579340D7}" type="pres">
      <dgm:prSet presAssocID="{56B315CD-C86F-45B3-B00F-77BB6324B206}" presName="hierChild5" presStyleCnt="0"/>
      <dgm:spPr/>
    </dgm:pt>
    <dgm:pt modelId="{39B9CD1E-3A16-4F07-A392-C05C5C7C268D}" type="pres">
      <dgm:prSet presAssocID="{0D3E4871-1109-4A8A-9AC3-C6746EC40281}" presName="Name35" presStyleLbl="parChTrans1D2" presStyleIdx="1" presStyleCnt="2"/>
      <dgm:spPr/>
    </dgm:pt>
    <dgm:pt modelId="{7E621C31-96BF-4049-AA31-9E728A13D961}" type="pres">
      <dgm:prSet presAssocID="{36637B23-D0E4-4DCC-BFE0-E3FBF81387C8}" presName="hierRoot2" presStyleCnt="0">
        <dgm:presLayoutVars>
          <dgm:hierBranch/>
        </dgm:presLayoutVars>
      </dgm:prSet>
      <dgm:spPr/>
    </dgm:pt>
    <dgm:pt modelId="{DF198F14-640F-46E4-AA22-B6DE51075296}" type="pres">
      <dgm:prSet presAssocID="{36637B23-D0E4-4DCC-BFE0-E3FBF81387C8}" presName="rootComposite" presStyleCnt="0"/>
      <dgm:spPr/>
    </dgm:pt>
    <dgm:pt modelId="{A4606181-74C2-4C4E-BA83-75A954476E04}" type="pres">
      <dgm:prSet presAssocID="{36637B23-D0E4-4DCC-BFE0-E3FBF81387C8}" presName="rootText" presStyleLbl="node2" presStyleIdx="1" presStyleCnt="2">
        <dgm:presLayoutVars>
          <dgm:chPref val="3"/>
        </dgm:presLayoutVars>
      </dgm:prSet>
      <dgm:spPr/>
    </dgm:pt>
    <dgm:pt modelId="{781E4A39-9E95-453D-BE78-6120734FBBB6}" type="pres">
      <dgm:prSet presAssocID="{36637B23-D0E4-4DCC-BFE0-E3FBF81387C8}" presName="rootConnector" presStyleLbl="node2" presStyleIdx="1" presStyleCnt="2"/>
      <dgm:spPr/>
    </dgm:pt>
    <dgm:pt modelId="{0DA21F14-06C3-4539-AEE1-03772A79FCC9}" type="pres">
      <dgm:prSet presAssocID="{36637B23-D0E4-4DCC-BFE0-E3FBF81387C8}" presName="hierChild4" presStyleCnt="0"/>
      <dgm:spPr/>
    </dgm:pt>
    <dgm:pt modelId="{A34BD641-9B3D-4C13-84D5-64FF495EC99C}" type="pres">
      <dgm:prSet presAssocID="{36637B23-D0E4-4DCC-BFE0-E3FBF81387C8}" presName="hierChild5" presStyleCnt="0"/>
      <dgm:spPr/>
    </dgm:pt>
    <dgm:pt modelId="{6944089B-7578-471C-8172-DFD544BB3E38}" type="pres">
      <dgm:prSet presAssocID="{A77A4F50-54A6-48BA-A180-C0C8EC6F89A8}" presName="hierChild3" presStyleCnt="0"/>
      <dgm:spPr/>
    </dgm:pt>
  </dgm:ptLst>
  <dgm:cxnLst>
    <dgm:cxn modelId="{AA16602A-5784-4709-BE11-AFAE8EB9DCE7}" srcId="{A77A4F50-54A6-48BA-A180-C0C8EC6F89A8}" destId="{56B315CD-C86F-45B3-B00F-77BB6324B206}" srcOrd="0" destOrd="0" parTransId="{6D22F556-E4A2-4FD2-8FED-18D5B718A063}" sibTransId="{A0EFBD3A-564C-43D9-9A29-6AC8584D0F3D}"/>
    <dgm:cxn modelId="{27B63231-8875-4116-9E20-42C43E401308}" type="presOf" srcId="{36637B23-D0E4-4DCC-BFE0-E3FBF81387C8}" destId="{A4606181-74C2-4C4E-BA83-75A954476E04}" srcOrd="0" destOrd="0" presId="urn:microsoft.com/office/officeart/2005/8/layout/orgChart1"/>
    <dgm:cxn modelId="{30D5F33A-572E-4435-82C7-771B97384F08}" type="presOf" srcId="{36637B23-D0E4-4DCC-BFE0-E3FBF81387C8}" destId="{781E4A39-9E95-453D-BE78-6120734FBBB6}" srcOrd="1" destOrd="0" presId="urn:microsoft.com/office/officeart/2005/8/layout/orgChart1"/>
    <dgm:cxn modelId="{07269D3D-9EA6-49D5-AAC1-D4217C762EDA}" type="presOf" srcId="{0D3E4871-1109-4A8A-9AC3-C6746EC40281}" destId="{39B9CD1E-3A16-4F07-A392-C05C5C7C268D}" srcOrd="0" destOrd="0" presId="urn:microsoft.com/office/officeart/2005/8/layout/orgChart1"/>
    <dgm:cxn modelId="{1C3ED45B-7E22-4341-870A-A71CFCCBFF6C}" srcId="{837DA651-EBC4-4483-82CA-A5F645C28A15}" destId="{A77A4F50-54A6-48BA-A180-C0C8EC6F89A8}" srcOrd="0" destOrd="0" parTransId="{06F04188-CF5A-4769-96CB-E0375A0F7977}" sibTransId="{558128AE-902E-4A4C-B734-BDC562B2C324}"/>
    <dgm:cxn modelId="{C8B22B82-4868-4E6E-B945-27EB74F18AFB}" type="presOf" srcId="{56B315CD-C86F-45B3-B00F-77BB6324B206}" destId="{CE79ADD7-1DDE-4FDC-8783-6D236800FA76}" srcOrd="0" destOrd="0" presId="urn:microsoft.com/office/officeart/2005/8/layout/orgChart1"/>
    <dgm:cxn modelId="{D028B99B-73CE-4983-BA4F-F37A7E16F7F7}" type="presOf" srcId="{A77A4F50-54A6-48BA-A180-C0C8EC6F89A8}" destId="{0E5FD304-B675-4609-A907-9A263F288DF1}" srcOrd="0" destOrd="0" presId="urn:microsoft.com/office/officeart/2005/8/layout/orgChart1"/>
    <dgm:cxn modelId="{6B10FE9B-7521-4F0D-90CE-7D47F4E4DB9D}" type="presOf" srcId="{56B315CD-C86F-45B3-B00F-77BB6324B206}" destId="{81FE4A3A-4032-4150-B7FD-6C7F0CF1B49A}" srcOrd="1" destOrd="0" presId="urn:microsoft.com/office/officeart/2005/8/layout/orgChart1"/>
    <dgm:cxn modelId="{2972D49D-D5A3-4762-9D37-6ED23BF97278}" type="presOf" srcId="{6D22F556-E4A2-4FD2-8FED-18D5B718A063}" destId="{05A2E469-ECD5-4B7D-A280-1877B1ADFA31}" srcOrd="0" destOrd="0" presId="urn:microsoft.com/office/officeart/2005/8/layout/orgChart1"/>
    <dgm:cxn modelId="{1F04EDA3-F5D6-401F-ABE7-27FFD454C2A5}" type="presOf" srcId="{837DA651-EBC4-4483-82CA-A5F645C28A15}" destId="{1AFE7B81-CD06-444A-8A22-3B9D756E8B83}" srcOrd="0" destOrd="0" presId="urn:microsoft.com/office/officeart/2005/8/layout/orgChart1"/>
    <dgm:cxn modelId="{ABB61EC4-8D02-4757-8C1E-1BAED8B06A63}" type="presOf" srcId="{A77A4F50-54A6-48BA-A180-C0C8EC6F89A8}" destId="{F6F39409-D47A-4E7A-A1D7-7218114589DD}" srcOrd="1" destOrd="0" presId="urn:microsoft.com/office/officeart/2005/8/layout/orgChart1"/>
    <dgm:cxn modelId="{2FCC87F5-6BC7-4328-AC62-11D234D1CF1F}" srcId="{A77A4F50-54A6-48BA-A180-C0C8EC6F89A8}" destId="{36637B23-D0E4-4DCC-BFE0-E3FBF81387C8}" srcOrd="1" destOrd="0" parTransId="{0D3E4871-1109-4A8A-9AC3-C6746EC40281}" sibTransId="{64CD5BA5-9400-43C5-9AB8-CD29FF94D79C}"/>
    <dgm:cxn modelId="{8B0DBE6C-DECE-431C-BFF5-E74EE81AFAB4}" type="presParOf" srcId="{1AFE7B81-CD06-444A-8A22-3B9D756E8B83}" destId="{AB666F9F-2E4B-4786-BCCD-0456C25E1080}" srcOrd="0" destOrd="0" presId="urn:microsoft.com/office/officeart/2005/8/layout/orgChart1"/>
    <dgm:cxn modelId="{C0FCBD4C-CBD0-4832-A40E-14A35552957C}" type="presParOf" srcId="{AB666F9F-2E4B-4786-BCCD-0456C25E1080}" destId="{A30F139E-83F3-4495-AE79-99FE7F7A1A01}" srcOrd="0" destOrd="0" presId="urn:microsoft.com/office/officeart/2005/8/layout/orgChart1"/>
    <dgm:cxn modelId="{D306D2E6-F08F-4102-8164-A22C01BF5BCC}" type="presParOf" srcId="{A30F139E-83F3-4495-AE79-99FE7F7A1A01}" destId="{0E5FD304-B675-4609-A907-9A263F288DF1}" srcOrd="0" destOrd="0" presId="urn:microsoft.com/office/officeart/2005/8/layout/orgChart1"/>
    <dgm:cxn modelId="{BF10C116-DB58-4441-B88A-B7F30DA15A55}" type="presParOf" srcId="{A30F139E-83F3-4495-AE79-99FE7F7A1A01}" destId="{F6F39409-D47A-4E7A-A1D7-7218114589DD}" srcOrd="1" destOrd="0" presId="urn:microsoft.com/office/officeart/2005/8/layout/orgChart1"/>
    <dgm:cxn modelId="{7B33C4C1-818E-485E-9CC3-3BDC40C23CFC}" type="presParOf" srcId="{AB666F9F-2E4B-4786-BCCD-0456C25E1080}" destId="{8BFF6BEC-AEB8-4728-BAFD-77F615CAF210}" srcOrd="1" destOrd="0" presId="urn:microsoft.com/office/officeart/2005/8/layout/orgChart1"/>
    <dgm:cxn modelId="{A315CA63-8FE9-43E7-925D-27B541EC0458}" type="presParOf" srcId="{8BFF6BEC-AEB8-4728-BAFD-77F615CAF210}" destId="{05A2E469-ECD5-4B7D-A280-1877B1ADFA31}" srcOrd="0" destOrd="0" presId="urn:microsoft.com/office/officeart/2005/8/layout/orgChart1"/>
    <dgm:cxn modelId="{2F658A6D-2C69-46A9-91AC-7F53DA90F9F9}" type="presParOf" srcId="{8BFF6BEC-AEB8-4728-BAFD-77F615CAF210}" destId="{8998465E-1C02-47E9-B285-822D3E680874}" srcOrd="1" destOrd="0" presId="urn:microsoft.com/office/officeart/2005/8/layout/orgChart1"/>
    <dgm:cxn modelId="{405839D2-1F09-4AFA-AA8F-3438551C3989}" type="presParOf" srcId="{8998465E-1C02-47E9-B285-822D3E680874}" destId="{E5DC877F-8EE4-4AEC-8C37-C2CE0090E9D1}" srcOrd="0" destOrd="0" presId="urn:microsoft.com/office/officeart/2005/8/layout/orgChart1"/>
    <dgm:cxn modelId="{E7E0DF7B-0282-4305-B384-9ECBF63E3D2C}" type="presParOf" srcId="{E5DC877F-8EE4-4AEC-8C37-C2CE0090E9D1}" destId="{CE79ADD7-1DDE-4FDC-8783-6D236800FA76}" srcOrd="0" destOrd="0" presId="urn:microsoft.com/office/officeart/2005/8/layout/orgChart1"/>
    <dgm:cxn modelId="{2DCFE414-3867-43C1-9AC4-8117F07313E0}" type="presParOf" srcId="{E5DC877F-8EE4-4AEC-8C37-C2CE0090E9D1}" destId="{81FE4A3A-4032-4150-B7FD-6C7F0CF1B49A}" srcOrd="1" destOrd="0" presId="urn:microsoft.com/office/officeart/2005/8/layout/orgChart1"/>
    <dgm:cxn modelId="{4978C76C-E994-463B-BE8F-46EE6BBA8E7B}" type="presParOf" srcId="{8998465E-1C02-47E9-B285-822D3E680874}" destId="{E387EC86-8F36-42B1-83C3-E25B387D3094}" srcOrd="1" destOrd="0" presId="urn:microsoft.com/office/officeart/2005/8/layout/orgChart1"/>
    <dgm:cxn modelId="{455C3052-4E88-4A5A-8196-6C2CB740A14B}" type="presParOf" srcId="{8998465E-1C02-47E9-B285-822D3E680874}" destId="{6DBF3C96-4ED4-4336-A48D-FB48579340D7}" srcOrd="2" destOrd="0" presId="urn:microsoft.com/office/officeart/2005/8/layout/orgChart1"/>
    <dgm:cxn modelId="{DFB2D309-9988-4339-BB77-DB3C82809640}" type="presParOf" srcId="{8BFF6BEC-AEB8-4728-BAFD-77F615CAF210}" destId="{39B9CD1E-3A16-4F07-A392-C05C5C7C268D}" srcOrd="2" destOrd="0" presId="urn:microsoft.com/office/officeart/2005/8/layout/orgChart1"/>
    <dgm:cxn modelId="{7DED0207-5ECF-409C-90AD-7C3104C8E256}" type="presParOf" srcId="{8BFF6BEC-AEB8-4728-BAFD-77F615CAF210}" destId="{7E621C31-96BF-4049-AA31-9E728A13D961}" srcOrd="3" destOrd="0" presId="urn:microsoft.com/office/officeart/2005/8/layout/orgChart1"/>
    <dgm:cxn modelId="{7D843C02-8419-4C4B-B397-60CBC78A50C0}" type="presParOf" srcId="{7E621C31-96BF-4049-AA31-9E728A13D961}" destId="{DF198F14-640F-46E4-AA22-B6DE51075296}" srcOrd="0" destOrd="0" presId="urn:microsoft.com/office/officeart/2005/8/layout/orgChart1"/>
    <dgm:cxn modelId="{DCB23C5B-1FA9-469B-89C0-174EA53EE2A4}" type="presParOf" srcId="{DF198F14-640F-46E4-AA22-B6DE51075296}" destId="{A4606181-74C2-4C4E-BA83-75A954476E04}" srcOrd="0" destOrd="0" presId="urn:microsoft.com/office/officeart/2005/8/layout/orgChart1"/>
    <dgm:cxn modelId="{7A16EF9C-B1BF-48A2-869B-588E6F8F235B}" type="presParOf" srcId="{DF198F14-640F-46E4-AA22-B6DE51075296}" destId="{781E4A39-9E95-453D-BE78-6120734FBBB6}" srcOrd="1" destOrd="0" presId="urn:microsoft.com/office/officeart/2005/8/layout/orgChart1"/>
    <dgm:cxn modelId="{57BB7D2D-C994-45AC-B051-2B1E0D7BC06D}" type="presParOf" srcId="{7E621C31-96BF-4049-AA31-9E728A13D961}" destId="{0DA21F14-06C3-4539-AEE1-03772A79FCC9}" srcOrd="1" destOrd="0" presId="urn:microsoft.com/office/officeart/2005/8/layout/orgChart1"/>
    <dgm:cxn modelId="{69400079-BD5A-4AF1-B220-592EBA6899B1}" type="presParOf" srcId="{7E621C31-96BF-4049-AA31-9E728A13D961}" destId="{A34BD641-9B3D-4C13-84D5-64FF495EC99C}" srcOrd="2" destOrd="0" presId="urn:microsoft.com/office/officeart/2005/8/layout/orgChart1"/>
    <dgm:cxn modelId="{44739C17-1EFA-46F5-908F-7062BF0AC7EF}" type="presParOf" srcId="{AB666F9F-2E4B-4786-BCCD-0456C25E1080}" destId="{6944089B-7578-471C-8172-DFD544BB3E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9CD1E-3A16-4F07-A392-C05C5C7C268D}">
      <dsp:nvSpPr>
        <dsp:cNvPr id="0" name=""/>
        <dsp:cNvSpPr/>
      </dsp:nvSpPr>
      <dsp:spPr>
        <a:xfrm>
          <a:off x="4114799" y="1858144"/>
          <a:ext cx="2245735" cy="77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755"/>
              </a:lnTo>
              <a:lnTo>
                <a:pt x="2245735" y="389755"/>
              </a:lnTo>
              <a:lnTo>
                <a:pt x="2245735" y="7795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2E469-ECD5-4B7D-A280-1877B1ADFA31}">
      <dsp:nvSpPr>
        <dsp:cNvPr id="0" name=""/>
        <dsp:cNvSpPr/>
      </dsp:nvSpPr>
      <dsp:spPr>
        <a:xfrm>
          <a:off x="1869064" y="1858144"/>
          <a:ext cx="2245735" cy="779511"/>
        </a:xfrm>
        <a:custGeom>
          <a:avLst/>
          <a:gdLst/>
          <a:ahLst/>
          <a:cxnLst/>
          <a:rect l="0" t="0" r="0" b="0"/>
          <a:pathLst>
            <a:path>
              <a:moveTo>
                <a:pt x="2245735" y="0"/>
              </a:moveTo>
              <a:lnTo>
                <a:pt x="2245735" y="389755"/>
              </a:lnTo>
              <a:lnTo>
                <a:pt x="0" y="389755"/>
              </a:lnTo>
              <a:lnTo>
                <a:pt x="0" y="7795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FD304-B675-4609-A907-9A263F288DF1}">
      <dsp:nvSpPr>
        <dsp:cNvPr id="0" name=""/>
        <dsp:cNvSpPr/>
      </dsp:nvSpPr>
      <dsp:spPr>
        <a:xfrm>
          <a:off x="2258820" y="2164"/>
          <a:ext cx="3711959" cy="185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Fluid Loss</a:t>
          </a:r>
        </a:p>
      </dsp:txBody>
      <dsp:txXfrm>
        <a:off x="2258820" y="2164"/>
        <a:ext cx="3711959" cy="1855979"/>
      </dsp:txXfrm>
    </dsp:sp>
    <dsp:sp modelId="{CE79ADD7-1DDE-4FDC-8783-6D236800FA76}">
      <dsp:nvSpPr>
        <dsp:cNvPr id="0" name=""/>
        <dsp:cNvSpPr/>
      </dsp:nvSpPr>
      <dsp:spPr>
        <a:xfrm>
          <a:off x="13084" y="2637655"/>
          <a:ext cx="3711959" cy="185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SENSIBLE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3100" b="0" i="1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measurable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via urine, liquid stool, etc</a:t>
          </a:r>
        </a:p>
      </dsp:txBody>
      <dsp:txXfrm>
        <a:off x="13084" y="2637655"/>
        <a:ext cx="3711959" cy="1855979"/>
      </dsp:txXfrm>
    </dsp:sp>
    <dsp:sp modelId="{A4606181-74C2-4C4E-BA83-75A954476E04}">
      <dsp:nvSpPr>
        <dsp:cNvPr id="0" name=""/>
        <dsp:cNvSpPr/>
      </dsp:nvSpPr>
      <dsp:spPr>
        <a:xfrm>
          <a:off x="4504555" y="2637655"/>
          <a:ext cx="3711959" cy="185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INSENSIBLE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3100" b="0" i="1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immeasurable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via skin, respiratory tract, etc.</a:t>
          </a:r>
        </a:p>
      </dsp:txBody>
      <dsp:txXfrm>
        <a:off x="4504555" y="2637655"/>
        <a:ext cx="3711959" cy="185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E408A-0FD6-4835-AD67-7A608B94711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548E0-28C0-4CB8-AE22-0A04D082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starting with this topic since it relates to today’s lab on Peds Math (Fluids &amp; Meds)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ORS is the abbreviation for oral rehydration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4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treated with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Sodium polystyrene sulfonate or Kayexalate mixed in  sorbitol is a cation-exchange resin that binds potassium in the gastrointestinal tract and eliminates it from the body. Each gram of resin will bind approximately 1mEq of potassium and release 2 to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sodium. It should be given at a dose of 1 g/kg orally or per rec-tum (maximum dose: 60 g) and repeated every 1 to 2hours until the serum potassium level is lowered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ECF is </a:t>
            </a:r>
            <a:r>
              <a:rPr lang="en-US" b="1" dirty="0"/>
              <a:t>mostly</a:t>
            </a:r>
            <a:r>
              <a:rPr lang="en-US" b="1" baseline="0" dirty="0"/>
              <a:t> water, Na, and Cl – </a:t>
            </a:r>
            <a:r>
              <a:rPr lang="en-US" baseline="0" dirty="0"/>
              <a:t>.  THEREFORE: Normal saline (NS) is the replacement solution for dehydration.</a:t>
            </a:r>
          </a:p>
          <a:p>
            <a:endParaRPr lang="en-US" baseline="0" dirty="0"/>
          </a:p>
          <a:p>
            <a:r>
              <a:rPr lang="en-US" baseline="0" dirty="0"/>
              <a:t>ECF is easy to replenish</a:t>
            </a:r>
          </a:p>
          <a:p>
            <a:endParaRPr lang="en-US" baseline="0" dirty="0"/>
          </a:p>
          <a:p>
            <a:r>
              <a:rPr lang="en-US" baseline="0" dirty="0"/>
              <a:t>We don’t give K to people who have lost fluid; because K is usually normal</a:t>
            </a:r>
          </a:p>
          <a:p>
            <a:r>
              <a:rPr lang="en-US" baseline="0" dirty="0"/>
              <a:t>Lot of potassium inside your cells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Infants have more folds and more body surface area (more fluid loss!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fluid loss (through lungs and eyes). Breathing faster! </a:t>
            </a:r>
            <a:r>
              <a:rPr lang="en-US" dirty="0" err="1"/>
              <a:t>Hohoho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Kidneys immature before age 2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 dehydrated means % of body weight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Electrolyte solution </a:t>
            </a:r>
          </a:p>
          <a:p>
            <a:r>
              <a:rPr lang="en-US" dirty="0"/>
              <a:t>(dilute </a:t>
            </a:r>
            <a:r>
              <a:rPr lang="en-US" dirty="0" err="1"/>
              <a:t>gatorate</a:t>
            </a:r>
            <a:r>
              <a:rPr lang="en-US" dirty="0"/>
              <a:t> because its too much sugar)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548E0-28C0-4CB8-AE22-0A04D08273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09600" y="5368160"/>
            <a:ext cx="109728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87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90C0F-E664-4DB5-A445-30A238F28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5716-1476-4CBD-BA6A-9915F8035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  <p:sldLayoutId id="2147483671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Alterations in Fluid, Electrolyte and Acid-base balance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1" y="3886200"/>
            <a:ext cx="8946215" cy="202608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Chapter 18</a:t>
            </a:r>
          </a:p>
          <a:p>
            <a:r>
              <a:rPr lang="en-US" dirty="0"/>
              <a:t>Laurine Gajkowski, RN, ND, CPN</a:t>
            </a:r>
          </a:p>
          <a:p>
            <a:r>
              <a:rPr lang="en-US" dirty="0"/>
              <a:t>NURS 316</a:t>
            </a:r>
          </a:p>
          <a:p>
            <a:r>
              <a:rPr lang="en-US" dirty="0"/>
              <a:t>August 31, 2021</a:t>
            </a:r>
          </a:p>
        </p:txBody>
      </p:sp>
    </p:spTree>
    <p:extLst>
      <p:ext uri="{BB962C8B-B14F-4D97-AF65-F5344CB8AC3E}">
        <p14:creationId xmlns:p14="http://schemas.microsoft.com/office/powerpoint/2010/main" val="218794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154"/>
            <a:ext cx="12441083" cy="93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0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Nursing Care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Prevent dehydration</a:t>
            </a:r>
          </a:p>
          <a:p>
            <a:pPr marL="457200" indent="-457200">
              <a:buAutoNum type="arabicPeriod"/>
            </a:pPr>
            <a:r>
              <a:rPr lang="en-US" dirty="0"/>
              <a:t>Parent education for mild or moderate</a:t>
            </a:r>
          </a:p>
          <a:p>
            <a:pPr marL="457200" lvl="1" indent="0">
              <a:buNone/>
            </a:pPr>
            <a:r>
              <a:rPr lang="en-US" dirty="0"/>
              <a:t>-Provide oral rehydration fluids (1-3 teaspoons every 10 minutes) or 50/ml/kg in 2-4 hours  </a:t>
            </a:r>
          </a:p>
          <a:p>
            <a:pPr marL="457200" indent="-457200">
              <a:buAutoNum type="arabicPeriod"/>
            </a:pPr>
            <a:r>
              <a:rPr lang="en-US" dirty="0"/>
              <a:t>Acute care for severe</a:t>
            </a:r>
          </a:p>
          <a:p>
            <a:pPr marL="457200" lvl="1" indent="0">
              <a:buNone/>
            </a:pPr>
            <a:r>
              <a:rPr lang="en-US" dirty="0"/>
              <a:t>-Monitor weight, I&amp;O, HR, BP, skin turgor, cap refill, fontanelle (infant), urine specific gravity</a:t>
            </a:r>
          </a:p>
          <a:p>
            <a:pPr marL="457200" lvl="1" indent="0">
              <a:buNone/>
            </a:pPr>
            <a:r>
              <a:rPr lang="en-US" dirty="0"/>
              <a:t>-Administer IV fluids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5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ECF Excess:</a:t>
            </a:r>
            <a:br>
              <a:rPr lang="en-US" dirty="0"/>
            </a:br>
            <a:r>
              <a:rPr lang="en-US" dirty="0"/>
              <a:t>Saline excess or volume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Excessive aldosterone secretion</a:t>
            </a:r>
          </a:p>
          <a:p>
            <a:r>
              <a:rPr lang="en-US" dirty="0"/>
              <a:t>Congestive heart failure</a:t>
            </a:r>
          </a:p>
          <a:p>
            <a:r>
              <a:rPr lang="en-US" dirty="0"/>
              <a:t>Liver cirrhosis</a:t>
            </a:r>
          </a:p>
          <a:p>
            <a:r>
              <a:rPr lang="en-US" dirty="0"/>
              <a:t>Chronic renal failure</a:t>
            </a:r>
          </a:p>
          <a:p>
            <a:r>
              <a:rPr lang="en-US" dirty="0"/>
              <a:t>Glucocorticoid medications</a:t>
            </a:r>
          </a:p>
          <a:p>
            <a:r>
              <a:rPr lang="en-US" dirty="0"/>
              <a:t>Improper IV regulation by nurse</a:t>
            </a:r>
          </a:p>
        </p:txBody>
      </p:sp>
    </p:spTree>
    <p:extLst>
      <p:ext uri="{BB962C8B-B14F-4D97-AF65-F5344CB8AC3E}">
        <p14:creationId xmlns:p14="http://schemas.microsoft.com/office/powerpoint/2010/main" val="187438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201799" cy="1512815"/>
          </a:xfrm>
        </p:spPr>
        <p:txBody>
          <a:bodyPr/>
          <a:lstStyle/>
          <a:p>
            <a:r>
              <a:rPr lang="en-US" dirty="0"/>
              <a:t>ECF (Interstitial) Fluid volume excess:</a:t>
            </a:r>
            <a:br>
              <a:rPr lang="en-US" dirty="0"/>
            </a:br>
            <a:r>
              <a:rPr lang="en-US" dirty="0"/>
              <a:t>Edema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Increased blood hydrostatic pressure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Decreased blood osmotic Pressure (low serum protein)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Increased interstitial fluid osmotic pressure (high capillary permeability)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Blocked lymph drainage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791E74-ED67-49A7-A162-A2FA587B2A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15806" y="1219200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50855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Electrolyte imbalances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Sodium</a:t>
            </a:r>
          </a:p>
          <a:p>
            <a:r>
              <a:rPr lang="en-US" dirty="0"/>
              <a:t>potassium</a:t>
            </a:r>
          </a:p>
        </p:txBody>
      </p:sp>
    </p:spTree>
    <p:extLst>
      <p:ext uri="{BB962C8B-B14F-4D97-AF65-F5344CB8AC3E}">
        <p14:creationId xmlns:p14="http://schemas.microsoft.com/office/powerpoint/2010/main" val="329034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Hypernatremia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Increased osmolality of the blood</a:t>
            </a:r>
          </a:p>
          <a:p>
            <a:r>
              <a:rPr lang="en-US" dirty="0"/>
              <a:t>Symptoms are Thirst and  mental changes due to shrinking of brain cells</a:t>
            </a:r>
          </a:p>
          <a:p>
            <a:r>
              <a:rPr lang="en-US" dirty="0"/>
              <a:t>Causes are  </a:t>
            </a:r>
          </a:p>
          <a:p>
            <a:pPr lvl="1"/>
            <a:r>
              <a:rPr lang="en-US" dirty="0"/>
              <a:t>A. loss of more water than sodium (vomiting and diarrhea without fluid replacement, inadequate oral intake, increased aldosterone) </a:t>
            </a:r>
          </a:p>
          <a:p>
            <a:pPr marL="0" indent="0">
              <a:buNone/>
            </a:pPr>
            <a:r>
              <a:rPr lang="en-US" dirty="0"/>
              <a:t>or  </a:t>
            </a:r>
          </a:p>
          <a:p>
            <a:pPr lvl="1"/>
            <a:r>
              <a:rPr lang="en-US" dirty="0"/>
              <a:t>B. Gain of more sodium than water (no access to water, too highly concentrated formula, IV or hypertonic saline)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7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Hyponatremia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Decreased osmolality of the blood, too dilute</a:t>
            </a:r>
          </a:p>
          <a:p>
            <a:r>
              <a:rPr lang="en-US" dirty="0"/>
              <a:t>Symptoms are mental changes due to swelling of brain cells.  It is a frequent cause of seizures in infants under 6 months.</a:t>
            </a:r>
          </a:p>
          <a:p>
            <a:r>
              <a:rPr lang="en-US" dirty="0"/>
              <a:t>Causes are  </a:t>
            </a:r>
          </a:p>
          <a:p>
            <a:pPr lvl="1"/>
            <a:r>
              <a:rPr lang="en-US" dirty="0"/>
              <a:t>A. Gain of more water than sodium(too diluted infant formula, too much D</a:t>
            </a:r>
            <a:r>
              <a:rPr lang="en-US" baseline="-25000" dirty="0"/>
              <a:t>5</a:t>
            </a:r>
            <a:r>
              <a:rPr lang="en-US" dirty="0"/>
              <a:t>W IV, tap water enemas)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B. loss of more sodium than water (vomiting and diarrhea with tap water replacement not </a:t>
            </a:r>
            <a:r>
              <a:rPr lang="en-US" dirty="0" err="1"/>
              <a:t>Ors</a:t>
            </a:r>
            <a:r>
              <a:rPr lang="en-US" dirty="0"/>
              <a:t>, sweating, diuretics) </a:t>
            </a:r>
          </a:p>
          <a:p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0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Hyperkalemia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30000" dirty="0"/>
              <a:t>+</a:t>
            </a:r>
            <a:r>
              <a:rPr lang="en-US" dirty="0"/>
              <a:t> level above 5.5 </a:t>
            </a:r>
            <a:r>
              <a:rPr lang="en-US" cap="none" dirty="0" err="1"/>
              <a:t>mmol</a:t>
            </a:r>
            <a:r>
              <a:rPr lang="en-US" dirty="0"/>
              <a:t>/l</a:t>
            </a:r>
          </a:p>
          <a:p>
            <a:r>
              <a:rPr lang="en-US" dirty="0"/>
              <a:t>Symptoms relate to muscle dysfunction: heart, GI (constipation), skeletal</a:t>
            </a:r>
          </a:p>
          <a:p>
            <a:r>
              <a:rPr lang="en-US" dirty="0"/>
              <a:t>Causes: renal insufficiency, too much IV potassium intake, shift of potassium out of cells (acidosis)</a:t>
            </a:r>
          </a:p>
          <a:p>
            <a:r>
              <a:rPr lang="en-US" dirty="0"/>
              <a:t>Nursing care:  stop IV potassium, EKG, safety, restrict high potassium foods, administer clinical therapy to </a:t>
            </a:r>
            <a:r>
              <a:rPr lang="en-US"/>
              <a:t>lower K+ </a:t>
            </a:r>
            <a:r>
              <a:rPr lang="en-US" dirty="0"/>
              <a:t>(dialysis, Kayexalate, meds that </a:t>
            </a:r>
            <a:r>
              <a:rPr lang="en-US"/>
              <a:t>drive K+ </a:t>
            </a:r>
            <a:r>
              <a:rPr lang="en-US" dirty="0"/>
              <a:t>into </a:t>
            </a:r>
            <a:r>
              <a:rPr lang="en-US"/>
              <a:t>the cells).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Hypokalemia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30000" dirty="0"/>
              <a:t>+</a:t>
            </a:r>
            <a:r>
              <a:rPr lang="en-US" dirty="0"/>
              <a:t> level below 3.7 </a:t>
            </a:r>
            <a:r>
              <a:rPr lang="en-US" cap="none" dirty="0" err="1"/>
              <a:t>mmol</a:t>
            </a:r>
            <a:r>
              <a:rPr lang="en-US" dirty="0"/>
              <a:t>/l</a:t>
            </a:r>
          </a:p>
          <a:p>
            <a:r>
              <a:rPr lang="en-US" dirty="0"/>
              <a:t>Symptoms relate to muscle dysfunction: heart, GI, respiratory, skeletal</a:t>
            </a:r>
          </a:p>
          <a:p>
            <a:r>
              <a:rPr lang="en-US" dirty="0"/>
              <a:t>Causes: Excretion of K from GI tract (NG losses, bulimia, meds)</a:t>
            </a:r>
          </a:p>
          <a:p>
            <a:r>
              <a:rPr lang="en-US" dirty="0"/>
              <a:t>Nursing care: arrhythmias, assess for leg weakness, teach about potassium rich foods</a:t>
            </a:r>
          </a:p>
        </p:txBody>
      </p:sp>
    </p:spTree>
    <p:extLst>
      <p:ext uri="{BB962C8B-B14F-4D97-AF65-F5344CB8AC3E}">
        <p14:creationId xmlns:p14="http://schemas.microsoft.com/office/powerpoint/2010/main" val="44775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Acid-base imbalances</a:t>
            </a:r>
            <a:br>
              <a:rPr lang="en-US" dirty="0"/>
            </a:b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Acidosis (too much acid)</a:t>
            </a:r>
          </a:p>
          <a:p>
            <a:r>
              <a:rPr lang="en-US" dirty="0"/>
              <a:t>Alkalosis (too little acid)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85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Describe normal F/E status for 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threats to f/e balance in 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acid-base balance and recognize common disruptions.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Plan nursing care for children experiencing F/E problems and acid-base imbalances.</a:t>
            </a:r>
          </a:p>
        </p:txBody>
      </p:sp>
    </p:spTree>
    <p:extLst>
      <p:ext uri="{BB962C8B-B14F-4D97-AF65-F5344CB8AC3E}">
        <p14:creationId xmlns:p14="http://schemas.microsoft.com/office/powerpoint/2010/main" val="135812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Respiratory acidosis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Carbonic acid excess</a:t>
            </a:r>
          </a:p>
          <a:p>
            <a:r>
              <a:rPr lang="en-US" dirty="0"/>
              <a:t>Caused by anything that interfere with the lungs ability to excrete carbon dioxide (pneumonia, muscular dystrophy, sleep apnea)</a:t>
            </a:r>
          </a:p>
        </p:txBody>
      </p:sp>
    </p:spTree>
    <p:extLst>
      <p:ext uri="{BB962C8B-B14F-4D97-AF65-F5344CB8AC3E}">
        <p14:creationId xmlns:p14="http://schemas.microsoft.com/office/powerpoint/2010/main" val="92020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Respiratory alkalosis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Carbonic acid deficit</a:t>
            </a:r>
          </a:p>
          <a:p>
            <a:r>
              <a:rPr lang="en-US" dirty="0"/>
              <a:t>Caused by hyperventilation</a:t>
            </a:r>
          </a:p>
        </p:txBody>
      </p:sp>
    </p:spTree>
    <p:extLst>
      <p:ext uri="{BB962C8B-B14F-4D97-AF65-F5344CB8AC3E}">
        <p14:creationId xmlns:p14="http://schemas.microsoft.com/office/powerpoint/2010/main" val="139217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Metabolic acidosis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Excess of any acid other than carbonic</a:t>
            </a:r>
          </a:p>
          <a:p>
            <a:r>
              <a:rPr lang="en-US" dirty="0"/>
              <a:t>Caused by cells making acid that can’t be excreted (DKA, starvation), eating acid, or losing bicarb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70115"/>
            <a:ext cx="4540483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Metabolic alkalosis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Too few metabolic acids</a:t>
            </a:r>
          </a:p>
          <a:p>
            <a:r>
              <a:rPr lang="en-US" dirty="0"/>
              <a:t>Caused by excess intake of bicarbonate or excess loss of acid through vomiting (pyloric stenosis)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4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the e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the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10" y="2069057"/>
            <a:ext cx="23717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78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1520" y="836024"/>
            <a:ext cx="10546080" cy="49551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Young children are at risk for f/e imbalance due to differences in body fluid compartments and regulation systems.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Pediatric nurses institute measures to maintain normal body fluids in well children (Such as exercising in hot weather) and ill children (such as gastroenteritis).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The most common electrolyte imbalances involve sodium and potassium.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Normal acid-base balance is necessary for proper cell function in the body.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Alkalosis or acidosis have either a respiratory origin or metabolic origin.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fluid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737360"/>
            <a:ext cx="5562600" cy="49402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/>
              <a:t>Intracellular fluid (I C F)</a:t>
            </a:r>
          </a:p>
          <a:p>
            <a:pPr lvl="1"/>
            <a:r>
              <a:rPr lang="en-US" sz="3400" dirty="0"/>
              <a:t>2/3 of body water</a:t>
            </a:r>
          </a:p>
          <a:p>
            <a:pPr lvl="1"/>
            <a:r>
              <a:rPr lang="en-US" sz="3400" dirty="0"/>
              <a:t>More difficult to dehydrate</a:t>
            </a:r>
          </a:p>
          <a:p>
            <a:pPr lvl="1"/>
            <a:r>
              <a:rPr lang="en-US" sz="3400" dirty="0"/>
              <a:t>Contains large amounts of K</a:t>
            </a:r>
            <a:r>
              <a:rPr lang="en-US" sz="3400" baseline="30000" dirty="0"/>
              <a:t>+</a:t>
            </a:r>
          </a:p>
          <a:p>
            <a:pPr marL="0" indent="0">
              <a:buNone/>
            </a:pPr>
            <a:r>
              <a:rPr lang="en-US" sz="3400" b="1" dirty="0"/>
              <a:t>*Extracellular fluid (E C F)</a:t>
            </a:r>
          </a:p>
          <a:p>
            <a:pPr lvl="1"/>
            <a:r>
              <a:rPr lang="en-US" sz="3300" dirty="0"/>
              <a:t>1/3 of body water</a:t>
            </a:r>
          </a:p>
          <a:p>
            <a:pPr lvl="1"/>
            <a:r>
              <a:rPr lang="en-US" sz="3300" dirty="0"/>
              <a:t>More easily lost           dehydration</a:t>
            </a:r>
          </a:p>
          <a:p>
            <a:pPr lvl="1"/>
            <a:r>
              <a:rPr lang="en-US" sz="3300" dirty="0"/>
              <a:t>Contains mostly N</a:t>
            </a:r>
            <a:r>
              <a:rPr lang="en-US" sz="3300" cap="none" dirty="0"/>
              <a:t>a</a:t>
            </a:r>
            <a:r>
              <a:rPr lang="en-US" sz="3300" cap="none" baseline="30000" dirty="0"/>
              <a:t>+</a:t>
            </a:r>
            <a:r>
              <a:rPr lang="en-US" sz="3300" dirty="0"/>
              <a:t>, C</a:t>
            </a:r>
            <a:r>
              <a:rPr lang="en-US" sz="3300" cap="none" dirty="0"/>
              <a:t>l</a:t>
            </a:r>
            <a:r>
              <a:rPr lang="en-US" sz="3300" cap="none" baseline="30000" dirty="0"/>
              <a:t>-</a:t>
            </a:r>
            <a:r>
              <a:rPr lang="en-US" sz="3300" dirty="0"/>
              <a:t>, and HCO</a:t>
            </a:r>
            <a:r>
              <a:rPr lang="en-US" sz="3300" baseline="-25000" dirty="0"/>
              <a:t>3</a:t>
            </a:r>
            <a:r>
              <a:rPr lang="en-US" sz="3300" baseline="30000" dirty="0"/>
              <a:t>-</a:t>
            </a:r>
          </a:p>
          <a:p>
            <a:pPr lvl="1"/>
            <a:r>
              <a:rPr lang="en-US" sz="5100" baseline="30000" dirty="0"/>
              <a:t>Location:</a:t>
            </a:r>
          </a:p>
          <a:p>
            <a:pPr lvl="3"/>
            <a:r>
              <a:rPr lang="en-US" sz="3300" dirty="0"/>
              <a:t>Intravascular</a:t>
            </a:r>
          </a:p>
          <a:p>
            <a:pPr lvl="3"/>
            <a:r>
              <a:rPr lang="en-US" sz="3300" dirty="0"/>
              <a:t>Interstitial</a:t>
            </a:r>
          </a:p>
          <a:p>
            <a:pPr lvl="3"/>
            <a:r>
              <a:rPr lang="en-US" sz="3300" dirty="0"/>
              <a:t>Lymph</a:t>
            </a:r>
          </a:p>
          <a:p>
            <a:pPr lvl="3"/>
            <a:r>
              <a:rPr lang="en-US" sz="3300" dirty="0"/>
              <a:t>Transcellular</a:t>
            </a:r>
          </a:p>
          <a:p>
            <a:pPr lvl="4"/>
            <a:endParaRPr lang="en-US" sz="2200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Body water percentage for weight varies with age.</a:t>
            </a:r>
          </a:p>
          <a:p>
            <a:r>
              <a:rPr lang="en-US" dirty="0"/>
              <a:t>Newborns have highest percentage of water.</a:t>
            </a:r>
          </a:p>
          <a:p>
            <a:r>
              <a:rPr lang="en-US" dirty="0"/>
              <a:t>Percentage decreases with increasing age.</a:t>
            </a:r>
          </a:p>
          <a:p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6132" y="4012034"/>
            <a:ext cx="665023" cy="19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164" y="0"/>
            <a:ext cx="10364451" cy="1596177"/>
          </a:xfrm>
        </p:spPr>
        <p:txBody>
          <a:bodyPr/>
          <a:lstStyle/>
          <a:p>
            <a:r>
              <a:rPr lang="en-US" dirty="0"/>
              <a:t>Fluid differences in children</a:t>
            </a:r>
          </a:p>
        </p:txBody>
      </p:sp>
      <p:pic>
        <p:nvPicPr>
          <p:cNvPr id="4" name="Content Placeholder 3" descr="Diagrams show the fluid and electrolyte differences for a newborn, infant, and child/adolescent. The following provides the fluid and electrolyte differences:&#10;• Newborn&#10;o 75% total body water&#10;• E C F 45%&#10;• I C F 30%&#10;• Brain and skin occupy a greater proportion of body weight and are high in interstitial fluid&#10;• Infant&#10;o 65% total body water&#10;• E C F 25%&#10;• I C F 30 to 40%&#10;• High B S A promotes fluid loss&#10;• Little fluid reserve in intracellular fluid&#10;• 5 to 6 times greater fluid exchange daily&#10;• High metabolic rate requires generous fluid intake&#10;• Child or adolescent&#10;o 50% total body water&#10;• E C F 10 to 15%&#10;• I C F 40%&#10;• Kidneys are immature until 2 years and unable to conserve water and electrolytes or fully assist in acid-base balance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0" y="1010798"/>
            <a:ext cx="10353921" cy="56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Figure 18-2 Normal Routes of Fluid Excretion from Infants and Children</a:t>
            </a:r>
          </a:p>
        </p:txBody>
      </p:sp>
      <p:pic>
        <p:nvPicPr>
          <p:cNvPr id="6" name="Picture 5" descr="A diagram of a baby shows the normal routes of fluid excretion: lungs, skin, and urine and fec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1258851"/>
            <a:ext cx="6876789" cy="54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F/E Imbalances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Fluid volume deficit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Dehydration</a:t>
            </a:r>
          </a:p>
          <a:p>
            <a:pPr lvl="1"/>
            <a:r>
              <a:rPr lang="en-US" dirty="0"/>
              <a:t>Isotonic (N</a:t>
            </a:r>
            <a:r>
              <a:rPr lang="en-US" sz="2000" cap="none" dirty="0"/>
              <a:t>a</a:t>
            </a:r>
            <a:r>
              <a:rPr lang="en-US" dirty="0"/>
              <a:t>: 134-143 </a:t>
            </a:r>
            <a:r>
              <a:rPr lang="en-US" cap="none" dirty="0" err="1"/>
              <a:t>m</a:t>
            </a:r>
            <a:r>
              <a:rPr lang="en-US" dirty="0" err="1"/>
              <a:t>E</a:t>
            </a:r>
            <a:r>
              <a:rPr lang="en-US" cap="none" dirty="0" err="1"/>
              <a:t>q</a:t>
            </a:r>
            <a:r>
              <a:rPr lang="en-US" dirty="0"/>
              <a:t>/L)</a:t>
            </a:r>
          </a:p>
          <a:p>
            <a:pPr lvl="1"/>
            <a:r>
              <a:rPr lang="en-US" dirty="0"/>
              <a:t>Hypotonic</a:t>
            </a:r>
          </a:p>
          <a:p>
            <a:pPr lvl="1"/>
            <a:r>
              <a:rPr lang="en-US" dirty="0"/>
              <a:t>Hypertonic</a:t>
            </a:r>
          </a:p>
          <a:p>
            <a:pPr marL="457200" lvl="1" indent="0">
              <a:buNone/>
            </a:pPr>
            <a:r>
              <a:rPr lang="en-US" i="1" dirty="0"/>
              <a:t>Children can have severe complications from dehydration.  Death can occur.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Fluid Volume Excess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Interstitial = edema</a:t>
            </a:r>
          </a:p>
          <a:p>
            <a:r>
              <a:rPr lang="en-US" dirty="0"/>
              <a:t>Extracellular </a:t>
            </a:r>
          </a:p>
        </p:txBody>
      </p:sp>
    </p:spTree>
    <p:extLst>
      <p:ext uri="{BB962C8B-B14F-4D97-AF65-F5344CB8AC3E}">
        <p14:creationId xmlns:p14="http://schemas.microsoft.com/office/powerpoint/2010/main" val="234088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Under normal conditions, fluid ingested should equal fluid lost.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1981200" y="1614488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09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2900"/>
          </a:xfrm>
        </p:spPr>
        <p:txBody>
          <a:bodyPr/>
          <a:lstStyle/>
          <a:p>
            <a:pPr>
              <a:defRPr/>
            </a:pPr>
            <a:r>
              <a:rPr lang="en-US" dirty="0"/>
              <a:t>Dehydration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541417"/>
            <a:ext cx="11247120" cy="50553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pitchFamily="18" charset="0"/>
              </a:rPr>
              <a:t>A critical condition that results from an extracellular fluid loss (total output &gt; total intake)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pitchFamily="18" charset="0"/>
              </a:rPr>
              <a:t>Possible Causes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900" dirty="0">
                <a:cs typeface="Times New Roman" pitchFamily="18" charset="0"/>
              </a:rPr>
              <a:t>Vomiting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cs typeface="Times New Roman" pitchFamily="18" charset="0"/>
              </a:rPr>
              <a:t>Diarrhea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cs typeface="Times New Roman" pitchFamily="18" charset="0"/>
              </a:rPr>
              <a:t>Burns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cs typeface="Times New Roman" pitchFamily="18" charset="0"/>
              </a:rPr>
              <a:t>Hemorrhage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 err="1">
                <a:cs typeface="Times New Roman" pitchFamily="18" charset="0"/>
              </a:rPr>
              <a:t>Nasogastric</a:t>
            </a:r>
            <a:r>
              <a:rPr lang="en-US" sz="2100" dirty="0">
                <a:cs typeface="Times New Roman" pitchFamily="18" charset="0"/>
              </a:rPr>
              <a:t> suctioning and drainage loss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cs typeface="Times New Roman" pitchFamily="18" charset="0"/>
              </a:rPr>
              <a:t>NPO status or inadequate fluid/food intake due to illness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cs typeface="Times New Roman" pitchFamily="18" charset="0"/>
              </a:rPr>
              <a:t>Overuse of diuretics or enemas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cs typeface="Times New Roman" pitchFamily="18" charset="0"/>
              </a:rPr>
              <a:t>Adrenal insufficiency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169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2253</TotalTime>
  <Words>1107</Words>
  <Application>Microsoft Office PowerPoint</Application>
  <PresentationFormat>Widescreen</PresentationFormat>
  <Paragraphs>155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Noto Sans Symbols</vt:lpstr>
      <vt:lpstr>Arial</vt:lpstr>
      <vt:lpstr>Calibri</vt:lpstr>
      <vt:lpstr>Times New Roman</vt:lpstr>
      <vt:lpstr>Tw Cen MT</vt:lpstr>
      <vt:lpstr>Wingdings</vt:lpstr>
      <vt:lpstr>Droplet</vt:lpstr>
      <vt:lpstr>Alterations in Fluid, Electrolyte and Acid-base balance</vt:lpstr>
      <vt:lpstr>Objectives</vt:lpstr>
      <vt:lpstr>PowerPoint Presentation</vt:lpstr>
      <vt:lpstr>Body fluid</vt:lpstr>
      <vt:lpstr>Fluid differences in children</vt:lpstr>
      <vt:lpstr>Figure 18-2 Normal Routes of Fluid Excretion from Infants and Children</vt:lpstr>
      <vt:lpstr>F/E Imbalances</vt:lpstr>
      <vt:lpstr>Under normal conditions, fluid ingested should equal fluid lost.</vt:lpstr>
      <vt:lpstr>Dehydration</vt:lpstr>
      <vt:lpstr>PowerPoint Presentation</vt:lpstr>
      <vt:lpstr>Nursing Care</vt:lpstr>
      <vt:lpstr>ECF Excess: Saline excess or volume overload</vt:lpstr>
      <vt:lpstr>ECF (Interstitial) Fluid volume excess: Edema</vt:lpstr>
      <vt:lpstr>Electrolyte imbalances</vt:lpstr>
      <vt:lpstr>Hypernatremia</vt:lpstr>
      <vt:lpstr>Hyponatremia</vt:lpstr>
      <vt:lpstr>Hyperkalemia</vt:lpstr>
      <vt:lpstr>Hypokalemia</vt:lpstr>
      <vt:lpstr>Acid-base imbalances </vt:lpstr>
      <vt:lpstr>Respiratory acidosis</vt:lpstr>
      <vt:lpstr>Respiratory alkalosis</vt:lpstr>
      <vt:lpstr>Metabolic acidosis</vt:lpstr>
      <vt:lpstr>Metabolic alkalosis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and Electrolyte Concerns in Children</dc:title>
  <dc:creator>Windows User</dc:creator>
  <cp:lastModifiedBy>Jamie Lee</cp:lastModifiedBy>
  <cp:revision>48</cp:revision>
  <dcterms:created xsi:type="dcterms:W3CDTF">2019-11-03T20:49:23Z</dcterms:created>
  <dcterms:modified xsi:type="dcterms:W3CDTF">2021-08-31T12:41:11Z</dcterms:modified>
</cp:coreProperties>
</file>