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98"/>
        <p:guide pos="1224"/>
        <p:guide orient="horz" pos="3888"/>
        <p:guide pos="410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p1: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1: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0" name="Google Shape;100;p2: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6" name="Google Shape;106;p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6" name="Google Shape;106;p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6" name="Google Shape;106;p3:notes"/>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5" name="Shape 15"/>
        <p:cNvGrpSpPr/>
        <p:nvPr/>
      </p:nvGrpSpPr>
      <p:grpSpPr>
        <a:xfrm>
          <a:off x="0" y="0"/>
          <a:ext cx="0" cy="0"/>
          <a:chOff x="0" y="0"/>
          <a:chExt cx="0" cy="0"/>
        </a:xfrm>
      </p:grpSpPr>
      <p:sp>
        <p:nvSpPr>
          <p:cNvPr id="16" name="Google Shape;16;p5"/>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cxnSp>
        <p:nvCxnSpPr>
          <p:cNvPr id="19" name="Google Shape;19;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5"/>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3" name="Shape 73"/>
        <p:cNvGrpSpPr/>
        <p:nvPr/>
      </p:nvGrpSpPr>
      <p:grpSpPr>
        <a:xfrm>
          <a:off x="0" y="0"/>
          <a:ext cx="0" cy="0"/>
          <a:chOff x="0" y="0"/>
          <a:chExt cx="0" cy="0"/>
        </a:xfrm>
      </p:grpSpPr>
      <p:sp>
        <p:nvSpPr>
          <p:cNvPr id="74" name="Google Shape;74;p14"/>
          <p:cNvSpPr txBox="1"/>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4"/>
          <p:cNvSpPr txBox="1"/>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9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60402020209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9pPr>
          </a:lstStyle>
          <a:p/>
        </p:txBody>
      </p:sp>
      <p:sp>
        <p:nvSpPr>
          <p:cNvPr id="76" name="Google Shape;76;p14"/>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9" name="Shape 79"/>
        <p:cNvGrpSpPr/>
        <p:nvPr/>
      </p:nvGrpSpPr>
      <p:grpSpPr>
        <a:xfrm>
          <a:off x="0" y="0"/>
          <a:ext cx="0" cy="0"/>
          <a:chOff x="0" y="0"/>
          <a:chExt cx="0" cy="0"/>
        </a:xfrm>
      </p:grpSpPr>
      <p:sp>
        <p:nvSpPr>
          <p:cNvPr id="80" name="Google Shape;80;p15"/>
          <p:cNvSpPr txBox="1"/>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5"/>
          <p:cNvSpPr txBox="1"/>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9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60402020209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9pPr>
          </a:lstStyle>
          <a:p/>
        </p:txBody>
      </p:sp>
      <p:sp>
        <p:nvSpPr>
          <p:cNvPr id="82" name="Google Shape;82;p15"/>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5"/>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5"/>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85" name="Shape 85"/>
        <p:cNvGrpSpPr/>
        <p:nvPr/>
      </p:nvGrpSpPr>
      <p:grpSpPr>
        <a:xfrm>
          <a:off x="0" y="0"/>
          <a:ext cx="0" cy="0"/>
          <a:chOff x="0" y="0"/>
          <a:chExt cx="0" cy="0"/>
        </a:xfrm>
      </p:grpSpPr>
      <p:sp>
        <p:nvSpPr>
          <p:cNvPr id="86" name="Google Shape;86;p16"/>
          <p:cNvSpPr txBox="1"/>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6"/>
          <p:cNvSpPr txBox="1"/>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910" algn="l" rtl="0">
              <a:lnSpc>
                <a:spcPct val="90000"/>
              </a:lnSpc>
              <a:spcBef>
                <a:spcPts val="1000"/>
              </a:spcBef>
              <a:spcAft>
                <a:spcPts val="0"/>
              </a:spcAft>
              <a:buClr>
                <a:schemeClr val="dk2"/>
              </a:buClr>
              <a:buSzPts val="1059"/>
              <a:buFont typeface="Arial" panose="020B0604020202090204"/>
              <a:buChar char="•"/>
              <a:defRPr sz="106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914400" marR="0" lvl="1" indent="-295910" algn="l" rtl="0">
              <a:lnSpc>
                <a:spcPct val="90000"/>
              </a:lnSpc>
              <a:spcBef>
                <a:spcPts val="500"/>
              </a:spcBef>
              <a:spcAft>
                <a:spcPts val="0"/>
              </a:spcAft>
              <a:buClr>
                <a:schemeClr val="dk2"/>
              </a:buClr>
              <a:buSzPts val="1059"/>
              <a:buFont typeface="Arial" panose="020B0604020202090204"/>
              <a:buChar char="•"/>
              <a:defRPr sz="106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1371600" marR="0" lvl="2" indent="-295910" algn="l" rtl="0">
              <a:lnSpc>
                <a:spcPct val="90000"/>
              </a:lnSpc>
              <a:spcBef>
                <a:spcPts val="500"/>
              </a:spcBef>
              <a:spcAft>
                <a:spcPts val="0"/>
              </a:spcAft>
              <a:buClr>
                <a:schemeClr val="dk2"/>
              </a:buClr>
              <a:buSzPts val="1059"/>
              <a:buFont typeface="Arial" panose="020B0604020202090204"/>
              <a:buChar char="•"/>
              <a:defRPr sz="106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1828800" marR="0" lvl="3" indent="-295910" algn="l" rtl="0">
              <a:lnSpc>
                <a:spcPct val="90000"/>
              </a:lnSpc>
              <a:spcBef>
                <a:spcPts val="500"/>
              </a:spcBef>
              <a:spcAft>
                <a:spcPts val="0"/>
              </a:spcAft>
              <a:buClr>
                <a:schemeClr val="dk2"/>
              </a:buClr>
              <a:buSzPts val="1059"/>
              <a:buFont typeface="Arial" panose="020B0604020202090204"/>
              <a:buChar char="•"/>
              <a:defRPr sz="106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2286000" marR="0" lvl="4" indent="-295910" algn="l" rtl="0">
              <a:lnSpc>
                <a:spcPct val="90000"/>
              </a:lnSpc>
              <a:spcBef>
                <a:spcPts val="500"/>
              </a:spcBef>
              <a:spcAft>
                <a:spcPts val="0"/>
              </a:spcAft>
              <a:buClr>
                <a:schemeClr val="dk2"/>
              </a:buClr>
              <a:buSzPts val="1059"/>
              <a:buFont typeface="Arial" panose="020B0604020202090204"/>
              <a:buChar char="•"/>
              <a:defRPr sz="106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2743200" marR="0" lvl="5"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9pPr>
          </a:lstStyle>
          <a:p/>
        </p:txBody>
      </p:sp>
      <p:sp>
        <p:nvSpPr>
          <p:cNvPr id="88" name="Google Shape;88;p16"/>
          <p:cNvSpPr txBox="1"/>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0"/>
              </a:spcBef>
              <a:spcAft>
                <a:spcPts val="0"/>
              </a:spcAft>
              <a:buClr>
                <a:schemeClr val="dk2"/>
              </a:buClr>
              <a:buSzPts val="1324"/>
              <a:buFont typeface="Arial" panose="020B0604020202090204"/>
              <a:buNone/>
              <a:defRPr sz="1325"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R="0" lvl="1" algn="ctr" rtl="0">
              <a:lnSpc>
                <a:spcPct val="90000"/>
              </a:lnSpc>
              <a:spcBef>
                <a:spcPts val="500"/>
              </a:spcBef>
              <a:spcAft>
                <a:spcPts val="0"/>
              </a:spcAft>
              <a:buClr>
                <a:schemeClr val="dk1"/>
              </a:buClr>
              <a:buSzPts val="2400"/>
              <a:buFont typeface="Arial" panose="020B0604020202090204"/>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panose="020B0604020202090204"/>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panose="020B0604020202090204"/>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panose="020B0604020202090204"/>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panose="020B0604020202090204"/>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panose="020B0604020202090204"/>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panose="020B0604020202090204"/>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panose="020B0604020202090204"/>
              <a:buNone/>
              <a:defRPr sz="18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89" name="Shape 89"/>
        <p:cNvGrpSpPr/>
        <p:nvPr/>
      </p:nvGrpSpPr>
      <p:grpSpPr>
        <a:xfrm>
          <a:off x="0" y="0"/>
          <a:ext cx="0" cy="0"/>
          <a:chOff x="0" y="0"/>
          <a:chExt cx="0" cy="0"/>
        </a:xfrm>
      </p:grpSpPr>
      <p:sp>
        <p:nvSpPr>
          <p:cNvPr id="90" name="Google Shape;90;p17"/>
          <p:cNvSpPr txBox="1"/>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panose="020B0604020202090204"/>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1" name="Shape 21"/>
        <p:cNvGrpSpPr/>
        <p:nvPr/>
      </p:nvGrpSpPr>
      <p:grpSpPr>
        <a:xfrm>
          <a:off x="0" y="0"/>
          <a:ext cx="0" cy="0"/>
          <a:chOff x="0" y="0"/>
          <a:chExt cx="0" cy="0"/>
        </a:xfrm>
      </p:grpSpPr>
      <p:sp>
        <p:nvSpPr>
          <p:cNvPr id="22" name="Google Shape;22;p6"/>
          <p:cNvSpPr txBox="1"/>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Google Shape;27;p7"/>
          <p:cNvSpPr txBox="1"/>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panose="020B0604020202090204"/>
              <a:buNone/>
              <a:defRPr>
                <a:solidFill>
                  <a:schemeClr val="dk2"/>
                </a:solidFill>
                <a:latin typeface="Arial" panose="020B0604020202090204"/>
                <a:ea typeface="Arial" panose="020B0604020202090204"/>
                <a:cs typeface="Arial" panose="020B0604020202090204"/>
                <a:sym typeface="Arial" panose="020B060402020209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7"/>
          <p:cNvSpPr txBox="1"/>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panose="020B0604020202090204"/>
              <a:buChar char="•"/>
              <a:defRPr sz="28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marL="914400" marR="0" lvl="1" indent="-381000" algn="l" rtl="0">
              <a:lnSpc>
                <a:spcPct val="90000"/>
              </a:lnSpc>
              <a:spcBef>
                <a:spcPts val="500"/>
              </a:spcBef>
              <a:spcAft>
                <a:spcPts val="0"/>
              </a:spcAft>
              <a:buClr>
                <a:schemeClr val="dk2"/>
              </a:buClr>
              <a:buSzPts val="2400"/>
              <a:buFont typeface="Arial" panose="020B0604020202090204"/>
              <a:buChar char="•"/>
              <a:defRPr sz="2400" b="0" i="0" u="none" strike="noStrike" cap="none">
                <a:solidFill>
                  <a:schemeClr val="dk2"/>
                </a:solidFill>
                <a:latin typeface="Arial" panose="020B0604020202090204"/>
                <a:ea typeface="Arial" panose="020B0604020202090204"/>
                <a:cs typeface="Arial" panose="020B0604020202090204"/>
                <a:sym typeface="Arial" panose="020B0604020202090204"/>
              </a:defRPr>
            </a:lvl2pPr>
            <a:lvl3pPr marL="1371600" marR="0" lvl="2" indent="-355600" algn="l" rtl="0">
              <a:lnSpc>
                <a:spcPct val="90000"/>
              </a:lnSpc>
              <a:spcBef>
                <a:spcPts val="500"/>
              </a:spcBef>
              <a:spcAft>
                <a:spcPts val="0"/>
              </a:spcAft>
              <a:buClr>
                <a:schemeClr val="dk2"/>
              </a:buClr>
              <a:buSzPts val="2000"/>
              <a:buFont typeface="Arial" panose="020B0604020202090204"/>
              <a:buChar char="•"/>
              <a:defRPr sz="2000" b="0" i="0" u="none" strike="noStrike" cap="none">
                <a:solidFill>
                  <a:schemeClr val="dk2"/>
                </a:solidFill>
                <a:latin typeface="Arial" panose="020B0604020202090204"/>
                <a:ea typeface="Arial" panose="020B0604020202090204"/>
                <a:cs typeface="Arial" panose="020B0604020202090204"/>
                <a:sym typeface="Arial" panose="020B0604020202090204"/>
              </a:defRPr>
            </a:lvl3pPr>
            <a:lvl4pPr marL="1828800" marR="0" lvl="3" indent="-342900" algn="l" rtl="0">
              <a:lnSpc>
                <a:spcPct val="90000"/>
              </a:lnSpc>
              <a:spcBef>
                <a:spcPts val="500"/>
              </a:spcBef>
              <a:spcAft>
                <a:spcPts val="0"/>
              </a:spcAft>
              <a:buClr>
                <a:schemeClr val="dk2"/>
              </a:buClr>
              <a:buSzPts val="1800"/>
              <a:buFont typeface="Arial" panose="020B0604020202090204"/>
              <a:buChar char="•"/>
              <a:defRPr sz="1800" b="0" i="0" u="none" strike="noStrike" cap="none">
                <a:solidFill>
                  <a:schemeClr val="dk2"/>
                </a:solidFill>
                <a:latin typeface="Arial" panose="020B0604020202090204"/>
                <a:ea typeface="Arial" panose="020B0604020202090204"/>
                <a:cs typeface="Arial" panose="020B0604020202090204"/>
                <a:sym typeface="Arial" panose="020B0604020202090204"/>
              </a:defRPr>
            </a:lvl4pPr>
            <a:lvl5pPr marL="2286000" marR="0" lvl="4" indent="-342900" algn="l" rtl="0">
              <a:lnSpc>
                <a:spcPct val="90000"/>
              </a:lnSpc>
              <a:spcBef>
                <a:spcPts val="500"/>
              </a:spcBef>
              <a:spcAft>
                <a:spcPts val="0"/>
              </a:spcAft>
              <a:buClr>
                <a:schemeClr val="dk2"/>
              </a:buClr>
              <a:buSzPts val="1800"/>
              <a:buFont typeface="Arial" panose="020B0604020202090204"/>
              <a:buChar char="•"/>
              <a:defRPr sz="1800" b="0" i="0" u="none" strike="noStrike" cap="none">
                <a:solidFill>
                  <a:schemeClr val="dk2"/>
                </a:solidFill>
                <a:latin typeface="Arial" panose="020B0604020202090204"/>
                <a:ea typeface="Arial" panose="020B0604020202090204"/>
                <a:cs typeface="Arial" panose="020B0604020202090204"/>
                <a:sym typeface="Arial" panose="020B0604020202090204"/>
              </a:defRPr>
            </a:lvl5pPr>
            <a:lvl6pPr marL="2743200" marR="0" lvl="5"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9pPr>
          </a:lstStyle>
          <a:p/>
        </p:txBody>
      </p:sp>
      <p:sp>
        <p:nvSpPr>
          <p:cNvPr id="29" name="Google Shape;29;p7"/>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32" name="Google Shape;32;p7"/>
          <p:cNvSpPr/>
          <p:nvPr/>
        </p:nvSpPr>
        <p:spPr>
          <a:xfrm>
            <a:off x="7398044" y="6337300"/>
            <a:ext cx="1288756" cy="259232"/>
          </a:xfrm>
          <a:prstGeom prst="rect">
            <a:avLst/>
          </a:prstGeom>
          <a:blipFill rotWithShape="1">
            <a:blip r:embed="rId2"/>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3" name="Shape 33"/>
        <p:cNvGrpSpPr/>
        <p:nvPr/>
      </p:nvGrpSpPr>
      <p:grpSpPr>
        <a:xfrm>
          <a:off x="0" y="0"/>
          <a:ext cx="0" cy="0"/>
          <a:chOff x="0" y="0"/>
          <a:chExt cx="0" cy="0"/>
        </a:xfrm>
      </p:grpSpPr>
      <p:sp>
        <p:nvSpPr>
          <p:cNvPr id="34" name="Google Shape;34;p8"/>
          <p:cNvSpPr txBox="1"/>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panose="020B060402020209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8"/>
          <p:cNvSpPr txBox="1"/>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90204"/>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panose="020B0604020202090204"/>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panose="020B0604020202090204"/>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panose="020B0604020202090204"/>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panose="020B0604020202090204"/>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panose="020B0604020202090204"/>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panose="020B0604020202090204"/>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panose="020B0604020202090204"/>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panose="020B0604020202090204"/>
              <a:buNone/>
              <a:defRPr sz="1600" b="0" i="0" u="none" strike="noStrike" cap="none">
                <a:solidFill>
                  <a:srgbClr val="888888"/>
                </a:solidFill>
                <a:latin typeface="Calibri"/>
                <a:ea typeface="Calibri"/>
                <a:cs typeface="Calibri"/>
                <a:sym typeface="Calibri"/>
              </a:defRPr>
            </a:lvl9pPr>
          </a:lstStyle>
          <a:p/>
        </p:txBody>
      </p:sp>
      <p:sp>
        <p:nvSpPr>
          <p:cNvPr id="36" name="Google Shape;36;p8"/>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9"/>
          <p:cNvSpPr txBox="1"/>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9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60402020209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9pPr>
          </a:lstStyle>
          <a:p/>
        </p:txBody>
      </p:sp>
      <p:sp>
        <p:nvSpPr>
          <p:cNvPr id="42" name="Google Shape;42;p9"/>
          <p:cNvSpPr txBox="1"/>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9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60402020209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9pPr>
          </a:lstStyle>
          <a:p/>
        </p:txBody>
      </p:sp>
      <p:sp>
        <p:nvSpPr>
          <p:cNvPr id="43" name="Google Shape;43;p9"/>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9"/>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6" name="Shape 46"/>
        <p:cNvGrpSpPr/>
        <p:nvPr/>
      </p:nvGrpSpPr>
      <p:grpSpPr>
        <a:xfrm>
          <a:off x="0" y="0"/>
          <a:ext cx="0" cy="0"/>
          <a:chOff x="0" y="0"/>
          <a:chExt cx="0" cy="0"/>
        </a:xfrm>
      </p:grpSpPr>
      <p:sp>
        <p:nvSpPr>
          <p:cNvPr id="47" name="Google Shape;47;p10"/>
          <p:cNvSpPr txBox="1"/>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0"/>
          <p:cNvSpPr txBox="1"/>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90204"/>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panose="020B0604020202090204"/>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panose="020B0604020202090204"/>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9pPr>
          </a:lstStyle>
          <a:p/>
        </p:txBody>
      </p:sp>
      <p:sp>
        <p:nvSpPr>
          <p:cNvPr id="49" name="Google Shape;49;p10"/>
          <p:cNvSpPr txBox="1"/>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9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60402020209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9pPr>
          </a:lstStyle>
          <a:p/>
        </p:txBody>
      </p:sp>
      <p:sp>
        <p:nvSpPr>
          <p:cNvPr id="50" name="Google Shape;50;p10"/>
          <p:cNvSpPr txBox="1"/>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604020202090204"/>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panose="020B0604020202090204"/>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panose="020B0604020202090204"/>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panose="020B0604020202090204"/>
              <a:buNone/>
              <a:defRPr sz="1600" b="1" i="0" u="none" strike="noStrike" cap="none">
                <a:solidFill>
                  <a:schemeClr val="dk1"/>
                </a:solidFill>
                <a:latin typeface="Calibri"/>
                <a:ea typeface="Calibri"/>
                <a:cs typeface="Calibri"/>
                <a:sym typeface="Calibri"/>
              </a:defRPr>
            </a:lvl9pPr>
          </a:lstStyle>
          <a:p/>
        </p:txBody>
      </p:sp>
      <p:sp>
        <p:nvSpPr>
          <p:cNvPr id="51" name="Google Shape;51;p10"/>
          <p:cNvSpPr txBox="1"/>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9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60402020209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604020202090204"/>
              <a:buChar char="•"/>
              <a:defRPr sz="1800" b="0" i="0" u="none" strike="noStrike" cap="none">
                <a:solidFill>
                  <a:schemeClr val="dk1"/>
                </a:solidFill>
                <a:latin typeface="Calibri"/>
                <a:ea typeface="Calibri"/>
                <a:cs typeface="Calibri"/>
                <a:sym typeface="Calibri"/>
              </a:defRPr>
            </a:lvl9pPr>
          </a:lstStyle>
          <a:p/>
        </p:txBody>
      </p:sp>
      <p:sp>
        <p:nvSpPr>
          <p:cNvPr id="52" name="Google Shape;52;p10"/>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5" name="Shape 55"/>
        <p:cNvGrpSpPr/>
        <p:nvPr/>
      </p:nvGrpSpPr>
      <p:grpSpPr>
        <a:xfrm>
          <a:off x="0" y="0"/>
          <a:ext cx="0" cy="0"/>
          <a:chOff x="0" y="0"/>
          <a:chExt cx="0" cy="0"/>
        </a:xfrm>
      </p:grpSpPr>
      <p:sp>
        <p:nvSpPr>
          <p:cNvPr id="56" name="Google Shape;56;p11"/>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9" name="Shape 59"/>
        <p:cNvGrpSpPr/>
        <p:nvPr/>
      </p:nvGrpSpPr>
      <p:grpSpPr>
        <a:xfrm>
          <a:off x="0" y="0"/>
          <a:ext cx="0" cy="0"/>
          <a:chOff x="0" y="0"/>
          <a:chExt cx="0" cy="0"/>
        </a:xfrm>
      </p:grpSpPr>
      <p:sp>
        <p:nvSpPr>
          <p:cNvPr id="60" name="Google Shape;60;p12"/>
          <p:cNvSpPr txBox="1"/>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panose="020B060402020209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2"/>
          <p:cNvSpPr txBox="1"/>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604020202090204"/>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panose="020B0604020202090204"/>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panose="020B0604020202090204"/>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panose="020B0604020202090204"/>
              <a:buChar char="•"/>
              <a:defRPr sz="2000" b="0" i="0" u="none" strike="noStrike" cap="none">
                <a:solidFill>
                  <a:schemeClr val="dk1"/>
                </a:solidFill>
                <a:latin typeface="Calibri"/>
                <a:ea typeface="Calibri"/>
                <a:cs typeface="Calibri"/>
                <a:sym typeface="Calibri"/>
              </a:defRPr>
            </a:lvl9pPr>
          </a:lstStyle>
          <a:p/>
        </p:txBody>
      </p:sp>
      <p:sp>
        <p:nvSpPr>
          <p:cNvPr id="62" name="Google Shape;62;p12"/>
          <p:cNvSpPr txBox="1"/>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90204"/>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panose="020B0604020202090204"/>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panose="020B0604020202090204"/>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9pPr>
          </a:lstStyle>
          <a:p/>
        </p:txBody>
      </p:sp>
      <p:sp>
        <p:nvSpPr>
          <p:cNvPr id="63" name="Google Shape;63;p12"/>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6" name="Shape 66"/>
        <p:cNvGrpSpPr/>
        <p:nvPr/>
      </p:nvGrpSpPr>
      <p:grpSpPr>
        <a:xfrm>
          <a:off x="0" y="0"/>
          <a:ext cx="0" cy="0"/>
          <a:chOff x="0" y="0"/>
          <a:chExt cx="0" cy="0"/>
        </a:xfrm>
      </p:grpSpPr>
      <p:sp>
        <p:nvSpPr>
          <p:cNvPr id="67" name="Google Shape;67;p13"/>
          <p:cNvSpPr txBox="1"/>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panose="020B060402020209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3"/>
          <p:cNvSpPr/>
          <p:nvPr>
            <p:ph type="pic" idx="2"/>
          </p:nvPr>
        </p:nvSpPr>
        <p:spPr>
          <a:xfrm>
            <a:off x="3887391" y="987426"/>
            <a:ext cx="4629150" cy="4873625"/>
          </a:xfrm>
          <a:prstGeom prst="rect">
            <a:avLst/>
          </a:prstGeom>
          <a:noFill/>
          <a:ln>
            <a:noFill/>
          </a:ln>
        </p:spPr>
      </p:sp>
      <p:sp>
        <p:nvSpPr>
          <p:cNvPr id="69" name="Google Shape;69;p13"/>
          <p:cNvSpPr txBox="1"/>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604020202090204"/>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panose="020B0604020202090204"/>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panose="020B0604020202090204"/>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panose="020B0604020202090204"/>
              <a:buNone/>
              <a:defRPr sz="1000" b="0" i="0" u="none" strike="noStrike" cap="none">
                <a:solidFill>
                  <a:schemeClr val="dk1"/>
                </a:solidFill>
                <a:latin typeface="Calibri"/>
                <a:ea typeface="Calibri"/>
                <a:cs typeface="Calibri"/>
                <a:sym typeface="Calibri"/>
              </a:defRPr>
            </a:lvl9pPr>
          </a:lstStyle>
          <a:p/>
        </p:txBody>
      </p:sp>
      <p:sp>
        <p:nvSpPr>
          <p:cNvPr id="70" name="Google Shape;70;p13"/>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4"/>
          <p:cNvSpPr txBox="1"/>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panose="020B0604020202090204"/>
              <a:buNone/>
              <a:defRPr sz="1800" b="0" i="0" u="none" strike="noStrike" cap="none">
                <a:solidFill>
                  <a:schemeClr val="dk2"/>
                </a:solidFill>
                <a:latin typeface="Arial" panose="020B0604020202090204"/>
                <a:ea typeface="Arial" panose="020B0604020202090204"/>
                <a:cs typeface="Arial" panose="020B0604020202090204"/>
                <a:sym typeface="Arial" panose="020B060402020209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2" name="Google Shape;12;p4"/>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3" name="Google Shape;13;p4"/>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cxnSp>
        <p:nvCxnSpPr>
          <p:cNvPr id="14" name="Google Shape;14;p4"/>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1"/>
          <p:cNvSpPr txBox="1"/>
          <p:nvPr/>
        </p:nvSpPr>
        <p:spPr>
          <a:xfrm>
            <a:off x="457200" y="984818"/>
            <a:ext cx="8228732" cy="98488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panose="020B0604020202090204"/>
              <a:buNone/>
            </a:pPr>
            <a:r>
              <a:rPr lang="en-US" sz="3200" b="0" i="0" u="none" strike="noStrike" cap="none">
                <a:solidFill>
                  <a:srgbClr val="0070C0"/>
                </a:solidFill>
                <a:latin typeface="Arial" panose="020B0604020202090204"/>
                <a:ea typeface="Arial" panose="020B0604020202090204"/>
                <a:cs typeface="Arial" panose="020B0604020202090204"/>
                <a:sym typeface="Arial" panose="020B0604020202090204"/>
              </a:rPr>
              <a:t>Data Analysis: </a:t>
            </a:r>
            <a:r>
              <a:rPr lang="en-US" sz="3200" b="0" i="0" u="none" strike="noStrike" cap="none">
                <a:solidFill>
                  <a:schemeClr val="dk1"/>
                </a:solidFill>
                <a:latin typeface="Arial" panose="020B0604020202090204"/>
                <a:ea typeface="Arial" panose="020B0604020202090204"/>
                <a:cs typeface="Arial" panose="020B0604020202090204"/>
                <a:sym typeface="Arial" panose="020B0604020202090204"/>
              </a:rPr>
              <a:t>Sales Prospects from Home Mortgage Data</a:t>
            </a:r>
            <a:endParaRPr lang="en-US" sz="3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pic>
        <p:nvPicPr>
          <p:cNvPr id="97" name="Google Shape;97;p1"/>
          <p:cNvPicPr preferRelativeResize="0"/>
          <p:nvPr/>
        </p:nvPicPr>
        <p:blipFill>
          <a:blip r:embed="rId1"/>
          <a:stretch>
            <a:fillRect/>
          </a:stretch>
        </p:blipFill>
        <p:spPr>
          <a:xfrm>
            <a:off x="4629150" y="6318753"/>
            <a:ext cx="4057650" cy="35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57200" y="589165"/>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panose="020B0604020202090204"/>
              <a:buNone/>
            </a:pPr>
            <a:r>
              <a:rPr lang="en-US">
                <a:solidFill>
                  <a:srgbClr val="0070C0"/>
                </a:solidFill>
              </a:rPr>
              <a:t>Qualification Criteria </a:t>
            </a:r>
            <a:endParaRPr lang="en-US">
              <a:solidFill>
                <a:srgbClr val="0070C0"/>
              </a:solidFill>
            </a:endParaRPr>
          </a:p>
        </p:txBody>
      </p:sp>
      <p:sp>
        <p:nvSpPr>
          <p:cNvPr id="103" name="Google Shape;103;p2"/>
          <p:cNvSpPr txBox="1"/>
          <p:nvPr/>
        </p:nvSpPr>
        <p:spPr>
          <a:xfrm>
            <a:off x="696782" y="1396888"/>
            <a:ext cx="6562164" cy="37426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Calibri"/>
                <a:ea typeface="Calibri"/>
                <a:cs typeface="Calibri"/>
                <a:sym typeface="Calibri"/>
              </a:rPr>
              <a:t>Criteria to identify target borrowers</a:t>
            </a:r>
            <a:endParaRPr lang="en-US"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b="0" i="0" u="none" strike="noStrike" cap="none">
              <a:solidFill>
                <a:schemeClr val="dk1"/>
              </a:solidFill>
              <a:latin typeface="Calibri"/>
              <a:ea typeface="Calibri"/>
              <a:cs typeface="Calibri"/>
              <a:sym typeface="Calibri"/>
            </a:endParaRPr>
          </a:p>
          <a:p>
            <a:pPr marL="0" marR="0" lvl="0" indent="0" algn="l" rtl="0">
              <a:lnSpc>
                <a:spcPct val="140000"/>
              </a:lnSpc>
              <a:spcBef>
                <a:spcPts val="0"/>
              </a:spcBef>
              <a:spcAft>
                <a:spcPts val="0"/>
              </a:spcAft>
              <a:buNone/>
            </a:pPr>
            <a:r>
              <a:rPr lang="en-US" sz="1600" b="0" i="0" u="none" strike="noStrike" cap="none">
                <a:solidFill>
                  <a:schemeClr val="dk1"/>
                </a:solidFill>
                <a:latin typeface="Calibri"/>
                <a:ea typeface="Calibri"/>
                <a:cs typeface="Calibri"/>
                <a:sym typeface="Calibri"/>
              </a:rPr>
              <a:t>● Have loan-to-value ratios below 80 (so they have significant equity in their homes)</a:t>
            </a:r>
            <a:endParaRPr lang="en-US" sz="1600" b="0" i="0" u="none" strike="noStrike" cap="none">
              <a:solidFill>
                <a:schemeClr val="dk1"/>
              </a:solidFill>
              <a:latin typeface="Calibri"/>
              <a:ea typeface="Calibri"/>
              <a:cs typeface="Calibri"/>
              <a:sym typeface="Calibri"/>
            </a:endParaRPr>
          </a:p>
          <a:p>
            <a:pPr marL="0" marR="0" lvl="0" indent="0" algn="l" rtl="0">
              <a:lnSpc>
                <a:spcPct val="140000"/>
              </a:lnSpc>
              <a:spcBef>
                <a:spcPts val="0"/>
              </a:spcBef>
              <a:spcAft>
                <a:spcPts val="0"/>
              </a:spcAft>
              <a:buNone/>
            </a:pPr>
            <a:r>
              <a:rPr lang="en-US" sz="1600" b="0" i="0" u="none" strike="noStrike" cap="none">
                <a:solidFill>
                  <a:schemeClr val="dk1"/>
                </a:solidFill>
                <a:latin typeface="Calibri"/>
                <a:ea typeface="Calibri"/>
                <a:cs typeface="Calibri"/>
                <a:sym typeface="Calibri"/>
              </a:rPr>
              <a:t>● Have homes in locations with a high minority population (which would enable JPMorgan Chase &amp; Co. to increase support to those communities, which is both a regulatory and a strategic requirement)</a:t>
            </a:r>
            <a:endParaRPr lang="en-US" sz="1600" b="0" i="0" u="none" strike="noStrike" cap="none">
              <a:solidFill>
                <a:schemeClr val="dk1"/>
              </a:solidFill>
              <a:latin typeface="Calibri"/>
              <a:ea typeface="Calibri"/>
              <a:cs typeface="Calibri"/>
              <a:sym typeface="Calibri"/>
            </a:endParaRPr>
          </a:p>
          <a:p>
            <a:pPr marL="0" marR="0" lvl="0" indent="0" algn="l" rtl="0">
              <a:lnSpc>
                <a:spcPct val="140000"/>
              </a:lnSpc>
              <a:spcBef>
                <a:spcPts val="0"/>
              </a:spcBef>
              <a:spcAft>
                <a:spcPts val="0"/>
              </a:spcAft>
              <a:buNone/>
            </a:pPr>
            <a:r>
              <a:rPr lang="en-US" sz="1600" b="0" i="0" u="none" strike="noStrike" cap="none">
                <a:solidFill>
                  <a:schemeClr val="dk1"/>
                </a:solidFill>
                <a:latin typeface="Calibri"/>
                <a:ea typeface="Calibri"/>
                <a:cs typeface="Calibri"/>
                <a:sym typeface="Calibri"/>
              </a:rPr>
              <a:t>● Have annual incomes over a certain threshold (so they are more likely to be able to afford more financial products and services)</a:t>
            </a:r>
            <a:endParaRPr lang="en-US" sz="1600" b="0" i="0" u="none" strike="noStrike" cap="none">
              <a:solidFill>
                <a:schemeClr val="dk1"/>
              </a:solidFill>
              <a:latin typeface="Calibri"/>
              <a:ea typeface="Calibri"/>
              <a:cs typeface="Calibri"/>
              <a:sym typeface="Calibri"/>
            </a:endParaRPr>
          </a:p>
          <a:p>
            <a:pPr marL="0" marR="0" lvl="0" indent="0" algn="l" rtl="0">
              <a:lnSpc>
                <a:spcPct val="140000"/>
              </a:lnSpc>
              <a:spcBef>
                <a:spcPts val="0"/>
              </a:spcBef>
              <a:spcAft>
                <a:spcPts val="0"/>
              </a:spcAft>
              <a:buNone/>
            </a:pPr>
            <a:r>
              <a:rPr lang="en-US" sz="1600" b="0" i="0" u="none" strike="noStrike" cap="none">
                <a:solidFill>
                  <a:schemeClr val="dk1"/>
                </a:solidFill>
                <a:latin typeface="Calibri"/>
                <a:ea typeface="Calibri"/>
                <a:cs typeface="Calibri"/>
                <a:sym typeface="Calibri"/>
              </a:rPr>
              <a:t>● Have homes worth an amount over a certain threshold (so they are more likely to want to invest in them further or borrow against them)</a:t>
            </a:r>
            <a:endParaRPr lang="en-US"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panose="020B0604020202090204"/>
              <a:buNone/>
            </a:pPr>
            <a:r>
              <a:rPr lang="en-US">
                <a:solidFill>
                  <a:srgbClr val="0070C0"/>
                </a:solidFill>
              </a:rPr>
              <a:t>Observations </a:t>
            </a:r>
            <a:endParaRPr lang="en-US">
              <a:solidFill>
                <a:srgbClr val="0070C0"/>
              </a:solidFill>
            </a:endParaRPr>
          </a:p>
        </p:txBody>
      </p:sp>
      <p:sp>
        <p:nvSpPr>
          <p:cNvPr id="109" name="Google Shape;109;p3"/>
          <p:cNvSpPr txBox="1"/>
          <p:nvPr/>
        </p:nvSpPr>
        <p:spPr>
          <a:xfrm>
            <a:off x="5003800" y="2531745"/>
            <a:ext cx="3800475" cy="107505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panose="020B0604020202090204"/>
              <a:buChar char="•"/>
            </a:pPr>
            <a:r>
              <a:rPr lang="en-US" sz="1600">
                <a:solidFill>
                  <a:schemeClr val="dk1"/>
                </a:solidFill>
                <a:latin typeface="Calibri"/>
                <a:ea typeface="Calibri"/>
                <a:cs typeface="Calibri"/>
                <a:sym typeface="Calibri"/>
              </a:rPr>
              <a:t>The percentage of borrowers with LTV ratios below 80 is 65%. </a:t>
            </a: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p:txBody>
      </p:sp>
      <p:pic>
        <p:nvPicPr>
          <p:cNvPr id="1" name="Picture 0"/>
          <p:cNvPicPr>
            <a:picLocks noChangeAspect="1"/>
          </p:cNvPicPr>
          <p:nvPr/>
        </p:nvPicPr>
        <p:blipFill>
          <a:blip r:embed="rId1"/>
          <a:stretch>
            <a:fillRect/>
          </a:stretch>
        </p:blipFill>
        <p:spPr>
          <a:xfrm>
            <a:off x="457200" y="1145540"/>
            <a:ext cx="4330700" cy="2800350"/>
          </a:xfrm>
          <a:prstGeom prst="rect">
            <a:avLst/>
          </a:prstGeom>
        </p:spPr>
      </p:pic>
      <p:pic>
        <p:nvPicPr>
          <p:cNvPr id="2" name="Picture 1"/>
          <p:cNvPicPr>
            <a:picLocks noChangeAspect="1"/>
          </p:cNvPicPr>
          <p:nvPr/>
        </p:nvPicPr>
        <p:blipFill>
          <a:blip r:embed="rId2"/>
          <a:stretch>
            <a:fillRect/>
          </a:stretch>
        </p:blipFill>
        <p:spPr>
          <a:xfrm>
            <a:off x="457200" y="3957320"/>
            <a:ext cx="4330700" cy="2357120"/>
          </a:xfrm>
          <a:prstGeom prst="rect">
            <a:avLst/>
          </a:prstGeom>
        </p:spPr>
      </p:pic>
      <p:sp>
        <p:nvSpPr>
          <p:cNvPr id="3" name="Google Shape;109;p3"/>
          <p:cNvSpPr txBox="1"/>
          <p:nvPr/>
        </p:nvSpPr>
        <p:spPr>
          <a:xfrm>
            <a:off x="5003800" y="4888230"/>
            <a:ext cx="3800475" cy="1320800"/>
          </a:xfrm>
          <a:prstGeom prst="rect">
            <a:avLst/>
          </a:prstGeom>
          <a:noFill/>
          <a:ln>
            <a:noFill/>
          </a:ln>
        </p:spPr>
        <p:txBody>
          <a:bodyPr spcFirstLastPara="1" wrap="square" lIns="91425" tIns="45700" rIns="91425" bIns="45700" anchor="t" anchorCtr="0">
            <a:spAutoFit/>
          </a:bodyPr>
          <a:p>
            <a:pPr marL="285750" marR="0" lvl="0" indent="-285750" algn="l" rtl="0">
              <a:spcBef>
                <a:spcPts val="0"/>
              </a:spcBef>
              <a:spcAft>
                <a:spcPts val="0"/>
              </a:spcAft>
              <a:buClr>
                <a:schemeClr val="dk1"/>
              </a:buClr>
              <a:buSzPts val="1600"/>
              <a:buFont typeface="Arial" panose="020B0604020202090204"/>
              <a:buChar char="•"/>
            </a:pPr>
            <a:r>
              <a:rPr lang="en-US" sz="1600">
                <a:solidFill>
                  <a:schemeClr val="dk1"/>
                </a:solidFill>
                <a:latin typeface="Calibri"/>
                <a:ea typeface="Calibri"/>
                <a:cs typeface="Calibri"/>
                <a:sym typeface="Calibri"/>
              </a:rPr>
              <a:t>The percentage of borrowers, who have homes in locations with over 60% minority population, is 11%. </a:t>
            </a:r>
            <a:endParaRPr lang="en-US"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panose="020B0604020202090204"/>
              <a:buNone/>
            </a:pPr>
            <a:r>
              <a:rPr lang="en-US">
                <a:solidFill>
                  <a:srgbClr val="0070C0"/>
                </a:solidFill>
              </a:rPr>
              <a:t>Observations </a:t>
            </a:r>
            <a:endParaRPr lang="en-US">
              <a:solidFill>
                <a:srgbClr val="0070C0"/>
              </a:solidFill>
            </a:endParaRPr>
          </a:p>
        </p:txBody>
      </p:sp>
      <p:sp>
        <p:nvSpPr>
          <p:cNvPr id="109" name="Google Shape;109;p3"/>
          <p:cNvSpPr txBox="1"/>
          <p:nvPr/>
        </p:nvSpPr>
        <p:spPr>
          <a:xfrm>
            <a:off x="5118735" y="1107440"/>
            <a:ext cx="3800475" cy="255206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panose="020B0604020202090204"/>
              <a:buChar char="•"/>
            </a:pPr>
            <a:r>
              <a:rPr lang="en-US" sz="1600">
                <a:solidFill>
                  <a:schemeClr val="dk1"/>
                </a:solidFill>
                <a:latin typeface="Calibri"/>
                <a:ea typeface="Calibri"/>
                <a:cs typeface="Calibri"/>
                <a:sym typeface="Calibri"/>
              </a:rPr>
              <a:t>92% borrowers' annual income are below 218,000. Set the threshold as 218,000, which means people, who have annual income equal or more than this amount, are more likely to want to invest in financial products and services further or borrow against them.</a:t>
            </a:r>
            <a:endParaRPr lang="en-US"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p:txBody>
      </p:sp>
      <p:sp>
        <p:nvSpPr>
          <p:cNvPr id="3" name="Google Shape;109;p3"/>
          <p:cNvSpPr txBox="1"/>
          <p:nvPr/>
        </p:nvSpPr>
        <p:spPr>
          <a:xfrm>
            <a:off x="5118735" y="4030980"/>
            <a:ext cx="3800475" cy="2552065"/>
          </a:xfrm>
          <a:prstGeom prst="rect">
            <a:avLst/>
          </a:prstGeom>
          <a:noFill/>
          <a:ln>
            <a:noFill/>
          </a:ln>
        </p:spPr>
        <p:txBody>
          <a:bodyPr spcFirstLastPara="1" wrap="square" lIns="91425" tIns="45700" rIns="91425" bIns="45700" anchor="t" anchorCtr="0">
            <a:spAutoFit/>
          </a:bodyPr>
          <a:p>
            <a:pPr marL="285750" marR="0" lvl="0" indent="-285750" algn="l" rtl="0">
              <a:spcBef>
                <a:spcPts val="0"/>
              </a:spcBef>
              <a:spcAft>
                <a:spcPts val="0"/>
              </a:spcAft>
              <a:buClr>
                <a:schemeClr val="dk1"/>
              </a:buClr>
              <a:buSzPts val="1600"/>
              <a:buFont typeface="Arial" panose="020B0604020202090204"/>
              <a:buChar char="•"/>
            </a:pPr>
            <a:r>
              <a:rPr lang="en-US" sz="1600">
                <a:solidFill>
                  <a:schemeClr val="dk1"/>
                </a:solidFill>
                <a:latin typeface="Calibri"/>
                <a:ea typeface="Calibri"/>
                <a:cs typeface="Calibri"/>
                <a:sym typeface="Calibri"/>
              </a:rPr>
              <a:t>63% borrowers' appraised home values are below 435000. Set the threshold as 435,000, which means people, who have homes worth than or over this amount, are more likely to want to invest in financial products and services further or borrow against them.</a:t>
            </a:r>
            <a:endParaRPr lang="en-US"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a:p>
            <a:pPr marL="285750" marR="0" lvl="0" indent="-184150" algn="l" rtl="0">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p:txBody>
      </p:sp>
      <p:pic>
        <p:nvPicPr>
          <p:cNvPr id="5" name="Picture 4"/>
          <p:cNvPicPr>
            <a:picLocks noChangeAspect="1"/>
          </p:cNvPicPr>
          <p:nvPr/>
        </p:nvPicPr>
        <p:blipFill>
          <a:blip r:embed="rId1"/>
          <a:stretch>
            <a:fillRect/>
          </a:stretch>
        </p:blipFill>
        <p:spPr>
          <a:xfrm>
            <a:off x="457200" y="4030980"/>
            <a:ext cx="4836795" cy="2401570"/>
          </a:xfrm>
          <a:prstGeom prst="rect">
            <a:avLst/>
          </a:prstGeom>
        </p:spPr>
      </p:pic>
      <p:pic>
        <p:nvPicPr>
          <p:cNvPr id="7" name="Picture 6"/>
          <p:cNvPicPr>
            <a:picLocks noChangeAspect="1"/>
          </p:cNvPicPr>
          <p:nvPr/>
        </p:nvPicPr>
        <p:blipFill>
          <a:blip r:embed="rId2"/>
          <a:stretch>
            <a:fillRect/>
          </a:stretch>
        </p:blipFill>
        <p:spPr>
          <a:xfrm>
            <a:off x="457200" y="1107440"/>
            <a:ext cx="4836795" cy="2609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57200" y="580201"/>
            <a:ext cx="8229600" cy="278130"/>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panose="020B0604020202090204"/>
              <a:buNone/>
            </a:pPr>
            <a:r>
              <a:rPr lang="en-US">
                <a:solidFill>
                  <a:srgbClr val="0070C0"/>
                </a:solidFill>
              </a:rPr>
              <a:t>Key Insights</a:t>
            </a:r>
            <a:endParaRPr lang="en-US">
              <a:solidFill>
                <a:srgbClr val="0070C0"/>
              </a:solidFill>
            </a:endParaRPr>
          </a:p>
        </p:txBody>
      </p:sp>
      <p:sp>
        <p:nvSpPr>
          <p:cNvPr id="3" name="Google Shape;109;p3"/>
          <p:cNvSpPr txBox="1"/>
          <p:nvPr/>
        </p:nvSpPr>
        <p:spPr>
          <a:xfrm>
            <a:off x="1030605" y="4008120"/>
            <a:ext cx="7082155" cy="2449830"/>
          </a:xfrm>
          <a:prstGeom prst="rect">
            <a:avLst/>
          </a:prstGeom>
          <a:noFill/>
          <a:ln>
            <a:noFill/>
          </a:ln>
        </p:spPr>
        <p:txBody>
          <a:bodyPr spcFirstLastPara="1" wrap="square" lIns="91425" tIns="45700" rIns="91425" bIns="45700" anchor="t" anchorCtr="0">
            <a:spAutoFit/>
          </a:bodyPr>
          <a:p>
            <a:pPr marL="285750" marR="0" lvl="0" indent="-285750" algn="l" rtl="0">
              <a:lnSpc>
                <a:spcPct val="120000"/>
              </a:lnSpc>
              <a:spcBef>
                <a:spcPts val="0"/>
              </a:spcBef>
              <a:spcAft>
                <a:spcPts val="0"/>
              </a:spcAft>
              <a:buClr>
                <a:schemeClr val="dk1"/>
              </a:buClr>
              <a:buSzPts val="1600"/>
              <a:buFont typeface="Arial" panose="020B0604020202090204"/>
              <a:buChar char="•"/>
            </a:pPr>
            <a:r>
              <a:rPr lang="en-US" sz="1600">
                <a:solidFill>
                  <a:schemeClr val="dk1"/>
                </a:solidFill>
                <a:latin typeface="Calibri"/>
                <a:ea typeface="Calibri"/>
                <a:cs typeface="Calibri"/>
                <a:sym typeface="Calibri"/>
              </a:rPr>
              <a:t>Overall, there are 368 borrowers should be targeted. </a:t>
            </a:r>
            <a:r>
              <a:rPr lang="en-US" sz="1600">
                <a:solidFill>
                  <a:schemeClr val="dk1"/>
                </a:solidFill>
                <a:latin typeface="Calibri"/>
                <a:ea typeface="Calibri"/>
                <a:cs typeface="Calibri"/>
                <a:sym typeface="Calibri"/>
              </a:rPr>
              <a:t>These targets all have annual income above $218,000, appraised home value above $435,000, and LTV ratio below 80%.</a:t>
            </a:r>
            <a:endParaRPr lang="en-US" sz="1600">
              <a:solidFill>
                <a:schemeClr val="dk1"/>
              </a:solidFill>
              <a:latin typeface="Calibri"/>
              <a:ea typeface="Calibri"/>
              <a:cs typeface="Calibri"/>
              <a:sym typeface="Calibri"/>
            </a:endParaRPr>
          </a:p>
          <a:p>
            <a:pPr marL="285750" marR="0" lvl="0" indent="-285750" algn="l" rtl="0">
              <a:lnSpc>
                <a:spcPct val="120000"/>
              </a:lnSpc>
              <a:spcBef>
                <a:spcPts val="0"/>
              </a:spcBef>
              <a:spcAft>
                <a:spcPts val="0"/>
              </a:spcAft>
              <a:buClr>
                <a:schemeClr val="dk1"/>
              </a:buClr>
              <a:buSzPts val="1600"/>
              <a:buFont typeface="Arial" panose="020B0604020202090204"/>
              <a:buChar char="•"/>
            </a:pPr>
            <a:r>
              <a:rPr lang="en-US" sz="1600">
                <a:solidFill>
                  <a:schemeClr val="dk1"/>
                </a:solidFill>
                <a:latin typeface="Calibri"/>
                <a:ea typeface="Calibri"/>
                <a:cs typeface="Calibri"/>
                <a:sym typeface="Calibri"/>
              </a:rPr>
              <a:t>Among them 95% aged 35 to 44 and have homes in locations with 70%-80% minority population. </a:t>
            </a:r>
            <a:endParaRPr lang="en-US" sz="1600">
              <a:solidFill>
                <a:schemeClr val="dk1"/>
              </a:solidFill>
              <a:latin typeface="Calibri"/>
              <a:ea typeface="Calibri"/>
              <a:cs typeface="Calibri"/>
              <a:sym typeface="Calibri"/>
            </a:endParaRPr>
          </a:p>
          <a:p>
            <a:pPr marL="285750" marR="0" lvl="0" indent="-285750" algn="l" rtl="0">
              <a:lnSpc>
                <a:spcPct val="120000"/>
              </a:lnSpc>
              <a:spcBef>
                <a:spcPts val="0"/>
              </a:spcBef>
              <a:spcAft>
                <a:spcPts val="0"/>
              </a:spcAft>
              <a:buClr>
                <a:schemeClr val="dk1"/>
              </a:buClr>
              <a:buSzPts val="1600"/>
              <a:buFont typeface="Arial" panose="020B0604020202090204"/>
              <a:buChar char="•"/>
            </a:pPr>
            <a:r>
              <a:rPr lang="en-US" sz="1600">
                <a:solidFill>
                  <a:schemeClr val="dk1"/>
                </a:solidFill>
                <a:latin typeface="Calibri"/>
                <a:ea typeface="Calibri"/>
                <a:cs typeface="Calibri"/>
                <a:sym typeface="Calibri"/>
              </a:rPr>
              <a:t>The other 5% aged below 25 and have homes in locations with 60%-70% minority population. </a:t>
            </a:r>
            <a:endParaRPr sz="1600">
              <a:solidFill>
                <a:schemeClr val="dk1"/>
              </a:solidFill>
              <a:latin typeface="Calibri"/>
              <a:ea typeface="Calibri"/>
              <a:cs typeface="Calibri"/>
              <a:sym typeface="Calibri"/>
            </a:endParaRPr>
          </a:p>
          <a:p>
            <a:pPr marL="285750" marR="0" lvl="0" indent="-184150" algn="l" rtl="0">
              <a:lnSpc>
                <a:spcPct val="120000"/>
              </a:lnSpc>
              <a:spcBef>
                <a:spcPts val="0"/>
              </a:spcBef>
              <a:spcAft>
                <a:spcPts val="0"/>
              </a:spcAft>
              <a:buClr>
                <a:schemeClr val="dk1"/>
              </a:buClr>
              <a:buSzPts val="1600"/>
              <a:buFont typeface="Arial" panose="020B0604020202090204"/>
              <a:buNone/>
            </a:pPr>
            <a:endParaRPr sz="1600">
              <a:solidFill>
                <a:schemeClr val="dk1"/>
              </a:solidFill>
              <a:latin typeface="Calibri"/>
              <a:ea typeface="Calibri"/>
              <a:cs typeface="Calibri"/>
              <a:sym typeface="Calibri"/>
            </a:endParaRPr>
          </a:p>
        </p:txBody>
      </p:sp>
      <p:pic>
        <p:nvPicPr>
          <p:cNvPr id="6" name="Picture 5"/>
          <p:cNvPicPr>
            <a:picLocks noChangeAspect="1"/>
          </p:cNvPicPr>
          <p:nvPr/>
        </p:nvPicPr>
        <p:blipFill>
          <a:blip r:embed="rId1"/>
          <a:stretch>
            <a:fillRect/>
          </a:stretch>
        </p:blipFill>
        <p:spPr>
          <a:xfrm>
            <a:off x="2001520" y="1487170"/>
            <a:ext cx="4964430" cy="1972310"/>
          </a:xfrm>
          <a:prstGeom prst="rect">
            <a:avLst/>
          </a:prstGeom>
        </p:spPr>
      </p:pic>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1712</Words>
  <Application>WPS Presentation</Application>
  <PresentationFormat/>
  <Paragraphs>38</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SimSun</vt:lpstr>
      <vt:lpstr>Wingdings</vt:lpstr>
      <vt:lpstr>Arial</vt:lpstr>
      <vt:lpstr>Calibri</vt:lpstr>
      <vt:lpstr>Helvetica Neue</vt:lpstr>
      <vt:lpstr>微软雅黑</vt:lpstr>
      <vt:lpstr>汉仪旗黑</vt:lpstr>
      <vt:lpstr>Arial Unicode MS</vt:lpstr>
      <vt:lpstr>宋体-简</vt:lpstr>
      <vt:lpstr>Office Theme</vt:lpstr>
      <vt:lpstr>PowerPoint 演示文稿</vt:lpstr>
      <vt:lpstr>Observation or data here…</vt:lpstr>
      <vt:lpstr>Observations and Key Insights</vt:lpstr>
      <vt:lpstr>Observations and Key Insights</vt:lpstr>
      <vt:lpstr>Observations and Key Insights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 Andrew X</dc:creator>
  <cp:lastModifiedBy>zhongmeiru</cp:lastModifiedBy>
  <cp:revision>1</cp:revision>
  <dcterms:created xsi:type="dcterms:W3CDTF">2022-09-29T01:22:28Z</dcterms:created>
  <dcterms:modified xsi:type="dcterms:W3CDTF">2022-09-29T01:22:28Z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