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70"/>
        <p:guide pos="1174"/>
        <p:guide orient="horz" pos="3819"/>
        <p:guide pos="416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g11f3d1f3080_0_1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9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9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9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9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9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9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 panose="020B0604020202090204"/>
              <a:buNone/>
              <a:defRPr sz="1325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None/>
              <a:defRPr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 panose="020B060402020209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 panose="020B060402020209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 panose="020B060402020209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Process Mapping:</a:t>
            </a:r>
            <a:endParaRPr lang="en-US" sz="3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442857" y="1211125"/>
            <a:ext cx="3086321" cy="147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 panose="020B0604020202090204"/>
              <a:buNone/>
            </a:pPr>
            <a:r>
              <a:rPr lang="en-US" sz="3200">
                <a:solidFill>
                  <a:srgbClr val="0070C0"/>
                </a:solidFill>
                <a:sym typeface="Arial" panose="020B0604020202090204"/>
              </a:rPr>
              <a:t>Mortgage Origination Process Steps</a:t>
            </a:r>
            <a:endParaRPr lang="en-US" sz="3200" b="0" i="0" u="none" strike="noStrike" cap="none">
              <a:solidFill>
                <a:srgbClr val="0070C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3d1f3080_0_15"/>
          <p:cNvSpPr txBox="1"/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90204"/>
              <a:buNone/>
            </a:pPr>
            <a:r>
              <a:rPr lang="en-US">
                <a:solidFill>
                  <a:srgbClr val="0070C0"/>
                </a:solidFill>
              </a:rPr>
              <a:t>Opportunities for Process Improvement:  </a:t>
            </a:r>
            <a:r>
              <a:rPr lang="en-US">
                <a:solidFill>
                  <a:srgbClr val="0070C0"/>
                </a:solidFill>
                <a:sym typeface="Arial" panose="020B0604020202090204"/>
              </a:rPr>
              <a:t>Mortgage Origination Process Steps</a:t>
            </a:r>
            <a:endParaRPr lang="en-US" i="1">
              <a:solidFill>
                <a:srgbClr val="0070C0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71145" y="951865"/>
            <a:ext cx="8653780" cy="5156200"/>
            <a:chOff x="86" y="1625"/>
            <a:chExt cx="14231" cy="8805"/>
          </a:xfrm>
        </p:grpSpPr>
        <p:sp>
          <p:nvSpPr>
            <p:cNvPr id="98" name="Google Shape;118;g11f3d1f3080_0_1"/>
            <p:cNvSpPr/>
            <p:nvPr/>
          </p:nvSpPr>
          <p:spPr>
            <a:xfrm>
              <a:off x="4358" y="9712"/>
              <a:ext cx="1900" cy="718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final review for </a:t>
              </a: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appraisal company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107" name="Google Shape;107;g11f3d1f3080_0_1"/>
            <p:cNvSpPr/>
            <p:nvPr/>
          </p:nvSpPr>
          <p:spPr>
            <a:xfrm>
              <a:off x="5002" y="1625"/>
              <a:ext cx="2187" cy="1008"/>
            </a:xfrm>
            <a:prstGeom prst="flowChartDecision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it prequalified?</a:t>
              </a:r>
              <a:endPara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11f3d1f3080_0_1"/>
            <p:cNvSpPr/>
            <p:nvPr/>
          </p:nvSpPr>
          <p:spPr>
            <a:xfrm>
              <a:off x="86" y="1806"/>
              <a:ext cx="1913" cy="647"/>
            </a:xfrm>
            <a:prstGeom prst="flowChartTerminator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Borrower fills out application form</a:t>
              </a:r>
              <a:endParaRPr lang="en-US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cxnSp>
          <p:nvCxnSpPr>
            <p:cNvPr id="1" name="Google Shape;114;g11f3d1f3080_0_1"/>
            <p:cNvCxnSpPr/>
            <p:nvPr/>
          </p:nvCxnSpPr>
          <p:spPr>
            <a:xfrm rot="10800000" flipH="1">
              <a:off x="1999" y="2128"/>
              <a:ext cx="742" cy="3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" name="Google Shape;114;g11f3d1f3080_0_1"/>
            <p:cNvCxnSpPr/>
            <p:nvPr/>
          </p:nvCxnSpPr>
          <p:spPr>
            <a:xfrm rot="10800000" flipH="1">
              <a:off x="7185" y="2127"/>
              <a:ext cx="742" cy="3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" name="Google Shape;118;g11f3d1f3080_0_1"/>
            <p:cNvSpPr/>
            <p:nvPr/>
          </p:nvSpPr>
          <p:spPr>
            <a:xfrm>
              <a:off x="5046" y="3236"/>
              <a:ext cx="2054" cy="726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 rejected and informed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Google Shape;119;g11f3d1f3080_0_1"/>
            <p:cNvCxnSpPr>
              <a:endCxn id="5" idx="0"/>
            </p:cNvCxnSpPr>
            <p:nvPr/>
          </p:nvCxnSpPr>
          <p:spPr>
            <a:xfrm flipH="1">
              <a:off x="6073" y="2613"/>
              <a:ext cx="19" cy="623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" name="Google Shape;121;g11f3d1f3080_0_1"/>
            <p:cNvSpPr txBox="1"/>
            <p:nvPr/>
          </p:nvSpPr>
          <p:spPr>
            <a:xfrm>
              <a:off x="6117" y="2664"/>
              <a:ext cx="1069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2;g11f3d1f3080_0_1"/>
            <p:cNvSpPr/>
            <p:nvPr/>
          </p:nvSpPr>
          <p:spPr>
            <a:xfrm>
              <a:off x="7927" y="1698"/>
              <a:ext cx="2099" cy="862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Loan program and rate contract is proposed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9" name="Google Shape;121;g11f3d1f3080_0_1"/>
            <p:cNvSpPr txBox="1"/>
            <p:nvPr/>
          </p:nvSpPr>
          <p:spPr>
            <a:xfrm>
              <a:off x="7100" y="1698"/>
              <a:ext cx="1068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117;g11f3d1f3080_0_1"/>
            <p:cNvCxnSpPr/>
            <p:nvPr/>
          </p:nvCxnSpPr>
          <p:spPr>
            <a:xfrm>
              <a:off x="4531" y="2131"/>
              <a:ext cx="576" cy="16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" name="Google Shape;118;g11f3d1f3080_0_1"/>
            <p:cNvSpPr/>
            <p:nvPr/>
          </p:nvSpPr>
          <p:spPr>
            <a:xfrm>
              <a:off x="4471" y="4761"/>
              <a:ext cx="2100" cy="863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the loan package is reviewed for completeness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3" name="Google Shape;105;g11f3d1f3080_0_1"/>
            <p:cNvSpPr/>
            <p:nvPr/>
          </p:nvSpPr>
          <p:spPr>
            <a:xfrm>
              <a:off x="12404" y="8369"/>
              <a:ext cx="1913" cy="647"/>
            </a:xfrm>
            <a:prstGeom prst="flowChartTerminator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closing schedule</a:t>
              </a:r>
              <a:endParaRPr lang="en-US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29" name="Google Shape;118;g11f3d1f3080_0_1"/>
            <p:cNvSpPr/>
            <p:nvPr/>
          </p:nvSpPr>
          <p:spPr>
            <a:xfrm>
              <a:off x="2741" y="1806"/>
              <a:ext cx="1790" cy="647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credit prequalification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" name="Google Shape;114;g11f3d1f3080_0_1"/>
            <p:cNvCxnSpPr/>
            <p:nvPr/>
          </p:nvCxnSpPr>
          <p:spPr>
            <a:xfrm rot="10800000" flipH="1">
              <a:off x="10033" y="2124"/>
              <a:ext cx="742" cy="3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5" name="Google Shape;107;g11f3d1f3080_0_1"/>
            <p:cNvSpPr/>
            <p:nvPr/>
          </p:nvSpPr>
          <p:spPr>
            <a:xfrm>
              <a:off x="10755" y="1635"/>
              <a:ext cx="2187" cy="1008"/>
            </a:xfrm>
            <a:prstGeom prst="flowChartDecision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contract signed?</a:t>
              </a:r>
              <a:endPara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8;g11f3d1f3080_0_1"/>
            <p:cNvSpPr/>
            <p:nvPr/>
          </p:nvSpPr>
          <p:spPr>
            <a:xfrm>
              <a:off x="7988" y="2886"/>
              <a:ext cx="2190" cy="726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Negotiate contract before signing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1;g11f3d1f3080_0_1"/>
            <p:cNvSpPr txBox="1"/>
            <p:nvPr/>
          </p:nvSpPr>
          <p:spPr>
            <a:xfrm>
              <a:off x="10817" y="2752"/>
              <a:ext cx="1069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0178" y="2664"/>
              <a:ext cx="1708" cy="585"/>
            </a:xfrm>
            <a:prstGeom prst="bentConnector3">
              <a:avLst>
                <a:gd name="adj1" fmla="val -50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0" idx="1"/>
            </p:cNvCxnSpPr>
            <p:nvPr/>
          </p:nvCxnSpPr>
          <p:spPr>
            <a:xfrm rot="10800000">
              <a:off x="7508" y="2153"/>
              <a:ext cx="479" cy="109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Google Shape;118;g11f3d1f3080_0_1"/>
            <p:cNvSpPr/>
            <p:nvPr/>
          </p:nvSpPr>
          <p:spPr>
            <a:xfrm>
              <a:off x="10553" y="3804"/>
              <a:ext cx="1818" cy="537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requests sent to borrower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62" name="Google Shape;118;g11f3d1f3080_0_1"/>
            <p:cNvSpPr/>
            <p:nvPr/>
          </p:nvSpPr>
          <p:spPr>
            <a:xfrm>
              <a:off x="10574" y="4547"/>
              <a:ext cx="1818" cy="536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requests sent to title company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63" name="Google Shape;118;g11f3d1f3080_0_1"/>
            <p:cNvSpPr/>
            <p:nvPr/>
          </p:nvSpPr>
          <p:spPr>
            <a:xfrm>
              <a:off x="10574" y="5227"/>
              <a:ext cx="1818" cy="646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requests sent to insurance company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64" name="Google Shape;118;g11f3d1f3080_0_1"/>
            <p:cNvSpPr/>
            <p:nvPr/>
          </p:nvSpPr>
          <p:spPr>
            <a:xfrm>
              <a:off x="10574" y="6018"/>
              <a:ext cx="1818" cy="645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requests sent to appraisal company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cxnSp>
          <p:nvCxnSpPr>
            <p:cNvPr id="65" name="Elbow Connector 64"/>
            <p:cNvCxnSpPr>
              <a:stCxn id="45" idx="3"/>
              <a:endCxn id="61" idx="3"/>
            </p:cNvCxnSpPr>
            <p:nvPr/>
          </p:nvCxnSpPr>
          <p:spPr>
            <a:xfrm flipH="1">
              <a:off x="12371" y="2139"/>
              <a:ext cx="571" cy="1934"/>
            </a:xfrm>
            <a:prstGeom prst="bentConnector3">
              <a:avLst>
                <a:gd name="adj1" fmla="val -6281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45" idx="3"/>
              <a:endCxn id="62" idx="3"/>
            </p:cNvCxnSpPr>
            <p:nvPr/>
          </p:nvCxnSpPr>
          <p:spPr>
            <a:xfrm flipH="1">
              <a:off x="12392" y="2139"/>
              <a:ext cx="550" cy="2676"/>
            </a:xfrm>
            <a:prstGeom prst="bentConnector3">
              <a:avLst>
                <a:gd name="adj1" fmla="val -6521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45" idx="3"/>
              <a:endCxn id="63" idx="3"/>
            </p:cNvCxnSpPr>
            <p:nvPr/>
          </p:nvCxnSpPr>
          <p:spPr>
            <a:xfrm flipH="1">
              <a:off x="12392" y="2139"/>
              <a:ext cx="550" cy="3411"/>
            </a:xfrm>
            <a:prstGeom prst="bentConnector3">
              <a:avLst>
                <a:gd name="adj1" fmla="val -6521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5" idx="3"/>
            </p:cNvCxnSpPr>
            <p:nvPr/>
          </p:nvCxnSpPr>
          <p:spPr>
            <a:xfrm flipH="1">
              <a:off x="12404" y="2139"/>
              <a:ext cx="538" cy="4229"/>
            </a:xfrm>
            <a:prstGeom prst="bentConnector4">
              <a:avLst>
                <a:gd name="adj1" fmla="val -66726"/>
                <a:gd name="adj2" fmla="val 10006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 flipV="1">
              <a:off x="9013" y="4073"/>
              <a:ext cx="1540" cy="1157"/>
            </a:xfrm>
            <a:prstGeom prst="bentConnector3">
              <a:avLst>
                <a:gd name="adj1" fmla="val 49938"/>
              </a:avLst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87" idx="3"/>
            </p:cNvCxnSpPr>
            <p:nvPr/>
          </p:nvCxnSpPr>
          <p:spPr>
            <a:xfrm rot="10800000" flipV="1">
              <a:off x="9361" y="4874"/>
              <a:ext cx="1199" cy="375"/>
            </a:xfrm>
            <a:prstGeom prst="bentConnector3">
              <a:avLst>
                <a:gd name="adj1" fmla="val 64673"/>
              </a:avLst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63" idx="1"/>
              <a:endCxn id="87" idx="3"/>
            </p:cNvCxnSpPr>
            <p:nvPr/>
          </p:nvCxnSpPr>
          <p:spPr>
            <a:xfrm rot="10800000">
              <a:off x="9361" y="5249"/>
              <a:ext cx="1213" cy="301"/>
            </a:xfrm>
            <a:prstGeom prst="bentConnector3">
              <a:avLst>
                <a:gd name="adj1" fmla="val 644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64" idx="1"/>
              <a:endCxn id="87" idx="3"/>
            </p:cNvCxnSpPr>
            <p:nvPr/>
          </p:nvCxnSpPr>
          <p:spPr>
            <a:xfrm rot="10800000">
              <a:off x="9361" y="5249"/>
              <a:ext cx="1213" cy="1092"/>
            </a:xfrm>
            <a:prstGeom prst="bentConnector3">
              <a:avLst>
                <a:gd name="adj1" fmla="val 64460"/>
              </a:avLst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rot="5400000" flipH="1" flipV="1">
              <a:off x="8834" y="1587"/>
              <a:ext cx="3556" cy="4660"/>
            </a:xfrm>
            <a:prstGeom prst="bentConnector4">
              <a:avLst>
                <a:gd name="adj1" fmla="val -31278"/>
                <a:gd name="adj2" fmla="val 1077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Google Shape;121;g11f3d1f3080_0_1"/>
            <p:cNvSpPr txBox="1"/>
            <p:nvPr/>
          </p:nvSpPr>
          <p:spPr>
            <a:xfrm>
              <a:off x="8282" y="6318"/>
              <a:ext cx="1068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21;g11f3d1f3080_0_1"/>
            <p:cNvSpPr txBox="1"/>
            <p:nvPr/>
          </p:nvSpPr>
          <p:spPr>
            <a:xfrm>
              <a:off x="12610" y="1698"/>
              <a:ext cx="1068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21;g11f3d1f3080_0_1"/>
            <p:cNvSpPr txBox="1"/>
            <p:nvPr/>
          </p:nvSpPr>
          <p:spPr>
            <a:xfrm>
              <a:off x="6536" y="4783"/>
              <a:ext cx="1069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" name="Straight Arrow Connector 79"/>
            <p:cNvCxnSpPr>
              <a:stCxn id="26" idx="1"/>
              <a:endCxn id="22" idx="3"/>
            </p:cNvCxnSpPr>
            <p:nvPr/>
          </p:nvCxnSpPr>
          <p:spPr>
            <a:xfrm flipH="1" flipV="1">
              <a:off x="6571" y="5209"/>
              <a:ext cx="63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Google Shape;118;g11f3d1f3080_0_1"/>
            <p:cNvSpPr/>
            <p:nvPr/>
          </p:nvSpPr>
          <p:spPr>
            <a:xfrm>
              <a:off x="1737" y="4719"/>
              <a:ext cx="2099" cy="862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submitted to underwriting for approval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cxnSp>
          <p:nvCxnSpPr>
            <p:cNvPr id="83" name="Straight Arrow Connector 82"/>
            <p:cNvCxnSpPr>
              <a:endCxn id="82" idx="3"/>
            </p:cNvCxnSpPr>
            <p:nvPr/>
          </p:nvCxnSpPr>
          <p:spPr>
            <a:xfrm flipH="1" flipV="1">
              <a:off x="3836" y="5166"/>
              <a:ext cx="63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Google Shape;107;g11f3d1f3080_0_1"/>
            <p:cNvSpPr/>
            <p:nvPr/>
          </p:nvSpPr>
          <p:spPr>
            <a:xfrm>
              <a:off x="1693" y="6155"/>
              <a:ext cx="2186" cy="1008"/>
            </a:xfrm>
            <a:prstGeom prst="flowChartDecision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does it meet requirements?</a:t>
              </a:r>
              <a:endPara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Straight Arrow Connector 85"/>
            <p:cNvCxnSpPr>
              <a:stCxn id="82" idx="2"/>
              <a:endCxn id="85" idx="0"/>
            </p:cNvCxnSpPr>
            <p:nvPr/>
          </p:nvCxnSpPr>
          <p:spPr>
            <a:xfrm flipH="1">
              <a:off x="2786" y="5581"/>
              <a:ext cx="1" cy="5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Google Shape;107;g11f3d1f3080_0_1"/>
            <p:cNvSpPr/>
            <p:nvPr/>
          </p:nvSpPr>
          <p:spPr>
            <a:xfrm>
              <a:off x="7174" y="4745"/>
              <a:ext cx="2187" cy="1008"/>
            </a:xfrm>
            <a:prstGeom prst="flowChartDecision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it received?</a:t>
              </a:r>
              <a:endPara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18;g11f3d1f3080_0_1"/>
            <p:cNvSpPr/>
            <p:nvPr/>
          </p:nvSpPr>
          <p:spPr>
            <a:xfrm>
              <a:off x="4437" y="6300"/>
              <a:ext cx="2099" cy="863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informed borrowers of rejection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836" y="6659"/>
              <a:ext cx="5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Google Shape;121;g11f3d1f3080_0_1"/>
            <p:cNvSpPr txBox="1"/>
            <p:nvPr/>
          </p:nvSpPr>
          <p:spPr>
            <a:xfrm>
              <a:off x="3780" y="6214"/>
              <a:ext cx="1068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21;g11f3d1f3080_0_1"/>
            <p:cNvSpPr txBox="1"/>
            <p:nvPr/>
          </p:nvSpPr>
          <p:spPr>
            <a:xfrm>
              <a:off x="2811" y="7163"/>
              <a:ext cx="1068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07;g11f3d1f3080_0_1"/>
            <p:cNvSpPr/>
            <p:nvPr/>
          </p:nvSpPr>
          <p:spPr>
            <a:xfrm>
              <a:off x="7605" y="8189"/>
              <a:ext cx="2186" cy="1008"/>
            </a:xfrm>
            <a:prstGeom prst="flowChartDecision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it approved?</a:t>
              </a:r>
              <a:endPara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18;g11f3d1f3080_0_1"/>
            <p:cNvSpPr/>
            <p:nvPr/>
          </p:nvSpPr>
          <p:spPr>
            <a:xfrm>
              <a:off x="4420" y="7447"/>
              <a:ext cx="1817" cy="537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final review for borrower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96" name="Google Shape;118;g11f3d1f3080_0_1"/>
            <p:cNvSpPr/>
            <p:nvPr/>
          </p:nvSpPr>
          <p:spPr>
            <a:xfrm>
              <a:off x="4441" y="8189"/>
              <a:ext cx="1817" cy="537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final review for </a:t>
              </a: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title company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sp>
          <p:nvSpPr>
            <p:cNvPr id="97" name="Google Shape;118;g11f3d1f3080_0_1"/>
            <p:cNvSpPr/>
            <p:nvPr/>
          </p:nvSpPr>
          <p:spPr>
            <a:xfrm>
              <a:off x="4441" y="8870"/>
              <a:ext cx="1817" cy="645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final review for </a:t>
              </a: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insurance company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cxnSp>
          <p:nvCxnSpPr>
            <p:cNvPr id="99" name="Elbow Connector 98"/>
            <p:cNvCxnSpPr>
              <a:stCxn id="85" idx="2"/>
              <a:endCxn id="95" idx="1"/>
            </p:cNvCxnSpPr>
            <p:nvPr/>
          </p:nvCxnSpPr>
          <p:spPr>
            <a:xfrm rot="5400000" flipV="1">
              <a:off x="3326" y="6622"/>
              <a:ext cx="554" cy="163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85" idx="2"/>
              <a:endCxn id="96" idx="1"/>
            </p:cNvCxnSpPr>
            <p:nvPr/>
          </p:nvCxnSpPr>
          <p:spPr>
            <a:xfrm rot="5400000" flipV="1">
              <a:off x="2966" y="6983"/>
              <a:ext cx="1295" cy="165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5" idx="2"/>
              <a:endCxn id="97" idx="1"/>
            </p:cNvCxnSpPr>
            <p:nvPr/>
          </p:nvCxnSpPr>
          <p:spPr>
            <a:xfrm rot="5400000" flipV="1">
              <a:off x="2598" y="7350"/>
              <a:ext cx="2031" cy="165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85" idx="2"/>
              <a:endCxn id="98" idx="1"/>
            </p:cNvCxnSpPr>
            <p:nvPr/>
          </p:nvCxnSpPr>
          <p:spPr>
            <a:xfrm rot="5400000" flipV="1">
              <a:off x="2118" y="7831"/>
              <a:ext cx="2908" cy="15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95" idx="3"/>
              <a:endCxn id="93" idx="1"/>
            </p:cNvCxnSpPr>
            <p:nvPr/>
          </p:nvCxnSpPr>
          <p:spPr>
            <a:xfrm>
              <a:off x="6237" y="7716"/>
              <a:ext cx="1368" cy="977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endCxn id="93" idx="1"/>
            </p:cNvCxnSpPr>
            <p:nvPr/>
          </p:nvCxnSpPr>
          <p:spPr>
            <a:xfrm>
              <a:off x="6258" y="8458"/>
              <a:ext cx="1347" cy="235"/>
            </a:xfrm>
            <a:prstGeom prst="bentConnector3">
              <a:avLst>
                <a:gd name="adj1" fmla="val 50071"/>
              </a:avLst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97" idx="3"/>
              <a:endCxn id="93" idx="1"/>
            </p:cNvCxnSpPr>
            <p:nvPr/>
          </p:nvCxnSpPr>
          <p:spPr>
            <a:xfrm flipV="1">
              <a:off x="6258" y="8693"/>
              <a:ext cx="1347" cy="500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98" idx="3"/>
              <a:endCxn id="93" idx="1"/>
            </p:cNvCxnSpPr>
            <p:nvPr/>
          </p:nvCxnSpPr>
          <p:spPr>
            <a:xfrm flipV="1">
              <a:off x="6258" y="8693"/>
              <a:ext cx="1347" cy="1378"/>
            </a:xfrm>
            <a:prstGeom prst="bentConnector3">
              <a:avLst>
                <a:gd name="adj1" fmla="val 500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Google Shape;118;g11f3d1f3080_0_1"/>
            <p:cNvSpPr/>
            <p:nvPr/>
          </p:nvSpPr>
          <p:spPr>
            <a:xfrm>
              <a:off x="10458" y="8329"/>
              <a:ext cx="1428" cy="728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informed borrowers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cxnSp>
          <p:nvCxnSpPr>
            <p:cNvPr id="111" name="Straight Arrow Connector 110"/>
            <p:cNvCxnSpPr>
              <a:stCxn id="93" idx="3"/>
            </p:cNvCxnSpPr>
            <p:nvPr/>
          </p:nvCxnSpPr>
          <p:spPr>
            <a:xfrm>
              <a:off x="9791" y="8693"/>
              <a:ext cx="661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3"/>
              <a:endCxn id="3" idx="1"/>
            </p:cNvCxnSpPr>
            <p:nvPr/>
          </p:nvCxnSpPr>
          <p:spPr>
            <a:xfrm flipV="1">
              <a:off x="11886" y="8693"/>
              <a:ext cx="5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Google Shape;121;g11f3d1f3080_0_1"/>
            <p:cNvSpPr txBox="1"/>
            <p:nvPr/>
          </p:nvSpPr>
          <p:spPr>
            <a:xfrm>
              <a:off x="9707" y="8286"/>
              <a:ext cx="1068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8;g11f3d1f3080_0_1"/>
            <p:cNvSpPr/>
            <p:nvPr/>
          </p:nvSpPr>
          <p:spPr>
            <a:xfrm>
              <a:off x="7983" y="9515"/>
              <a:ext cx="1428" cy="729"/>
            </a:xfrm>
            <a:prstGeom prst="flowChartProcess">
              <a:avLst/>
            </a:prstGeom>
            <a:solidFill>
              <a:schemeClr val="accent3"/>
            </a:solidFill>
            <a:ln w="12700" cap="flat" cmpd="sng">
              <a:solidFill>
                <a:srgbClr val="004C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sym typeface="+mn-ea"/>
                </a:rPr>
                <a:t>informed borrowers of rejection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+mn-ea"/>
              </a:endParaRPr>
            </a:p>
          </p:txBody>
        </p:sp>
        <p:cxnSp>
          <p:nvCxnSpPr>
            <p:cNvPr id="115" name="Straight Arrow Connector 114"/>
            <p:cNvCxnSpPr>
              <a:stCxn id="93" idx="2"/>
              <a:endCxn id="114" idx="0"/>
            </p:cNvCxnSpPr>
            <p:nvPr/>
          </p:nvCxnSpPr>
          <p:spPr>
            <a:xfrm>
              <a:off x="8698" y="9197"/>
              <a:ext cx="0" cy="3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Google Shape;121;g11f3d1f3080_0_1"/>
            <p:cNvSpPr txBox="1"/>
            <p:nvPr/>
          </p:nvSpPr>
          <p:spPr>
            <a:xfrm>
              <a:off x="8958" y="9166"/>
              <a:ext cx="1068" cy="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Presentation</Application>
  <PresentationFormat/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Helvetica Neue</vt:lpstr>
      <vt:lpstr>微软雅黑</vt:lpstr>
      <vt:lpstr>汉仪旗黑</vt:lpstr>
      <vt:lpstr>Arial Unicode MS</vt:lpstr>
      <vt:lpstr>宋体-简</vt:lpstr>
      <vt:lpstr>Office Theme</vt:lpstr>
      <vt:lpstr>PowerPoint 演示文稿</vt:lpstr>
      <vt:lpstr>Opportunities for Process Improvement:  Mortgage Origination Process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Andrew X</dc:creator>
  <cp:lastModifiedBy>zhongmeiru</cp:lastModifiedBy>
  <cp:revision>2</cp:revision>
  <dcterms:created xsi:type="dcterms:W3CDTF">2022-09-30T01:22:50Z</dcterms:created>
  <dcterms:modified xsi:type="dcterms:W3CDTF">2022-09-30T01:22:50Z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