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  <p:embeddedFontLst>
    <p:embeddedFont>
      <p:font typeface="Roboto" charset="0"/>
      <p:regular r:id="rId21"/>
      <p:bold r:id="rId22"/>
      <p:italic r:id="rId23"/>
      <p:boldItalic r:id="rId24"/>
    </p:embeddedFont>
    <p:embeddedFont>
      <p:font typeface="Poppins" charset="0"/>
      <p:regular r:id="rId25"/>
      <p:bold r:id="rId26"/>
      <p:italic r:id="rId27"/>
      <p:boldItalic r:id="rId28"/>
    </p:embeddedFont>
    <p:embeddedFont>
      <p:font typeface="Montserrat" charset="0"/>
      <p:regular r:id="rId29"/>
      <p:bold r:id="rId30"/>
      <p:italic r:id="rId31"/>
      <p:boldItalic r:id="rId32"/>
    </p:embeddedFont>
    <p:embeddedFont>
      <p:font typeface="Montserrat Light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6.fntdata"/><Relationship Id="rId35" Type="http://schemas.openxmlformats.org/officeDocument/2006/relationships/font" Target="fonts/font15.fntdata"/><Relationship Id="rId34" Type="http://schemas.openxmlformats.org/officeDocument/2006/relationships/font" Target="fonts/font14.fntdata"/><Relationship Id="rId33" Type="http://schemas.openxmlformats.org/officeDocument/2006/relationships/font" Target="fonts/font13.fntdata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683a25aaf_0_2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683a25aaf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683a25aaf_0_6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683a25aaf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683a25aaf_0_1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683a25aaf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683a25aaf_1_3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683a25aaf_1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69fa42418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69fa4241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651c2343_0_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6651c2343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b422f599_2_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6b422f599_2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69fa42418_0_2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69fa42418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75a54a08a_1_1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75a54a08a_1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69fa42418_0_1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69fa42418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6651c2343_0_1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6651c2343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683a25aaf_1_1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683a25aaf_1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82" name="Google Shape;282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3" name="Google Shape;283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4" name="Google Shape;284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7" name="Google Shape;287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8" name="Google Shape;288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" name="Google Shape;289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0" name="Google Shape;290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1" name="Google Shape;291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3" name="Google Shape;293;p1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7" name="Google Shape;297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8" name="Google Shape;298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1" name="Google Shape;301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2" name="Google Shape;302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4" name="Google Shape;304;p1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5" name="Google Shape;305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6" name="Google Shape;306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5" name="Google Shape;75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" name="Google Shape;76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7" name="Google Shape;77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9" name="Google Shape;79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" name="Google Shape;80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1" name="Google Shape;81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4" name="Google Shape;84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5" name="Google Shape;85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9" name="Google Shape;89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90" name="Google Shape;90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4" name="Google Shape;94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5" name="Google Shape;95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6" name="Google Shape;96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" name="Google Shape;100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1" name="Google Shape;101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4" name="Google Shape;104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5" name="Google Shape;105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8" name="Google Shape;108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" name="Google Shape;109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10" name="Google Shape;110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2" name="Google Shape;112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4"/>
          <p:cNvSpPr txBox="1"/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" name="Google Shape;114;p4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7" name="Google Shape;117;p5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5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" name="Google Shape;119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20" name="Google Shape;120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3" name="Google Shape;123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4" name="Google Shape;124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" name="Google Shape;127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8" name="Google Shape;128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9" name="Google Shape;129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" name="Google Shape;133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4" name="Google Shape;134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5" name="Google Shape;135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7" name="Google Shape;137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8" name="Google Shape;138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0" name="Google Shape;140;p5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6" name="Google Shape;146;p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" name="Google Shape;148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9" name="Google Shape;149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oogle Shape;152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3" name="Google Shape;153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7" name="Google Shape;157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8" name="Google Shape;158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2" name="Google Shape;162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3" name="Google Shape;163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4" name="Google Shape;164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6" name="Google Shape;166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7" name="Google Shape;167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9" name="Google Shape;169;p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3" name="Google Shape;173;p6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6" name="Google Shape;176;p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" name="Google Shape;178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9" name="Google Shape;179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" name="Google Shape;181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2" name="Google Shape;182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3" name="Google Shape;183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" name="Google Shape;187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8" name="Google Shape;188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2" name="Google Shape;192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3" name="Google Shape;193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4" name="Google Shape;194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6" name="Google Shape;196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7" name="Google Shape;197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Google Shape;198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9" name="Google Shape;199;p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4" name="Google Shape;204;p7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7" name="Google Shape;207;p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Google Shape;209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10" name="Google Shape;210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" name="Google Shape;213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4" name="Google Shape;214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" name="Google Shape;217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9" name="Google Shape;219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3" name="Google Shape;223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4" name="Google Shape;224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5" name="Google Shape;225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" name="Google Shape;226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8" name="Google Shape;228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0" name="Google Shape;230;p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2" name="Google Shape;232;p8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5" name="Google Shape;235;p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" name="Google Shape;237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8" name="Google Shape;238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1" name="Google Shape;241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2" name="Google Shape;242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6" name="Google Shape;246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7" name="Google Shape;247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1" name="Google Shape;251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2" name="Google Shape;252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3" name="Google Shape;253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4" name="Google Shape;254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5" name="Google Shape;255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6" name="Google Shape;256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8" name="Google Shape;258;p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9"/>
          <p:cNvSpPr txBox="1"/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0" name="Google Shape;260;p9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big emboss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63" name="Google Shape;263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4" name="Google Shape;264;p1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Google Shape;268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9" name="Google Shape;269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Google Shape;270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1" name="Google Shape;271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2" name="Google Shape;272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3" name="Google Shape;273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6" name="Google Shape;276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7" name="Google Shape;277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" name="Google Shape;278;p1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9" name="Google Shape;279;p1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/>
          <p:nvPr>
            <p:ph type="ctrTitle"/>
          </p:nvPr>
        </p:nvSpPr>
        <p:spPr>
          <a:xfrm>
            <a:off x="506425" y="1839450"/>
            <a:ext cx="743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Research Project</a:t>
            </a:r>
            <a:endParaRPr sz="4000"/>
          </a:p>
        </p:txBody>
      </p:sp>
      <p:sp>
        <p:nvSpPr>
          <p:cNvPr id="313" name="Google Shape;313;p12"/>
          <p:cNvSpPr txBox="1"/>
          <p:nvPr/>
        </p:nvSpPr>
        <p:spPr>
          <a:xfrm>
            <a:off x="506425" y="3394590"/>
            <a:ext cx="3766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Light"/>
                <a:ea typeface="Montserrat Light"/>
                <a:cs typeface="Montserrat Light"/>
                <a:sym typeface="Montserrat Light"/>
              </a:rPr>
              <a:t>Meiru Zhong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/>
          <p:nvPr>
            <p:ph type="title"/>
          </p:nvPr>
        </p:nvSpPr>
        <p:spPr>
          <a:xfrm>
            <a:off x="793950" y="7075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Portfolio  1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0"/>
              <a:t>With ewma</a:t>
            </a:r>
            <a:endParaRPr sz="13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0"/>
              <a:t>With leverage</a:t>
            </a:r>
            <a:endParaRPr sz="13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/>
          </a:p>
        </p:txBody>
      </p:sp>
      <p:sp>
        <p:nvSpPr>
          <p:cNvPr id="393" name="Google Shape;393;p21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4" name="Google Shape;394;p21"/>
          <p:cNvSpPr txBox="1"/>
          <p:nvPr/>
        </p:nvSpPr>
        <p:spPr>
          <a:xfrm>
            <a:off x="6922275" y="1564300"/>
            <a:ext cx="2802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Sharpe ratio of different strategies:</a:t>
            </a:r>
            <a:endParaRPr sz="1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risk_parity </a:t>
            </a:r>
            <a:r>
              <a:rPr lang="en-GB" sz="1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0.86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equal_wted     0.68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6840675" y="2628225"/>
            <a:ext cx="2965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Sharpe ratio of different strategies:</a:t>
            </a:r>
            <a:endParaRPr sz="1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risk_parity</a:t>
            </a:r>
            <a:r>
              <a:rPr lang="en-GB" sz="11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</a:t>
            </a: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0.86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XLV                        0.77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TLT                        0.11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GLD                        0.79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VCIT                       0.43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XLC                        0.36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LQD                        0.29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SPSB                       0.43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SHY                        0.99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JNK                        0.32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BNDX                     0.32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96" name="Google Shape;396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31475" y="350425"/>
            <a:ext cx="3129725" cy="21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6050" y="1917875"/>
            <a:ext cx="3310115" cy="219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10965" y="2628231"/>
            <a:ext cx="3129710" cy="210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type="title"/>
          </p:nvPr>
        </p:nvSpPr>
        <p:spPr>
          <a:xfrm>
            <a:off x="438025" y="13236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Hierarchical 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Risk-Parity</a:t>
            </a:r>
            <a:endParaRPr sz="2700"/>
          </a:p>
        </p:txBody>
      </p:sp>
      <p:sp>
        <p:nvSpPr>
          <p:cNvPr id="404" name="Google Shape;404;p22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05" name="Google Shape;405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77250" y="31088"/>
            <a:ext cx="5784471" cy="50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2"/>
          <p:cNvSpPr txBox="1"/>
          <p:nvPr/>
        </p:nvSpPr>
        <p:spPr>
          <a:xfrm>
            <a:off x="351350" y="2545075"/>
            <a:ext cx="230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Montserrat"/>
                <a:ea typeface="Montserrat"/>
                <a:cs typeface="Montserrat"/>
                <a:sym typeface="Montserrat"/>
              </a:rPr>
              <a:t>Group 1 </a:t>
            </a:r>
            <a:r>
              <a:rPr lang="en-GB" sz="1200" i="1">
                <a:latin typeface="Montserrat Light"/>
                <a:ea typeface="Montserrat Light"/>
                <a:cs typeface="Montserrat Light"/>
                <a:sym typeface="Montserrat Light"/>
              </a:rPr>
              <a:t>TLT</a:t>
            </a:r>
            <a:endParaRPr sz="1200" i="1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Montserrat"/>
                <a:ea typeface="Montserrat"/>
                <a:cs typeface="Montserrat"/>
                <a:sym typeface="Montserrat"/>
              </a:rPr>
              <a:t>Group 2 </a:t>
            </a:r>
            <a:r>
              <a:rPr lang="en-GB" sz="1200" i="1">
                <a:latin typeface="Montserrat Light"/>
                <a:ea typeface="Montserrat Light"/>
                <a:cs typeface="Montserrat Light"/>
                <a:sym typeface="Montserrat Light"/>
              </a:rPr>
              <a:t>XLV, XLC,SPSB</a:t>
            </a:r>
            <a:endParaRPr sz="1200" i="1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Montserrat"/>
                <a:ea typeface="Montserrat"/>
                <a:cs typeface="Montserrat"/>
                <a:sym typeface="Montserrat"/>
              </a:rPr>
              <a:t>Group 3 </a:t>
            </a:r>
            <a:r>
              <a:rPr lang="en-GB" sz="1200" i="1">
                <a:latin typeface="Montserrat Light"/>
                <a:ea typeface="Montserrat Light"/>
                <a:cs typeface="Montserrat Light"/>
                <a:sym typeface="Montserrat Light"/>
              </a:rPr>
              <a:t>SHY, VCIT, LQD</a:t>
            </a:r>
            <a:endParaRPr sz="1200" i="1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Montserrat"/>
                <a:ea typeface="Montserrat"/>
                <a:cs typeface="Montserrat"/>
                <a:sym typeface="Montserrat"/>
              </a:rPr>
              <a:t>Group 4 </a:t>
            </a:r>
            <a:r>
              <a:rPr lang="en-GB" sz="1200" i="1">
                <a:latin typeface="Montserrat Light"/>
                <a:ea typeface="Montserrat Light"/>
                <a:cs typeface="Montserrat Light"/>
                <a:sym typeface="Montserrat Light"/>
              </a:rPr>
              <a:t>GLD, JNK, BNDX</a:t>
            </a:r>
            <a:endParaRPr sz="1200" i="1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Portfolio 2</a:t>
            </a:r>
            <a:endParaRPr lang="en-GB" sz="2600"/>
          </a:p>
        </p:txBody>
      </p:sp>
      <p:sp>
        <p:nvSpPr>
          <p:cNvPr id="412" name="Google Shape;412;p23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13" name="Google Shape;413;p23"/>
          <p:cNvSpPr txBox="1"/>
          <p:nvPr/>
        </p:nvSpPr>
        <p:spPr>
          <a:xfrm>
            <a:off x="6757450" y="1332775"/>
            <a:ext cx="269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Sharpe ratio of different strategies:</a:t>
            </a:r>
            <a:endParaRPr sz="1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risk_parity    </a:t>
            </a:r>
            <a:r>
              <a:rPr lang="en-GB" sz="1500" b="1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1.01</a:t>
            </a:r>
            <a:endParaRPr sz="1500" b="1">
              <a:highlight>
                <a:srgbClr val="FFFF00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equal_wted     0.96</a:t>
            </a:r>
            <a:endParaRPr sz="1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6773500" y="3270625"/>
            <a:ext cx="2660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Sharpe ratio of different strategies:</a:t>
            </a:r>
            <a:endParaRPr sz="1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risk_parity             1.01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XLV                        0.77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TLT                        0.11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GLD                        0.79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VCIT                       0.43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XLC                        0.36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15" name="Google Shape;415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19425" y="364950"/>
            <a:ext cx="3138025" cy="21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83125" y="2821650"/>
            <a:ext cx="3138025" cy="206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6550" y="1927051"/>
            <a:ext cx="3138025" cy="20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/>
          <p:nvPr>
            <p:ph type="title"/>
          </p:nvPr>
        </p:nvSpPr>
        <p:spPr>
          <a:xfrm>
            <a:off x="1070350" y="17492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Best Portfolio</a:t>
            </a:r>
            <a:endParaRPr lang="en-GB" sz="2600"/>
          </a:p>
        </p:txBody>
      </p:sp>
      <p:sp>
        <p:nvSpPr>
          <p:cNvPr id="423" name="Google Shape;423;p24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24" name="Google Shape;424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3500" y="1653125"/>
            <a:ext cx="5015301" cy="316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26800" y="1935592"/>
            <a:ext cx="4373100" cy="260419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4"/>
          <p:cNvSpPr txBox="1"/>
          <p:nvPr/>
        </p:nvSpPr>
        <p:spPr>
          <a:xfrm>
            <a:off x="3791500" y="643450"/>
            <a:ext cx="42840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Rolling time window = 90 days 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Monthly rebalancing 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With leverage: sum(W) = 1 or sum(W) = 2 </a:t>
            </a:r>
            <a:endParaRPr sz="11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Sharpe ratio =1.01</a:t>
            </a:r>
            <a:endParaRPr sz="1100" b="1"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683375" y="924175"/>
            <a:ext cx="504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['XLV', 'TLT','GLD','VCIT','XLC']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2112250" y="2728775"/>
            <a:ext cx="74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latin typeface="Montserrat"/>
                <a:ea typeface="Montserrat"/>
                <a:cs typeface="Montserrat"/>
                <a:sym typeface="Montserrat"/>
              </a:rPr>
              <a:t>35% bond 35% equity</a:t>
            </a:r>
            <a:endParaRPr sz="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latin typeface="Montserrat"/>
                <a:ea typeface="Montserrat"/>
                <a:cs typeface="Montserrat"/>
                <a:sym typeface="Montserrat"/>
              </a:rPr>
              <a:t>30% trust</a:t>
            </a:r>
            <a:endParaRPr sz="7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4" name="Google Shape;434;p25"/>
          <p:cNvSpPr txBox="1"/>
          <p:nvPr>
            <p:ph type="ctrTitle" idx="4294967295"/>
          </p:nvPr>
        </p:nvSpPr>
        <p:spPr>
          <a:xfrm>
            <a:off x="1469575" y="1575675"/>
            <a:ext cx="57462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accent2"/>
                </a:solidFill>
              </a:rPr>
              <a:t>THANK YOU!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435" name="Google Shape;435;p25"/>
          <p:cNvSpPr txBox="1"/>
          <p:nvPr>
            <p:ph type="subTitle" idx="4294967295"/>
          </p:nvPr>
        </p:nvSpPr>
        <p:spPr>
          <a:xfrm>
            <a:off x="3355000" y="2853025"/>
            <a:ext cx="38922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/>
          <p:nvPr>
            <p:ph type="title"/>
          </p:nvPr>
        </p:nvSpPr>
        <p:spPr>
          <a:xfrm>
            <a:off x="4716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Introduction</a:t>
            </a:r>
            <a:endParaRPr sz="2200"/>
          </a:p>
        </p:txBody>
      </p:sp>
      <p:sp>
        <p:nvSpPr>
          <p:cNvPr id="319" name="Google Shape;319;p13"/>
          <p:cNvSpPr txBox="1"/>
          <p:nvPr>
            <p:ph type="body" idx="1"/>
          </p:nvPr>
        </p:nvSpPr>
        <p:spPr>
          <a:xfrm>
            <a:off x="395450" y="1604750"/>
            <a:ext cx="37404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❑"/>
            </a:pP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Stock Index:  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-GB" sz="1400" b="1" i="1">
                <a:latin typeface="Montserrat"/>
                <a:ea typeface="Montserrat"/>
                <a:cs typeface="Montserrat"/>
                <a:sym typeface="Montserrat"/>
              </a:rPr>
              <a:t> XLV</a:t>
            </a: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>
                <a:solidFill>
                  <a:srgbClr val="20212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Health Care Select Sector SPDR Fund</a:t>
            </a:r>
            <a:endParaRPr sz="1400">
              <a:solidFill>
                <a:srgbClr val="20212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0212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Composed of 62 stocks</a:t>
            </a:r>
            <a:r>
              <a:rPr lang="en-GB" sz="1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❑"/>
            </a:pP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Data Time Range : 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Historical daily data from 2014 - 2022 </a:t>
            </a:r>
            <a:endParaRPr sz="1400" u="sng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             </a:t>
            </a:r>
            <a:endParaRPr sz="1600">
              <a:solidFill>
                <a:srgbClr val="20212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0" marR="152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5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</a:p>
        </p:txBody>
      </p:sp>
      <p:sp>
        <p:nvSpPr>
          <p:cNvPr id="320" name="Google Shape;320;p13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21" name="Google Shape;32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20075" y="1450725"/>
            <a:ext cx="4511652" cy="21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3"/>
          <p:cNvSpPr txBox="1"/>
          <p:nvPr/>
        </p:nvSpPr>
        <p:spPr>
          <a:xfrm>
            <a:off x="4605175" y="2042750"/>
            <a:ext cx="182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XLV Price Trend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type="ctrTitle"/>
          </p:nvPr>
        </p:nvSpPr>
        <p:spPr>
          <a:xfrm>
            <a:off x="1494225" y="1477000"/>
            <a:ext cx="6278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Part 1: ETF TE </a:t>
            </a:r>
            <a:endParaRPr lang="en-GB" sz="3600"/>
          </a:p>
        </p:txBody>
      </p:sp>
      <p:sp>
        <p:nvSpPr>
          <p:cNvPr id="328" name="Google Shape;328;p14"/>
          <p:cNvSpPr txBox="1"/>
          <p:nvPr>
            <p:ph type="subTitle" idx="1"/>
          </p:nvPr>
        </p:nvSpPr>
        <p:spPr>
          <a:xfrm>
            <a:off x="1494225" y="27337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Minimize tracking error for XLV ETF</a:t>
            </a:r>
            <a:endParaRPr lang="en-GB"/>
          </a:p>
        </p:txBody>
      </p:sp>
      <p:sp>
        <p:nvSpPr>
          <p:cNvPr id="329" name="Google Shape;329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 txBox="1"/>
          <p:nvPr>
            <p:ph type="title"/>
          </p:nvPr>
        </p:nvSpPr>
        <p:spPr>
          <a:xfrm>
            <a:off x="776450" y="979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Split Data</a:t>
            </a:r>
            <a:endParaRPr lang="en-GB" sz="2100"/>
          </a:p>
        </p:txBody>
      </p:sp>
      <p:sp>
        <p:nvSpPr>
          <p:cNvPr id="335" name="Google Shape;335;p15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36" name="Google Shape;336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98538" y="2086125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13400" y="2103475"/>
            <a:ext cx="3587400" cy="26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5"/>
          <p:cNvSpPr txBox="1"/>
          <p:nvPr/>
        </p:nvSpPr>
        <p:spPr>
          <a:xfrm>
            <a:off x="584775" y="1259500"/>
            <a:ext cx="63726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 Light"/>
              <a:buChar char="❑"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period:</a:t>
            </a:r>
            <a:r>
              <a:rPr lang="en-GB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2014/07/31 - 2020/07/30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period:</a:t>
            </a:r>
            <a:r>
              <a:rPr lang="en-GB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2020/07/31 - 2022/04/19</a:t>
            </a:r>
            <a:endParaRPr lang="en-GB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/>
          <p:nvPr>
            <p:ph type="body" idx="1"/>
          </p:nvPr>
        </p:nvSpPr>
        <p:spPr>
          <a:xfrm>
            <a:off x="310275" y="1029725"/>
            <a:ext cx="4082100" cy="19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❑"/>
            </a:pP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Conditional method with two regimes: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Risk-on (good for equity) </a:t>
            </a:r>
            <a:endParaRPr sz="1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 Risk-off (bad for equity)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❑"/>
            </a:pP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Full-replication for training: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EWMA Daily TE = </a:t>
            </a: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1.44 bps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Risk-on Daily TE = </a:t>
            </a: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1.56 bps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❑"/>
            </a:pP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Full-replication for testing: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Realized Daily TE = </a:t>
            </a: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1.25 bps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</a:p>
        </p:txBody>
      </p:sp>
      <p:sp>
        <p:nvSpPr>
          <p:cNvPr id="344" name="Google Shape;344;p16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45" name="Google Shape;345;p16"/>
          <p:cNvSpPr txBox="1"/>
          <p:nvPr/>
        </p:nvSpPr>
        <p:spPr>
          <a:xfrm>
            <a:off x="4392350" y="803450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Tracking Error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16"/>
          <p:cNvSpPr txBox="1"/>
          <p:nvPr>
            <p:ph type="title"/>
          </p:nvPr>
        </p:nvSpPr>
        <p:spPr>
          <a:xfrm>
            <a:off x="471650" y="21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Minimize TE Strategy</a:t>
            </a:r>
            <a:endParaRPr sz="2100"/>
          </a:p>
        </p:txBody>
      </p:sp>
      <p:pic>
        <p:nvPicPr>
          <p:cNvPr id="347" name="Google Shape;347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73075" y="1356050"/>
            <a:ext cx="4256325" cy="350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53" name="Google Shape;353;p17"/>
          <p:cNvSpPr txBox="1"/>
          <p:nvPr/>
        </p:nvSpPr>
        <p:spPr>
          <a:xfrm>
            <a:off x="3186750" y="889450"/>
            <a:ext cx="338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Random 35 stocks selected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17"/>
          <p:cNvSpPr txBox="1"/>
          <p:nvPr>
            <p:ph type="title"/>
          </p:nvPr>
        </p:nvSpPr>
        <p:spPr>
          <a:xfrm>
            <a:off x="319250" y="-130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Optimized Weights:</a:t>
            </a:r>
            <a:endParaRPr sz="2100"/>
          </a:p>
        </p:txBody>
      </p:sp>
      <p:sp>
        <p:nvSpPr>
          <p:cNvPr id="355" name="Google Shape;355;p17"/>
          <p:cNvSpPr txBox="1"/>
          <p:nvPr/>
        </p:nvSpPr>
        <p:spPr>
          <a:xfrm>
            <a:off x="1538450" y="4181300"/>
            <a:ext cx="675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35 weighted stocks replication daily EWMA TE = 5.60 bps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04600" y="1358950"/>
            <a:ext cx="4709505" cy="26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2" name="Google Shape;362;p18"/>
          <p:cNvSpPr txBox="1"/>
          <p:nvPr/>
        </p:nvSpPr>
        <p:spPr>
          <a:xfrm>
            <a:off x="229775" y="893100"/>
            <a:ext cx="3984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Optimized Weights vs. #40 of stocks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4295175" y="893100"/>
            <a:ext cx="338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Top 35 stocks selected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18"/>
          <p:cNvSpPr txBox="1"/>
          <p:nvPr>
            <p:ph type="title"/>
          </p:nvPr>
        </p:nvSpPr>
        <p:spPr>
          <a:xfrm>
            <a:off x="319250" y="-130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Optimized Weights:</a:t>
            </a:r>
            <a:endParaRPr sz="2100"/>
          </a:p>
        </p:txBody>
      </p:sp>
      <p:sp>
        <p:nvSpPr>
          <p:cNvPr id="365" name="Google Shape;365;p18"/>
          <p:cNvSpPr txBox="1"/>
          <p:nvPr/>
        </p:nvSpPr>
        <p:spPr>
          <a:xfrm>
            <a:off x="319250" y="4181300"/>
            <a:ext cx="624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35 weighted stocks replication daily EWMA TE = 2.36 bps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      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66650" y="1372775"/>
            <a:ext cx="4617973" cy="27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29775" y="1372775"/>
            <a:ext cx="3880800" cy="26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type="ctrTitle"/>
          </p:nvPr>
        </p:nvSpPr>
        <p:spPr>
          <a:xfrm>
            <a:off x="1265625" y="14769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Part 2: Risk Parity</a:t>
            </a:r>
            <a:endParaRPr lang="en-GB" sz="3600"/>
          </a:p>
        </p:txBody>
      </p:sp>
      <p:sp>
        <p:nvSpPr>
          <p:cNvPr id="373" name="Google Shape;373;p19"/>
          <p:cNvSpPr txBox="1"/>
          <p:nvPr>
            <p:ph type="subTitle" idx="1"/>
          </p:nvPr>
        </p:nvSpPr>
        <p:spPr>
          <a:xfrm>
            <a:off x="1265625" y="27337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Find the best portfolio</a:t>
            </a:r>
            <a:endParaRPr lang="en-GB"/>
          </a:p>
        </p:txBody>
      </p:sp>
      <p:sp>
        <p:nvSpPr>
          <p:cNvPr id="374" name="Google Shape;374;p19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>
            <p:ph type="title"/>
          </p:nvPr>
        </p:nvSpPr>
        <p:spPr>
          <a:xfrm>
            <a:off x="783800" y="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Assets Group</a:t>
            </a:r>
            <a:endParaRPr sz="2900"/>
          </a:p>
        </p:txBody>
      </p:sp>
      <p:sp>
        <p:nvSpPr>
          <p:cNvPr id="380" name="Google Shape;380;p20"/>
          <p:cNvSpPr txBox="1"/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1" name="Google Shape;381;p20"/>
          <p:cNvSpPr txBox="1"/>
          <p:nvPr/>
        </p:nvSpPr>
        <p:spPr>
          <a:xfrm>
            <a:off x="1424475" y="1097875"/>
            <a:ext cx="6689700" cy="4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Ten assets</a:t>
            </a: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equity ETF, 7 bond ETF, 1 GLD trust                            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GB" b="1" i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XLV 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Health Care Select Sector SPDR Fund                        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GB" b="1" i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XLC: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Communication Services Select Sector SPDR Fund        </a:t>
            </a:r>
            <a:endParaRPr b="1" i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GB" b="1" i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TLT 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iShares 20 Plus Year Treasury Bond ETF                     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GB" b="1" i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VCIT 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Vanguard Intermediate-Term Corp Bond                    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GB" b="1" i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LQD: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iShares iBoxx $ Inv Grade Corporate Bond ETF         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GB" b="1" i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SPSB: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SPDR Portfolio Short Term Corporate Bond ETF      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GB" b="1" i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SHY 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iShares 1-3 Year Treasury Bond ETF                            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GB" b="1" i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JNK: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SPDR Bloomberg High Yield Bond ETF                      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GB" b="1" i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BNDX: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Vanguard Total International Bond Index Fund ETF     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GB" b="1" i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GLD : 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SPDR Gold Trust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1227675" y="1629825"/>
            <a:ext cx="126900" cy="5187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20"/>
          <p:cNvSpPr/>
          <p:nvPr/>
        </p:nvSpPr>
        <p:spPr>
          <a:xfrm>
            <a:off x="1227675" y="2312400"/>
            <a:ext cx="126900" cy="19845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4" name="Google Shape;384;p20"/>
          <p:cNvSpPr txBox="1"/>
          <p:nvPr/>
        </p:nvSpPr>
        <p:spPr>
          <a:xfrm>
            <a:off x="295150" y="1799425"/>
            <a:ext cx="9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Light"/>
                <a:ea typeface="Montserrat Light"/>
                <a:cs typeface="Montserrat Light"/>
                <a:sym typeface="Montserrat Light"/>
              </a:rPr>
              <a:t>Equity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295150" y="3131550"/>
            <a:ext cx="7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Light"/>
                <a:ea typeface="Montserrat Light"/>
                <a:cs typeface="Montserrat Light"/>
                <a:sym typeface="Montserrat Light"/>
              </a:rPr>
              <a:t>Bonds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443150" y="4371175"/>
            <a:ext cx="7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Light"/>
                <a:ea typeface="Montserrat Light"/>
                <a:cs typeface="Montserrat Light"/>
                <a:sym typeface="Montserrat Light"/>
              </a:rPr>
              <a:t>Trust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6519350" y="1151475"/>
            <a:ext cx="8574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5.6/10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3.4/10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5.8/10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8.4/10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8.4/10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9.4/10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5.8/10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4.9/10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6.6/10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2930</Words>
  <Application>WPS Presentation</Application>
  <PresentationFormat/>
  <Paragraphs>192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Arial</vt:lpstr>
      <vt:lpstr>Poppins</vt:lpstr>
      <vt:lpstr>Thonburi</vt:lpstr>
      <vt:lpstr>Montserrat Light</vt:lpstr>
      <vt:lpstr>Montserrat</vt:lpstr>
      <vt:lpstr>Times New Roman</vt:lpstr>
      <vt:lpstr>Roboto</vt:lpstr>
      <vt:lpstr>微软雅黑</vt:lpstr>
      <vt:lpstr>汉仪旗黑</vt:lpstr>
      <vt:lpstr>Arial Unicode MS</vt:lpstr>
      <vt:lpstr>Wingdings</vt:lpstr>
      <vt:lpstr>宋体-简</vt:lpstr>
      <vt:lpstr>苹方-简</vt:lpstr>
      <vt:lpstr>Volsce template</vt:lpstr>
      <vt:lpstr>Research Project</vt:lpstr>
      <vt:lpstr>Introduction</vt:lpstr>
      <vt:lpstr>Part 1: ETF TE </vt:lpstr>
      <vt:lpstr>Split Data</vt:lpstr>
      <vt:lpstr>Minimize TE Strategy</vt:lpstr>
      <vt:lpstr>Optimized Weights:</vt:lpstr>
      <vt:lpstr>Optimized Weights:</vt:lpstr>
      <vt:lpstr>Part 2: Risk Parity</vt:lpstr>
      <vt:lpstr>Assets Group</vt:lpstr>
      <vt:lpstr>With leverage</vt:lpstr>
      <vt:lpstr>Risk-Parity</vt:lpstr>
      <vt:lpstr>Portfolio 2</vt:lpstr>
      <vt:lpstr>Best Portfolio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dc:creator/>
  <cp:lastModifiedBy>zhongmeiru</cp:lastModifiedBy>
  <cp:revision>1</cp:revision>
  <dcterms:created xsi:type="dcterms:W3CDTF">2022-11-02T18:55:10Z</dcterms:created>
  <dcterms:modified xsi:type="dcterms:W3CDTF">2022-11-02T18:55:10Z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