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65" r:id="rId5"/>
    <p:sldId id="264" r:id="rId6"/>
    <p:sldId id="262" r:id="rId7"/>
    <p:sldId id="266" r:id="rId8"/>
    <p:sldId id="269" r:id="rId9"/>
    <p:sldId id="268" r:id="rId10"/>
    <p:sldId id="270" r:id="rId11"/>
    <p:sldId id="274" r:id="rId12"/>
    <p:sldId id="271" r:id="rId13"/>
    <p:sldId id="272" r:id="rId14"/>
    <p:sldId id="273" r:id="rId15"/>
    <p:sldId id="284" r:id="rId16"/>
    <p:sldId id="287" r:id="rId17"/>
    <p:sldId id="290" r:id="rId18"/>
    <p:sldId id="314" r:id="rId19"/>
    <p:sldId id="292" r:id="rId20"/>
    <p:sldId id="313" r:id="rId21"/>
    <p:sldId id="293" r:id="rId22"/>
    <p:sldId id="297" r:id="rId23"/>
    <p:sldId id="315" r:id="rId24"/>
    <p:sldId id="294" r:id="rId25"/>
    <p:sldId id="308" r:id="rId26"/>
    <p:sldId id="295" r:id="rId27"/>
    <p:sldId id="310" r:id="rId28"/>
    <p:sldId id="296" r:id="rId29"/>
    <p:sldId id="309" r:id="rId30"/>
    <p:sldId id="299" r:id="rId31"/>
    <p:sldId id="305" r:id="rId32"/>
    <p:sldId id="300" r:id="rId33"/>
    <p:sldId id="301" r:id="rId34"/>
    <p:sldId id="302" r:id="rId35"/>
    <p:sldId id="316" r:id="rId36"/>
    <p:sldId id="311" r:id="rId37"/>
    <p:sldId id="307" r:id="rId38"/>
    <p:sldId id="276" r:id="rId39"/>
    <p:sldId id="279" r:id="rId40"/>
    <p:sldId id="280" r:id="rId41"/>
    <p:sldId id="278" r:id="rId42"/>
    <p:sldId id="306" r:id="rId43"/>
    <p:sldId id="285" r:id="rId44"/>
    <p:sldId id="281" r:id="rId45"/>
    <p:sldId id="283" r:id="rId46"/>
    <p:sldId id="312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a-ES"/>
              <a:t>Feu clic aquí per editar l'estil de subtítols del patró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41FC-E7D1-4B11-9CFC-DAE9C39B04D3}" type="datetimeFigureOut">
              <a:rPr lang="ca-ES" smtClean="0"/>
              <a:t>3/6/2017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3E00-A651-421F-B168-7E270F5B3E45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7276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41FC-E7D1-4B11-9CFC-DAE9C39B04D3}" type="datetimeFigureOut">
              <a:rPr lang="ca-ES" smtClean="0"/>
              <a:t>3/6/2017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3E00-A651-421F-B168-7E270F5B3E45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1690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41FC-E7D1-4B11-9CFC-DAE9C39B04D3}" type="datetimeFigureOut">
              <a:rPr lang="ca-ES" smtClean="0"/>
              <a:t>3/6/2017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3E00-A651-421F-B168-7E270F5B3E45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7276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41FC-E7D1-4B11-9CFC-DAE9C39B04D3}" type="datetimeFigureOut">
              <a:rPr lang="ca-ES" smtClean="0"/>
              <a:t>3/6/2017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3E00-A651-421F-B168-7E270F5B3E45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6703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a-ES"/>
              <a:t>Editeu els estils de text del patró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41FC-E7D1-4B11-9CFC-DAE9C39B04D3}" type="datetimeFigureOut">
              <a:rPr lang="ca-ES" smtClean="0"/>
              <a:t>3/6/2017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3E00-A651-421F-B168-7E270F5B3E45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6851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41FC-E7D1-4B11-9CFC-DAE9C39B04D3}" type="datetimeFigureOut">
              <a:rPr lang="ca-ES" smtClean="0"/>
              <a:t>3/6/2017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3E00-A651-421F-B168-7E270F5B3E45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1155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Editeu els estils de text del patró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Editeu els estils de text del patró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41FC-E7D1-4B11-9CFC-DAE9C39B04D3}" type="datetimeFigureOut">
              <a:rPr lang="ca-ES" smtClean="0"/>
              <a:t>3/6/2017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3E00-A651-421F-B168-7E270F5B3E45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6798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41FC-E7D1-4B11-9CFC-DAE9C39B04D3}" type="datetimeFigureOut">
              <a:rPr lang="ca-ES" smtClean="0"/>
              <a:t>3/6/2017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3E00-A651-421F-B168-7E270F5B3E45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0396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41FC-E7D1-4B11-9CFC-DAE9C39B04D3}" type="datetimeFigureOut">
              <a:rPr lang="ca-ES" smtClean="0"/>
              <a:t>3/6/2017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3E00-A651-421F-B168-7E270F5B3E45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7607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a-ES"/>
              <a:t>Editeu els estils de text del patró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41FC-E7D1-4B11-9CFC-DAE9C39B04D3}" type="datetimeFigureOut">
              <a:rPr lang="ca-ES" smtClean="0"/>
              <a:t>3/6/2017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3E00-A651-421F-B168-7E270F5B3E45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0103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a-ES"/>
              <a:t>Feu clic a la icona per afegir una imatge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a-ES"/>
              <a:t>Editeu els estils de text del patró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41FC-E7D1-4B11-9CFC-DAE9C39B04D3}" type="datetimeFigureOut">
              <a:rPr lang="ca-ES" smtClean="0"/>
              <a:t>3/6/2017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3E00-A651-421F-B168-7E270F5B3E45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8582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941FC-E7D1-4B11-9CFC-DAE9C39B04D3}" type="datetimeFigureOut">
              <a:rPr lang="ca-ES" smtClean="0"/>
              <a:t>3/6/2017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93E00-A651-421F-B168-7E270F5B3E45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96980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4767ABA9-4251-4149-BF53-BE3827FD23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dirty="0"/>
              <a:t>Talk as a Service</a:t>
            </a:r>
            <a:endParaRPr lang="ca-ES" sz="8800" b="1" dirty="0"/>
          </a:p>
        </p:txBody>
      </p:sp>
      <p:sp>
        <p:nvSpPr>
          <p:cNvPr id="3" name="Subtítol 2">
            <a:extLst>
              <a:ext uri="{FF2B5EF4-FFF2-40B4-BE49-F238E27FC236}">
                <a16:creationId xmlns:a16="http://schemas.microsoft.com/office/drawing/2014/main" id="{9FD1BB9B-D918-4B7C-AD3F-09ABE21476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pPr algn="r"/>
            <a:r>
              <a:rPr lang="en-US" dirty="0"/>
              <a:t>@</a:t>
            </a:r>
            <a:r>
              <a:rPr lang="en-US" dirty="0" err="1"/>
              <a:t>m_e_i_s</a:t>
            </a:r>
            <a:r>
              <a:rPr lang="en-US" dirty="0"/>
              <a:t>                   </a:t>
            </a:r>
          </a:p>
          <a:p>
            <a:pPr algn="r"/>
            <a:r>
              <a:rPr lang="en-US" dirty="0"/>
              <a:t> #MadPerl2017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536710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A0DA110-5E15-4C02-BDAE-7736D904FCD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45487" y="1235059"/>
            <a:ext cx="613180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ca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Build image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ca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$ docker build –t </a:t>
            </a:r>
            <a:r>
              <a:rPr kumimoji="0" lang="en-US" altLang="ca-E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my_image</a:t>
            </a:r>
            <a:r>
              <a:rPr kumimoji="0" lang="en-US" altLang="ca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ca-ES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ca-ES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ca-ES" dirty="0">
                <a:latin typeface="Consolas" panose="020B0609020204030204" pitchFamily="49" charset="0"/>
              </a:rPr>
              <a:t># Run container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ca-ES" dirty="0">
                <a:latin typeface="Consolas" panose="020B0609020204030204" pitchFamily="49" charset="0"/>
              </a:rPr>
              <a:t>$ docker run </a:t>
            </a:r>
            <a:r>
              <a:rPr lang="en-US" altLang="ca-ES" dirty="0" err="1">
                <a:latin typeface="Consolas" panose="020B0609020204030204" pitchFamily="49" charset="0"/>
              </a:rPr>
              <a:t>run</a:t>
            </a:r>
            <a:r>
              <a:rPr lang="en-US" altLang="ca-ES" dirty="0">
                <a:latin typeface="Consolas" panose="020B0609020204030204" pitchFamily="49" charset="0"/>
              </a:rPr>
              <a:t> –</a:t>
            </a:r>
            <a:r>
              <a:rPr lang="en-US" altLang="ca-ES" dirty="0" err="1">
                <a:latin typeface="Consolas" panose="020B0609020204030204" pitchFamily="49" charset="0"/>
              </a:rPr>
              <a:t>ti</a:t>
            </a:r>
            <a:r>
              <a:rPr lang="en-US" altLang="ca-ES" dirty="0">
                <a:latin typeface="Consolas" panose="020B0609020204030204" pitchFamily="49" charset="0"/>
              </a:rPr>
              <a:t> </a:t>
            </a:r>
            <a:r>
              <a:rPr lang="en-US" altLang="ca-ES" dirty="0" err="1">
                <a:latin typeface="Consolas" panose="020B0609020204030204" pitchFamily="49" charset="0"/>
              </a:rPr>
              <a:t>my_image</a:t>
            </a:r>
            <a:endParaRPr lang="en-US" altLang="ca-ES" dirty="0">
              <a:latin typeface="Consolas" panose="020B0609020204030204" pitchFamily="49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ca-ES" dirty="0">
                <a:latin typeface="Consolas" panose="020B0609020204030204" pitchFamily="49" charset="0"/>
              </a:rPr>
              <a:t> Madrid Perl Workshop</a:t>
            </a:r>
            <a:endParaRPr kumimoji="0" lang="en-US" altLang="ca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ca-ES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ca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ca-ES" dirty="0">
                <a:latin typeface="Consolas" panose="020B0609020204030204" pitchFamily="49" charset="0"/>
              </a:rPr>
              <a:t>$ docker run –</a:t>
            </a:r>
            <a:r>
              <a:rPr lang="en-US" altLang="ca-ES" dirty="0" err="1">
                <a:latin typeface="Consolas" panose="020B0609020204030204" pitchFamily="49" charset="0"/>
              </a:rPr>
              <a:t>ti</a:t>
            </a:r>
            <a:r>
              <a:rPr lang="en-US" altLang="ca-ES" dirty="0">
                <a:latin typeface="Consolas" panose="020B0609020204030204" pitchFamily="49" charset="0"/>
              </a:rPr>
              <a:t> </a:t>
            </a:r>
            <a:r>
              <a:rPr lang="en-US" altLang="ca-ES" dirty="0" err="1">
                <a:latin typeface="Consolas" panose="020B0609020204030204" pitchFamily="49" charset="0"/>
              </a:rPr>
              <a:t>my_image</a:t>
            </a:r>
            <a:r>
              <a:rPr lang="en-US" altLang="ca-ES" dirty="0">
                <a:latin typeface="Consolas" panose="020B0609020204030204" pitchFamily="49" charset="0"/>
              </a:rPr>
              <a:t> /bin/bash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ca-ES" dirty="0">
                <a:latin typeface="Consolas" panose="020B0609020204030204" pitchFamily="49" charset="0"/>
              </a:rPr>
              <a:t> code@4557f41ec2fe:~$</a:t>
            </a:r>
            <a:endParaRPr kumimoji="0" lang="ca-ES" altLang="ca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646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Imatge 3" descr="Imatge que conté gràfics de vectors&#10;&#10;Descripció generada amb un nivell de confiança elevat">
            <a:extLst>
              <a:ext uri="{FF2B5EF4-FFF2-40B4-BE49-F238E27FC236}">
                <a16:creationId xmlns:a16="http://schemas.microsoft.com/office/drawing/2014/main" id="{ADF58EF8-AEA7-400A-873F-AC3EFB694B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6" r="7024"/>
          <a:stretch/>
        </p:blipFill>
        <p:spPr>
          <a:xfrm>
            <a:off x="325314" y="-2811"/>
            <a:ext cx="5650988" cy="6858000"/>
          </a:xfrm>
          <a:prstGeom prst="rect">
            <a:avLst/>
          </a:prstGeom>
        </p:spPr>
      </p:pic>
      <p:sp>
        <p:nvSpPr>
          <p:cNvPr id="2" name="Títol 1">
            <a:extLst>
              <a:ext uri="{FF2B5EF4-FFF2-40B4-BE49-F238E27FC236}">
                <a16:creationId xmlns:a16="http://schemas.microsoft.com/office/drawing/2014/main" id="{B478D1A0-7774-47EE-9F98-56563D4EB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623" y="640082"/>
            <a:ext cx="2528317" cy="335247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Docker Compose</a:t>
            </a:r>
          </a:p>
        </p:txBody>
      </p:sp>
    </p:spTree>
    <p:extLst>
      <p:ext uri="{BB962C8B-B14F-4D97-AF65-F5344CB8AC3E}">
        <p14:creationId xmlns:p14="http://schemas.microsoft.com/office/powerpoint/2010/main" val="997527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EFAFE81F-F0F6-41D5-B732-8CC70341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Services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Network</a:t>
            </a:r>
            <a:endParaRPr lang="ca-ES" dirty="0"/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E19BEDF0-26B1-4AB1-9544-FCC66B4699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82653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C3A22D03-46D9-492A-9C59-C5C72868E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916" y="87920"/>
            <a:ext cx="7772400" cy="1332523"/>
          </a:xfrm>
        </p:spPr>
        <p:txBody>
          <a:bodyPr/>
          <a:lstStyle/>
          <a:p>
            <a:r>
              <a:rPr lang="en-US" dirty="0"/>
              <a:t>docker-</a:t>
            </a:r>
            <a:r>
              <a:rPr lang="en-US" dirty="0" err="1"/>
              <a:t>compose.yml</a:t>
            </a:r>
            <a:endParaRPr lang="ca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0DA110-5E15-4C02-BDAE-7736D904FCD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45487" y="1516332"/>
            <a:ext cx="5186035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ca-ES" altLang="ca-ES" dirty="0" err="1">
                <a:latin typeface="Consolas" panose="020B0609020204030204" pitchFamily="49" charset="0"/>
              </a:rPr>
              <a:t>version</a:t>
            </a:r>
            <a:r>
              <a:rPr lang="ca-ES" altLang="ca-ES" dirty="0">
                <a:latin typeface="Consolas" panose="020B0609020204030204" pitchFamily="49" charset="0"/>
              </a:rPr>
              <a:t>: '2'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ca-ES" altLang="ca-ES" dirty="0" err="1">
                <a:latin typeface="Consolas" panose="020B0609020204030204" pitchFamily="49" charset="0"/>
              </a:rPr>
              <a:t>services</a:t>
            </a:r>
            <a:r>
              <a:rPr lang="ca-ES" altLang="ca-ES" dirty="0">
                <a:latin typeface="Consolas" panose="020B0609020204030204" pitchFamily="49" charset="0"/>
              </a:rPr>
              <a:t>: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ca-ES" altLang="ca-ES" dirty="0">
                <a:latin typeface="Consolas" panose="020B0609020204030204" pitchFamily="49" charset="0"/>
              </a:rPr>
              <a:t>  web: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ca-ES" altLang="ca-ES" dirty="0">
                <a:latin typeface="Consolas" panose="020B0609020204030204" pitchFamily="49" charset="0"/>
              </a:rPr>
              <a:t>	</a:t>
            </a:r>
            <a:r>
              <a:rPr lang="ca-ES" altLang="ca-ES" dirty="0" err="1">
                <a:latin typeface="Consolas" panose="020B0609020204030204" pitchFamily="49" charset="0"/>
              </a:rPr>
              <a:t>image</a:t>
            </a:r>
            <a:r>
              <a:rPr lang="ca-ES" altLang="ca-ES" dirty="0">
                <a:latin typeface="Consolas" panose="020B0609020204030204" pitchFamily="49" charset="0"/>
              </a:rPr>
              <a:t>: </a:t>
            </a:r>
            <a:r>
              <a:rPr lang="ca-ES" altLang="ca-ES" dirty="0" err="1">
                <a:latin typeface="Consolas" panose="020B0609020204030204" pitchFamily="49" charset="0"/>
              </a:rPr>
              <a:t>my_image</a:t>
            </a:r>
            <a:endParaRPr lang="ca-ES" altLang="ca-ES" dirty="0">
              <a:latin typeface="Consolas" panose="020B0609020204030204" pitchFamily="49" charset="0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ca-ES" altLang="ca-ES" dirty="0">
                <a:latin typeface="Consolas" panose="020B0609020204030204" pitchFamily="49" charset="0"/>
              </a:rPr>
              <a:t>	ports: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ca-ES" altLang="ca-ES" dirty="0">
                <a:latin typeface="Consolas" panose="020B0609020204030204" pitchFamily="49" charset="0"/>
              </a:rPr>
              <a:t>	  - "5000:5000"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ca-ES" altLang="ca-ES" dirty="0">
                <a:latin typeface="Consolas" panose="020B0609020204030204" pitchFamily="49" charset="0"/>
              </a:rPr>
              <a:t>	</a:t>
            </a:r>
            <a:r>
              <a:rPr lang="ca-ES" altLang="ca-ES" dirty="0" err="1">
                <a:latin typeface="Consolas" panose="020B0609020204030204" pitchFamily="49" charset="0"/>
              </a:rPr>
              <a:t>volumes</a:t>
            </a:r>
            <a:r>
              <a:rPr lang="ca-ES" altLang="ca-ES" dirty="0">
                <a:latin typeface="Consolas" panose="020B0609020204030204" pitchFamily="49" charset="0"/>
              </a:rPr>
              <a:t>: 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ca-ES" altLang="ca-ES" dirty="0">
                <a:latin typeface="Consolas" panose="020B0609020204030204" pitchFamily="49" charset="0"/>
              </a:rPr>
              <a:t>	  - .:/home/</a:t>
            </a:r>
            <a:r>
              <a:rPr lang="ca-ES" altLang="ca-ES" dirty="0" err="1">
                <a:latin typeface="Consolas" panose="020B0609020204030204" pitchFamily="49" charset="0"/>
              </a:rPr>
              <a:t>code</a:t>
            </a:r>
            <a:endParaRPr lang="ca-ES" altLang="ca-ES" dirty="0">
              <a:latin typeface="Consolas" panose="020B0609020204030204" pitchFamily="49" charset="0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ca-ES" dirty="0">
                <a:latin typeface="Consolas" panose="020B0609020204030204" pitchFamily="49" charset="0"/>
              </a:rPr>
              <a:t>	</a:t>
            </a:r>
            <a:r>
              <a:rPr lang="ca-ES" altLang="ca-ES" dirty="0" err="1">
                <a:latin typeface="Consolas" panose="020B0609020204030204" pitchFamily="49" charset="0"/>
              </a:rPr>
              <a:t>command</a:t>
            </a:r>
            <a:r>
              <a:rPr lang="ca-ES" altLang="ca-ES" dirty="0">
                <a:latin typeface="Consolas" panose="020B0609020204030204" pitchFamily="49" charset="0"/>
              </a:rPr>
              <a:t>: ./run_my_app.pl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ca-ES" dirty="0">
                <a:latin typeface="Consolas" panose="020B0609020204030204" pitchFamily="49" charset="0"/>
              </a:rPr>
              <a:t>	</a:t>
            </a:r>
            <a:r>
              <a:rPr lang="en-US" altLang="ca-ES" dirty="0" err="1">
                <a:latin typeface="Consolas" panose="020B0609020204030204" pitchFamily="49" charset="0"/>
              </a:rPr>
              <a:t>depends_on</a:t>
            </a:r>
            <a:r>
              <a:rPr lang="en-US" altLang="ca-ES" dirty="0">
                <a:latin typeface="Consolas" panose="020B0609020204030204" pitchFamily="49" charset="0"/>
              </a:rPr>
              <a:t>: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ca-ES" dirty="0">
                <a:latin typeface="Consolas" panose="020B0609020204030204" pitchFamily="49" charset="0"/>
              </a:rPr>
              <a:t>	  -</a:t>
            </a:r>
            <a:r>
              <a:rPr lang="en-US" altLang="ca-ES" dirty="0" err="1">
                <a:latin typeface="Consolas" panose="020B0609020204030204" pitchFamily="49" charset="0"/>
              </a:rPr>
              <a:t>redis</a:t>
            </a:r>
            <a:endParaRPr lang="ca-ES" altLang="ca-ES" dirty="0">
              <a:latin typeface="Consolas" panose="020B0609020204030204" pitchFamily="49" charset="0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ca-ES" altLang="ca-ES" dirty="0">
                <a:latin typeface="Consolas" panose="020B0609020204030204" pitchFamily="49" charset="0"/>
              </a:rPr>
              <a:t>  </a:t>
            </a:r>
            <a:r>
              <a:rPr lang="ca-ES" altLang="ca-ES" dirty="0" err="1">
                <a:latin typeface="Consolas" panose="020B0609020204030204" pitchFamily="49" charset="0"/>
              </a:rPr>
              <a:t>redis</a:t>
            </a:r>
            <a:r>
              <a:rPr lang="ca-ES" altLang="ca-ES" dirty="0">
                <a:latin typeface="Consolas" panose="020B0609020204030204" pitchFamily="49" charset="0"/>
              </a:rPr>
              <a:t>: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ca-ES" altLang="ca-ES" dirty="0">
                <a:latin typeface="Consolas" panose="020B0609020204030204" pitchFamily="49" charset="0"/>
              </a:rPr>
              <a:t>	</a:t>
            </a:r>
            <a:r>
              <a:rPr lang="ca-ES" altLang="ca-ES" dirty="0" err="1">
                <a:latin typeface="Consolas" panose="020B0609020204030204" pitchFamily="49" charset="0"/>
              </a:rPr>
              <a:t>image</a:t>
            </a:r>
            <a:r>
              <a:rPr lang="ca-ES" altLang="ca-ES" dirty="0">
                <a:latin typeface="Consolas" panose="020B0609020204030204" pitchFamily="49" charset="0"/>
              </a:rPr>
              <a:t>: "</a:t>
            </a:r>
            <a:r>
              <a:rPr lang="ca-ES" altLang="ca-ES" dirty="0" err="1">
                <a:latin typeface="Consolas" panose="020B0609020204030204" pitchFamily="49" charset="0"/>
              </a:rPr>
              <a:t>redis:alpine</a:t>
            </a:r>
            <a:r>
              <a:rPr lang="ca-ES" altLang="ca-ES" dirty="0">
                <a:latin typeface="Consolas" panose="020B0609020204030204" pitchFamily="49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a-ES" altLang="ca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632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A0DA110-5E15-4C02-BDAE-7736D904FCD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45487" y="1973723"/>
            <a:ext cx="783099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ca-ES" dirty="0">
                <a:latin typeface="Consolas" panose="020B0609020204030204" pitchFamily="49" charset="0"/>
              </a:rPr>
              <a:t>$ docker-compose up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ca-ES" dirty="0">
                <a:latin typeface="Consolas" panose="020B0609020204030204" pitchFamily="49" charset="0"/>
              </a:rPr>
              <a:t> Pulling image </a:t>
            </a:r>
            <a:r>
              <a:rPr lang="en-US" altLang="ca-ES" dirty="0" err="1">
                <a:latin typeface="Consolas" panose="020B0609020204030204" pitchFamily="49" charset="0"/>
              </a:rPr>
              <a:t>redis</a:t>
            </a:r>
            <a:r>
              <a:rPr lang="en-US" altLang="ca-ES" dirty="0">
                <a:latin typeface="Consolas" panose="020B0609020204030204" pitchFamily="49" charset="0"/>
              </a:rPr>
              <a:t>...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ca-ES" dirty="0">
                <a:latin typeface="Consolas" panose="020B0609020204030204" pitchFamily="49" charset="0"/>
              </a:rPr>
              <a:t> Pulling image </a:t>
            </a:r>
            <a:r>
              <a:rPr lang="en-US" altLang="ca-ES" dirty="0" err="1">
                <a:latin typeface="Consolas" panose="020B0609020204030204" pitchFamily="49" charset="0"/>
              </a:rPr>
              <a:t>my_image</a:t>
            </a:r>
            <a:r>
              <a:rPr lang="en-US" altLang="ca-ES" dirty="0">
                <a:latin typeface="Consolas" panose="020B0609020204030204" pitchFamily="49" charset="0"/>
              </a:rPr>
              <a:t>...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ca-ES" dirty="0">
                <a:latin typeface="Consolas" panose="020B0609020204030204" pitchFamily="49" charset="0"/>
              </a:rPr>
              <a:t> Starting composetest_redis_1...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ca-ES" dirty="0">
                <a:latin typeface="Consolas" panose="020B0609020204030204" pitchFamily="49" charset="0"/>
              </a:rPr>
              <a:t> Starting composetest_web_1...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ca-ES" dirty="0">
                <a:latin typeface="Consolas" panose="020B0609020204030204" pitchFamily="49" charset="0"/>
              </a:rPr>
              <a:t> redis_1 | [8] 02 Jan 18:43:35.576 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ca-ES" dirty="0">
                <a:latin typeface="Consolas" panose="020B0609020204030204" pitchFamily="49" charset="0"/>
              </a:rPr>
              <a:t> web_1   |  * Running on http://0.0.0.0:5000/</a:t>
            </a:r>
          </a:p>
        </p:txBody>
      </p:sp>
    </p:spTree>
    <p:extLst>
      <p:ext uri="{BB962C8B-B14F-4D97-AF65-F5344CB8AC3E}">
        <p14:creationId xmlns:p14="http://schemas.microsoft.com/office/powerpoint/2010/main" val="2021650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2E9230F2-5F8F-4536-98FA-DD243D458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so?</a:t>
            </a:r>
            <a:endParaRPr lang="ca-ES" dirty="0"/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86F33E67-6B34-49E5-B754-AA9B0C29E7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29777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19F1D6A1-3E26-445A-B4A9-1D2B88325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  <a:endParaRPr lang="ca-ES" dirty="0"/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F7B9709C-037C-4CA7-8995-6D0F0A0982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15336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F290ECAB-CF60-49E0-8DB4-6119F721D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No, really, constraints.</a:t>
            </a:r>
            <a:endParaRPr lang="ca-ES" dirty="0"/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4B0B99F8-471C-42C7-AAF7-30EB181053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61557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A5C27711-8A24-43FF-A371-50EE79A8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125414"/>
            <a:ext cx="7886700" cy="5495194"/>
          </a:xfrm>
        </p:spPr>
        <p:txBody>
          <a:bodyPr/>
          <a:lstStyle/>
          <a:p>
            <a:pPr algn="ctr"/>
            <a:r>
              <a:rPr lang="en-US" dirty="0"/>
              <a:t>Can’t write to disk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Immutability</a:t>
            </a:r>
            <a:br>
              <a:rPr lang="en-US" dirty="0"/>
            </a:br>
            <a:endParaRPr lang="ca-ES" dirty="0"/>
          </a:p>
        </p:txBody>
      </p:sp>
      <p:sp>
        <p:nvSpPr>
          <p:cNvPr id="4" name="Fletxa: avall 3">
            <a:extLst>
              <a:ext uri="{FF2B5EF4-FFF2-40B4-BE49-F238E27FC236}">
                <a16:creationId xmlns:a16="http://schemas.microsoft.com/office/drawing/2014/main" id="{CA91EA8E-43D6-473F-BDEC-718E8FCF1C79}"/>
              </a:ext>
            </a:extLst>
          </p:cNvPr>
          <p:cNvSpPr/>
          <p:nvPr/>
        </p:nvSpPr>
        <p:spPr>
          <a:xfrm>
            <a:off x="4101245" y="3094893"/>
            <a:ext cx="931985" cy="129247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85390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A5C27711-8A24-43FF-A371-50EE79A8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125414"/>
            <a:ext cx="7886700" cy="5495194"/>
          </a:xfrm>
        </p:spPr>
        <p:txBody>
          <a:bodyPr/>
          <a:lstStyle/>
          <a:p>
            <a:pPr algn="ctr"/>
            <a:r>
              <a:rPr lang="en-US" dirty="0"/>
              <a:t>Immutability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Less uncertainty</a:t>
            </a:r>
            <a:br>
              <a:rPr lang="en-US" dirty="0"/>
            </a:br>
            <a:endParaRPr lang="ca-ES" dirty="0"/>
          </a:p>
        </p:txBody>
      </p:sp>
      <p:sp>
        <p:nvSpPr>
          <p:cNvPr id="4" name="Fletxa: avall 3">
            <a:extLst>
              <a:ext uri="{FF2B5EF4-FFF2-40B4-BE49-F238E27FC236}">
                <a16:creationId xmlns:a16="http://schemas.microsoft.com/office/drawing/2014/main" id="{CA91EA8E-43D6-473F-BDEC-718E8FCF1C79}"/>
              </a:ext>
            </a:extLst>
          </p:cNvPr>
          <p:cNvSpPr/>
          <p:nvPr/>
        </p:nvSpPr>
        <p:spPr>
          <a:xfrm>
            <a:off x="4101245" y="3094893"/>
            <a:ext cx="931985" cy="129247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1475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278985EF-9C7F-421A-828E-542A29D34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the people have chosen</a:t>
            </a:r>
            <a:endParaRPr lang="ca-ES" dirty="0"/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027EE4B4-7D38-4871-B49A-B347CCFBD7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79114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A5C27711-8A24-43FF-A371-50EE79A8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125414"/>
            <a:ext cx="7886700" cy="549519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Immutability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Easy(</a:t>
            </a:r>
            <a:r>
              <a:rPr lang="en-US" dirty="0" err="1"/>
              <a:t>er</a:t>
            </a:r>
            <a:r>
              <a:rPr lang="en-US" dirty="0"/>
              <a:t>) to reason about</a:t>
            </a:r>
            <a:br>
              <a:rPr lang="en-US" dirty="0"/>
            </a:br>
            <a:endParaRPr lang="ca-ES" dirty="0"/>
          </a:p>
        </p:txBody>
      </p:sp>
      <p:sp>
        <p:nvSpPr>
          <p:cNvPr id="4" name="Fletxa: avall 3">
            <a:extLst>
              <a:ext uri="{FF2B5EF4-FFF2-40B4-BE49-F238E27FC236}">
                <a16:creationId xmlns:a16="http://schemas.microsoft.com/office/drawing/2014/main" id="{CA91EA8E-43D6-473F-BDEC-718E8FCF1C79}"/>
              </a:ext>
            </a:extLst>
          </p:cNvPr>
          <p:cNvSpPr/>
          <p:nvPr/>
        </p:nvSpPr>
        <p:spPr>
          <a:xfrm>
            <a:off x="4101245" y="3094893"/>
            <a:ext cx="931985" cy="129247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9940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A5C27711-8A24-43FF-A371-50EE79A8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125414"/>
            <a:ext cx="7886700" cy="5495194"/>
          </a:xfrm>
        </p:spPr>
        <p:txBody>
          <a:bodyPr/>
          <a:lstStyle/>
          <a:p>
            <a:pPr algn="ctr"/>
            <a:r>
              <a:rPr lang="en-US" dirty="0"/>
              <a:t>Support only one OS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 only need one</a:t>
            </a:r>
            <a:br>
              <a:rPr lang="en-US" dirty="0"/>
            </a:br>
            <a:endParaRPr lang="ca-ES" dirty="0"/>
          </a:p>
        </p:txBody>
      </p:sp>
      <p:sp>
        <p:nvSpPr>
          <p:cNvPr id="4" name="Fletxa: avall 3">
            <a:extLst>
              <a:ext uri="{FF2B5EF4-FFF2-40B4-BE49-F238E27FC236}">
                <a16:creationId xmlns:a16="http://schemas.microsoft.com/office/drawing/2014/main" id="{CA91EA8E-43D6-473F-BDEC-718E8FCF1C79}"/>
              </a:ext>
            </a:extLst>
          </p:cNvPr>
          <p:cNvSpPr/>
          <p:nvPr/>
        </p:nvSpPr>
        <p:spPr>
          <a:xfrm>
            <a:off x="4101245" y="3094893"/>
            <a:ext cx="931985" cy="129247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296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A5C27711-8A24-43FF-A371-50EE79A8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125414"/>
            <a:ext cx="7886700" cy="54951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Support only one OS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(probably) Works on prod</a:t>
            </a:r>
            <a:br>
              <a:rPr lang="en-US" dirty="0"/>
            </a:br>
            <a:endParaRPr lang="ca-ES" dirty="0"/>
          </a:p>
        </p:txBody>
      </p:sp>
      <p:sp>
        <p:nvSpPr>
          <p:cNvPr id="4" name="Fletxa: avall 3">
            <a:extLst>
              <a:ext uri="{FF2B5EF4-FFF2-40B4-BE49-F238E27FC236}">
                <a16:creationId xmlns:a16="http://schemas.microsoft.com/office/drawing/2014/main" id="{CA91EA8E-43D6-473F-BDEC-718E8FCF1C79}"/>
              </a:ext>
            </a:extLst>
          </p:cNvPr>
          <p:cNvSpPr/>
          <p:nvPr/>
        </p:nvSpPr>
        <p:spPr>
          <a:xfrm>
            <a:off x="4101245" y="3094893"/>
            <a:ext cx="931985" cy="129247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32148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A5C27711-8A24-43FF-A371-50EE79A8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125414"/>
            <a:ext cx="7886700" cy="549519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Support only one OS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Don’t need </a:t>
            </a:r>
            <a:r>
              <a:rPr lang="en-US" dirty="0" err="1"/>
              <a:t>plenv</a:t>
            </a:r>
            <a:r>
              <a:rPr lang="en-US" dirty="0"/>
              <a:t>/brew</a:t>
            </a:r>
            <a:br>
              <a:rPr lang="en-US" dirty="0"/>
            </a:br>
            <a:endParaRPr lang="ca-ES" dirty="0"/>
          </a:p>
        </p:txBody>
      </p:sp>
      <p:sp>
        <p:nvSpPr>
          <p:cNvPr id="4" name="Fletxa: avall 3">
            <a:extLst>
              <a:ext uri="{FF2B5EF4-FFF2-40B4-BE49-F238E27FC236}">
                <a16:creationId xmlns:a16="http://schemas.microsoft.com/office/drawing/2014/main" id="{CA91EA8E-43D6-473F-BDEC-718E8FCF1C79}"/>
              </a:ext>
            </a:extLst>
          </p:cNvPr>
          <p:cNvSpPr/>
          <p:nvPr/>
        </p:nvSpPr>
        <p:spPr>
          <a:xfrm>
            <a:off x="4101245" y="3094893"/>
            <a:ext cx="931985" cy="129247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36687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A5C27711-8A24-43FF-A371-50EE79A8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125414"/>
            <a:ext cx="7886700" cy="5495194"/>
          </a:xfrm>
        </p:spPr>
        <p:txBody>
          <a:bodyPr/>
          <a:lstStyle/>
          <a:p>
            <a:pPr algn="ctr"/>
            <a:r>
              <a:rPr lang="en-US" dirty="0"/>
              <a:t>Define your entire stack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Infrastructure as code</a:t>
            </a:r>
            <a:br>
              <a:rPr lang="en-US" dirty="0"/>
            </a:br>
            <a:endParaRPr lang="ca-ES" dirty="0"/>
          </a:p>
        </p:txBody>
      </p:sp>
      <p:sp>
        <p:nvSpPr>
          <p:cNvPr id="4" name="Fletxa: avall 3">
            <a:extLst>
              <a:ext uri="{FF2B5EF4-FFF2-40B4-BE49-F238E27FC236}">
                <a16:creationId xmlns:a16="http://schemas.microsoft.com/office/drawing/2014/main" id="{CA91EA8E-43D6-473F-BDEC-718E8FCF1C79}"/>
              </a:ext>
            </a:extLst>
          </p:cNvPr>
          <p:cNvSpPr/>
          <p:nvPr/>
        </p:nvSpPr>
        <p:spPr>
          <a:xfrm>
            <a:off x="4101245" y="3094893"/>
            <a:ext cx="931985" cy="129247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00831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A5C27711-8A24-43FF-A371-50EE79A8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125414"/>
            <a:ext cx="7886700" cy="5495194"/>
          </a:xfrm>
        </p:spPr>
        <p:txBody>
          <a:bodyPr/>
          <a:lstStyle/>
          <a:p>
            <a:pPr algn="ctr"/>
            <a:r>
              <a:rPr lang="en-US" dirty="0"/>
              <a:t>Define your entire stack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Explicit dependencies</a:t>
            </a:r>
            <a:br>
              <a:rPr lang="en-US" dirty="0"/>
            </a:br>
            <a:endParaRPr lang="ca-ES" dirty="0"/>
          </a:p>
        </p:txBody>
      </p:sp>
      <p:sp>
        <p:nvSpPr>
          <p:cNvPr id="4" name="Fletxa: avall 3">
            <a:extLst>
              <a:ext uri="{FF2B5EF4-FFF2-40B4-BE49-F238E27FC236}">
                <a16:creationId xmlns:a16="http://schemas.microsoft.com/office/drawing/2014/main" id="{CA91EA8E-43D6-473F-BDEC-718E8FCF1C79}"/>
              </a:ext>
            </a:extLst>
          </p:cNvPr>
          <p:cNvSpPr/>
          <p:nvPr/>
        </p:nvSpPr>
        <p:spPr>
          <a:xfrm>
            <a:off x="4101245" y="3094893"/>
            <a:ext cx="931985" cy="129247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54091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A5C27711-8A24-43FF-A371-50EE79A8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125414"/>
            <a:ext cx="7886700" cy="5495194"/>
          </a:xfrm>
        </p:spPr>
        <p:txBody>
          <a:bodyPr/>
          <a:lstStyle/>
          <a:p>
            <a:pPr algn="ctr"/>
            <a:r>
              <a:rPr lang="en-US" dirty="0"/>
              <a:t>Define your entire stack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Works on ‘dev’ machine</a:t>
            </a:r>
            <a:br>
              <a:rPr lang="en-US" dirty="0"/>
            </a:br>
            <a:endParaRPr lang="ca-ES" dirty="0"/>
          </a:p>
        </p:txBody>
      </p:sp>
      <p:sp>
        <p:nvSpPr>
          <p:cNvPr id="4" name="Fletxa: avall 3">
            <a:extLst>
              <a:ext uri="{FF2B5EF4-FFF2-40B4-BE49-F238E27FC236}">
                <a16:creationId xmlns:a16="http://schemas.microsoft.com/office/drawing/2014/main" id="{CA91EA8E-43D6-473F-BDEC-718E8FCF1C79}"/>
              </a:ext>
            </a:extLst>
          </p:cNvPr>
          <p:cNvSpPr/>
          <p:nvPr/>
        </p:nvSpPr>
        <p:spPr>
          <a:xfrm>
            <a:off x="4101245" y="3094893"/>
            <a:ext cx="931985" cy="129247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73033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A5C27711-8A24-43FF-A371-50EE79A8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125414"/>
            <a:ext cx="7886700" cy="5495194"/>
          </a:xfrm>
        </p:spPr>
        <p:txBody>
          <a:bodyPr/>
          <a:lstStyle/>
          <a:p>
            <a:pPr algn="ctr"/>
            <a:r>
              <a:rPr lang="en-US" dirty="0"/>
              <a:t>Define your entire stack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Integration first</a:t>
            </a:r>
            <a:br>
              <a:rPr lang="en-US" dirty="0"/>
            </a:br>
            <a:endParaRPr lang="ca-ES" dirty="0"/>
          </a:p>
        </p:txBody>
      </p:sp>
      <p:sp>
        <p:nvSpPr>
          <p:cNvPr id="4" name="Fletxa: avall 3">
            <a:extLst>
              <a:ext uri="{FF2B5EF4-FFF2-40B4-BE49-F238E27FC236}">
                <a16:creationId xmlns:a16="http://schemas.microsoft.com/office/drawing/2014/main" id="{CA91EA8E-43D6-473F-BDEC-718E8FCF1C79}"/>
              </a:ext>
            </a:extLst>
          </p:cNvPr>
          <p:cNvSpPr/>
          <p:nvPr/>
        </p:nvSpPr>
        <p:spPr>
          <a:xfrm>
            <a:off x="4101245" y="3094893"/>
            <a:ext cx="931985" cy="129247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17777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A5C27711-8A24-43FF-A371-50EE79A8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125414"/>
            <a:ext cx="7886700" cy="5495194"/>
          </a:xfrm>
        </p:spPr>
        <p:txBody>
          <a:bodyPr/>
          <a:lstStyle/>
          <a:p>
            <a:pPr algn="ctr"/>
            <a:r>
              <a:rPr lang="en-US" dirty="0"/>
              <a:t>Define your entire stack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Infrastructure as code</a:t>
            </a:r>
            <a:br>
              <a:rPr lang="en-US" dirty="0"/>
            </a:br>
            <a:endParaRPr lang="ca-ES" dirty="0"/>
          </a:p>
        </p:txBody>
      </p:sp>
      <p:sp>
        <p:nvSpPr>
          <p:cNvPr id="4" name="Fletxa: avall 3">
            <a:extLst>
              <a:ext uri="{FF2B5EF4-FFF2-40B4-BE49-F238E27FC236}">
                <a16:creationId xmlns:a16="http://schemas.microsoft.com/office/drawing/2014/main" id="{CA91EA8E-43D6-473F-BDEC-718E8FCF1C79}"/>
              </a:ext>
            </a:extLst>
          </p:cNvPr>
          <p:cNvSpPr/>
          <p:nvPr/>
        </p:nvSpPr>
        <p:spPr>
          <a:xfrm>
            <a:off x="4101245" y="3094893"/>
            <a:ext cx="931985" cy="129247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47955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A5C27711-8A24-43FF-A371-50EE79A8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125414"/>
            <a:ext cx="7886700" cy="5495194"/>
          </a:xfrm>
        </p:spPr>
        <p:txBody>
          <a:bodyPr/>
          <a:lstStyle/>
          <a:p>
            <a:pPr algn="ctr"/>
            <a:r>
              <a:rPr lang="en-US" dirty="0"/>
              <a:t>Define your entire stack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Try Perl 5.26 today</a:t>
            </a:r>
            <a:br>
              <a:rPr lang="en-US" dirty="0"/>
            </a:br>
            <a:endParaRPr lang="ca-ES" dirty="0"/>
          </a:p>
        </p:txBody>
      </p:sp>
      <p:sp>
        <p:nvSpPr>
          <p:cNvPr id="4" name="Fletxa: avall 3">
            <a:extLst>
              <a:ext uri="{FF2B5EF4-FFF2-40B4-BE49-F238E27FC236}">
                <a16:creationId xmlns:a16="http://schemas.microsoft.com/office/drawing/2014/main" id="{CA91EA8E-43D6-473F-BDEC-718E8FCF1C79}"/>
              </a:ext>
            </a:extLst>
          </p:cNvPr>
          <p:cNvSpPr/>
          <p:nvPr/>
        </p:nvSpPr>
        <p:spPr>
          <a:xfrm>
            <a:off x="4101245" y="3094893"/>
            <a:ext cx="931985" cy="129247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9036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tge 3">
            <a:extLst>
              <a:ext uri="{FF2B5EF4-FFF2-40B4-BE49-F238E27FC236}">
                <a16:creationId xmlns:a16="http://schemas.microsoft.com/office/drawing/2014/main" id="{FE82184E-B3CF-41F9-A15A-5F45B6A04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95" y="1318611"/>
            <a:ext cx="7289997" cy="409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59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A5C27711-8A24-43FF-A371-50EE79A8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58" y="615460"/>
            <a:ext cx="7886700" cy="608427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Infrastructure as code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New dev?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docker-compose up</a:t>
            </a:r>
            <a:endParaRPr lang="ca-ES" dirty="0">
              <a:latin typeface="Consolas" panose="020B0609020204030204" pitchFamily="49" charset="0"/>
            </a:endParaRPr>
          </a:p>
        </p:txBody>
      </p:sp>
      <p:sp>
        <p:nvSpPr>
          <p:cNvPr id="4" name="Fletxa: avall 3">
            <a:extLst>
              <a:ext uri="{FF2B5EF4-FFF2-40B4-BE49-F238E27FC236}">
                <a16:creationId xmlns:a16="http://schemas.microsoft.com/office/drawing/2014/main" id="{CA91EA8E-43D6-473F-BDEC-718E8FCF1C79}"/>
              </a:ext>
            </a:extLst>
          </p:cNvPr>
          <p:cNvSpPr/>
          <p:nvPr/>
        </p:nvSpPr>
        <p:spPr>
          <a:xfrm>
            <a:off x="4101245" y="3094893"/>
            <a:ext cx="931985" cy="129247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20980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A5C27711-8A24-43FF-A371-50EE79A8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125414"/>
            <a:ext cx="7886700" cy="5495194"/>
          </a:xfrm>
        </p:spPr>
        <p:txBody>
          <a:bodyPr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docker-compose up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My laptop can burn</a:t>
            </a:r>
            <a:br>
              <a:rPr lang="en-US" dirty="0"/>
            </a:br>
            <a:endParaRPr lang="ca-ES" dirty="0"/>
          </a:p>
        </p:txBody>
      </p:sp>
      <p:sp>
        <p:nvSpPr>
          <p:cNvPr id="4" name="Fletxa: avall 3">
            <a:extLst>
              <a:ext uri="{FF2B5EF4-FFF2-40B4-BE49-F238E27FC236}">
                <a16:creationId xmlns:a16="http://schemas.microsoft.com/office/drawing/2014/main" id="{CA91EA8E-43D6-473F-BDEC-718E8FCF1C79}"/>
              </a:ext>
            </a:extLst>
          </p:cNvPr>
          <p:cNvSpPr/>
          <p:nvPr/>
        </p:nvSpPr>
        <p:spPr>
          <a:xfrm>
            <a:off x="4101245" y="3094893"/>
            <a:ext cx="931985" cy="129247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09677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A5C27711-8A24-43FF-A371-50EE79A8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125414"/>
            <a:ext cx="7886700" cy="5495194"/>
          </a:xfrm>
        </p:spPr>
        <p:txBody>
          <a:bodyPr/>
          <a:lstStyle/>
          <a:p>
            <a:pPr algn="ctr"/>
            <a:r>
              <a:rPr lang="en-US" dirty="0"/>
              <a:t>1 container, 1 process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1 process, 1 service</a:t>
            </a:r>
            <a:br>
              <a:rPr lang="en-US" dirty="0"/>
            </a:br>
            <a:endParaRPr lang="ca-ES" dirty="0"/>
          </a:p>
        </p:txBody>
      </p:sp>
      <p:sp>
        <p:nvSpPr>
          <p:cNvPr id="4" name="Fletxa: avall 3">
            <a:extLst>
              <a:ext uri="{FF2B5EF4-FFF2-40B4-BE49-F238E27FC236}">
                <a16:creationId xmlns:a16="http://schemas.microsoft.com/office/drawing/2014/main" id="{CA91EA8E-43D6-473F-BDEC-718E8FCF1C79}"/>
              </a:ext>
            </a:extLst>
          </p:cNvPr>
          <p:cNvSpPr/>
          <p:nvPr/>
        </p:nvSpPr>
        <p:spPr>
          <a:xfrm>
            <a:off x="4101245" y="3094893"/>
            <a:ext cx="931985" cy="129247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21717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A5C27711-8A24-43FF-A371-50EE79A8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125414"/>
            <a:ext cx="7886700" cy="5495194"/>
          </a:xfrm>
        </p:spPr>
        <p:txBody>
          <a:bodyPr/>
          <a:lstStyle/>
          <a:p>
            <a:pPr algn="ctr"/>
            <a:r>
              <a:rPr lang="en-US" dirty="0"/>
              <a:t>1 process, 1 service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Explicit communication</a:t>
            </a:r>
            <a:br>
              <a:rPr lang="en-US" dirty="0"/>
            </a:br>
            <a:endParaRPr lang="ca-ES" dirty="0"/>
          </a:p>
        </p:txBody>
      </p:sp>
      <p:sp>
        <p:nvSpPr>
          <p:cNvPr id="4" name="Fletxa: avall 3">
            <a:extLst>
              <a:ext uri="{FF2B5EF4-FFF2-40B4-BE49-F238E27FC236}">
                <a16:creationId xmlns:a16="http://schemas.microsoft.com/office/drawing/2014/main" id="{CA91EA8E-43D6-473F-BDEC-718E8FCF1C79}"/>
              </a:ext>
            </a:extLst>
          </p:cNvPr>
          <p:cNvSpPr/>
          <p:nvPr/>
        </p:nvSpPr>
        <p:spPr>
          <a:xfrm>
            <a:off x="4101245" y="3094893"/>
            <a:ext cx="931985" cy="129247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2072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A5C27711-8A24-43FF-A371-50EE79A8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125414"/>
            <a:ext cx="7886700" cy="5495194"/>
          </a:xfrm>
        </p:spPr>
        <p:txBody>
          <a:bodyPr/>
          <a:lstStyle/>
          <a:p>
            <a:pPr algn="ctr"/>
            <a:r>
              <a:rPr lang="en-US" dirty="0"/>
              <a:t>1 process, 1 service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Better architecture</a:t>
            </a:r>
            <a:br>
              <a:rPr lang="en-US" dirty="0"/>
            </a:br>
            <a:endParaRPr lang="ca-ES" dirty="0"/>
          </a:p>
        </p:txBody>
      </p:sp>
      <p:sp>
        <p:nvSpPr>
          <p:cNvPr id="4" name="Fletxa: avall 3">
            <a:extLst>
              <a:ext uri="{FF2B5EF4-FFF2-40B4-BE49-F238E27FC236}">
                <a16:creationId xmlns:a16="http://schemas.microsoft.com/office/drawing/2014/main" id="{CA91EA8E-43D6-473F-BDEC-718E8FCF1C79}"/>
              </a:ext>
            </a:extLst>
          </p:cNvPr>
          <p:cNvSpPr/>
          <p:nvPr/>
        </p:nvSpPr>
        <p:spPr>
          <a:xfrm>
            <a:off x="4101245" y="3094893"/>
            <a:ext cx="931985" cy="129247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624768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A5C27711-8A24-43FF-A371-50EE79A8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125414"/>
            <a:ext cx="7886700" cy="5495194"/>
          </a:xfrm>
        </p:spPr>
        <p:txBody>
          <a:bodyPr/>
          <a:lstStyle/>
          <a:p>
            <a:pPr algn="ctr"/>
            <a:r>
              <a:rPr lang="en-US" dirty="0"/>
              <a:t>1 process, 1 service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Look Ma! Microservices</a:t>
            </a:r>
            <a:br>
              <a:rPr lang="en-US" dirty="0"/>
            </a:br>
            <a:endParaRPr lang="ca-ES" dirty="0"/>
          </a:p>
        </p:txBody>
      </p:sp>
      <p:sp>
        <p:nvSpPr>
          <p:cNvPr id="4" name="Fletxa: avall 3">
            <a:extLst>
              <a:ext uri="{FF2B5EF4-FFF2-40B4-BE49-F238E27FC236}">
                <a16:creationId xmlns:a16="http://schemas.microsoft.com/office/drawing/2014/main" id="{CA91EA8E-43D6-473F-BDEC-718E8FCF1C79}"/>
              </a:ext>
            </a:extLst>
          </p:cNvPr>
          <p:cNvSpPr/>
          <p:nvPr/>
        </p:nvSpPr>
        <p:spPr>
          <a:xfrm>
            <a:off x="4101245" y="3094893"/>
            <a:ext cx="931985" cy="129247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546478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A5C27711-8A24-43FF-A371-50EE79A8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125414"/>
            <a:ext cx="7886700" cy="5495194"/>
          </a:xfrm>
        </p:spPr>
        <p:txBody>
          <a:bodyPr/>
          <a:lstStyle/>
          <a:p>
            <a:pPr algn="ctr"/>
            <a:r>
              <a:rPr lang="en-US" dirty="0"/>
              <a:t>1 process, 1 service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Each service it’s the king</a:t>
            </a:r>
            <a:br>
              <a:rPr lang="en-US" dirty="0"/>
            </a:br>
            <a:endParaRPr lang="ca-ES" dirty="0"/>
          </a:p>
        </p:txBody>
      </p:sp>
      <p:sp>
        <p:nvSpPr>
          <p:cNvPr id="4" name="Fletxa: avall 3">
            <a:extLst>
              <a:ext uri="{FF2B5EF4-FFF2-40B4-BE49-F238E27FC236}">
                <a16:creationId xmlns:a16="http://schemas.microsoft.com/office/drawing/2014/main" id="{CA91EA8E-43D6-473F-BDEC-718E8FCF1C79}"/>
              </a:ext>
            </a:extLst>
          </p:cNvPr>
          <p:cNvSpPr/>
          <p:nvPr/>
        </p:nvSpPr>
        <p:spPr>
          <a:xfrm>
            <a:off x="4101245" y="3094893"/>
            <a:ext cx="931985" cy="129247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468317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A5C27711-8A24-43FF-A371-50EE79A8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125414"/>
            <a:ext cx="7886700" cy="5495194"/>
          </a:xfrm>
        </p:spPr>
        <p:txBody>
          <a:bodyPr/>
          <a:lstStyle/>
          <a:p>
            <a:pPr algn="ctr"/>
            <a:r>
              <a:rPr lang="en-US" dirty="0"/>
              <a:t>Only Linux?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?</a:t>
            </a:r>
            <a:br>
              <a:rPr lang="en-US" dirty="0"/>
            </a:br>
            <a:endParaRPr lang="ca-ES" dirty="0"/>
          </a:p>
        </p:txBody>
      </p:sp>
      <p:sp>
        <p:nvSpPr>
          <p:cNvPr id="4" name="Fletxa: avall 3">
            <a:extLst>
              <a:ext uri="{FF2B5EF4-FFF2-40B4-BE49-F238E27FC236}">
                <a16:creationId xmlns:a16="http://schemas.microsoft.com/office/drawing/2014/main" id="{CA91EA8E-43D6-473F-BDEC-718E8FCF1C79}"/>
              </a:ext>
            </a:extLst>
          </p:cNvPr>
          <p:cNvSpPr/>
          <p:nvPr/>
        </p:nvSpPr>
        <p:spPr>
          <a:xfrm>
            <a:off x="4101245" y="3094893"/>
            <a:ext cx="931985" cy="129247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069571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tge 4" descr="Imatge que conté home, arbre, persona, exterior&#10;&#10;Descripció generada amb un nivell de confiança molt elevat">
            <a:extLst>
              <a:ext uri="{FF2B5EF4-FFF2-40B4-BE49-F238E27FC236}">
                <a16:creationId xmlns:a16="http://schemas.microsoft.com/office/drawing/2014/main" id="{BFE000E4-6983-4D2D-924E-F170811A2C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9" r="22594" b="1"/>
          <a:stretch/>
        </p:blipFill>
        <p:spPr>
          <a:xfrm>
            <a:off x="2" y="-2811"/>
            <a:ext cx="5650988" cy="6858000"/>
          </a:xfrm>
          <a:prstGeom prst="rect">
            <a:avLst/>
          </a:prstGeom>
        </p:spPr>
      </p:pic>
      <p:sp>
        <p:nvSpPr>
          <p:cNvPr id="2" name="Títol 1">
            <a:extLst>
              <a:ext uri="{FF2B5EF4-FFF2-40B4-BE49-F238E27FC236}">
                <a16:creationId xmlns:a16="http://schemas.microsoft.com/office/drawing/2014/main" id="{60B0F6DE-F112-4C90-983C-A57B04D2D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1421" y="640082"/>
            <a:ext cx="2772383" cy="3352473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400" dirty="0"/>
              <a:t>Remember Larry?</a:t>
            </a:r>
            <a:endParaRPr lang="ca-ES" sz="4400" dirty="0"/>
          </a:p>
        </p:txBody>
      </p:sp>
      <p:sp>
        <p:nvSpPr>
          <p:cNvPr id="3" name="Subtítol 2">
            <a:extLst>
              <a:ext uri="{FF2B5EF4-FFF2-40B4-BE49-F238E27FC236}">
                <a16:creationId xmlns:a16="http://schemas.microsoft.com/office/drawing/2014/main" id="{EF9A1D0E-1C1A-478F-8F70-217623E1E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5623" y="4157147"/>
            <a:ext cx="2528317" cy="2060774"/>
          </a:xfrm>
          <a:noFill/>
        </p:spPr>
        <p:txBody>
          <a:bodyPr>
            <a:normAutofit/>
          </a:bodyPr>
          <a:lstStyle/>
          <a:p>
            <a:pPr algn="l"/>
            <a:endParaRPr lang="ca-ES" sz="2000"/>
          </a:p>
        </p:txBody>
      </p:sp>
    </p:spTree>
    <p:extLst>
      <p:ext uri="{BB962C8B-B14F-4D97-AF65-F5344CB8AC3E}">
        <p14:creationId xmlns:p14="http://schemas.microsoft.com/office/powerpoint/2010/main" val="40081347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60B0F6DE-F112-4C90-983C-A57B04D2D4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is relevant?</a:t>
            </a:r>
            <a:endParaRPr lang="ca-ES" dirty="0"/>
          </a:p>
        </p:txBody>
      </p:sp>
      <p:sp>
        <p:nvSpPr>
          <p:cNvPr id="3" name="Subtítol 2">
            <a:extLst>
              <a:ext uri="{FF2B5EF4-FFF2-40B4-BE49-F238E27FC236}">
                <a16:creationId xmlns:a16="http://schemas.microsoft.com/office/drawing/2014/main" id="{EF9A1D0E-1C1A-478F-8F70-217623E1E8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8526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550AB34E-A52F-4B27-8904-8D701AB8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(&amp;-compose)</a:t>
            </a:r>
            <a:br>
              <a:rPr lang="en-US" dirty="0"/>
            </a:br>
            <a:r>
              <a:rPr lang="en-US" dirty="0"/>
              <a:t>for (</a:t>
            </a:r>
            <a:r>
              <a:rPr lang="en-US" dirty="0" err="1"/>
              <a:t>perl</a:t>
            </a:r>
            <a:r>
              <a:rPr lang="en-US" dirty="0"/>
              <a:t>) </a:t>
            </a:r>
            <a:r>
              <a:rPr lang="en-US" b="1" dirty="0"/>
              <a:t>developers</a:t>
            </a:r>
            <a:endParaRPr lang="ca-ES" b="1" dirty="0"/>
          </a:p>
        </p:txBody>
      </p:sp>
      <p:sp>
        <p:nvSpPr>
          <p:cNvPr id="3" name="Subtítol 2">
            <a:extLst>
              <a:ext uri="{FF2B5EF4-FFF2-40B4-BE49-F238E27FC236}">
                <a16:creationId xmlns:a16="http://schemas.microsoft.com/office/drawing/2014/main" id="{875CC581-E543-4777-BF17-C6DE48CC93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91716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92494502-17EC-46DE-93FD-268AF7980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/>
              <a:t>IT’S AWESOME</a:t>
            </a:r>
            <a:endParaRPr lang="ca-ES" sz="8800" dirty="0"/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F64356AF-7892-44A4-9488-1CA56973E8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53157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BDF935EB-3E61-4831-8C2A-48E46B4D8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isn’t everyone talking about this?</a:t>
            </a:r>
            <a:endParaRPr lang="ca-ES" dirty="0"/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DD515662-2C07-42CB-ACDD-D916D63EE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151184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BDF935EB-3E61-4831-8C2A-48E46B4D8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are good</a:t>
            </a:r>
            <a:endParaRPr lang="ca-ES" dirty="0"/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DD515662-2C07-42CB-ACDD-D916D63EE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228726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BDF935EB-3E61-4831-8C2A-48E46B4D8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TIMTOWDY</a:t>
            </a:r>
            <a:endParaRPr lang="ca-ES" dirty="0"/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DD515662-2C07-42CB-ACDD-D916D63EE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193129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BDF935EB-3E61-4831-8C2A-48E46B4D8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Deployments are hard</a:t>
            </a:r>
            <a:endParaRPr lang="ca-ES" dirty="0"/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DD515662-2C07-42CB-ACDD-D916D63EE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965949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4767ABA9-4251-4149-BF53-BE3827FD2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8800" b="1" dirty="0"/>
              <a:t>Thanks</a:t>
            </a:r>
            <a:endParaRPr lang="ca-ES" sz="8800" b="1" dirty="0"/>
          </a:p>
        </p:txBody>
      </p:sp>
      <p:sp>
        <p:nvSpPr>
          <p:cNvPr id="3" name="Subtítol 2">
            <a:extLst>
              <a:ext uri="{FF2B5EF4-FFF2-40B4-BE49-F238E27FC236}">
                <a16:creationId xmlns:a16="http://schemas.microsoft.com/office/drawing/2014/main" id="{9FD1BB9B-D918-4B7C-AD3F-09ABE21476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511044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BDF935EB-3E61-4831-8C2A-48E46B4D8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ca-ES" dirty="0"/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DD515662-2C07-42CB-ACDD-D916D63EE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(And apologies for the lack of kittens, you should have asked for it)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39115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Imatge 3" descr="Imatge que conté cel, exterior, foto&#10;&#10;Descripció generada amb un nivell de confiança molt elevat">
            <a:extLst>
              <a:ext uri="{FF2B5EF4-FFF2-40B4-BE49-F238E27FC236}">
                <a16:creationId xmlns:a16="http://schemas.microsoft.com/office/drawing/2014/main" id="{44766422-B699-448E-BE49-FC91D948DA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35"/>
          <a:stretch/>
        </p:blipFill>
        <p:spPr>
          <a:xfrm>
            <a:off x="20" y="10"/>
            <a:ext cx="3492988" cy="6857990"/>
          </a:xfrm>
          <a:prstGeom prst="rect">
            <a:avLst/>
          </a:prstGeom>
        </p:spPr>
      </p:pic>
      <p:sp>
        <p:nvSpPr>
          <p:cNvPr id="2" name="Títol 1">
            <a:extLst>
              <a:ext uri="{FF2B5EF4-FFF2-40B4-BE49-F238E27FC236}">
                <a16:creationId xmlns:a16="http://schemas.microsoft.com/office/drawing/2014/main" id="{99FCC770-55DB-4E61-A16C-75AF46B6D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997" y="640082"/>
            <a:ext cx="4705943" cy="335247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/>
              <a:t>Larry Walters</a:t>
            </a:r>
            <a:br>
              <a:rPr lang="en-US" sz="6000" dirty="0"/>
            </a:br>
            <a:r>
              <a:rPr lang="en-US" sz="6000" dirty="0"/>
              <a:t>1982</a:t>
            </a:r>
          </a:p>
        </p:txBody>
      </p:sp>
    </p:spTree>
    <p:extLst>
      <p:ext uri="{BB962C8B-B14F-4D97-AF65-F5344CB8AC3E}">
        <p14:creationId xmlns:p14="http://schemas.microsoft.com/office/powerpoint/2010/main" val="95119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tge 6" descr="Imatge que conté text, diari, foto&#10;&#10;Descripció generada amb un nivell de confiança molt elevat">
            <a:extLst>
              <a:ext uri="{FF2B5EF4-FFF2-40B4-BE49-F238E27FC236}">
                <a16:creationId xmlns:a16="http://schemas.microsoft.com/office/drawing/2014/main" id="{2759A78F-6CD4-4382-B803-0F5D59974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1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tge 6" descr="Imatge que conté clipArt&#10;&#10;Descripció generada amb un nivell de confiança elevat">
            <a:extLst>
              <a:ext uri="{FF2B5EF4-FFF2-40B4-BE49-F238E27FC236}">
                <a16:creationId xmlns:a16="http://schemas.microsoft.com/office/drawing/2014/main" id="{368B6CD5-A1A6-48EB-BE7A-6CD37FE6E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78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EFAFE81F-F0F6-41D5-B732-8CC70341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Images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Containers</a:t>
            </a:r>
            <a:endParaRPr lang="ca-ES" dirty="0"/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E19BEDF0-26B1-4AB1-9544-FCC66B4699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82195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C3A22D03-46D9-492A-9C59-C5C72868E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916" y="87920"/>
            <a:ext cx="7772400" cy="1332523"/>
          </a:xfrm>
        </p:spPr>
        <p:txBody>
          <a:bodyPr/>
          <a:lstStyle/>
          <a:p>
            <a:r>
              <a:rPr lang="en-US" dirty="0" err="1"/>
              <a:t>Dockerfile</a:t>
            </a:r>
            <a:endParaRPr lang="ca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0DA110-5E15-4C02-BDAE-7736D904FCD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45487" y="2101106"/>
            <a:ext cx="7321235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a-ES" altLang="ca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FROM perl:5.24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ca-ES" altLang="ca-ES" dirty="0">
                <a:latin typeface="Consolas" panose="020B0609020204030204" pitchFamily="49" charset="0"/>
              </a:rPr>
              <a:t>RUN </a:t>
            </a:r>
            <a:r>
              <a:rPr lang="ca-ES" altLang="ca-ES" dirty="0" err="1">
                <a:latin typeface="Consolas" panose="020B0609020204030204" pitchFamily="49" charset="0"/>
              </a:rPr>
              <a:t>apt</a:t>
            </a:r>
            <a:r>
              <a:rPr lang="ca-ES" altLang="ca-ES" dirty="0">
                <a:latin typeface="Consolas" panose="020B0609020204030204" pitchFamily="49" charset="0"/>
              </a:rPr>
              <a:t>-get </a:t>
            </a:r>
            <a:r>
              <a:rPr lang="ca-ES" altLang="ca-ES" dirty="0" err="1">
                <a:latin typeface="Consolas" panose="020B0609020204030204" pitchFamily="49" charset="0"/>
              </a:rPr>
              <a:t>update</a:t>
            </a:r>
            <a:r>
              <a:rPr lang="ca-ES" altLang="ca-ES" dirty="0">
                <a:latin typeface="Consolas" panose="020B0609020204030204" pitchFamily="49" charset="0"/>
              </a:rPr>
              <a:t> &amp;&amp; </a:t>
            </a:r>
            <a:r>
              <a:rPr lang="ca-ES" altLang="ca-ES" dirty="0" err="1">
                <a:latin typeface="Consolas" panose="020B0609020204030204" pitchFamily="49" charset="0"/>
              </a:rPr>
              <a:t>apt</a:t>
            </a:r>
            <a:r>
              <a:rPr lang="ca-ES" altLang="ca-ES" dirty="0">
                <a:latin typeface="Consolas" panose="020B0609020204030204" pitchFamily="49" charset="0"/>
              </a:rPr>
              <a:t>-get </a:t>
            </a:r>
            <a:r>
              <a:rPr lang="ca-ES" altLang="ca-ES" dirty="0" err="1">
                <a:latin typeface="Consolas" panose="020B0609020204030204" pitchFamily="49" charset="0"/>
              </a:rPr>
              <a:t>install</a:t>
            </a:r>
            <a:r>
              <a:rPr lang="ca-ES" altLang="ca-ES" dirty="0">
                <a:latin typeface="Consolas" panose="020B0609020204030204" pitchFamily="49" charset="0"/>
              </a:rPr>
              <a:t> -y \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ca-ES" altLang="ca-ES" dirty="0">
                <a:latin typeface="Consolas" panose="020B0609020204030204" pitchFamily="49" charset="0"/>
              </a:rPr>
              <a:t>	</a:t>
            </a:r>
            <a:r>
              <a:rPr lang="ca-ES" altLang="ca-ES" dirty="0" err="1">
                <a:latin typeface="Consolas" panose="020B0609020204030204" pitchFamily="49" charset="0"/>
              </a:rPr>
              <a:t>iputils_ping</a:t>
            </a:r>
            <a:endParaRPr lang="ca-ES" altLang="ca-ES" dirty="0">
              <a:latin typeface="Consolas" panose="020B0609020204030204" pitchFamily="49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ca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ca-ES" altLang="ca-ES" dirty="0">
                <a:latin typeface="Consolas" panose="020B0609020204030204" pitchFamily="49" charset="0"/>
              </a:rPr>
              <a:t>RUN </a:t>
            </a:r>
            <a:r>
              <a:rPr lang="ca-ES" altLang="ca-ES" dirty="0" err="1">
                <a:latin typeface="Consolas" panose="020B0609020204030204" pitchFamily="49" charset="0"/>
              </a:rPr>
              <a:t>useradd</a:t>
            </a:r>
            <a:r>
              <a:rPr lang="ca-ES" altLang="ca-ES" dirty="0">
                <a:latin typeface="Consolas" panose="020B0609020204030204" pitchFamily="49" charset="0"/>
              </a:rPr>
              <a:t> -</a:t>
            </a:r>
            <a:r>
              <a:rPr lang="ca-ES" altLang="ca-ES" dirty="0" err="1">
                <a:latin typeface="Consolas" panose="020B0609020204030204" pitchFamily="49" charset="0"/>
              </a:rPr>
              <a:t>ms</a:t>
            </a:r>
            <a:r>
              <a:rPr lang="ca-ES" altLang="ca-ES" dirty="0">
                <a:latin typeface="Consolas" panose="020B0609020204030204" pitchFamily="49" charset="0"/>
              </a:rPr>
              <a:t> /bin/</a:t>
            </a:r>
            <a:r>
              <a:rPr lang="ca-ES" altLang="ca-ES" dirty="0" err="1">
                <a:latin typeface="Consolas" panose="020B0609020204030204" pitchFamily="49" charset="0"/>
              </a:rPr>
              <a:t>bash</a:t>
            </a:r>
            <a:r>
              <a:rPr lang="ca-ES" altLang="ca-ES" dirty="0">
                <a:latin typeface="Consolas" panose="020B0609020204030204" pitchFamily="49" charset="0"/>
              </a:rPr>
              <a:t> </a:t>
            </a:r>
            <a:r>
              <a:rPr lang="ca-ES" altLang="ca-ES" dirty="0" err="1">
                <a:latin typeface="Consolas" panose="020B0609020204030204" pitchFamily="49" charset="0"/>
              </a:rPr>
              <a:t>code</a:t>
            </a:r>
            <a:endParaRPr lang="ca-ES" altLang="ca-ES" dirty="0">
              <a:latin typeface="Consolas" panose="020B0609020204030204" pitchFamily="49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ca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ca-ES" altLang="ca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NV HOME=/home/</a:t>
            </a:r>
            <a:r>
              <a:rPr kumimoji="0" lang="ca-ES" altLang="ca-E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code</a:t>
            </a:r>
            <a:endParaRPr kumimoji="0" lang="ca-ES" altLang="ca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ca-ES" dirty="0">
                <a:latin typeface="Consolas" panose="020B0609020204030204" pitchFamily="49" charset="0"/>
              </a:rPr>
              <a:t>W</a:t>
            </a:r>
            <a:r>
              <a:rPr lang="ca-ES" altLang="ca-ES" dirty="0">
                <a:latin typeface="Consolas" panose="020B0609020204030204" pitchFamily="49" charset="0"/>
              </a:rPr>
              <a:t>ORKDIR /home/</a:t>
            </a:r>
            <a:r>
              <a:rPr lang="ca-ES" altLang="ca-ES" dirty="0" err="1">
                <a:latin typeface="Consolas" panose="020B0609020204030204" pitchFamily="49" charset="0"/>
              </a:rPr>
              <a:t>code</a:t>
            </a:r>
            <a:endParaRPr lang="ca-ES" altLang="ca-ES" dirty="0">
              <a:latin typeface="Consolas" panose="020B0609020204030204" pitchFamily="49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ca-ES" dirty="0">
                <a:latin typeface="Consolas" panose="020B0609020204030204" pitchFamily="49" charset="0"/>
              </a:rPr>
              <a:t>USER code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ca-ES" dirty="0">
              <a:latin typeface="Consolas" panose="020B0609020204030204" pitchFamily="49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ca-ES" dirty="0">
                <a:latin typeface="Consolas" panose="020B0609020204030204" pitchFamily="49" charset="0"/>
              </a:rPr>
              <a:t>CMD echo "Madrid Perl Workshop"</a:t>
            </a:r>
            <a:endParaRPr kumimoji="0" lang="ca-ES" altLang="ca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a-ES" altLang="ca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9732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l'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l'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l'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</TotalTime>
  <Words>283</Words>
  <Application>Microsoft Office PowerPoint</Application>
  <PresentationFormat>Presentació en pantalla (4:3)</PresentationFormat>
  <Paragraphs>88</Paragraphs>
  <Slides>46</Slides>
  <Notes>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4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Office Theme</vt:lpstr>
      <vt:lpstr>Talk as a Service</vt:lpstr>
      <vt:lpstr>So the people have chosen</vt:lpstr>
      <vt:lpstr>Presentació del PowerPoint</vt:lpstr>
      <vt:lpstr>Docker (&amp;-compose) for (perl) developers</vt:lpstr>
      <vt:lpstr>Larry Walters 1982</vt:lpstr>
      <vt:lpstr>Presentació del PowerPoint</vt:lpstr>
      <vt:lpstr>Presentació del PowerPoint</vt:lpstr>
      <vt:lpstr>Images  Containers</vt:lpstr>
      <vt:lpstr>Dockerfile</vt:lpstr>
      <vt:lpstr>Presentació del PowerPoint</vt:lpstr>
      <vt:lpstr>Docker Compose</vt:lpstr>
      <vt:lpstr>Services  Network</vt:lpstr>
      <vt:lpstr>docker-compose.yml</vt:lpstr>
      <vt:lpstr>Presentació del PowerPoint</vt:lpstr>
      <vt:lpstr>Ok, so?</vt:lpstr>
      <vt:lpstr>CONSTRAINTS</vt:lpstr>
      <vt:lpstr>No, really, constraints.</vt:lpstr>
      <vt:lpstr>Can’t write to disk    Immutability </vt:lpstr>
      <vt:lpstr>Immutability    Less uncertainty </vt:lpstr>
      <vt:lpstr>Immutability    Easy(er) to reason about </vt:lpstr>
      <vt:lpstr>Support only one OS    You only need one </vt:lpstr>
      <vt:lpstr>Support only one OS    (probably) Works on prod </vt:lpstr>
      <vt:lpstr>Support only one OS    Don’t need plenv/brew </vt:lpstr>
      <vt:lpstr>Define your entire stack    Infrastructure as code </vt:lpstr>
      <vt:lpstr>Define your entire stack    Explicit dependencies </vt:lpstr>
      <vt:lpstr>Define your entire stack    Works on ‘dev’ machine </vt:lpstr>
      <vt:lpstr>Define your entire stack    Integration first </vt:lpstr>
      <vt:lpstr>Define your entire stack    Infrastructure as code </vt:lpstr>
      <vt:lpstr>Define your entire stack    Try Perl 5.26 today </vt:lpstr>
      <vt:lpstr>Infrastructure as code    New dev? docker-compose up</vt:lpstr>
      <vt:lpstr>docker-compose up    My laptop can burn </vt:lpstr>
      <vt:lpstr>1 container, 1 process    1 process, 1 service </vt:lpstr>
      <vt:lpstr>1 process, 1 service    Explicit communication </vt:lpstr>
      <vt:lpstr>1 process, 1 service    Better architecture </vt:lpstr>
      <vt:lpstr>1 process, 1 service    Look Ma! Microservices </vt:lpstr>
      <vt:lpstr>1 process, 1 service    Each service it’s the king </vt:lpstr>
      <vt:lpstr>Only Linux?    ? </vt:lpstr>
      <vt:lpstr>Remember Larry?</vt:lpstr>
      <vt:lpstr>Why is relevant?</vt:lpstr>
      <vt:lpstr>IT’S AWESOME</vt:lpstr>
      <vt:lpstr>Why isn’t everyone talking about this?</vt:lpstr>
      <vt:lpstr>Constraints are good</vt:lpstr>
      <vt:lpstr>TIMTOWDY</vt:lpstr>
      <vt:lpstr>Deployments are hard</vt:lpstr>
      <vt:lpstr>Thanks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 del PowerPoint</dc:title>
  <dc:creator>Marc Egea</dc:creator>
  <cp:lastModifiedBy>Marc Egea</cp:lastModifiedBy>
  <cp:revision>17</cp:revision>
  <dcterms:created xsi:type="dcterms:W3CDTF">2017-06-03T09:46:11Z</dcterms:created>
  <dcterms:modified xsi:type="dcterms:W3CDTF">2017-06-03T14:12:32Z</dcterms:modified>
</cp:coreProperties>
</file>