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304" r:id="rId3"/>
    <p:sldId id="272" r:id="rId4"/>
    <p:sldId id="297" r:id="rId5"/>
    <p:sldId id="280" r:id="rId6"/>
    <p:sldId id="279" r:id="rId7"/>
    <p:sldId id="296" r:id="rId8"/>
    <p:sldId id="273" r:id="rId9"/>
    <p:sldId id="274" r:id="rId10"/>
    <p:sldId id="292" r:id="rId11"/>
    <p:sldId id="275" r:id="rId12"/>
    <p:sldId id="293" r:id="rId13"/>
    <p:sldId id="294" r:id="rId14"/>
    <p:sldId id="295" r:id="rId15"/>
    <p:sldId id="278" r:id="rId16"/>
    <p:sldId id="285" r:id="rId17"/>
    <p:sldId id="277" r:id="rId18"/>
    <p:sldId id="286" r:id="rId19"/>
    <p:sldId id="287" r:id="rId20"/>
    <p:sldId id="298" r:id="rId21"/>
    <p:sldId id="305" r:id="rId22"/>
    <p:sldId id="302" r:id="rId23"/>
    <p:sldId id="299" r:id="rId24"/>
    <p:sldId id="300" r:id="rId25"/>
    <p:sldId id="301" r:id="rId26"/>
    <p:sldId id="303" r:id="rId27"/>
    <p:sldId id="288" r:id="rId28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82" autoAdjust="0"/>
    <p:restoredTop sz="99387" autoAdjust="0"/>
  </p:normalViewPr>
  <p:slideViewPr>
    <p:cSldViewPr snapToObjects="1">
      <p:cViewPr>
        <p:scale>
          <a:sx n="75" d="100"/>
          <a:sy n="75" d="100"/>
        </p:scale>
        <p:origin x="-1440" y="-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00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2616"/>
    </p:cViewPr>
  </p:sorterViewPr>
  <p:notesViewPr>
    <p:cSldViewPr snapToObjects="1">
      <p:cViewPr varScale="1">
        <p:scale>
          <a:sx n="59" d="100"/>
          <a:sy n="59" d="100"/>
        </p:scale>
        <p:origin x="-2484" y="-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C21121-1BCE-4EBB-84B7-1BF5D07B00E4}" type="doc">
      <dgm:prSet loTypeId="urn:microsoft.com/office/officeart/2005/8/layout/process4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34A7955-2829-446C-B272-B53C4B619371}">
      <dgm:prSet phldrT="[Text]"/>
      <dgm:spPr/>
      <dgm:t>
        <a:bodyPr/>
        <a:lstStyle/>
        <a:p>
          <a:r>
            <a:rPr lang="en-US" dirty="0" smtClean="0"/>
            <a:t>How product rating and observational learning affects the demand for supplementary products?</a:t>
          </a:r>
          <a:endParaRPr lang="en-US" dirty="0"/>
        </a:p>
      </dgm:t>
    </dgm:pt>
    <dgm:pt modelId="{7857CAAA-05F1-41D8-BCC2-508BB7042DFB}" type="parTrans" cxnId="{62FB1974-D4D4-4968-9880-1B114BF67895}">
      <dgm:prSet/>
      <dgm:spPr/>
      <dgm:t>
        <a:bodyPr/>
        <a:lstStyle/>
        <a:p>
          <a:endParaRPr lang="en-US"/>
        </a:p>
      </dgm:t>
    </dgm:pt>
    <dgm:pt modelId="{EBB20600-C7DE-45DD-BD47-0446477A6F75}" type="sibTrans" cxnId="{62FB1974-D4D4-4968-9880-1B114BF67895}">
      <dgm:prSet/>
      <dgm:spPr/>
      <dgm:t>
        <a:bodyPr/>
        <a:lstStyle/>
        <a:p>
          <a:endParaRPr lang="en-US"/>
        </a:p>
      </dgm:t>
    </dgm:pt>
    <dgm:pt modelId="{3BEF5F6C-CA1E-4870-AB66-363FAA9FE5F0}">
      <dgm:prSet phldrT="[Text]"/>
      <dgm:spPr/>
      <dgm:t>
        <a:bodyPr/>
        <a:lstStyle/>
        <a:p>
          <a:r>
            <a:rPr lang="en-US" dirty="0" smtClean="0"/>
            <a:t>Whether there is any dynamic in the effects of product rating valence and observational learning on demand? Is there any heterogeneity in these effects? </a:t>
          </a:r>
          <a:endParaRPr lang="en-US" dirty="0"/>
        </a:p>
      </dgm:t>
    </dgm:pt>
    <dgm:pt modelId="{176AD594-B1FE-4BAF-9E58-65869C5A3818}" type="parTrans" cxnId="{94A2E7EE-C3D8-4063-9A1D-9C152F3CE361}">
      <dgm:prSet/>
      <dgm:spPr/>
      <dgm:t>
        <a:bodyPr/>
        <a:lstStyle/>
        <a:p>
          <a:endParaRPr lang="en-US"/>
        </a:p>
      </dgm:t>
    </dgm:pt>
    <dgm:pt modelId="{BE39D3F2-349B-46E3-8F72-094425E88860}" type="sibTrans" cxnId="{94A2E7EE-C3D8-4063-9A1D-9C152F3CE361}">
      <dgm:prSet/>
      <dgm:spPr/>
      <dgm:t>
        <a:bodyPr/>
        <a:lstStyle/>
        <a:p>
          <a:endParaRPr lang="en-US"/>
        </a:p>
      </dgm:t>
    </dgm:pt>
    <dgm:pt modelId="{DEB20BDF-D1F6-4BF2-A2BC-10347C0B5C76}">
      <dgm:prSet phldrT="[Text]"/>
      <dgm:spPr/>
      <dgm:t>
        <a:bodyPr/>
        <a:lstStyle/>
        <a:p>
          <a:r>
            <a:rPr lang="en-US" dirty="0" smtClean="0"/>
            <a:t>Can we explain heterogeneity in terms of institutional characteristics such as market segment size and competition intensity? How does uncertainty moderate the effect of different processes?</a:t>
          </a:r>
          <a:endParaRPr lang="en-US" dirty="0"/>
        </a:p>
      </dgm:t>
    </dgm:pt>
    <dgm:pt modelId="{BB5E872A-27DE-4D5F-BEF1-3FDFAF2C9117}" type="parTrans" cxnId="{174B891D-2B0B-4E2C-BDEA-3B8600EFF64C}">
      <dgm:prSet/>
      <dgm:spPr/>
      <dgm:t>
        <a:bodyPr/>
        <a:lstStyle/>
        <a:p>
          <a:endParaRPr lang="en-US"/>
        </a:p>
      </dgm:t>
    </dgm:pt>
    <dgm:pt modelId="{9BFBD08B-A33E-4041-8E9F-D274E321F28F}" type="sibTrans" cxnId="{174B891D-2B0B-4E2C-BDEA-3B8600EFF64C}">
      <dgm:prSet/>
      <dgm:spPr/>
      <dgm:t>
        <a:bodyPr/>
        <a:lstStyle/>
        <a:p>
          <a:endParaRPr lang="en-US"/>
        </a:p>
      </dgm:t>
    </dgm:pt>
    <dgm:pt modelId="{D76B7D19-5BC8-4010-ABD6-F0B8904E588F}" type="pres">
      <dgm:prSet presAssocID="{9DC21121-1BCE-4EBB-84B7-1BF5D07B00E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B947BB4-8DF8-4BFC-AF69-6F3034596FC6}" type="pres">
      <dgm:prSet presAssocID="{DEB20BDF-D1F6-4BF2-A2BC-10347C0B5C76}" presName="boxAndChildren" presStyleCnt="0"/>
      <dgm:spPr/>
    </dgm:pt>
    <dgm:pt modelId="{B7B3F96C-3A4F-49AB-B200-DEE5A5BF9857}" type="pres">
      <dgm:prSet presAssocID="{DEB20BDF-D1F6-4BF2-A2BC-10347C0B5C76}" presName="parentTextBox" presStyleLbl="node1" presStyleIdx="0" presStyleCnt="3"/>
      <dgm:spPr/>
      <dgm:t>
        <a:bodyPr/>
        <a:lstStyle/>
        <a:p>
          <a:endParaRPr lang="en-US"/>
        </a:p>
      </dgm:t>
    </dgm:pt>
    <dgm:pt modelId="{1843AE5E-8B67-4D84-876E-7E9D4B26AFF4}" type="pres">
      <dgm:prSet presAssocID="{BE39D3F2-349B-46E3-8F72-094425E88860}" presName="sp" presStyleCnt="0"/>
      <dgm:spPr/>
    </dgm:pt>
    <dgm:pt modelId="{D8C3EE14-EACB-41E3-BEE1-632699683E82}" type="pres">
      <dgm:prSet presAssocID="{3BEF5F6C-CA1E-4870-AB66-363FAA9FE5F0}" presName="arrowAndChildren" presStyleCnt="0"/>
      <dgm:spPr/>
    </dgm:pt>
    <dgm:pt modelId="{1329906E-791F-49A5-95E3-4C021FF0ACE9}" type="pres">
      <dgm:prSet presAssocID="{3BEF5F6C-CA1E-4870-AB66-363FAA9FE5F0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46670326-F026-44A8-BB32-8FE29824AFEB}" type="pres">
      <dgm:prSet presAssocID="{EBB20600-C7DE-45DD-BD47-0446477A6F75}" presName="sp" presStyleCnt="0"/>
      <dgm:spPr/>
    </dgm:pt>
    <dgm:pt modelId="{FF76BC4D-FEC6-464D-86C7-0735B5A1E003}" type="pres">
      <dgm:prSet presAssocID="{234A7955-2829-446C-B272-B53C4B619371}" presName="arrowAndChildren" presStyleCnt="0"/>
      <dgm:spPr/>
    </dgm:pt>
    <dgm:pt modelId="{9BFB5F6F-FD5E-4C62-9594-3041027EBB16}" type="pres">
      <dgm:prSet presAssocID="{234A7955-2829-446C-B272-B53C4B619371}" presName="parentTextArrow" presStyleLbl="node1" presStyleIdx="2" presStyleCnt="3"/>
      <dgm:spPr/>
      <dgm:t>
        <a:bodyPr/>
        <a:lstStyle/>
        <a:p>
          <a:endParaRPr lang="en-US"/>
        </a:p>
      </dgm:t>
    </dgm:pt>
  </dgm:ptLst>
  <dgm:cxnLst>
    <dgm:cxn modelId="{94A2E7EE-C3D8-4063-9A1D-9C152F3CE361}" srcId="{9DC21121-1BCE-4EBB-84B7-1BF5D07B00E4}" destId="{3BEF5F6C-CA1E-4870-AB66-363FAA9FE5F0}" srcOrd="1" destOrd="0" parTransId="{176AD594-B1FE-4BAF-9E58-65869C5A3818}" sibTransId="{BE39D3F2-349B-46E3-8F72-094425E88860}"/>
    <dgm:cxn modelId="{8FC5C9BF-B701-45BA-BF97-D46201A095D9}" type="presOf" srcId="{234A7955-2829-446C-B272-B53C4B619371}" destId="{9BFB5F6F-FD5E-4C62-9594-3041027EBB16}" srcOrd="0" destOrd="0" presId="urn:microsoft.com/office/officeart/2005/8/layout/process4"/>
    <dgm:cxn modelId="{7E3E130C-D0F2-4D7A-A6A3-A9550D26C949}" type="presOf" srcId="{DEB20BDF-D1F6-4BF2-A2BC-10347C0B5C76}" destId="{B7B3F96C-3A4F-49AB-B200-DEE5A5BF9857}" srcOrd="0" destOrd="0" presId="urn:microsoft.com/office/officeart/2005/8/layout/process4"/>
    <dgm:cxn modelId="{62FB1974-D4D4-4968-9880-1B114BF67895}" srcId="{9DC21121-1BCE-4EBB-84B7-1BF5D07B00E4}" destId="{234A7955-2829-446C-B272-B53C4B619371}" srcOrd="0" destOrd="0" parTransId="{7857CAAA-05F1-41D8-BCC2-508BB7042DFB}" sibTransId="{EBB20600-C7DE-45DD-BD47-0446477A6F75}"/>
    <dgm:cxn modelId="{4A7C0A2F-32AB-4D64-929F-B6F5AAC7607B}" type="presOf" srcId="{3BEF5F6C-CA1E-4870-AB66-363FAA9FE5F0}" destId="{1329906E-791F-49A5-95E3-4C021FF0ACE9}" srcOrd="0" destOrd="0" presId="urn:microsoft.com/office/officeart/2005/8/layout/process4"/>
    <dgm:cxn modelId="{174B891D-2B0B-4E2C-BDEA-3B8600EFF64C}" srcId="{9DC21121-1BCE-4EBB-84B7-1BF5D07B00E4}" destId="{DEB20BDF-D1F6-4BF2-A2BC-10347C0B5C76}" srcOrd="2" destOrd="0" parTransId="{BB5E872A-27DE-4D5F-BEF1-3FDFAF2C9117}" sibTransId="{9BFBD08B-A33E-4041-8E9F-D274E321F28F}"/>
    <dgm:cxn modelId="{C5794E5C-3ACD-4066-A9EC-A2E32B1954C8}" type="presOf" srcId="{9DC21121-1BCE-4EBB-84B7-1BF5D07B00E4}" destId="{D76B7D19-5BC8-4010-ABD6-F0B8904E588F}" srcOrd="0" destOrd="0" presId="urn:microsoft.com/office/officeart/2005/8/layout/process4"/>
    <dgm:cxn modelId="{10408669-2900-4CDC-879D-E910E4F597DC}" type="presParOf" srcId="{D76B7D19-5BC8-4010-ABD6-F0B8904E588F}" destId="{AB947BB4-8DF8-4BFC-AF69-6F3034596FC6}" srcOrd="0" destOrd="0" presId="urn:microsoft.com/office/officeart/2005/8/layout/process4"/>
    <dgm:cxn modelId="{FAB8B800-F3C7-48AE-AF23-CC0FAD144764}" type="presParOf" srcId="{AB947BB4-8DF8-4BFC-AF69-6F3034596FC6}" destId="{B7B3F96C-3A4F-49AB-B200-DEE5A5BF9857}" srcOrd="0" destOrd="0" presId="urn:microsoft.com/office/officeart/2005/8/layout/process4"/>
    <dgm:cxn modelId="{5A820839-EE40-4D2A-BA81-17B18F884BAA}" type="presParOf" srcId="{D76B7D19-5BC8-4010-ABD6-F0B8904E588F}" destId="{1843AE5E-8B67-4D84-876E-7E9D4B26AFF4}" srcOrd="1" destOrd="0" presId="urn:microsoft.com/office/officeart/2005/8/layout/process4"/>
    <dgm:cxn modelId="{B54B68E6-47DC-4BCB-A270-DB96C93543D9}" type="presParOf" srcId="{D76B7D19-5BC8-4010-ABD6-F0B8904E588F}" destId="{D8C3EE14-EACB-41E3-BEE1-632699683E82}" srcOrd="2" destOrd="0" presId="urn:microsoft.com/office/officeart/2005/8/layout/process4"/>
    <dgm:cxn modelId="{2ED8B7C1-A4BC-4558-B64C-0673C3681DF8}" type="presParOf" srcId="{D8C3EE14-EACB-41E3-BEE1-632699683E82}" destId="{1329906E-791F-49A5-95E3-4C021FF0ACE9}" srcOrd="0" destOrd="0" presId="urn:microsoft.com/office/officeart/2005/8/layout/process4"/>
    <dgm:cxn modelId="{EC26E661-DF27-49EE-9ECB-36148A3B9B1B}" type="presParOf" srcId="{D76B7D19-5BC8-4010-ABD6-F0B8904E588F}" destId="{46670326-F026-44A8-BB32-8FE29824AFEB}" srcOrd="3" destOrd="0" presId="urn:microsoft.com/office/officeart/2005/8/layout/process4"/>
    <dgm:cxn modelId="{25098D21-46D7-4FB4-BFC6-BD17B11C5585}" type="presParOf" srcId="{D76B7D19-5BC8-4010-ABD6-F0B8904E588F}" destId="{FF76BC4D-FEC6-464D-86C7-0735B5A1E003}" srcOrd="4" destOrd="0" presId="urn:microsoft.com/office/officeart/2005/8/layout/process4"/>
    <dgm:cxn modelId="{88C50846-4AD0-4033-B2C8-B00A955BFC4B}" type="presParOf" srcId="{FF76BC4D-FEC6-464D-86C7-0735B5A1E003}" destId="{9BFB5F6F-FD5E-4C62-9594-3041027EBB16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70564B-BD59-443B-B062-A40A13E7D384}" type="doc">
      <dgm:prSet loTypeId="urn:microsoft.com/office/officeart/2005/8/layout/process4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E61718E-4F6E-4512-91D5-F687E095FE93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BAE42CF8-3C58-4B6D-A774-DE1B9D863A1F}" type="parTrans" cxnId="{C620245C-4713-4FED-9E09-1B098AE889BE}">
      <dgm:prSet/>
      <dgm:spPr/>
      <dgm:t>
        <a:bodyPr/>
        <a:lstStyle/>
        <a:p>
          <a:endParaRPr lang="en-US"/>
        </a:p>
      </dgm:t>
    </dgm:pt>
    <dgm:pt modelId="{D3A6987E-388D-48B3-92E4-4944669634B0}" type="sibTrans" cxnId="{C620245C-4713-4FED-9E09-1B098AE889BE}">
      <dgm:prSet/>
      <dgm:spPr/>
      <dgm:t>
        <a:bodyPr/>
        <a:lstStyle/>
        <a:p>
          <a:endParaRPr lang="en-US"/>
        </a:p>
      </dgm:t>
    </dgm:pt>
    <dgm:pt modelId="{5ECEA8CB-375C-4AAE-9E39-29160CCB557C}">
      <dgm:prSet phldrT="[Text]" custT="1"/>
      <dgm:spPr/>
      <dgm:t>
        <a:bodyPr/>
        <a:lstStyle/>
        <a:p>
          <a:r>
            <a:rPr lang="en-US" sz="1400" dirty="0" smtClean="0"/>
            <a:t>52 Fire fox Add-ons</a:t>
          </a:r>
          <a:endParaRPr lang="en-US" sz="1400" dirty="0"/>
        </a:p>
      </dgm:t>
    </dgm:pt>
    <dgm:pt modelId="{DA791BA4-9D6C-4F06-88EE-46F341B5A190}" type="parTrans" cxnId="{00A3F9A6-23D2-430C-82DD-F0CE096C7BD1}">
      <dgm:prSet/>
      <dgm:spPr/>
      <dgm:t>
        <a:bodyPr/>
        <a:lstStyle/>
        <a:p>
          <a:endParaRPr lang="en-US"/>
        </a:p>
      </dgm:t>
    </dgm:pt>
    <dgm:pt modelId="{DC8405F6-92F7-41AD-8F8D-4B8DDC55BD74}" type="sibTrans" cxnId="{00A3F9A6-23D2-430C-82DD-F0CE096C7BD1}">
      <dgm:prSet/>
      <dgm:spPr/>
      <dgm:t>
        <a:bodyPr/>
        <a:lstStyle/>
        <a:p>
          <a:endParaRPr lang="en-US"/>
        </a:p>
      </dgm:t>
    </dgm:pt>
    <dgm:pt modelId="{760015AD-9D67-4029-8B6D-19F340D32A9E}">
      <dgm:prSet phldrT="[Text]" custT="1"/>
      <dgm:spPr/>
      <dgm:t>
        <a:bodyPr/>
        <a:lstStyle/>
        <a:p>
          <a:r>
            <a:rPr lang="en-US" sz="1400" dirty="0" smtClean="0"/>
            <a:t>Five years daily data (2008-2013)</a:t>
          </a:r>
          <a:endParaRPr lang="en-US" sz="1400" dirty="0"/>
        </a:p>
      </dgm:t>
    </dgm:pt>
    <dgm:pt modelId="{D876CB5F-718A-43D8-8343-3D26431B74E5}" type="parTrans" cxnId="{F4FAA526-6F63-4348-A103-67A5D2EA3F01}">
      <dgm:prSet/>
      <dgm:spPr/>
      <dgm:t>
        <a:bodyPr/>
        <a:lstStyle/>
        <a:p>
          <a:endParaRPr lang="en-US"/>
        </a:p>
      </dgm:t>
    </dgm:pt>
    <dgm:pt modelId="{F866C61B-E250-4C92-BB11-9947F4D7DE0A}" type="sibTrans" cxnId="{F4FAA526-6F63-4348-A103-67A5D2EA3F01}">
      <dgm:prSet/>
      <dgm:spPr/>
      <dgm:t>
        <a:bodyPr/>
        <a:lstStyle/>
        <a:p>
          <a:endParaRPr lang="en-US"/>
        </a:p>
      </dgm:t>
    </dgm:pt>
    <dgm:pt modelId="{2973B417-51D3-4B39-A698-C800C25C2FEC}">
      <dgm:prSet phldrT="[Text]"/>
      <dgm:spPr/>
      <dgm:t>
        <a:bodyPr/>
        <a:lstStyle/>
        <a:p>
          <a:r>
            <a:rPr lang="en-US" dirty="0" smtClean="0"/>
            <a:t>Method</a:t>
          </a:r>
          <a:endParaRPr lang="en-US" dirty="0"/>
        </a:p>
      </dgm:t>
    </dgm:pt>
    <dgm:pt modelId="{E314FB21-FC95-49B7-88C5-42A3CE1C4556}" type="parTrans" cxnId="{CA6C85F5-4278-4C6E-A0EE-CD564A2EC48D}">
      <dgm:prSet/>
      <dgm:spPr/>
      <dgm:t>
        <a:bodyPr/>
        <a:lstStyle/>
        <a:p>
          <a:endParaRPr lang="en-US"/>
        </a:p>
      </dgm:t>
    </dgm:pt>
    <dgm:pt modelId="{465679B5-F1E6-45EE-97FB-ECB6B081CDBA}" type="sibTrans" cxnId="{CA6C85F5-4278-4C6E-A0EE-CD564A2EC48D}">
      <dgm:prSet/>
      <dgm:spPr/>
      <dgm:t>
        <a:bodyPr/>
        <a:lstStyle/>
        <a:p>
          <a:endParaRPr lang="en-US"/>
        </a:p>
      </dgm:t>
    </dgm:pt>
    <dgm:pt modelId="{0E1B5E7F-442B-40EB-B1DA-E0235E8BB310}">
      <dgm:prSet phldrT="[Text]" custT="1"/>
      <dgm:spPr/>
      <dgm:t>
        <a:bodyPr/>
        <a:lstStyle/>
        <a:p>
          <a:r>
            <a:rPr lang="en-US" sz="1400" dirty="0" smtClean="0"/>
            <a:t>Dynamic Linear Model (</a:t>
          </a:r>
          <a:r>
            <a:rPr lang="en-US" sz="1400" dirty="0" err="1" smtClean="0"/>
            <a:t>Kalman</a:t>
          </a:r>
          <a:r>
            <a:rPr lang="en-US" sz="1400" dirty="0" smtClean="0"/>
            <a:t> Filter)</a:t>
          </a:r>
          <a:endParaRPr lang="en-US" sz="1400" dirty="0"/>
        </a:p>
      </dgm:t>
    </dgm:pt>
    <dgm:pt modelId="{4FEAC4E3-4AC1-4D7C-8A1D-7FB1ED660C63}" type="parTrans" cxnId="{15461944-1532-4DC3-A11A-3F89C6F07BBA}">
      <dgm:prSet/>
      <dgm:spPr/>
      <dgm:t>
        <a:bodyPr/>
        <a:lstStyle/>
        <a:p>
          <a:endParaRPr lang="en-US"/>
        </a:p>
      </dgm:t>
    </dgm:pt>
    <dgm:pt modelId="{9B234F55-0FA2-417B-8353-E5377945988A}" type="sibTrans" cxnId="{15461944-1532-4DC3-A11A-3F89C6F07BBA}">
      <dgm:prSet/>
      <dgm:spPr/>
      <dgm:t>
        <a:bodyPr/>
        <a:lstStyle/>
        <a:p>
          <a:endParaRPr lang="en-US"/>
        </a:p>
      </dgm:t>
    </dgm:pt>
    <dgm:pt modelId="{EC30EC45-6456-4FF3-A5FC-627EBF01DAA2}">
      <dgm:prSet phldrT="[Text]" custT="1"/>
      <dgm:spPr/>
      <dgm:t>
        <a:bodyPr/>
        <a:lstStyle/>
        <a:p>
          <a:r>
            <a:rPr lang="en-US" sz="1400" dirty="0" smtClean="0"/>
            <a:t>Bayesian hierarchical model (MCMC)</a:t>
          </a:r>
          <a:endParaRPr lang="en-US" sz="1400" dirty="0"/>
        </a:p>
      </dgm:t>
    </dgm:pt>
    <dgm:pt modelId="{98E6F1CA-09A3-4DBA-A691-85CF9CBAF6E7}" type="parTrans" cxnId="{573A9A88-C270-426F-8D89-209DBE22F38B}">
      <dgm:prSet/>
      <dgm:spPr/>
      <dgm:t>
        <a:bodyPr/>
        <a:lstStyle/>
        <a:p>
          <a:endParaRPr lang="en-US"/>
        </a:p>
      </dgm:t>
    </dgm:pt>
    <dgm:pt modelId="{CD743B79-4E65-47A1-A439-73199820ECB3}" type="sibTrans" cxnId="{573A9A88-C270-426F-8D89-209DBE22F38B}">
      <dgm:prSet/>
      <dgm:spPr/>
      <dgm:t>
        <a:bodyPr/>
        <a:lstStyle/>
        <a:p>
          <a:endParaRPr lang="en-US"/>
        </a:p>
      </dgm:t>
    </dgm:pt>
    <dgm:pt modelId="{48644CF5-8C2F-408D-9D2E-30DA29D1F73E}">
      <dgm:prSet phldrT="[Text]"/>
      <dgm:spPr/>
      <dgm:t>
        <a:bodyPr/>
        <a:lstStyle/>
        <a:p>
          <a:r>
            <a:rPr lang="en-US" dirty="0" smtClean="0"/>
            <a:t>Results</a:t>
          </a:r>
          <a:endParaRPr lang="en-US" dirty="0"/>
        </a:p>
      </dgm:t>
    </dgm:pt>
    <dgm:pt modelId="{CAE61BBB-A66D-4E08-9571-F9601A7FBAEF}" type="parTrans" cxnId="{684D2810-A493-4930-BC28-3939273B10B3}">
      <dgm:prSet/>
      <dgm:spPr/>
      <dgm:t>
        <a:bodyPr/>
        <a:lstStyle/>
        <a:p>
          <a:endParaRPr lang="en-US"/>
        </a:p>
      </dgm:t>
    </dgm:pt>
    <dgm:pt modelId="{F1DE9330-E0FE-4F98-9770-82B6A3CCD6A6}" type="sibTrans" cxnId="{684D2810-A493-4930-BC28-3939273B10B3}">
      <dgm:prSet/>
      <dgm:spPr/>
      <dgm:t>
        <a:bodyPr/>
        <a:lstStyle/>
        <a:p>
          <a:endParaRPr lang="en-US"/>
        </a:p>
      </dgm:t>
    </dgm:pt>
    <dgm:pt modelId="{87981FF1-CE14-4BD1-A2D1-660647C6576B}">
      <dgm:prSet phldrT="[Text]" custT="1"/>
      <dgm:spPr/>
      <dgm:t>
        <a:bodyPr/>
        <a:lstStyle/>
        <a:p>
          <a:r>
            <a:rPr lang="en-US" sz="1200" dirty="0" smtClean="0"/>
            <a:t>Dynamic and diverse effect of Product Rating and Observational Learning (Bias if not account for)</a:t>
          </a:r>
          <a:endParaRPr lang="en-US" sz="1200" dirty="0"/>
        </a:p>
      </dgm:t>
    </dgm:pt>
    <dgm:pt modelId="{45F753EB-81A8-497A-B541-8FAF5D33B895}" type="parTrans" cxnId="{01F4BC0E-80C9-4F9C-AA8E-7044EB9FC441}">
      <dgm:prSet/>
      <dgm:spPr/>
      <dgm:t>
        <a:bodyPr/>
        <a:lstStyle/>
        <a:p>
          <a:endParaRPr lang="en-US"/>
        </a:p>
      </dgm:t>
    </dgm:pt>
    <dgm:pt modelId="{082A99E8-1BE9-4D5B-ADFD-3F8E1114B4E1}" type="sibTrans" cxnId="{01F4BC0E-80C9-4F9C-AA8E-7044EB9FC441}">
      <dgm:prSet/>
      <dgm:spPr/>
      <dgm:t>
        <a:bodyPr/>
        <a:lstStyle/>
        <a:p>
          <a:endParaRPr lang="en-US"/>
        </a:p>
      </dgm:t>
    </dgm:pt>
    <dgm:pt modelId="{A5CD1E77-7EF7-4A28-80E1-397B5D1F720F}">
      <dgm:prSet phldrT="[Text]" custT="1"/>
      <dgm:spPr/>
      <dgm:t>
        <a:bodyPr/>
        <a:lstStyle/>
        <a:p>
          <a:r>
            <a:rPr lang="en-US" sz="1400" dirty="0" smtClean="0"/>
            <a:t>Negative effect of uncertainty in product rating on observational learning</a:t>
          </a:r>
          <a:endParaRPr lang="en-US" sz="1400" dirty="0"/>
        </a:p>
      </dgm:t>
    </dgm:pt>
    <dgm:pt modelId="{8877F16C-9318-4A06-9D2B-A632E74EB26A}" type="parTrans" cxnId="{14F7390B-97D7-4523-9866-6206A67F0EED}">
      <dgm:prSet/>
      <dgm:spPr/>
      <dgm:t>
        <a:bodyPr/>
        <a:lstStyle/>
        <a:p>
          <a:endParaRPr lang="en-US"/>
        </a:p>
      </dgm:t>
    </dgm:pt>
    <dgm:pt modelId="{B3234D76-820F-4B15-AD37-DFFF0239639D}" type="sibTrans" cxnId="{14F7390B-97D7-4523-9866-6206A67F0EED}">
      <dgm:prSet/>
      <dgm:spPr/>
      <dgm:t>
        <a:bodyPr/>
        <a:lstStyle/>
        <a:p>
          <a:endParaRPr lang="en-US"/>
        </a:p>
      </dgm:t>
    </dgm:pt>
    <dgm:pt modelId="{10D778EB-7EB9-4DD5-82A9-D24D10A8DF9E}">
      <dgm:prSet phldrT="[Text]" custT="1"/>
      <dgm:spPr/>
      <dgm:t>
        <a:bodyPr/>
        <a:lstStyle/>
        <a:p>
          <a:r>
            <a:rPr lang="en-US" sz="1200" dirty="0" smtClean="0"/>
            <a:t>Effect segment size and competition intensity on carryover and effect of product rating</a:t>
          </a:r>
          <a:endParaRPr lang="en-US" sz="1200" dirty="0"/>
        </a:p>
      </dgm:t>
    </dgm:pt>
    <dgm:pt modelId="{FECA89FF-A200-4CE6-B4AF-3FCC7C91D9D2}" type="parTrans" cxnId="{EB33AFC6-CF0A-4955-8705-82D8451ECFDF}">
      <dgm:prSet/>
      <dgm:spPr/>
      <dgm:t>
        <a:bodyPr/>
        <a:lstStyle/>
        <a:p>
          <a:endParaRPr lang="en-US"/>
        </a:p>
      </dgm:t>
    </dgm:pt>
    <dgm:pt modelId="{62C5865C-6C4B-498C-BBF9-1D9A774B5137}" type="sibTrans" cxnId="{EB33AFC6-CF0A-4955-8705-82D8451ECFDF}">
      <dgm:prSet/>
      <dgm:spPr/>
      <dgm:t>
        <a:bodyPr/>
        <a:lstStyle/>
        <a:p>
          <a:endParaRPr lang="en-US"/>
        </a:p>
      </dgm:t>
    </dgm:pt>
    <dgm:pt modelId="{1E54BDA5-DC03-4FFE-832B-AB9A951C3DCC}" type="pres">
      <dgm:prSet presAssocID="{8370564B-BD59-443B-B062-A40A13E7D38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3D1431B-853E-44CA-8BB4-4C99B62DEBD4}" type="pres">
      <dgm:prSet presAssocID="{48644CF5-8C2F-408D-9D2E-30DA29D1F73E}" presName="boxAndChildren" presStyleCnt="0"/>
      <dgm:spPr/>
    </dgm:pt>
    <dgm:pt modelId="{69A847E6-03CD-412C-9381-6151EFE3EA52}" type="pres">
      <dgm:prSet presAssocID="{48644CF5-8C2F-408D-9D2E-30DA29D1F73E}" presName="parentTextBox" presStyleLbl="node1" presStyleIdx="0" presStyleCnt="3"/>
      <dgm:spPr/>
      <dgm:t>
        <a:bodyPr/>
        <a:lstStyle/>
        <a:p>
          <a:endParaRPr lang="en-US"/>
        </a:p>
      </dgm:t>
    </dgm:pt>
    <dgm:pt modelId="{E88BB79F-CEE7-4529-B3AF-1A4BBEF14590}" type="pres">
      <dgm:prSet presAssocID="{48644CF5-8C2F-408D-9D2E-30DA29D1F73E}" presName="entireBox" presStyleLbl="node1" presStyleIdx="0" presStyleCnt="3" custScaleY="139075"/>
      <dgm:spPr/>
      <dgm:t>
        <a:bodyPr/>
        <a:lstStyle/>
        <a:p>
          <a:endParaRPr lang="en-US"/>
        </a:p>
      </dgm:t>
    </dgm:pt>
    <dgm:pt modelId="{5FF44E85-EDF8-49F1-9E76-FCE412B88960}" type="pres">
      <dgm:prSet presAssocID="{48644CF5-8C2F-408D-9D2E-30DA29D1F73E}" presName="descendantBox" presStyleCnt="0"/>
      <dgm:spPr/>
    </dgm:pt>
    <dgm:pt modelId="{43BED42D-7A71-4533-85D1-73484C930D81}" type="pres">
      <dgm:prSet presAssocID="{87981FF1-CE14-4BD1-A2D1-660647C6576B}" presName="childTextBox" presStyleLbl="fgAccFollowNode1" presStyleIdx="0" presStyleCnt="7" custScaleY="1766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B28A8D-14FA-4C7E-94BA-DD4BFA27512F}" type="pres">
      <dgm:prSet presAssocID="{A5CD1E77-7EF7-4A28-80E1-397B5D1F720F}" presName="childTextBox" presStyleLbl="fgAccFollowNode1" presStyleIdx="1" presStyleCnt="7" custScaleY="1773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0C14F6-B002-4437-8D4E-4BFB3909BB43}" type="pres">
      <dgm:prSet presAssocID="{10D778EB-7EB9-4DD5-82A9-D24D10A8DF9E}" presName="childTextBox" presStyleLbl="fgAccFollowNode1" presStyleIdx="2" presStyleCnt="7" custScaleY="1776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90F5E6-935A-4779-B68F-99E97A905BBC}" type="pres">
      <dgm:prSet presAssocID="{465679B5-F1E6-45EE-97FB-ECB6B081CDBA}" presName="sp" presStyleCnt="0"/>
      <dgm:spPr/>
    </dgm:pt>
    <dgm:pt modelId="{9EF2CB1B-3914-4A4D-B47F-7B0B9D5C6BCE}" type="pres">
      <dgm:prSet presAssocID="{2973B417-51D3-4B39-A698-C800C25C2FEC}" presName="arrowAndChildren" presStyleCnt="0"/>
      <dgm:spPr/>
    </dgm:pt>
    <dgm:pt modelId="{8E9D8AA4-36C1-495D-8AB2-F5093E374C37}" type="pres">
      <dgm:prSet presAssocID="{2973B417-51D3-4B39-A698-C800C25C2FEC}" presName="parentTextArrow" presStyleLbl="node1" presStyleIdx="0" presStyleCnt="3"/>
      <dgm:spPr/>
      <dgm:t>
        <a:bodyPr/>
        <a:lstStyle/>
        <a:p>
          <a:endParaRPr lang="en-US"/>
        </a:p>
      </dgm:t>
    </dgm:pt>
    <dgm:pt modelId="{2A49A648-2CDE-4CA1-8C45-74B0A3F4BB50}" type="pres">
      <dgm:prSet presAssocID="{2973B417-51D3-4B39-A698-C800C25C2FEC}" presName="arrow" presStyleLbl="node1" presStyleIdx="1" presStyleCnt="3"/>
      <dgm:spPr/>
      <dgm:t>
        <a:bodyPr/>
        <a:lstStyle/>
        <a:p>
          <a:endParaRPr lang="en-US"/>
        </a:p>
      </dgm:t>
    </dgm:pt>
    <dgm:pt modelId="{80439DCE-3367-4C5D-A0B7-352D0A031287}" type="pres">
      <dgm:prSet presAssocID="{2973B417-51D3-4B39-A698-C800C25C2FEC}" presName="descendantArrow" presStyleCnt="0"/>
      <dgm:spPr/>
    </dgm:pt>
    <dgm:pt modelId="{041CDDDD-CE88-4D7F-8BF3-41C41F790533}" type="pres">
      <dgm:prSet presAssocID="{0E1B5E7F-442B-40EB-B1DA-E0235E8BB310}" presName="childTextArrow" presStyleLbl="fg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653408-777D-44D8-B79A-4D56CACA3AC5}" type="pres">
      <dgm:prSet presAssocID="{EC30EC45-6456-4FF3-A5FC-627EBF01DAA2}" presName="childTextArrow" presStyleLbl="fg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958DB1-4254-4711-98B0-80221C1651AC}" type="pres">
      <dgm:prSet presAssocID="{D3A6987E-388D-48B3-92E4-4944669634B0}" presName="sp" presStyleCnt="0"/>
      <dgm:spPr/>
    </dgm:pt>
    <dgm:pt modelId="{8217C5E3-805B-4955-9100-0166066A3F87}" type="pres">
      <dgm:prSet presAssocID="{8E61718E-4F6E-4512-91D5-F687E095FE93}" presName="arrowAndChildren" presStyleCnt="0"/>
      <dgm:spPr/>
    </dgm:pt>
    <dgm:pt modelId="{165D2F52-7BE5-4334-82F6-9AC32C0E2731}" type="pres">
      <dgm:prSet presAssocID="{8E61718E-4F6E-4512-91D5-F687E095FE93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F10B67BC-2290-4E35-B673-64C17E43AA55}" type="pres">
      <dgm:prSet presAssocID="{8E61718E-4F6E-4512-91D5-F687E095FE93}" presName="arrow" presStyleLbl="node1" presStyleIdx="2" presStyleCnt="3"/>
      <dgm:spPr/>
      <dgm:t>
        <a:bodyPr/>
        <a:lstStyle/>
        <a:p>
          <a:endParaRPr lang="en-US"/>
        </a:p>
      </dgm:t>
    </dgm:pt>
    <dgm:pt modelId="{FFB6C735-8F31-45AC-9C28-3FBFC696D388}" type="pres">
      <dgm:prSet presAssocID="{8E61718E-4F6E-4512-91D5-F687E095FE93}" presName="descendantArrow" presStyleCnt="0"/>
      <dgm:spPr/>
    </dgm:pt>
    <dgm:pt modelId="{53FB98FF-420E-4AA9-BC85-3888E5658CE3}" type="pres">
      <dgm:prSet presAssocID="{5ECEA8CB-375C-4AAE-9E39-29160CCB557C}" presName="childTextArrow" presStyleLbl="fg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1CE1BD-6A89-4A9F-8B85-F27B240247D9}" type="pres">
      <dgm:prSet presAssocID="{760015AD-9D67-4029-8B6D-19F340D32A9E}" presName="childTextArrow" presStyleLbl="fg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0A3F9A6-23D2-430C-82DD-F0CE096C7BD1}" srcId="{8E61718E-4F6E-4512-91D5-F687E095FE93}" destId="{5ECEA8CB-375C-4AAE-9E39-29160CCB557C}" srcOrd="0" destOrd="0" parTransId="{DA791BA4-9D6C-4F06-88EE-46F341B5A190}" sibTransId="{DC8405F6-92F7-41AD-8F8D-4B8DDC55BD74}"/>
    <dgm:cxn modelId="{D6E37A34-52D7-4369-91CE-FCE48D67FE72}" type="presOf" srcId="{2973B417-51D3-4B39-A698-C800C25C2FEC}" destId="{8E9D8AA4-36C1-495D-8AB2-F5093E374C37}" srcOrd="0" destOrd="0" presId="urn:microsoft.com/office/officeart/2005/8/layout/process4"/>
    <dgm:cxn modelId="{87951AC4-9A17-4BAB-9A08-51FB10462CB2}" type="presOf" srcId="{0E1B5E7F-442B-40EB-B1DA-E0235E8BB310}" destId="{041CDDDD-CE88-4D7F-8BF3-41C41F790533}" srcOrd="0" destOrd="0" presId="urn:microsoft.com/office/officeart/2005/8/layout/process4"/>
    <dgm:cxn modelId="{81E30479-D0E3-4B61-B810-200F075B036F}" type="presOf" srcId="{760015AD-9D67-4029-8B6D-19F340D32A9E}" destId="{831CE1BD-6A89-4A9F-8B85-F27B240247D9}" srcOrd="0" destOrd="0" presId="urn:microsoft.com/office/officeart/2005/8/layout/process4"/>
    <dgm:cxn modelId="{24F887B2-3E74-4161-9AD6-BEA267D9FE63}" type="presOf" srcId="{2973B417-51D3-4B39-A698-C800C25C2FEC}" destId="{2A49A648-2CDE-4CA1-8C45-74B0A3F4BB50}" srcOrd="1" destOrd="0" presId="urn:microsoft.com/office/officeart/2005/8/layout/process4"/>
    <dgm:cxn modelId="{0A45C229-5E95-465A-B39E-13607F3D1EDB}" type="presOf" srcId="{8E61718E-4F6E-4512-91D5-F687E095FE93}" destId="{165D2F52-7BE5-4334-82F6-9AC32C0E2731}" srcOrd="0" destOrd="0" presId="urn:microsoft.com/office/officeart/2005/8/layout/process4"/>
    <dgm:cxn modelId="{01F4BC0E-80C9-4F9C-AA8E-7044EB9FC441}" srcId="{48644CF5-8C2F-408D-9D2E-30DA29D1F73E}" destId="{87981FF1-CE14-4BD1-A2D1-660647C6576B}" srcOrd="0" destOrd="0" parTransId="{45F753EB-81A8-497A-B541-8FAF5D33B895}" sibTransId="{082A99E8-1BE9-4D5B-ADFD-3F8E1114B4E1}"/>
    <dgm:cxn modelId="{DB5A39D2-6654-4B9B-8A07-6A5141471D1F}" type="presOf" srcId="{A5CD1E77-7EF7-4A28-80E1-397B5D1F720F}" destId="{47B28A8D-14FA-4C7E-94BA-DD4BFA27512F}" srcOrd="0" destOrd="0" presId="urn:microsoft.com/office/officeart/2005/8/layout/process4"/>
    <dgm:cxn modelId="{2CE642B6-314F-447E-9DA9-1ACD5ACA9896}" type="presOf" srcId="{5ECEA8CB-375C-4AAE-9E39-29160CCB557C}" destId="{53FB98FF-420E-4AA9-BC85-3888E5658CE3}" srcOrd="0" destOrd="0" presId="urn:microsoft.com/office/officeart/2005/8/layout/process4"/>
    <dgm:cxn modelId="{C620245C-4713-4FED-9E09-1B098AE889BE}" srcId="{8370564B-BD59-443B-B062-A40A13E7D384}" destId="{8E61718E-4F6E-4512-91D5-F687E095FE93}" srcOrd="0" destOrd="0" parTransId="{BAE42CF8-3C58-4B6D-A774-DE1B9D863A1F}" sibTransId="{D3A6987E-388D-48B3-92E4-4944669634B0}"/>
    <dgm:cxn modelId="{15461944-1532-4DC3-A11A-3F89C6F07BBA}" srcId="{2973B417-51D3-4B39-A698-C800C25C2FEC}" destId="{0E1B5E7F-442B-40EB-B1DA-E0235E8BB310}" srcOrd="0" destOrd="0" parTransId="{4FEAC4E3-4AC1-4D7C-8A1D-7FB1ED660C63}" sibTransId="{9B234F55-0FA2-417B-8353-E5377945988A}"/>
    <dgm:cxn modelId="{24D338D4-0C3F-4C6E-9616-DB5F7DF00113}" type="presOf" srcId="{48644CF5-8C2F-408D-9D2E-30DA29D1F73E}" destId="{E88BB79F-CEE7-4529-B3AF-1A4BBEF14590}" srcOrd="1" destOrd="0" presId="urn:microsoft.com/office/officeart/2005/8/layout/process4"/>
    <dgm:cxn modelId="{83E984F7-E8A5-49A7-951D-08AA3E0CD1F6}" type="presOf" srcId="{8E61718E-4F6E-4512-91D5-F687E095FE93}" destId="{F10B67BC-2290-4E35-B673-64C17E43AA55}" srcOrd="1" destOrd="0" presId="urn:microsoft.com/office/officeart/2005/8/layout/process4"/>
    <dgm:cxn modelId="{2328167B-D255-441D-8269-061C5EFE6CEF}" type="presOf" srcId="{8370564B-BD59-443B-B062-A40A13E7D384}" destId="{1E54BDA5-DC03-4FFE-832B-AB9A951C3DCC}" srcOrd="0" destOrd="0" presId="urn:microsoft.com/office/officeart/2005/8/layout/process4"/>
    <dgm:cxn modelId="{F4FAA526-6F63-4348-A103-67A5D2EA3F01}" srcId="{8E61718E-4F6E-4512-91D5-F687E095FE93}" destId="{760015AD-9D67-4029-8B6D-19F340D32A9E}" srcOrd="1" destOrd="0" parTransId="{D876CB5F-718A-43D8-8343-3D26431B74E5}" sibTransId="{F866C61B-E250-4C92-BB11-9947F4D7DE0A}"/>
    <dgm:cxn modelId="{14F7390B-97D7-4523-9866-6206A67F0EED}" srcId="{48644CF5-8C2F-408D-9D2E-30DA29D1F73E}" destId="{A5CD1E77-7EF7-4A28-80E1-397B5D1F720F}" srcOrd="1" destOrd="0" parTransId="{8877F16C-9318-4A06-9D2B-A632E74EB26A}" sibTransId="{B3234D76-820F-4B15-AD37-DFFF0239639D}"/>
    <dgm:cxn modelId="{F359D3F8-F411-4DAD-82A2-8AC2E6BA59CA}" type="presOf" srcId="{10D778EB-7EB9-4DD5-82A9-D24D10A8DF9E}" destId="{BF0C14F6-B002-4437-8D4E-4BFB3909BB43}" srcOrd="0" destOrd="0" presId="urn:microsoft.com/office/officeart/2005/8/layout/process4"/>
    <dgm:cxn modelId="{CA6C85F5-4278-4C6E-A0EE-CD564A2EC48D}" srcId="{8370564B-BD59-443B-B062-A40A13E7D384}" destId="{2973B417-51D3-4B39-A698-C800C25C2FEC}" srcOrd="1" destOrd="0" parTransId="{E314FB21-FC95-49B7-88C5-42A3CE1C4556}" sibTransId="{465679B5-F1E6-45EE-97FB-ECB6B081CDBA}"/>
    <dgm:cxn modelId="{896F12DB-B872-4306-A0B7-29081220D1BA}" type="presOf" srcId="{EC30EC45-6456-4FF3-A5FC-627EBF01DAA2}" destId="{93653408-777D-44D8-B79A-4D56CACA3AC5}" srcOrd="0" destOrd="0" presId="urn:microsoft.com/office/officeart/2005/8/layout/process4"/>
    <dgm:cxn modelId="{684D2810-A493-4930-BC28-3939273B10B3}" srcId="{8370564B-BD59-443B-B062-A40A13E7D384}" destId="{48644CF5-8C2F-408D-9D2E-30DA29D1F73E}" srcOrd="2" destOrd="0" parTransId="{CAE61BBB-A66D-4E08-9571-F9601A7FBAEF}" sibTransId="{F1DE9330-E0FE-4F98-9770-82B6A3CCD6A6}"/>
    <dgm:cxn modelId="{573A9A88-C270-426F-8D89-209DBE22F38B}" srcId="{2973B417-51D3-4B39-A698-C800C25C2FEC}" destId="{EC30EC45-6456-4FF3-A5FC-627EBF01DAA2}" srcOrd="1" destOrd="0" parTransId="{98E6F1CA-09A3-4DBA-A691-85CF9CBAF6E7}" sibTransId="{CD743B79-4E65-47A1-A439-73199820ECB3}"/>
    <dgm:cxn modelId="{1B2C6E10-DBF7-489F-937B-96F7377EF2A3}" type="presOf" srcId="{48644CF5-8C2F-408D-9D2E-30DA29D1F73E}" destId="{69A847E6-03CD-412C-9381-6151EFE3EA52}" srcOrd="0" destOrd="0" presId="urn:microsoft.com/office/officeart/2005/8/layout/process4"/>
    <dgm:cxn modelId="{7C68AD62-8254-4C41-9DF6-80621D722B7E}" type="presOf" srcId="{87981FF1-CE14-4BD1-A2D1-660647C6576B}" destId="{43BED42D-7A71-4533-85D1-73484C930D81}" srcOrd="0" destOrd="0" presId="urn:microsoft.com/office/officeart/2005/8/layout/process4"/>
    <dgm:cxn modelId="{EB33AFC6-CF0A-4955-8705-82D8451ECFDF}" srcId="{48644CF5-8C2F-408D-9D2E-30DA29D1F73E}" destId="{10D778EB-7EB9-4DD5-82A9-D24D10A8DF9E}" srcOrd="2" destOrd="0" parTransId="{FECA89FF-A200-4CE6-B4AF-3FCC7C91D9D2}" sibTransId="{62C5865C-6C4B-498C-BBF9-1D9A774B5137}"/>
    <dgm:cxn modelId="{8550356B-F274-4164-A2E1-D2316045A93C}" type="presParOf" srcId="{1E54BDA5-DC03-4FFE-832B-AB9A951C3DCC}" destId="{A3D1431B-853E-44CA-8BB4-4C99B62DEBD4}" srcOrd="0" destOrd="0" presId="urn:microsoft.com/office/officeart/2005/8/layout/process4"/>
    <dgm:cxn modelId="{B5E4116B-E4DD-457C-B496-E1DEF2F2BA40}" type="presParOf" srcId="{A3D1431B-853E-44CA-8BB4-4C99B62DEBD4}" destId="{69A847E6-03CD-412C-9381-6151EFE3EA52}" srcOrd="0" destOrd="0" presId="urn:microsoft.com/office/officeart/2005/8/layout/process4"/>
    <dgm:cxn modelId="{40CD8CFD-8B45-4617-A4F8-E99F1C7870A0}" type="presParOf" srcId="{A3D1431B-853E-44CA-8BB4-4C99B62DEBD4}" destId="{E88BB79F-CEE7-4529-B3AF-1A4BBEF14590}" srcOrd="1" destOrd="0" presId="urn:microsoft.com/office/officeart/2005/8/layout/process4"/>
    <dgm:cxn modelId="{B81A24FE-0C2A-4648-B9FD-B64A80C6C7AF}" type="presParOf" srcId="{A3D1431B-853E-44CA-8BB4-4C99B62DEBD4}" destId="{5FF44E85-EDF8-49F1-9E76-FCE412B88960}" srcOrd="2" destOrd="0" presId="urn:microsoft.com/office/officeart/2005/8/layout/process4"/>
    <dgm:cxn modelId="{344BCBCA-0075-436D-9217-EA683B8049FD}" type="presParOf" srcId="{5FF44E85-EDF8-49F1-9E76-FCE412B88960}" destId="{43BED42D-7A71-4533-85D1-73484C930D81}" srcOrd="0" destOrd="0" presId="urn:microsoft.com/office/officeart/2005/8/layout/process4"/>
    <dgm:cxn modelId="{AB1F74FD-F8BA-45B4-8183-ABF7F6A72714}" type="presParOf" srcId="{5FF44E85-EDF8-49F1-9E76-FCE412B88960}" destId="{47B28A8D-14FA-4C7E-94BA-DD4BFA27512F}" srcOrd="1" destOrd="0" presId="urn:microsoft.com/office/officeart/2005/8/layout/process4"/>
    <dgm:cxn modelId="{7FCA6615-D224-4D22-A171-C096783B4FF4}" type="presParOf" srcId="{5FF44E85-EDF8-49F1-9E76-FCE412B88960}" destId="{BF0C14F6-B002-4437-8D4E-4BFB3909BB43}" srcOrd="2" destOrd="0" presId="urn:microsoft.com/office/officeart/2005/8/layout/process4"/>
    <dgm:cxn modelId="{B2F0059A-11D8-4690-B565-725716549ADF}" type="presParOf" srcId="{1E54BDA5-DC03-4FFE-832B-AB9A951C3DCC}" destId="{6290F5E6-935A-4779-B68F-99E97A905BBC}" srcOrd="1" destOrd="0" presId="urn:microsoft.com/office/officeart/2005/8/layout/process4"/>
    <dgm:cxn modelId="{7DA10854-4D49-48CC-8C6A-661D19FEAC0C}" type="presParOf" srcId="{1E54BDA5-DC03-4FFE-832B-AB9A951C3DCC}" destId="{9EF2CB1B-3914-4A4D-B47F-7B0B9D5C6BCE}" srcOrd="2" destOrd="0" presId="urn:microsoft.com/office/officeart/2005/8/layout/process4"/>
    <dgm:cxn modelId="{8FDA4803-DC97-4124-B4B7-40BEF3ED223B}" type="presParOf" srcId="{9EF2CB1B-3914-4A4D-B47F-7B0B9D5C6BCE}" destId="{8E9D8AA4-36C1-495D-8AB2-F5093E374C37}" srcOrd="0" destOrd="0" presId="urn:microsoft.com/office/officeart/2005/8/layout/process4"/>
    <dgm:cxn modelId="{89A3B216-0175-4A7B-AF61-7F8785F253D9}" type="presParOf" srcId="{9EF2CB1B-3914-4A4D-B47F-7B0B9D5C6BCE}" destId="{2A49A648-2CDE-4CA1-8C45-74B0A3F4BB50}" srcOrd="1" destOrd="0" presId="urn:microsoft.com/office/officeart/2005/8/layout/process4"/>
    <dgm:cxn modelId="{ADBB8C81-8192-49FE-9D14-0F1B9E073B08}" type="presParOf" srcId="{9EF2CB1B-3914-4A4D-B47F-7B0B9D5C6BCE}" destId="{80439DCE-3367-4C5D-A0B7-352D0A031287}" srcOrd="2" destOrd="0" presId="urn:microsoft.com/office/officeart/2005/8/layout/process4"/>
    <dgm:cxn modelId="{D339B2A8-2D6D-4958-A322-914B094B5C22}" type="presParOf" srcId="{80439DCE-3367-4C5D-A0B7-352D0A031287}" destId="{041CDDDD-CE88-4D7F-8BF3-41C41F790533}" srcOrd="0" destOrd="0" presId="urn:microsoft.com/office/officeart/2005/8/layout/process4"/>
    <dgm:cxn modelId="{77CF179C-3F36-4E52-9D6F-6D8A6F3BE882}" type="presParOf" srcId="{80439DCE-3367-4C5D-A0B7-352D0A031287}" destId="{93653408-777D-44D8-B79A-4D56CACA3AC5}" srcOrd="1" destOrd="0" presId="urn:microsoft.com/office/officeart/2005/8/layout/process4"/>
    <dgm:cxn modelId="{00DE4E5C-B5EC-430C-9E1C-3E4238F77BB7}" type="presParOf" srcId="{1E54BDA5-DC03-4FFE-832B-AB9A951C3DCC}" destId="{1E958DB1-4254-4711-98B0-80221C1651AC}" srcOrd="3" destOrd="0" presId="urn:microsoft.com/office/officeart/2005/8/layout/process4"/>
    <dgm:cxn modelId="{962054E2-3B5D-45EF-968F-BD29AF369CDC}" type="presParOf" srcId="{1E54BDA5-DC03-4FFE-832B-AB9A951C3DCC}" destId="{8217C5E3-805B-4955-9100-0166066A3F87}" srcOrd="4" destOrd="0" presId="urn:microsoft.com/office/officeart/2005/8/layout/process4"/>
    <dgm:cxn modelId="{184BA8AA-9599-4503-80F2-A6CCFF54CA0A}" type="presParOf" srcId="{8217C5E3-805B-4955-9100-0166066A3F87}" destId="{165D2F52-7BE5-4334-82F6-9AC32C0E2731}" srcOrd="0" destOrd="0" presId="urn:microsoft.com/office/officeart/2005/8/layout/process4"/>
    <dgm:cxn modelId="{ECF5743B-58C0-441B-98EC-0AC93E1D6C3E}" type="presParOf" srcId="{8217C5E3-805B-4955-9100-0166066A3F87}" destId="{F10B67BC-2290-4E35-B673-64C17E43AA55}" srcOrd="1" destOrd="0" presId="urn:microsoft.com/office/officeart/2005/8/layout/process4"/>
    <dgm:cxn modelId="{8D62F5CA-5622-4A28-BE34-103C526E405B}" type="presParOf" srcId="{8217C5E3-805B-4955-9100-0166066A3F87}" destId="{FFB6C735-8F31-45AC-9C28-3FBFC696D388}" srcOrd="2" destOrd="0" presId="urn:microsoft.com/office/officeart/2005/8/layout/process4"/>
    <dgm:cxn modelId="{F13D5305-EAFE-4BDB-96BF-4EFF674A0CEC}" type="presParOf" srcId="{FFB6C735-8F31-45AC-9C28-3FBFC696D388}" destId="{53FB98FF-420E-4AA9-BC85-3888E5658CE3}" srcOrd="0" destOrd="0" presId="urn:microsoft.com/office/officeart/2005/8/layout/process4"/>
    <dgm:cxn modelId="{0C5390AB-8C1F-402B-BFEE-C6BB1121EB85}" type="presParOf" srcId="{FFB6C735-8F31-45AC-9C28-3FBFC696D388}" destId="{831CE1BD-6A89-4A9F-8B85-F27B240247D9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45CDC6-EF3B-415B-A138-8B40264E4280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30A9943-E962-4EB5-8C85-BD3E9EA5A944}">
      <dgm:prSet phldrT="[Text]"/>
      <dgm:spPr/>
      <dgm:t>
        <a:bodyPr/>
        <a:lstStyle/>
        <a:p>
          <a:r>
            <a:rPr lang="en-US" dirty="0" smtClean="0"/>
            <a:t>Product rating has dynamic, yet diverse, and increasing return effect on demand</a:t>
          </a:r>
          <a:endParaRPr lang="en-US" dirty="0"/>
        </a:p>
      </dgm:t>
    </dgm:pt>
    <dgm:pt modelId="{48027B0A-B49C-4B48-9ACA-6CC2EB8BE603}" type="parTrans" cxnId="{79C6E6A4-F1B1-47B1-B7C1-661AC3487536}">
      <dgm:prSet/>
      <dgm:spPr/>
      <dgm:t>
        <a:bodyPr/>
        <a:lstStyle/>
        <a:p>
          <a:endParaRPr lang="en-US"/>
        </a:p>
      </dgm:t>
    </dgm:pt>
    <dgm:pt modelId="{D3C6323F-157D-4E17-BEBD-F4AEA77C0688}" type="sibTrans" cxnId="{79C6E6A4-F1B1-47B1-B7C1-661AC3487536}">
      <dgm:prSet/>
      <dgm:spPr/>
      <dgm:t>
        <a:bodyPr/>
        <a:lstStyle/>
        <a:p>
          <a:endParaRPr lang="en-US"/>
        </a:p>
      </dgm:t>
    </dgm:pt>
    <dgm:pt modelId="{79DA06F3-9A2E-4D60-AD36-E8D2DB37A793}">
      <dgm:prSet phldrT="[Text]"/>
      <dgm:spPr/>
      <dgm:t>
        <a:bodyPr/>
        <a:lstStyle/>
        <a:p>
          <a:r>
            <a:rPr lang="en-US" dirty="0" smtClean="0"/>
            <a:t>Observational learning dynamically affects demand, more when there is uncertainty, and this effect is heterogeneous</a:t>
          </a:r>
          <a:endParaRPr lang="en-US" dirty="0"/>
        </a:p>
      </dgm:t>
    </dgm:pt>
    <dgm:pt modelId="{09EB4A87-8455-4500-BA1C-06AB85FA3BD8}" type="parTrans" cxnId="{FE3C1C00-6D3A-47E4-9F12-7201509D9BAC}">
      <dgm:prSet/>
      <dgm:spPr/>
      <dgm:t>
        <a:bodyPr/>
        <a:lstStyle/>
        <a:p>
          <a:endParaRPr lang="en-US"/>
        </a:p>
      </dgm:t>
    </dgm:pt>
    <dgm:pt modelId="{350C4EC1-69FE-41B7-9C4B-CB20755263E3}" type="sibTrans" cxnId="{FE3C1C00-6D3A-47E4-9F12-7201509D9BAC}">
      <dgm:prSet/>
      <dgm:spPr/>
      <dgm:t>
        <a:bodyPr/>
        <a:lstStyle/>
        <a:p>
          <a:endParaRPr lang="en-US"/>
        </a:p>
      </dgm:t>
    </dgm:pt>
    <dgm:pt modelId="{C77CB3E1-622E-4986-90FE-EA9E01E5AF9F}">
      <dgm:prSet phldrT="[Text]"/>
      <dgm:spPr/>
      <dgm:t>
        <a:bodyPr/>
        <a:lstStyle/>
        <a:p>
          <a:r>
            <a:rPr lang="en-US" dirty="0" smtClean="0"/>
            <a:t>Heterogeneity in carryover and effect of rating can be explained by market segment size and competition intensity</a:t>
          </a:r>
          <a:endParaRPr lang="en-US" dirty="0"/>
        </a:p>
      </dgm:t>
    </dgm:pt>
    <dgm:pt modelId="{5C1C2F1B-6FFE-45EC-8FA9-5BFCB17C7CE6}" type="parTrans" cxnId="{6625DA37-8419-4F3C-8F22-C394F7F8F555}">
      <dgm:prSet/>
      <dgm:spPr/>
      <dgm:t>
        <a:bodyPr/>
        <a:lstStyle/>
        <a:p>
          <a:endParaRPr lang="en-US"/>
        </a:p>
      </dgm:t>
    </dgm:pt>
    <dgm:pt modelId="{9B7A7BD8-6F9E-4E1C-9432-7F28D77571D6}" type="sibTrans" cxnId="{6625DA37-8419-4F3C-8F22-C394F7F8F555}">
      <dgm:prSet/>
      <dgm:spPr/>
      <dgm:t>
        <a:bodyPr/>
        <a:lstStyle/>
        <a:p>
          <a:endParaRPr lang="en-US"/>
        </a:p>
      </dgm:t>
    </dgm:pt>
    <dgm:pt modelId="{DD92C88F-A1AD-4DCA-AEA6-6231819AA8D7}" type="pres">
      <dgm:prSet presAssocID="{4A45CDC6-EF3B-415B-A138-8B40264E428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3DA1656B-1DD5-4567-950E-25D30258A161}" type="pres">
      <dgm:prSet presAssocID="{4A45CDC6-EF3B-415B-A138-8B40264E4280}" presName="Name1" presStyleCnt="0"/>
      <dgm:spPr/>
    </dgm:pt>
    <dgm:pt modelId="{AC45958D-8CDF-432A-B7C0-D6D4D777ADFE}" type="pres">
      <dgm:prSet presAssocID="{4A45CDC6-EF3B-415B-A138-8B40264E4280}" presName="cycle" presStyleCnt="0"/>
      <dgm:spPr/>
    </dgm:pt>
    <dgm:pt modelId="{C40EF18C-818A-49A5-80B8-414781F83F63}" type="pres">
      <dgm:prSet presAssocID="{4A45CDC6-EF3B-415B-A138-8B40264E4280}" presName="srcNode" presStyleLbl="node1" presStyleIdx="0" presStyleCnt="3"/>
      <dgm:spPr/>
    </dgm:pt>
    <dgm:pt modelId="{161AF777-1557-43FD-80E0-8E6097EC02D6}" type="pres">
      <dgm:prSet presAssocID="{4A45CDC6-EF3B-415B-A138-8B40264E4280}" presName="conn" presStyleLbl="parChTrans1D2" presStyleIdx="0" presStyleCnt="1"/>
      <dgm:spPr/>
      <dgm:t>
        <a:bodyPr/>
        <a:lstStyle/>
        <a:p>
          <a:endParaRPr lang="en-US"/>
        </a:p>
      </dgm:t>
    </dgm:pt>
    <dgm:pt modelId="{672B7CE5-5621-4099-83DC-F5FA2B929F23}" type="pres">
      <dgm:prSet presAssocID="{4A45CDC6-EF3B-415B-A138-8B40264E4280}" presName="extraNode" presStyleLbl="node1" presStyleIdx="0" presStyleCnt="3"/>
      <dgm:spPr/>
    </dgm:pt>
    <dgm:pt modelId="{898040E2-68BC-449F-9C29-2EC484EC2DAE}" type="pres">
      <dgm:prSet presAssocID="{4A45CDC6-EF3B-415B-A138-8B40264E4280}" presName="dstNode" presStyleLbl="node1" presStyleIdx="0" presStyleCnt="3"/>
      <dgm:spPr/>
    </dgm:pt>
    <dgm:pt modelId="{BE874873-E454-4111-8DBA-B3C2D2B2CB61}" type="pres">
      <dgm:prSet presAssocID="{B30A9943-E962-4EB5-8C85-BD3E9EA5A944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9AC179-A23D-4B5A-8F9F-3792D0591C82}" type="pres">
      <dgm:prSet presAssocID="{B30A9943-E962-4EB5-8C85-BD3E9EA5A944}" presName="accent_1" presStyleCnt="0"/>
      <dgm:spPr/>
    </dgm:pt>
    <dgm:pt modelId="{FE274B0B-D7A6-489C-A87C-0530A079288B}" type="pres">
      <dgm:prSet presAssocID="{B30A9943-E962-4EB5-8C85-BD3E9EA5A944}" presName="accentRepeatNode" presStyleLbl="solidFgAcc1" presStyleIdx="0" presStyleCnt="3"/>
      <dgm:spPr/>
    </dgm:pt>
    <dgm:pt modelId="{88BEEEA7-7D1A-4F37-95BC-7B670FAD5894}" type="pres">
      <dgm:prSet presAssocID="{79DA06F3-9A2E-4D60-AD36-E8D2DB37A793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2E5302-E807-4170-B304-40B48D93D6F9}" type="pres">
      <dgm:prSet presAssocID="{79DA06F3-9A2E-4D60-AD36-E8D2DB37A793}" presName="accent_2" presStyleCnt="0"/>
      <dgm:spPr/>
    </dgm:pt>
    <dgm:pt modelId="{75441CB4-F03D-4477-B1D4-9F19BEF1601C}" type="pres">
      <dgm:prSet presAssocID="{79DA06F3-9A2E-4D60-AD36-E8D2DB37A793}" presName="accentRepeatNode" presStyleLbl="solidFgAcc1" presStyleIdx="1" presStyleCnt="3"/>
      <dgm:spPr/>
    </dgm:pt>
    <dgm:pt modelId="{139B3DEC-E507-4D7B-9A9B-083BE0FED3BE}" type="pres">
      <dgm:prSet presAssocID="{C77CB3E1-622E-4986-90FE-EA9E01E5AF9F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1B896C-ECF7-4816-9917-23A3015DAD0A}" type="pres">
      <dgm:prSet presAssocID="{C77CB3E1-622E-4986-90FE-EA9E01E5AF9F}" presName="accent_3" presStyleCnt="0"/>
      <dgm:spPr/>
    </dgm:pt>
    <dgm:pt modelId="{1C119763-A211-41FD-96DB-B28FE53926F6}" type="pres">
      <dgm:prSet presAssocID="{C77CB3E1-622E-4986-90FE-EA9E01E5AF9F}" presName="accentRepeatNode" presStyleLbl="solidFgAcc1" presStyleIdx="2" presStyleCnt="3"/>
      <dgm:spPr/>
    </dgm:pt>
  </dgm:ptLst>
  <dgm:cxnLst>
    <dgm:cxn modelId="{FE3C1C00-6D3A-47E4-9F12-7201509D9BAC}" srcId="{4A45CDC6-EF3B-415B-A138-8B40264E4280}" destId="{79DA06F3-9A2E-4D60-AD36-E8D2DB37A793}" srcOrd="1" destOrd="0" parTransId="{09EB4A87-8455-4500-BA1C-06AB85FA3BD8}" sibTransId="{350C4EC1-69FE-41B7-9C4B-CB20755263E3}"/>
    <dgm:cxn modelId="{79C6E6A4-F1B1-47B1-B7C1-661AC3487536}" srcId="{4A45CDC6-EF3B-415B-A138-8B40264E4280}" destId="{B30A9943-E962-4EB5-8C85-BD3E9EA5A944}" srcOrd="0" destOrd="0" parTransId="{48027B0A-B49C-4B48-9ACA-6CC2EB8BE603}" sibTransId="{D3C6323F-157D-4E17-BEBD-F4AEA77C0688}"/>
    <dgm:cxn modelId="{A78D4ECA-964D-444C-AD11-5970FAD1C84F}" type="presOf" srcId="{D3C6323F-157D-4E17-BEBD-F4AEA77C0688}" destId="{161AF777-1557-43FD-80E0-8E6097EC02D6}" srcOrd="0" destOrd="0" presId="urn:microsoft.com/office/officeart/2008/layout/VerticalCurvedList"/>
    <dgm:cxn modelId="{85872AC0-62B5-4B0B-B886-A108AD46BB7C}" type="presOf" srcId="{C77CB3E1-622E-4986-90FE-EA9E01E5AF9F}" destId="{139B3DEC-E507-4D7B-9A9B-083BE0FED3BE}" srcOrd="0" destOrd="0" presId="urn:microsoft.com/office/officeart/2008/layout/VerticalCurvedList"/>
    <dgm:cxn modelId="{6625DA37-8419-4F3C-8F22-C394F7F8F555}" srcId="{4A45CDC6-EF3B-415B-A138-8B40264E4280}" destId="{C77CB3E1-622E-4986-90FE-EA9E01E5AF9F}" srcOrd="2" destOrd="0" parTransId="{5C1C2F1B-6FFE-45EC-8FA9-5BFCB17C7CE6}" sibTransId="{9B7A7BD8-6F9E-4E1C-9432-7F28D77571D6}"/>
    <dgm:cxn modelId="{8581E557-1A0D-4894-880F-5D51F8D052F2}" type="presOf" srcId="{4A45CDC6-EF3B-415B-A138-8B40264E4280}" destId="{DD92C88F-A1AD-4DCA-AEA6-6231819AA8D7}" srcOrd="0" destOrd="0" presId="urn:microsoft.com/office/officeart/2008/layout/VerticalCurvedList"/>
    <dgm:cxn modelId="{39207142-D9F1-45E3-8ACA-F8123BA72067}" type="presOf" srcId="{79DA06F3-9A2E-4D60-AD36-E8D2DB37A793}" destId="{88BEEEA7-7D1A-4F37-95BC-7B670FAD5894}" srcOrd="0" destOrd="0" presId="urn:microsoft.com/office/officeart/2008/layout/VerticalCurvedList"/>
    <dgm:cxn modelId="{5E22ACDE-4D72-48B7-B090-FBA9B9BBB1EC}" type="presOf" srcId="{B30A9943-E962-4EB5-8C85-BD3E9EA5A944}" destId="{BE874873-E454-4111-8DBA-B3C2D2B2CB61}" srcOrd="0" destOrd="0" presId="urn:microsoft.com/office/officeart/2008/layout/VerticalCurvedList"/>
    <dgm:cxn modelId="{143B725B-BF32-4306-B516-28C0979DE694}" type="presParOf" srcId="{DD92C88F-A1AD-4DCA-AEA6-6231819AA8D7}" destId="{3DA1656B-1DD5-4567-950E-25D30258A161}" srcOrd="0" destOrd="0" presId="urn:microsoft.com/office/officeart/2008/layout/VerticalCurvedList"/>
    <dgm:cxn modelId="{2FCA1DA3-18F3-4A1A-99B0-6B51641B88F0}" type="presParOf" srcId="{3DA1656B-1DD5-4567-950E-25D30258A161}" destId="{AC45958D-8CDF-432A-B7C0-D6D4D777ADFE}" srcOrd="0" destOrd="0" presId="urn:microsoft.com/office/officeart/2008/layout/VerticalCurvedList"/>
    <dgm:cxn modelId="{F59784F3-BB29-45CD-97C8-EE694E7DEB73}" type="presParOf" srcId="{AC45958D-8CDF-432A-B7C0-D6D4D777ADFE}" destId="{C40EF18C-818A-49A5-80B8-414781F83F63}" srcOrd="0" destOrd="0" presId="urn:microsoft.com/office/officeart/2008/layout/VerticalCurvedList"/>
    <dgm:cxn modelId="{F7559F43-646A-4145-A932-1C12BE6BBAA7}" type="presParOf" srcId="{AC45958D-8CDF-432A-B7C0-D6D4D777ADFE}" destId="{161AF777-1557-43FD-80E0-8E6097EC02D6}" srcOrd="1" destOrd="0" presId="urn:microsoft.com/office/officeart/2008/layout/VerticalCurvedList"/>
    <dgm:cxn modelId="{21FA7CD2-DA95-48EF-8596-C6A81DD6B366}" type="presParOf" srcId="{AC45958D-8CDF-432A-B7C0-D6D4D777ADFE}" destId="{672B7CE5-5621-4099-83DC-F5FA2B929F23}" srcOrd="2" destOrd="0" presId="urn:microsoft.com/office/officeart/2008/layout/VerticalCurvedList"/>
    <dgm:cxn modelId="{6793DAC0-7DF4-4E95-A82D-1187B514CF3A}" type="presParOf" srcId="{AC45958D-8CDF-432A-B7C0-D6D4D777ADFE}" destId="{898040E2-68BC-449F-9C29-2EC484EC2DAE}" srcOrd="3" destOrd="0" presId="urn:microsoft.com/office/officeart/2008/layout/VerticalCurvedList"/>
    <dgm:cxn modelId="{0E49FCA2-A339-4B5B-90BE-0F28F7DBA571}" type="presParOf" srcId="{3DA1656B-1DD5-4567-950E-25D30258A161}" destId="{BE874873-E454-4111-8DBA-B3C2D2B2CB61}" srcOrd="1" destOrd="0" presId="urn:microsoft.com/office/officeart/2008/layout/VerticalCurvedList"/>
    <dgm:cxn modelId="{529AE051-7BF4-458E-91EE-484C3B37E9C8}" type="presParOf" srcId="{3DA1656B-1DD5-4567-950E-25D30258A161}" destId="{E79AC179-A23D-4B5A-8F9F-3792D0591C82}" srcOrd="2" destOrd="0" presId="urn:microsoft.com/office/officeart/2008/layout/VerticalCurvedList"/>
    <dgm:cxn modelId="{8D29B7E9-DCD0-4931-B014-375CCBE954BA}" type="presParOf" srcId="{E79AC179-A23D-4B5A-8F9F-3792D0591C82}" destId="{FE274B0B-D7A6-489C-A87C-0530A079288B}" srcOrd="0" destOrd="0" presId="urn:microsoft.com/office/officeart/2008/layout/VerticalCurvedList"/>
    <dgm:cxn modelId="{809C2192-D56D-4397-A517-9FF99CC3F9D8}" type="presParOf" srcId="{3DA1656B-1DD5-4567-950E-25D30258A161}" destId="{88BEEEA7-7D1A-4F37-95BC-7B670FAD5894}" srcOrd="3" destOrd="0" presId="urn:microsoft.com/office/officeart/2008/layout/VerticalCurvedList"/>
    <dgm:cxn modelId="{56236B06-D1B3-404C-98ED-A7BB99875658}" type="presParOf" srcId="{3DA1656B-1DD5-4567-950E-25D30258A161}" destId="{5F2E5302-E807-4170-B304-40B48D93D6F9}" srcOrd="4" destOrd="0" presId="urn:microsoft.com/office/officeart/2008/layout/VerticalCurvedList"/>
    <dgm:cxn modelId="{9EE42DA9-A191-4274-B42F-FA5F4D949D94}" type="presParOf" srcId="{5F2E5302-E807-4170-B304-40B48D93D6F9}" destId="{75441CB4-F03D-4477-B1D4-9F19BEF1601C}" srcOrd="0" destOrd="0" presId="urn:microsoft.com/office/officeart/2008/layout/VerticalCurvedList"/>
    <dgm:cxn modelId="{53BDD9CA-1116-40A3-B81D-B8193111725B}" type="presParOf" srcId="{3DA1656B-1DD5-4567-950E-25D30258A161}" destId="{139B3DEC-E507-4D7B-9A9B-083BE0FED3BE}" srcOrd="5" destOrd="0" presId="urn:microsoft.com/office/officeart/2008/layout/VerticalCurvedList"/>
    <dgm:cxn modelId="{80DE17A1-5CDD-4491-8DF7-BF03673A1678}" type="presParOf" srcId="{3DA1656B-1DD5-4567-950E-25D30258A161}" destId="{AF1B896C-ECF7-4816-9917-23A3015DAD0A}" srcOrd="6" destOrd="0" presId="urn:microsoft.com/office/officeart/2008/layout/VerticalCurvedList"/>
    <dgm:cxn modelId="{CE3AB670-9BF2-40FB-A72F-C392DEC5A0C2}" type="presParOf" srcId="{AF1B896C-ECF7-4816-9917-23A3015DAD0A}" destId="{1C119763-A211-41FD-96DB-B28FE53926F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B3F96C-3A4F-49AB-B200-DEE5A5BF9857}">
      <dsp:nvSpPr>
        <dsp:cNvPr id="0" name=""/>
        <dsp:cNvSpPr/>
      </dsp:nvSpPr>
      <dsp:spPr>
        <a:xfrm>
          <a:off x="0" y="3406931"/>
          <a:ext cx="8229600" cy="111823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Can we explain heterogeneity in terms of institutional characteristics such as market segment size and competition intensity? How does uncertainty moderate the effect of different processes?</a:t>
          </a:r>
          <a:endParaRPr lang="en-US" sz="1900" kern="1200" dirty="0"/>
        </a:p>
      </dsp:txBody>
      <dsp:txXfrm>
        <a:off x="0" y="3406931"/>
        <a:ext cx="8229600" cy="1118231"/>
      </dsp:txXfrm>
    </dsp:sp>
    <dsp:sp modelId="{1329906E-791F-49A5-95E3-4C021FF0ACE9}">
      <dsp:nvSpPr>
        <dsp:cNvPr id="0" name=""/>
        <dsp:cNvSpPr/>
      </dsp:nvSpPr>
      <dsp:spPr>
        <a:xfrm rot="10800000">
          <a:off x="0" y="1703865"/>
          <a:ext cx="8229600" cy="1719839"/>
        </a:xfrm>
        <a:prstGeom prst="upArrowCallou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Whether there is any dynamic in the effects of product rating valence and observational learning on demand? Is there any heterogeneity in these effects? </a:t>
          </a:r>
          <a:endParaRPr lang="en-US" sz="1900" kern="1200" dirty="0"/>
        </a:p>
      </dsp:txBody>
      <dsp:txXfrm rot="10800000">
        <a:off x="0" y="1703865"/>
        <a:ext cx="8229600" cy="1117500"/>
      </dsp:txXfrm>
    </dsp:sp>
    <dsp:sp modelId="{9BFB5F6F-FD5E-4C62-9594-3041027EBB16}">
      <dsp:nvSpPr>
        <dsp:cNvPr id="0" name=""/>
        <dsp:cNvSpPr/>
      </dsp:nvSpPr>
      <dsp:spPr>
        <a:xfrm rot="10800000">
          <a:off x="0" y="799"/>
          <a:ext cx="8229600" cy="1719839"/>
        </a:xfrm>
        <a:prstGeom prst="upArrowCallou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How product rating and observational learning affects the demand for supplementary products?</a:t>
          </a:r>
          <a:endParaRPr lang="en-US" sz="1900" kern="1200" dirty="0"/>
        </a:p>
      </dsp:txBody>
      <dsp:txXfrm rot="10800000">
        <a:off x="0" y="799"/>
        <a:ext cx="8229600" cy="1117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8BB79F-CEE7-4529-B3AF-1A4BBEF14590}">
      <dsp:nvSpPr>
        <dsp:cNvPr id="0" name=""/>
        <dsp:cNvSpPr/>
      </dsp:nvSpPr>
      <dsp:spPr>
        <a:xfrm>
          <a:off x="0" y="3382790"/>
          <a:ext cx="6096000" cy="154428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Results</a:t>
          </a:r>
          <a:endParaRPr lang="en-US" sz="2100" kern="1200" dirty="0"/>
        </a:p>
      </dsp:txBody>
      <dsp:txXfrm>
        <a:off x="0" y="3382790"/>
        <a:ext cx="6096000" cy="833911"/>
      </dsp:txXfrm>
    </dsp:sp>
    <dsp:sp modelId="{43BED42D-7A71-4533-85D1-73484C930D81}">
      <dsp:nvSpPr>
        <dsp:cNvPr id="0" name=""/>
        <dsp:cNvSpPr/>
      </dsp:nvSpPr>
      <dsp:spPr>
        <a:xfrm>
          <a:off x="2976" y="3981322"/>
          <a:ext cx="2030015" cy="90241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Dynamic and diverse effect of Product Rating and Observational Learning (Bias if not account for)</a:t>
          </a:r>
          <a:endParaRPr lang="en-US" sz="1200" kern="1200" dirty="0"/>
        </a:p>
      </dsp:txBody>
      <dsp:txXfrm>
        <a:off x="2976" y="3981322"/>
        <a:ext cx="2030015" cy="902412"/>
      </dsp:txXfrm>
    </dsp:sp>
    <dsp:sp modelId="{47B28A8D-14FA-4C7E-94BA-DD4BFA27512F}">
      <dsp:nvSpPr>
        <dsp:cNvPr id="0" name=""/>
        <dsp:cNvSpPr/>
      </dsp:nvSpPr>
      <dsp:spPr>
        <a:xfrm>
          <a:off x="2032992" y="3979662"/>
          <a:ext cx="2030015" cy="905732"/>
        </a:xfrm>
        <a:prstGeom prst="rect">
          <a:avLst/>
        </a:prstGeom>
        <a:solidFill>
          <a:schemeClr val="accent5">
            <a:tint val="40000"/>
            <a:alpha val="90000"/>
            <a:hueOff val="-1790080"/>
            <a:satOff val="8042"/>
            <a:lumOff val="553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Negative effect of uncertainty in product rating on observational learning</a:t>
          </a:r>
          <a:endParaRPr lang="en-US" sz="1400" kern="1200" dirty="0"/>
        </a:p>
      </dsp:txBody>
      <dsp:txXfrm>
        <a:off x="2032992" y="3979662"/>
        <a:ext cx="2030015" cy="905732"/>
      </dsp:txXfrm>
    </dsp:sp>
    <dsp:sp modelId="{BF0C14F6-B002-4437-8D4E-4BFB3909BB43}">
      <dsp:nvSpPr>
        <dsp:cNvPr id="0" name=""/>
        <dsp:cNvSpPr/>
      </dsp:nvSpPr>
      <dsp:spPr>
        <a:xfrm>
          <a:off x="4063007" y="3978832"/>
          <a:ext cx="2030015" cy="907392"/>
        </a:xfrm>
        <a:prstGeom prst="rect">
          <a:avLst/>
        </a:prstGeom>
        <a:solidFill>
          <a:schemeClr val="accent5">
            <a:tint val="40000"/>
            <a:alpha val="90000"/>
            <a:hueOff val="-3580161"/>
            <a:satOff val="16084"/>
            <a:lumOff val="1106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Effect segment size and competition intensity on carryover and effect of product rating</a:t>
          </a:r>
          <a:endParaRPr lang="en-US" sz="1200" kern="1200" dirty="0"/>
        </a:p>
      </dsp:txBody>
      <dsp:txXfrm>
        <a:off x="4063007" y="3978832"/>
        <a:ext cx="2030015" cy="907392"/>
      </dsp:txXfrm>
    </dsp:sp>
    <dsp:sp modelId="{2A49A648-2CDE-4CA1-8C45-74B0A3F4BB50}">
      <dsp:nvSpPr>
        <dsp:cNvPr id="0" name=""/>
        <dsp:cNvSpPr/>
      </dsp:nvSpPr>
      <dsp:spPr>
        <a:xfrm rot="10800000">
          <a:off x="0" y="1691659"/>
          <a:ext cx="6096000" cy="1707786"/>
        </a:xfrm>
        <a:prstGeom prst="upArrowCallou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Method</a:t>
          </a:r>
          <a:endParaRPr lang="en-US" sz="2100" kern="1200" dirty="0"/>
        </a:p>
      </dsp:txBody>
      <dsp:txXfrm rot="-10800000">
        <a:off x="0" y="1691659"/>
        <a:ext cx="6096000" cy="599433"/>
      </dsp:txXfrm>
    </dsp:sp>
    <dsp:sp modelId="{041CDDDD-CE88-4D7F-8BF3-41C41F790533}">
      <dsp:nvSpPr>
        <dsp:cNvPr id="0" name=""/>
        <dsp:cNvSpPr/>
      </dsp:nvSpPr>
      <dsp:spPr>
        <a:xfrm>
          <a:off x="0" y="2291092"/>
          <a:ext cx="3047999" cy="510628"/>
        </a:xfrm>
        <a:prstGeom prst="rect">
          <a:avLst/>
        </a:prstGeom>
        <a:solidFill>
          <a:schemeClr val="accent5">
            <a:tint val="40000"/>
            <a:alpha val="90000"/>
            <a:hueOff val="-5370241"/>
            <a:satOff val="24126"/>
            <a:lumOff val="1658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Dynamic Linear Model (</a:t>
          </a:r>
          <a:r>
            <a:rPr lang="en-US" sz="1400" kern="1200" dirty="0" err="1" smtClean="0"/>
            <a:t>Kalman</a:t>
          </a:r>
          <a:r>
            <a:rPr lang="en-US" sz="1400" kern="1200" dirty="0" smtClean="0"/>
            <a:t> Filter)</a:t>
          </a:r>
          <a:endParaRPr lang="en-US" sz="1400" kern="1200" dirty="0"/>
        </a:p>
      </dsp:txBody>
      <dsp:txXfrm>
        <a:off x="0" y="2291092"/>
        <a:ext cx="3047999" cy="510628"/>
      </dsp:txXfrm>
    </dsp:sp>
    <dsp:sp modelId="{93653408-777D-44D8-B79A-4D56CACA3AC5}">
      <dsp:nvSpPr>
        <dsp:cNvPr id="0" name=""/>
        <dsp:cNvSpPr/>
      </dsp:nvSpPr>
      <dsp:spPr>
        <a:xfrm>
          <a:off x="3048000" y="2291092"/>
          <a:ext cx="3047999" cy="510628"/>
        </a:xfrm>
        <a:prstGeom prst="rect">
          <a:avLst/>
        </a:prstGeom>
        <a:solidFill>
          <a:schemeClr val="accent5">
            <a:tint val="40000"/>
            <a:alpha val="90000"/>
            <a:hueOff val="-7160321"/>
            <a:satOff val="32169"/>
            <a:lumOff val="2211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Bayesian hierarchical model (MCMC)</a:t>
          </a:r>
          <a:endParaRPr lang="en-US" sz="1400" kern="1200" dirty="0"/>
        </a:p>
      </dsp:txBody>
      <dsp:txXfrm>
        <a:off x="3048000" y="2291092"/>
        <a:ext cx="3047999" cy="510628"/>
      </dsp:txXfrm>
    </dsp:sp>
    <dsp:sp modelId="{F10B67BC-2290-4E35-B673-64C17E43AA55}">
      <dsp:nvSpPr>
        <dsp:cNvPr id="0" name=""/>
        <dsp:cNvSpPr/>
      </dsp:nvSpPr>
      <dsp:spPr>
        <a:xfrm rot="10800000">
          <a:off x="0" y="529"/>
          <a:ext cx="6096000" cy="1707786"/>
        </a:xfrm>
        <a:prstGeom prst="upArrowCallou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Data</a:t>
          </a:r>
          <a:endParaRPr lang="en-US" sz="2100" kern="1200" dirty="0"/>
        </a:p>
      </dsp:txBody>
      <dsp:txXfrm rot="-10800000">
        <a:off x="0" y="529"/>
        <a:ext cx="6096000" cy="599433"/>
      </dsp:txXfrm>
    </dsp:sp>
    <dsp:sp modelId="{53FB98FF-420E-4AA9-BC85-3888E5658CE3}">
      <dsp:nvSpPr>
        <dsp:cNvPr id="0" name=""/>
        <dsp:cNvSpPr/>
      </dsp:nvSpPr>
      <dsp:spPr>
        <a:xfrm>
          <a:off x="0" y="599962"/>
          <a:ext cx="3047999" cy="510628"/>
        </a:xfrm>
        <a:prstGeom prst="rect">
          <a:avLst/>
        </a:prstGeom>
        <a:solidFill>
          <a:schemeClr val="accent5">
            <a:tint val="40000"/>
            <a:alpha val="90000"/>
            <a:hueOff val="-8950401"/>
            <a:satOff val="40211"/>
            <a:lumOff val="2764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52 Fire fox Add-ons</a:t>
          </a:r>
          <a:endParaRPr lang="en-US" sz="1400" kern="1200" dirty="0"/>
        </a:p>
      </dsp:txBody>
      <dsp:txXfrm>
        <a:off x="0" y="599962"/>
        <a:ext cx="3047999" cy="510628"/>
      </dsp:txXfrm>
    </dsp:sp>
    <dsp:sp modelId="{831CE1BD-6A89-4A9F-8B85-F27B240247D9}">
      <dsp:nvSpPr>
        <dsp:cNvPr id="0" name=""/>
        <dsp:cNvSpPr/>
      </dsp:nvSpPr>
      <dsp:spPr>
        <a:xfrm>
          <a:off x="3048000" y="599962"/>
          <a:ext cx="3047999" cy="510628"/>
        </a:xfrm>
        <a:prstGeom prst="rect">
          <a:avLst/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Five years daily data (2008-2013)</a:t>
          </a:r>
          <a:endParaRPr lang="en-US" sz="1400" kern="1200" dirty="0"/>
        </a:p>
      </dsp:txBody>
      <dsp:txXfrm>
        <a:off x="3048000" y="599962"/>
        <a:ext cx="3047999" cy="5106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1AF777-1557-43FD-80E0-8E6097EC02D6}">
      <dsp:nvSpPr>
        <dsp:cNvPr id="0" name=""/>
        <dsp:cNvSpPr/>
      </dsp:nvSpPr>
      <dsp:spPr>
        <a:xfrm>
          <a:off x="-5116967" y="-783865"/>
          <a:ext cx="6093694" cy="6093694"/>
        </a:xfrm>
        <a:prstGeom prst="blockArc">
          <a:avLst>
            <a:gd name="adj1" fmla="val 18900000"/>
            <a:gd name="adj2" fmla="val 2700000"/>
            <a:gd name="adj3" fmla="val 354"/>
          </a:avLst>
        </a:pr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874873-E454-4111-8DBA-B3C2D2B2CB61}">
      <dsp:nvSpPr>
        <dsp:cNvPr id="0" name=""/>
        <dsp:cNvSpPr/>
      </dsp:nvSpPr>
      <dsp:spPr>
        <a:xfrm>
          <a:off x="628203" y="452596"/>
          <a:ext cx="7538938" cy="90519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8497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Product rating has dynamic, yet diverse, and increasing return effect on demand</a:t>
          </a:r>
          <a:endParaRPr lang="en-US" sz="2100" kern="1200" dirty="0"/>
        </a:p>
      </dsp:txBody>
      <dsp:txXfrm>
        <a:off x="628203" y="452596"/>
        <a:ext cx="7538938" cy="905192"/>
      </dsp:txXfrm>
    </dsp:sp>
    <dsp:sp modelId="{FE274B0B-D7A6-489C-A87C-0530A079288B}">
      <dsp:nvSpPr>
        <dsp:cNvPr id="0" name=""/>
        <dsp:cNvSpPr/>
      </dsp:nvSpPr>
      <dsp:spPr>
        <a:xfrm>
          <a:off x="62458" y="339447"/>
          <a:ext cx="1131490" cy="11314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BEEEA7-7D1A-4F37-95BC-7B670FAD5894}">
      <dsp:nvSpPr>
        <dsp:cNvPr id="0" name=""/>
        <dsp:cNvSpPr/>
      </dsp:nvSpPr>
      <dsp:spPr>
        <a:xfrm>
          <a:off x="957241" y="1810385"/>
          <a:ext cx="7209900" cy="905192"/>
        </a:xfrm>
        <a:prstGeom prst="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8497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Observational learning dynamically affects demand, more when there is uncertainty, and this effect is heterogeneous</a:t>
          </a:r>
          <a:endParaRPr lang="en-US" sz="2100" kern="1200" dirty="0"/>
        </a:p>
      </dsp:txBody>
      <dsp:txXfrm>
        <a:off x="957241" y="1810385"/>
        <a:ext cx="7209900" cy="905192"/>
      </dsp:txXfrm>
    </dsp:sp>
    <dsp:sp modelId="{75441CB4-F03D-4477-B1D4-9F19BEF1601C}">
      <dsp:nvSpPr>
        <dsp:cNvPr id="0" name=""/>
        <dsp:cNvSpPr/>
      </dsp:nvSpPr>
      <dsp:spPr>
        <a:xfrm>
          <a:off x="391495" y="1697236"/>
          <a:ext cx="1131490" cy="11314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9B3DEC-E507-4D7B-9A9B-083BE0FED3BE}">
      <dsp:nvSpPr>
        <dsp:cNvPr id="0" name=""/>
        <dsp:cNvSpPr/>
      </dsp:nvSpPr>
      <dsp:spPr>
        <a:xfrm>
          <a:off x="628203" y="3168174"/>
          <a:ext cx="7538938" cy="905192"/>
        </a:xfrm>
        <a:prstGeom prst="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8497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Heterogeneity in carryover and effect of rating can be explained by market segment size and competition intensity</a:t>
          </a:r>
          <a:endParaRPr lang="en-US" sz="2100" kern="1200" dirty="0"/>
        </a:p>
      </dsp:txBody>
      <dsp:txXfrm>
        <a:off x="628203" y="3168174"/>
        <a:ext cx="7538938" cy="905192"/>
      </dsp:txXfrm>
    </dsp:sp>
    <dsp:sp modelId="{1C119763-A211-41FD-96DB-B28FE53926F6}">
      <dsp:nvSpPr>
        <dsp:cNvPr id="0" name=""/>
        <dsp:cNvSpPr/>
      </dsp:nvSpPr>
      <dsp:spPr>
        <a:xfrm>
          <a:off x="62458" y="3055025"/>
          <a:ext cx="1131490" cy="11314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10" Type="http://schemas.openxmlformats.org/officeDocument/2006/relationships/image" Target="../media/image24.wmf"/><Relationship Id="rId4" Type="http://schemas.openxmlformats.org/officeDocument/2006/relationships/image" Target="../media/image18.wmf"/><Relationship Id="rId9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image" Target="../media/image34.wmf"/><Relationship Id="rId7" Type="http://schemas.openxmlformats.org/officeDocument/2006/relationships/image" Target="../media/image38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Relationship Id="rId9" Type="http://schemas.openxmlformats.org/officeDocument/2006/relationships/image" Target="../media/image4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3C5D5F5-24FC-40E4-B47C-8CB1B0BA8917}" type="datetimeFigureOut">
              <a:rPr lang="en-US" smtClean="0"/>
              <a:pPr/>
              <a:t>9/3/2013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5373D74-E8CD-44C4-B6A3-399925E221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0548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9EF0682-7111-4360-90A2-8C46E64F5DF5}" type="datetimeFigureOut">
              <a:rPr lang="en-US" smtClean="0"/>
              <a:pPr/>
              <a:t>9/3/2013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B811FAB-FA12-4449-9CCB-F22A5ECF86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666445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11FAB-FA12-4449-9CCB-F22A5ECF86A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9EF0682-7111-4360-90A2-8C46E64F5DF5}" type="datetimeFigureOut">
              <a:rPr lang="en-US" smtClean="0"/>
              <a:pPr/>
              <a:t>9/3/2013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11FAB-FA12-4449-9CCB-F22A5ECF86A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9EF0682-7111-4360-90A2-8C46E64F5DF5}" type="datetimeFigureOut">
              <a:rPr lang="en-US" smtClean="0"/>
              <a:pPr/>
              <a:t>9/3/2013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18B03-49EC-4FEB-BCE9-A21313E37A35}" type="datetime1">
              <a:rPr lang="en-US" smtClean="0"/>
              <a:pPr/>
              <a:t>9/3/2013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407080-C244-3343-9595-1145090557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E4D1-0B38-4BC9-85F4-B349FBECFD1D}" type="datetime1">
              <a:rPr lang="en-US" smtClean="0"/>
              <a:pPr/>
              <a:t>9/3/2013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7080-C244-3343-9595-1145090557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21741-271E-41D4-870B-73EBF50DFD83}" type="datetime1">
              <a:rPr lang="en-US" smtClean="0"/>
              <a:pPr/>
              <a:t>9/3/2013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7080-C244-3343-9595-1145090557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173787"/>
            <a:ext cx="2133600" cy="365125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fld id="{64407080-C244-3343-9595-11450905573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150CE-8891-4B26-AA0B-B9EB3867777D}" type="datetime1">
              <a:rPr lang="en-US" smtClean="0"/>
              <a:pPr/>
              <a:t>9/3/2013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7080-C244-3343-9595-1145090557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3EA4-7C7E-4047-9D53-03FBF8AFDDF3}" type="datetime1">
              <a:rPr lang="en-US" smtClean="0"/>
              <a:pPr/>
              <a:t>9/3/2013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7080-C244-3343-9595-1145090557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6EBA-7890-41D9-8B1C-EA431019B7A1}" type="datetime1">
              <a:rPr lang="en-US" smtClean="0"/>
              <a:pPr/>
              <a:t>9/3/2013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7080-C244-3343-9595-1145090557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7F5A-A48F-4187-9C7F-DCC29037CA7F}" type="datetime1">
              <a:rPr lang="en-US" smtClean="0"/>
              <a:pPr/>
              <a:t>9/3/2013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7080-C244-3343-9595-1145090557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E3F6-8339-42BA-AF7D-FD24590AC03E}" type="datetime1">
              <a:rPr lang="en-US" smtClean="0"/>
              <a:pPr/>
              <a:t>9/3/2013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172200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407080-C244-3343-9595-1145090557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97259-C7E8-438C-A880-CA1D03ED3C88}" type="datetime1">
              <a:rPr lang="en-US" smtClean="0"/>
              <a:pPr/>
              <a:t>9/3/2013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7080-C244-3343-9595-1145090557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2905B-F394-498D-9087-95872EDA78F5}" type="datetime1">
              <a:rPr lang="en-US" smtClean="0"/>
              <a:pPr/>
              <a:t>9/3/2013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7080-C244-3343-9595-1145090557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FCBA4-A878-4D51-8343-FB5D48F0D479}" type="datetime1">
              <a:rPr lang="en-US" smtClean="0"/>
              <a:pPr/>
              <a:t>9/3/2013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07080-C244-3343-9595-1145090557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 descr="1b.jp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381000" y="6583680"/>
            <a:ext cx="2743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kern="1000" spc="60" dirty="0" smtClean="0">
                <a:solidFill>
                  <a:schemeClr val="bg1"/>
                </a:solidFill>
                <a:latin typeface="Arial"/>
                <a:cs typeface="Arial"/>
              </a:rPr>
              <a:t>The University</a:t>
            </a:r>
            <a:r>
              <a:rPr lang="en-US" sz="1100" b="0" i="0" kern="1000" spc="60" baseline="0" dirty="0" smtClean="0">
                <a:solidFill>
                  <a:schemeClr val="bg1"/>
                </a:solidFill>
                <a:latin typeface="Arial"/>
                <a:cs typeface="Arial"/>
              </a:rPr>
              <a:t> of Texas at Dallas</a:t>
            </a:r>
            <a:endParaRPr lang="en-US" sz="1100" b="0" i="0" kern="1000" spc="6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7696200" y="6583680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kern="1000" spc="60" dirty="0" err="1" smtClean="0">
                <a:solidFill>
                  <a:schemeClr val="bg1"/>
                </a:solidFill>
                <a:latin typeface="Arial"/>
                <a:cs typeface="Arial"/>
              </a:rPr>
              <a:t>utdallas.edu</a:t>
            </a:r>
            <a:endParaRPr lang="en-US" sz="1100" b="0" i="0" kern="1000" spc="6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22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9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.wmf"/><Relationship Id="rId20" Type="http://schemas.openxmlformats.org/officeDocument/2006/relationships/image" Target="../media/image23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18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5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20.wmf"/><Relationship Id="rId22" Type="http://schemas.openxmlformats.org/officeDocument/2006/relationships/image" Target="../media/image24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5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9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21.bin"/><Relationship Id="rId18" Type="http://schemas.openxmlformats.org/officeDocument/2006/relationships/image" Target="../media/image39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36.wmf"/><Relationship Id="rId1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8.wmf"/><Relationship Id="rId20" Type="http://schemas.openxmlformats.org/officeDocument/2006/relationships/image" Target="../media/image40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2.bin"/><Relationship Id="rId10" Type="http://schemas.openxmlformats.org/officeDocument/2006/relationships/image" Target="../media/image35.wmf"/><Relationship Id="rId19" Type="http://schemas.openxmlformats.org/officeDocument/2006/relationships/oleObject" Target="../embeddings/oleObject24.bin"/><Relationship Id="rId4" Type="http://schemas.openxmlformats.org/officeDocument/2006/relationships/image" Target="../media/image32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37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Dynamic </a:t>
            </a:r>
            <a:r>
              <a:rPr lang="en-US" sz="3600" b="1" dirty="0" smtClean="0">
                <a:solidFill>
                  <a:schemeClr val="bg1"/>
                </a:solidFill>
              </a:rPr>
              <a:t>Effects </a:t>
            </a:r>
            <a:r>
              <a:rPr lang="en-US" sz="3600" b="1" dirty="0">
                <a:solidFill>
                  <a:schemeClr val="bg1"/>
                </a:solidFill>
              </a:rPr>
              <a:t>of Product Rating and Observational Learning on the Demand </a:t>
            </a:r>
            <a:r>
              <a:rPr lang="en-US" sz="3600" b="1" dirty="0" smtClean="0">
                <a:solidFill>
                  <a:schemeClr val="bg1"/>
                </a:solidFill>
              </a:rPr>
              <a:t>for Supplementary </a:t>
            </a:r>
            <a:r>
              <a:rPr lang="en-US" sz="3600" b="1" dirty="0">
                <a:solidFill>
                  <a:schemeClr val="bg1"/>
                </a:solidFill>
              </a:rPr>
              <a:t>Products</a:t>
            </a:r>
            <a:endParaRPr lang="en-US" sz="3600" dirty="0">
              <a:solidFill>
                <a:schemeClr val="bg1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i="1" dirty="0" smtClean="0">
                <a:solidFill>
                  <a:srgbClr val="FFC000"/>
                </a:solidFill>
              </a:rPr>
              <a:t>			         By:  Meisam Hejazinia</a:t>
            </a:r>
          </a:p>
          <a:p>
            <a:endParaRPr lang="en-US" sz="2000" i="1" dirty="0" smtClean="0">
              <a:solidFill>
                <a:srgbClr val="FFC000"/>
              </a:solidFill>
            </a:endParaRPr>
          </a:p>
          <a:p>
            <a:r>
              <a:rPr lang="en-US" sz="2000" i="1" dirty="0" smtClean="0">
                <a:solidFill>
                  <a:srgbClr val="92D050"/>
                </a:solidFill>
              </a:rPr>
              <a:t>Advisor: Dr. Norris Bruce</a:t>
            </a:r>
          </a:p>
          <a:p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2667000"/>
            <a:ext cx="8229600" cy="3459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/>
              <a:lightRig rig="threePt" dir="t"/>
            </a:scene3d>
          </a:bodyPr>
          <a:lstStyle/>
          <a:p>
            <a:pPr marL="342900" marR="0" lvl="0" indent="-34290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400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60007" dist="310007" dir="7680000" sy="30000" kx="1300200" algn="ctr">
                  <a:srgbClr val="000000">
                    <a:alpha val="32000"/>
                  </a:srgbClr>
                </a:outerShdw>
                <a:reflection stA="0" endPos="0" dir="5400000" sy="-100000" algn="bl" rotWithShape="0"/>
              </a:effectLst>
              <a:uLnTx/>
              <a:uFillTx/>
              <a:latin typeface="Arial Black"/>
              <a:ea typeface="+mn-ea"/>
              <a:cs typeface="Arial Black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000" y="6583680"/>
            <a:ext cx="2743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kern="1000" spc="60" dirty="0" smtClean="0">
                <a:solidFill>
                  <a:schemeClr val="bg1"/>
                </a:solidFill>
                <a:latin typeface="Arial"/>
                <a:cs typeface="Arial"/>
              </a:rPr>
              <a:t>The University</a:t>
            </a:r>
            <a:r>
              <a:rPr lang="en-US" sz="1100" b="0" i="0" kern="1000" spc="60" baseline="0" dirty="0" smtClean="0">
                <a:solidFill>
                  <a:schemeClr val="bg1"/>
                </a:solidFill>
                <a:latin typeface="Arial"/>
                <a:cs typeface="Arial"/>
              </a:rPr>
              <a:t> of Texas at Dallas</a:t>
            </a:r>
            <a:endParaRPr lang="en-US" sz="1100" b="0" i="0" kern="1000" spc="6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96200" y="6583680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kern="1000" spc="60" dirty="0" err="1" smtClean="0">
                <a:solidFill>
                  <a:schemeClr val="bg1"/>
                </a:solidFill>
                <a:latin typeface="Arial"/>
                <a:cs typeface="Arial"/>
              </a:rPr>
              <a:t>utdallas.edu</a:t>
            </a:r>
            <a:endParaRPr lang="en-US" sz="1100" b="0" i="0" kern="1000" spc="6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Basic Statistics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7080-C244-3343-9595-11450905573F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994198"/>
              </p:ext>
            </p:extLst>
          </p:nvPr>
        </p:nvGraphicFramePr>
        <p:xfrm>
          <a:off x="1371600" y="1981200"/>
          <a:ext cx="5943598" cy="3424568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2440143"/>
                <a:gridCol w="732798"/>
                <a:gridCol w="906554"/>
                <a:gridCol w="1080311"/>
                <a:gridCol w="783792"/>
              </a:tblGrid>
              <a:tr h="2666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6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Mean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SD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Min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Max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5239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Downloads (K)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7.641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18.502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11.79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283.44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6667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User Base Size (M)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0.883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1.955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1.00E-06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16.97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6667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Rating Valence Mean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4.275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0.499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6667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New Version of Product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0.015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0.123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1438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Product Category Search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38.753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17.566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6667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Share of Windows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0.86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0.15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0.03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429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Number of Reviews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382.64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584.93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3686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6667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Variance of Rating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1.46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0.76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0.48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4.2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6667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Size of Developer Team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1.32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0.72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5245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Length of time series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1321.9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456.6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260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1686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97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617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Data: Examples of Downloads Dynamic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7080-C244-3343-9595-11450905573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C:\Users\MHE\Desktop\ActiveCourses\Projects\Noris\Results\Curves\SecondDraft\DownloadsOfFirefoxAddo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6" r="5036"/>
          <a:stretch/>
        </p:blipFill>
        <p:spPr bwMode="auto">
          <a:xfrm>
            <a:off x="304800" y="1143000"/>
            <a:ext cx="8530046" cy="470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022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617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Data: Examples of Rating Valence dynamic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7080-C244-3343-9595-11450905573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 descr="C:\Users\MHE\Desktop\ActiveCourses\Projects\Noris\Results\Curves\SecondDraft\RatingValenceOfFirefoxPlugI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8" r="6045" b="1938"/>
          <a:stretch/>
        </p:blipFill>
        <p:spPr bwMode="auto">
          <a:xfrm>
            <a:off x="152400" y="1427615"/>
            <a:ext cx="8817429" cy="4763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986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617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Data: Examples of User Base Size Dynamic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7080-C244-3343-9595-11450905573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 descr="C:\Users\MHE\Desktop\ActiveCourses\Projects\Noris\Results\Curves\SecondDraft\UserBaseSizeOfFirefoxAddo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6" r="4851"/>
          <a:stretch/>
        </p:blipFill>
        <p:spPr bwMode="auto">
          <a:xfrm>
            <a:off x="470264" y="1677443"/>
            <a:ext cx="8229600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986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617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Data: Examples of New Version Dynamics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7080-C244-3343-9595-11450905573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 descr="C:\Users\MHE\Desktop\ActiveCourses\Projects\Noris\Results\Curves\SecondDraft\NumberOfVersionsOfFirefoxAddo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1" r="5625" b="2147"/>
          <a:stretch/>
        </p:blipFill>
        <p:spPr bwMode="auto">
          <a:xfrm>
            <a:off x="228600" y="1486672"/>
            <a:ext cx="8682747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986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Model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129636"/>
            <a:ext cx="3890802" cy="5044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:Add-on index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: Time index (ranging from 1 year to 5 year)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: download level of add-on </a:t>
            </a:r>
            <a:r>
              <a:rPr lang="en-US" sz="1800" dirty="0" err="1" smtClean="0">
                <a:solidFill>
                  <a:schemeClr val="bg1"/>
                </a:solidFill>
              </a:rPr>
              <a:t>i</a:t>
            </a:r>
            <a:r>
              <a:rPr lang="en-US" sz="1800" dirty="0" smtClean="0">
                <a:solidFill>
                  <a:schemeClr val="bg1"/>
                </a:solidFill>
              </a:rPr>
              <a:t> at day t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: Weekend Dummy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: Latent measure (captures attractiveness of download)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:</a:t>
            </a:r>
            <a:r>
              <a:rPr lang="en-US" sz="1800" dirty="0" smtClean="0">
                <a:solidFill>
                  <a:schemeClr val="bg1"/>
                </a:solidFill>
              </a:rPr>
              <a:t>Vector of consumers rating, user base size, New version dummy, product category search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: Vector of cross sectional product characteristics (such as Share of windows, variance of rating, Author team size, users of add-on used with)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7080-C244-3343-9595-11450905573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8125510"/>
              </p:ext>
            </p:extLst>
          </p:nvPr>
        </p:nvGraphicFramePr>
        <p:xfrm>
          <a:off x="4919663" y="1554163"/>
          <a:ext cx="3265487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81" name="Equation" r:id="rId3" imgW="1231560" imgH="228600" progId="Equation.3">
                  <p:embed/>
                </p:oleObj>
              </mc:Choice>
              <mc:Fallback>
                <p:oleObj name="Equation" r:id="rId3" imgW="1231560" imgH="228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9663" y="1554163"/>
                        <a:ext cx="3265487" cy="6064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9588622"/>
              </p:ext>
            </p:extLst>
          </p:nvPr>
        </p:nvGraphicFramePr>
        <p:xfrm>
          <a:off x="4953338" y="2325188"/>
          <a:ext cx="2189162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82" name="Equation" r:id="rId5" imgW="825480" imgH="228600" progId="Equation.3">
                  <p:embed/>
                </p:oleObj>
              </mc:Choice>
              <mc:Fallback>
                <p:oleObj name="Equation" r:id="rId5" imgW="82548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338" y="2325188"/>
                        <a:ext cx="2189162" cy="6064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7973683"/>
              </p:ext>
            </p:extLst>
          </p:nvPr>
        </p:nvGraphicFramePr>
        <p:xfrm>
          <a:off x="7663157" y="2325188"/>
          <a:ext cx="1414462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83" name="Equation" r:id="rId7" imgW="533160" imgH="406080" progId="Equation.3">
                  <p:embed/>
                </p:oleObj>
              </mc:Choice>
              <mc:Fallback>
                <p:oleObj name="Equation" r:id="rId7" imgW="533160" imgH="4060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3157" y="2325188"/>
                        <a:ext cx="1414462" cy="10779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660892"/>
              </p:ext>
            </p:extLst>
          </p:nvPr>
        </p:nvGraphicFramePr>
        <p:xfrm>
          <a:off x="4957602" y="3527139"/>
          <a:ext cx="4141788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84" name="Equation" r:id="rId9" imgW="1562040" imgH="228600" progId="Equation.3">
                  <p:embed/>
                </p:oleObj>
              </mc:Choice>
              <mc:Fallback>
                <p:oleObj name="Equation" r:id="rId9" imgW="156204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7602" y="3527139"/>
                        <a:ext cx="4141788" cy="6064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0162234"/>
              </p:ext>
            </p:extLst>
          </p:nvPr>
        </p:nvGraphicFramePr>
        <p:xfrm>
          <a:off x="4957602" y="4267200"/>
          <a:ext cx="2357438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85" name="Equation" r:id="rId11" imgW="888840" imgH="228600" progId="Equation.3">
                  <p:embed/>
                </p:oleObj>
              </mc:Choice>
              <mc:Fallback>
                <p:oleObj name="Equation" r:id="rId11" imgW="88884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7602" y="4267200"/>
                        <a:ext cx="2357438" cy="6064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7582553"/>
              </p:ext>
            </p:extLst>
          </p:nvPr>
        </p:nvGraphicFramePr>
        <p:xfrm>
          <a:off x="4957602" y="4997450"/>
          <a:ext cx="350202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86" name="Equation" r:id="rId13" imgW="1320480" imgH="228600" progId="Equation.3">
                  <p:embed/>
                </p:oleObj>
              </mc:Choice>
              <mc:Fallback>
                <p:oleObj name="Equation" r:id="rId13" imgW="132048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7602" y="4997450"/>
                        <a:ext cx="3502025" cy="6064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1536327"/>
              </p:ext>
            </p:extLst>
          </p:nvPr>
        </p:nvGraphicFramePr>
        <p:xfrm>
          <a:off x="4957602" y="5667119"/>
          <a:ext cx="2255838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87" name="Equation" r:id="rId15" imgW="850680" imgH="228600" progId="Equation.3">
                  <p:embed/>
                </p:oleObj>
              </mc:Choice>
              <mc:Fallback>
                <p:oleObj name="Equation" r:id="rId15" imgW="85068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7602" y="5667119"/>
                        <a:ext cx="2255838" cy="6064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0785724"/>
              </p:ext>
            </p:extLst>
          </p:nvPr>
        </p:nvGraphicFramePr>
        <p:xfrm>
          <a:off x="340269" y="1188419"/>
          <a:ext cx="572852" cy="2479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88" name="Equation" r:id="rId17" imgW="317160" imgH="1346040" progId="Equation.3">
                  <p:embed/>
                </p:oleObj>
              </mc:Choice>
              <mc:Fallback>
                <p:oleObj name="Equation" r:id="rId17" imgW="317160" imgH="1346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269" y="1188419"/>
                        <a:ext cx="572852" cy="247978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7119135"/>
              </p:ext>
            </p:extLst>
          </p:nvPr>
        </p:nvGraphicFramePr>
        <p:xfrm>
          <a:off x="78377" y="5458362"/>
          <a:ext cx="2249931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89" name="Equation" r:id="rId19" imgW="1231560" imgH="228600" progId="Equation.3">
                  <p:embed/>
                </p:oleObj>
              </mc:Choice>
              <mc:Fallback>
                <p:oleObj name="Equation" r:id="rId19" imgW="12315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8377" y="5458362"/>
                        <a:ext cx="2249931" cy="4175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1543479"/>
              </p:ext>
            </p:extLst>
          </p:nvPr>
        </p:nvGraphicFramePr>
        <p:xfrm>
          <a:off x="287156" y="4324835"/>
          <a:ext cx="419100" cy="512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90" name="Equation" r:id="rId21" imgW="190440" imgH="228600" progId="Equation.3">
                  <p:embed/>
                </p:oleObj>
              </mc:Choice>
              <mc:Fallback>
                <p:oleObj name="Equation" r:id="rId21" imgW="19044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87156" y="4324835"/>
                        <a:ext cx="419100" cy="51224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438400" y="5453418"/>
            <a:ext cx="236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Parameters to estimate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250920" y="1554163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(1)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573284" y="4094002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(2)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472665" y="499745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(3)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8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Estimation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7080-C244-3343-9595-11450905573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646618"/>
              </p:ext>
            </p:extLst>
          </p:nvPr>
        </p:nvGraphicFramePr>
        <p:xfrm>
          <a:off x="2959100" y="1905000"/>
          <a:ext cx="2768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9" name="Equation" r:id="rId3" imgW="1384200" imgH="228600" progId="Equation.3">
                  <p:embed/>
                </p:oleObj>
              </mc:Choice>
              <mc:Fallback>
                <p:oleObj name="Equation" r:id="rId3" imgW="1384200" imgH="228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1905000"/>
                        <a:ext cx="2768600" cy="457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6248400" y="1902823"/>
            <a:ext cx="2209800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FFBS for Each Add-on</a:t>
            </a:r>
            <a:endParaRPr lang="en-US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4643677"/>
              </p:ext>
            </p:extLst>
          </p:nvPr>
        </p:nvGraphicFramePr>
        <p:xfrm>
          <a:off x="3084241" y="3657362"/>
          <a:ext cx="2768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60" name="Equation" r:id="rId5" imgW="1384200" imgH="228600" progId="Equation.3">
                  <p:embed/>
                </p:oleObj>
              </mc:Choice>
              <mc:Fallback>
                <p:oleObj name="Equation" r:id="rId5" imgW="13842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4241" y="3657362"/>
                        <a:ext cx="2768600" cy="457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6248400" y="3657362"/>
            <a:ext cx="2601686" cy="63174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Gibbs Sampler for each add-on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3964577" y="2590800"/>
            <a:ext cx="685800" cy="944505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rved Left Arrow 11"/>
          <p:cNvSpPr/>
          <p:nvPr/>
        </p:nvSpPr>
        <p:spPr>
          <a:xfrm rot="10800000">
            <a:off x="1530370" y="1668405"/>
            <a:ext cx="1428728" cy="4038600"/>
          </a:xfrm>
          <a:prstGeom prst="curvedLef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5915740"/>
              </p:ext>
            </p:extLst>
          </p:nvPr>
        </p:nvGraphicFramePr>
        <p:xfrm>
          <a:off x="3030538" y="5249863"/>
          <a:ext cx="3098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61" name="Equation" r:id="rId7" imgW="1549080" imgH="228600" progId="Equation.3">
                  <p:embed/>
                </p:oleObj>
              </mc:Choice>
              <mc:Fallback>
                <p:oleObj name="Equation" r:id="rId7" imgW="154908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0538" y="5249863"/>
                        <a:ext cx="3098800" cy="457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Down Arrow 12"/>
          <p:cNvSpPr/>
          <p:nvPr/>
        </p:nvSpPr>
        <p:spPr>
          <a:xfrm>
            <a:off x="4050574" y="4319451"/>
            <a:ext cx="599803" cy="771480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6278880" y="5236937"/>
            <a:ext cx="2601686" cy="63174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Gibbs Sampler for all add-on’s parameter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25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Model Performance: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1-Step Ahead Forecast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7080-C244-3343-9595-11450905573F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7410" name="Picture 2" descr="C:\Users\MHE\Desktop\ActiveCourses\Projects\Noris\Results\Curves\SecondDraft\OneStepAheadForecas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2" r="6428"/>
          <a:stretch/>
        </p:blipFill>
        <p:spPr bwMode="auto">
          <a:xfrm>
            <a:off x="457200" y="1687405"/>
            <a:ext cx="8040189" cy="4460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577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Model Performance: MAD and MSE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7080-C244-3343-9595-11450905573F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003320"/>
              </p:ext>
            </p:extLst>
          </p:nvPr>
        </p:nvGraphicFramePr>
        <p:xfrm>
          <a:off x="1600200" y="1676400"/>
          <a:ext cx="5486400" cy="1950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28800"/>
                <a:gridCol w="1828800"/>
                <a:gridCol w="1828800"/>
              </a:tblGrid>
              <a:tr h="42822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Example Add-on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Mean Absolute Deviation (MAD)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Mean Square Error (MSE)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4791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Auto Pager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0.522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2.413</a:t>
                      </a:r>
                    </a:p>
                  </a:txBody>
                  <a:tcPr marL="9525" marR="9525" marT="9525" marB="0" anchor="b"/>
                </a:tc>
              </a:tr>
              <a:tr h="24791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Local Switcher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0.026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0.001</a:t>
                      </a:r>
                    </a:p>
                  </a:txBody>
                  <a:tcPr marL="9525" marR="9525" marT="9525" marB="0" anchor="b"/>
                </a:tc>
              </a:tr>
              <a:tr h="42822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Google Translator for Firefox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0.325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0.340</a:t>
                      </a:r>
                    </a:p>
                  </a:txBody>
                  <a:tcPr marL="9525" marR="9525" marT="9525" marB="0" anchor="b"/>
                </a:tc>
              </a:tr>
              <a:tr h="24791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Stealthy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0.264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0.257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679540"/>
              </p:ext>
            </p:extLst>
          </p:nvPr>
        </p:nvGraphicFramePr>
        <p:xfrm>
          <a:off x="1371600" y="3957362"/>
          <a:ext cx="6705600" cy="2216425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628651"/>
                <a:gridCol w="2305049"/>
                <a:gridCol w="1047749"/>
                <a:gridCol w="1397000"/>
                <a:gridCol w="1327151"/>
              </a:tblGrid>
              <a:tr h="2495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Mode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DIC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Penalty </a:t>
                      </a:r>
                      <a:r>
                        <a:rPr lang="en-US" sz="12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Term</a:t>
                      </a:r>
                      <a:endParaRPr lang="en-US" sz="12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Log Likelihood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25995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Static Model ( 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255,000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23,000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-116,000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469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 Heterogeneity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 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610,810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880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-304,960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469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Dynamic model with unexplained Heterogeneity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63,485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-74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-31,780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469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Dynamic model with explained heterogeneity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66,385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973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-32,706</a:t>
                      </a:r>
                      <a:endParaRPr lang="en-US" sz="12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878827"/>
              </p:ext>
            </p:extLst>
          </p:nvPr>
        </p:nvGraphicFramePr>
        <p:xfrm>
          <a:off x="3276600" y="4224337"/>
          <a:ext cx="457200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5" name="Equation" r:id="rId3" imgW="457200" imgH="228600" progId="Equation.3">
                  <p:embed/>
                </p:oleObj>
              </mc:Choice>
              <mc:Fallback>
                <p:oleObj name="Equation" r:id="rId3" imgW="457200" imgH="228600" progId="Equation.3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224337"/>
                        <a:ext cx="457200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7765693"/>
              </p:ext>
            </p:extLst>
          </p:nvPr>
        </p:nvGraphicFramePr>
        <p:xfrm>
          <a:off x="2133600" y="4714875"/>
          <a:ext cx="1371600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6" name="Equation" r:id="rId5" imgW="1371600" imgH="228600" progId="Equation.3">
                  <p:embed/>
                </p:oleObj>
              </mc:Choice>
              <mc:Fallback>
                <p:oleObj name="Equation" r:id="rId5" imgW="1371600" imgH="228600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714875"/>
                        <a:ext cx="1371600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73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Parameters Distribution: Heterogeneity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7080-C244-3343-9595-11450905573F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26626" name="Picture 2" descr="C:\Users\MHE\Desktop\ActiveCourses\Projects\Noris\Results\Curves\SecondDraft\HetrogeneityHis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2" r="5393" b="3170"/>
          <a:stretch/>
        </p:blipFill>
        <p:spPr bwMode="auto">
          <a:xfrm>
            <a:off x="152400" y="1193800"/>
            <a:ext cx="8839306" cy="4756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596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Supplementary products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7080-C244-3343-9595-11450905573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27650" name="Picture 2" descr="http://www.gamehavenclassic.com/images/GameSystem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3000306"/>
            <a:ext cx="2683776" cy="1774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data:image/jpeg;base64,/9j/4AAQSkZJRgABAQAAAQABAAD/2wCEAAkGBxQTEhUUExQWFhUXGRobGRgYGBwgHRwfIBocIBwdHh0cHCgiHB0lIBsYITEhJSkrLi4uHB8zODMsNygtLisBCgoKDg0OGxAQGywmICYsLSwsNC8yLy80LywsLCwsLCwvLCwsLDQsLCwsLCwsLy8vLDQsNCwsLCwsLCwsLCwsLP/AABEIANkA6QMBEQACEQEDEQH/xAAcAAACAgMBAQAAAAAAAAAAAAAABgQFAgMHAQj/xABNEAACAQIEAwUEBQgHBgQHAAABAgMAEQQFEiEGMUETIlFhcQcygZEUQnKhsSNSYpKTwdHSFRYzVGOCskNzouHw8SRTdLMIFyU0RIOj/8QAGwEBAAIDAQEAAAAAAAAAAAAAAAMEAQIFBgf/xAA8EQACAQIEAgkDAwIFBAMBAAAAAQIDEQQSITFBUQUTImFxgZGh8DKx0RTB4QYjFUJSYvEzU4LScpKiFv/aAAwDAQACEQMRAD8AZI8wZl1IQbjle1/Aq3Q/9GvPVaVTo+TjJXp30fLufzUt9E9J0sdHJN5ai3X7rmua3XuVeb502hl7MsbW72kAfqjc+tW6Eo1vpZ3o4GpumhRfMpxbWdVtxqAv8G0kj76uToK3Z0NpUWuGo0cOcRxFg09wwU3ACkE+He6HqbVXyulK8k7dyuR1MLKUOxJXv3rz8iv4glaQGVcJoRCC5jRgqjne7W1nzUWte9RUZSdTO45Vy5+PgTfqKdO1NTc7PVv9vxdlzkCAR9oDdSO6R133+/audUUsVi1BLjd9yX8FTpvpKlh8LKpfhp3t6JESUqZDciwFtz4V6npmbo9HxjtKUrry1/HqfJMHHt+CL88FvJAHR79otzG2x+DX58rcvWpqGKjicPFYha237+Z2sPga9D+9QlvvF8Vy/H3OeZ5h5IG3kdlVrJMdSso3BSRSN7dCdiL71UqUJ032lo/R+B36OKpVbqL1W64rx+dx7FnDuAgheR2FrAGx9BY3uOlV+q13LmaVvpZuy/EYjLsXHNiIyhAa0TXuUYWNibgHzJ6Vs6kabsUa2JhB2kzoc2eyNCs8BXEYZud176eIZRuSPn+NbSlKKzRehaodXVsWmAzGCbD3ClnH1Rsx36Btjbw8q0pyhUWV7kmIjUoduKuinzfHYOIxRzlY+07o97UW2tyBBvcAg8jWv9tqUZbx3a++n2NY1KynGcNpcH9tSCucjCBYoFsmq7XJLDVsAOdt7fM1XwmLlOeV7FvFYVKGdb/stxoyni0ttIgBHgefn4X8q68YpnIlKxA43yTt42xESduhC9pCDZmCkHuN7ysLXsLG9SVL1KDpJ5Zf5X38n4lN05QrqtB3i/qX7rwKr6Dh8dhpGw5FplKs/Nr2tZ9XeDAbcwa8JLE4nDYj++3mT5/NH6HWVpLQ1cUcOCbD9lKSV5IwvdCBsRdiSefXeu70V0msTelP6lr4r0WxDUhl1Rw/POHcRg3uwJUHuyry8j+ifI12VeLuiNpSVmVuY5i8zanO9rDwH/fnUlWrKq7yI6NCFGOWCLDhXJpMRMtgezVgXboADe3qfCo0iVs7E01mDA6WU3VgdwRW5odhgkuisSN1BJ6cvHwqMkKPOeJcEqtHI6S32KAa7+R6VslJaowIx4phwz3wmAihuffKWJ+QFvS9SuUp/VK5jKlsh14W4oOJB1poI+t9UnbbfruNt6hlZOxsk3qReLcA6XmS5Q++PzfP0/CruFmn2WVMRBrtIgPiYdMTYWPvEEOQ+6d3qrG7XO2oA1T6TWKo0HJSaSafivnAs9HvD1ayi0tU/JmX9Iy/9CvP/wCJ1+a9Du/4dh/jOZ5BipYn7JgQpuRfkLE8/AGvWTqUeqfWq67t15cV3Hg8dgpzl1tPSS+X7mNZxymwlXfxP8RXEfQVDEp1MFUT8P8A1eqLWD/qnG4S0ayzL0fraz9PMwbAQNya33/hVWWC6ToaLX2+6PSUP61wjX9xNeV/tc8XJo/z/wDhP8aib6T2y+8S5/8A2HRtr5vaX/qTsNhEuFRWkPQbn7h++to9EYys81WVl6+7sjl4j+sYT7OFpuT8Lfl/Y04rhiXDxGQRmOK+6q1ivgSFNrdL8/Gu1hujoOpZ1fRa6d/8FDEdLVlhE6uFi3xu7rXjls/uV2UZjErnVhHk02/KMwCefdY728bG9TdIfpp1s85ZmtEuXhbT14kHRHQeInTzzpW46u3s/wCRgPHk01xhMM8gGxcAWHzIFUMRjKdL65KPjv6I7dOlRT1bl/8AFWXq9/QVsxzYiUmdHjlf/wAxbavQjun0FQ9fOvDszzRXJ7eR2cFLo+E+xBRm+LWr/wDLX7mh8QTzNV3I9DCk3uSIs4RgIsUvbwX9xidS+aOO8p8r2PKto1raS1Rz8f0Lh8VF6JS4P8j3w/kGDjgdsCXAmHvGRjuP0SbAjlyvXQp5XG8dmeNnhpYabpyVmhMxuXYhHKlnJHi5uPQAAEfKq08FB7IvQx87as16b7MxuDzZSSCOXU2+FqhhThTukjac5zSbZLwuG1XEZ3PXRYbG++wJPT51srp9hWMOSf8A1HcucJF2aF59MWncnVtYfW9KuYd1ZLtrXuKmIVKL7D07xXynjiSGZ5Im1xamHZtsGUE2I22a3X/tXa6hTgk9zgvEyp1G1qi3z3hdcchzHJ5Whnb+1jRtPaHqDcgBxfrsb3865tfD032K0b8jqUaimk4PQScJwVnM2IV3ik7RTtLO+y+fv8vJQb+FR0adOmssVlXcv+CepHS6d/nmP+Y5FiIQO0XVcDU0dyt7bjxA9aluiGxWYbhHtzqXCIf0mRQPmRWG0tWFdjNgeDAq99htyRBpX5/wFVKmOpwJVS5i5n2AxWHTUYlVDfU6HWqgjkdtVuQuVI53rEcZCouy9Sahh1OdpaLf+FfiK2WZg88seBSchTcqrSXTVa5C296/QbdeW9WIVMsW3qZr045ko6Lz978S+jMECydi5lkUsrtYC1r2Av7oJAu1yOW4sbM8pbkOkdjSudJZy7DSlixBB2K6r25G3Vb3uCPA1HKWWSVjZaq5HzXPtEeiK8salG3vpUHdSGv3l32N+RIN7Gt2luaq7HX2ccbPOohxgCuxIiY8nFh3GuPeHLfn688qWprKxH48yKfDXnw7MYPrp1j8x10fh6cr+HpYWv2K0E352fle1yhiZYmj2qMml5ae2wl/0w35xq//AIZgf+1H0Of+vxn/AHZepEErdkXcMrG42YarFtrXIHXrvXM0zWR1Ve1ybBiGASJizm5AYrpOw5G539RXJr9GRlN1aTyv5tyKVbBKX0swONPaGMRvr35iw266jtap6MekoLStZeN/Zoo/4Y29UikzzOMQO6qrGL2DL3rkWuAzCxIv0FdrDSxKXbquT8Ir7L9yWPRuHi7tX9S/4BkxeELTmdx2g70TC4PMAtq5EeVvPwrmY3F3nlWrXE9l0X0NF0lOWieyX7l9j89mmv2kjHy5D5DauZKpJ7s9FQwdKn9EUilxc2pWW9tQIrVSytMmqUOtpyp33TRecCcSwrCmFmZYZo7gBjYOCSQysdid9xzri9LYKrKq68Fmi+XDTZo8vFSoPqqqtJe/hzLri/EYX6JKMUydmVNgSLk27ui2+q9rWqhgI4hV4uine/8AzfuFZwcHmOPZXnIWFBIS0h2VF3ZvDYV6vEUm6jybc+B3cB0lTo4OPXy7XBbtrh8ZMxRmh0HFQPAJPcZrFT5MR7reRtVZOnUuqM1K2/zijOH6XhOVqqyX24r+C44ez+TCvdbmM7sl7X8weh86zSrOm7lnHYKGLhZ6NbP9vD4hmTGRf2kTSSFtyHIA9CbXJHK9dGNWO8TyGMdWMurqRSa5fNjZDmMUkqD6NIzkgMRayjxvyPpWyjGcs1iGNWcY5eAycR8OSy4YHATGKQbkWXvj825F0Pn/AN6t0ckX2loVqudrsvU5xlvCeZiYnsZDIbgvIylSDzDFmsykdN6vyqUctrnNjDEZ72LuD2W9jE02Ln7kalmSFbmwFyAzfwqOWN/0okhgNbzZNyfiCLDQBcJEIlc6rsxdj01Ena+3LkK5tbESlLU9HgOi4OGbgVGLzGXESaJZC5IYrc7XAJAsLAcrVUqV3BZmdKpg6MIXy8hm9m2bOxmjMjFUC2je5IvfdSTfTtaxvUOIx7pxVuPE5uLwkKck4bMc5Z78649bHzluyGNNEcz1SliiRQMDOCdO3mPI1rHETXaRnKtjiftD9n7riVkwAZyzXEaE6ka5OxvsL7g9K9H0f0iq3Yn9X3IqsMyzcj3NOGMemEM+KwyRs3dmZSpdhzDMFNkueZHM87XrqSutSq5aEsY5oCE0JMWQaTG1wL26Ec9iL+dabo3UyNnGIZ1AxEkeHS4JUHtJHAJIWwsqDl1vt8KLQw5XRHfPcPOnYapIY1DFZCCbv0J5ab1rmW1zTMtjq3sqz6XGYR+3Gvs37MSnlKukb8rG1yDz/Gp4XS1MF5/VDA/3WL9WrP6mr/qZD+mpf6UcZy3LJGDCQxl/dSQXB7wJsD3dVyBspqWSXAjjJ2s2S4MRFLIIhMGbUNSmN1DWB1KvzJ3rPUyir2MKrFuyZnJBN2xiijiaAIt1DoH02vzZjve9juDat4xhlu27mjlK9lsQc24taMgQpYrtaWPvL5G3O/MEEfGpoYdPf2I3W10IuBz4TXFtDD6t77eI2FcPpDCyozz8H9z3XQeOjiaSo/5or1XP8m6TE29a5tz0KgoojCQk1pKdjMY6lRxXvCTa+kgn0vU2Dn/cOZ09Bzwt1wafkdQh4IyyVEkXCxkMqsCGcAggEcmtXnZdJ42EnF1Hppw/B5yNCm1exrzTNMtymw7NInYEqsUd2Ycvett8TSlRxmP4tpc3p88hKVOjwEPiLirE5mpjRRBhTa4uGd7G4v4eg++uvhsFRwbzN5p+iRaoYGti7N6Q9W/Ij4aHQoVRYAWFbTlmd2emo0urgoQVki0yXFdjIGZQ6/WU9fTwNb0q/Vu/AgxnR0cVC0tHwfzgdhyCOCZFaKRLML6VtqHjcdCDtyrswlnjnjseIxFGVCq6VTSS+X8BkghCCwrYiI2Y5pFDbtGsTyA3JrWU1Hc0nUjDcXJeMDISsEYsObPyH+UDr4VrnM3srt2FeJEQnQVXvE2CWW5NzbclR6Co20zR4hOOS7t84GOZxpMpVhZhyPVT0II+fgajlHgzSliKuGl2H+GhLy/HYvC4gktfR7shHMH6p8Qeo8qo4mhSy25/Lnp8HVjjYOy/h/OJ0vhnjOHGYcS7o19LpYmzDmAbWYdQRXn8bgqtCeV6rg+f8lCEr+JOxeP1iyoxF797ug+Xj91Vqccr1Zu9SIuIfUNN1B52Fha3j4+lWI1HBPX9zW1zekVuWx57VXU2ndG1hgynMhMGikALaTcHky8jt8dxXrujcf8AqI5J/UvfvKVWnld1sJub+z94hOMIqvHLYpHcK0RF7hSdmU7cyLW61fVLLsQrQVMk9jWKlOrFyrCL8h33t52OkfAmjpt8TVps6Pkfs3wOH0kxmZ1tZpjqt5hPcB8wK2jSjHVIKKQ3IoAAAAA5AVIbHtAfO+dcb61UQjTa+pW3KsHujA8jsNxy536V16eHSfaObObeiK9OLJFxLYgBdZXSwtse7bw6EX/5VL1EXDKR55Zsxa5LxhGYmjxKgIqrp0i7Fi5ubWtsDf4db1FUoO94G8J6WkKWddmkhEbErzvdSD4WKgbfAEHa1WIybWprkV9CpbFFWDKbEcjWlSMZxcZK6ZYoSnSmpwdmthmynHiZb8iPeFeRx2Flh5/7Xs/2PovRmPjjIcpLdfuu4nGRV61Qs2dRzjEjuQ9wRcHY+lbK8dUQStUTjJXT3Gj2VZhIcPLAzXWCQqh66Tc2Pofxqh0vSgqsaiWsld+J5CEckpU+CbQx5vicMgUYpoQGvpEunfle2r1FUaMK0m3ST05fwZm4r6inbhHLcR3oljDdGw8lj8la33Va/XYylpNu3+5fk1jCF7w0fc7FVmHBOKiBOHlE4H+zlAV/g42J9QKsU+kKNTSpHL3rVeh0KXSGKpcc679/X8lDFi++YpFaKUc43Fj8OjD0q26fZzxd480dnCdIUcQ8qdpcn81JRjYENG7RyLurqSCp8dufpUmGxc6ErrZ7oz0h0XSxtO0tJL6XxX8PijpnBfF2L7Mrjow7BQUkj3d/DXGgIU9dW1/Cu0pKSujwU6cqcnCW6dn5FNxVxUkkoLoYiBbvhhcX6kgDr99RVYX1RTxNPNqt/uVyZgyNrSxNtxfZhzG/Q+B/carxfB7FWlWt2ZbfYm4POcK3eZSrX72oEgH0FxWzVtmTSSiyBn+JYSkxAMVAXSpG9huCOY3uBtW3cZzJ9mW32KrA5qTKspRWKHeN12HirA9fP41E9HqRKrWwtS8ZW8OKO2ZLj4cZhwUAA5FORQ+G33HrU1SnTxNNwktPsdChXzLNEq8dgzE1m5dD4/8AOvHYzB1MNO0tuD+cTpU5qaNMag7AXPgKqxjObtFXZI2lubpodA/KusY8zdj/AJRvXUodDV56z7K7/wAELrR4akjIJMN2l0djIdgWBA36Dpc29a7+D6PpYd5k7vmV6s5PcZa6JCFAFAFAFAfGIm6V3FIpumbVxdZzGjpGWH1ysqopdjZQB1PQVhzS1Zt1Y+5H7IcfPYzaMMn6Z1N+qp/Eiq08XBbakios6FknsdwEA1TlsQw5lzpT9VTy9SaqzxU5baEqpriS+IuI8mw8DYZ2i0EW7OBdRHgfyYspHQkiqtSPWK0tSehWlQmp03Zo47h54pCxiZioJA1CzW6EjptXHrU3TlZntsDioYqnmjvxXL+CPisadYhhUyTtsqKL2J6n4b/wpCmsuebtFcSLG9Iww94R1ny5eJ0vgThw4LDaHOqWRtchHK56DxsOvjeuD0hi1iKuaP0rRHBpQcV2t3qxI4+xy4vMYYI7MmHB1nmNRILDztZV9b11+j6boYWVSWjlt+xLhKX6jGQitUtWRXyOBj/ZgEcit1P3VusTUXE9LPorCVNHBeWn2LLA43GYexhxDOo/2U/fU+Qb3l+dQVKdCr9cLPnHT22KVboNpXoTfg9V68CDgcBNNO+KxW8zmyjmEHIAfDYeXrViUoqCoUFp9x0d0esM5YjE2UvsuY9ZNwRiJl1nSib2JIJPlYfvtW8MBVbtNW8Tev8A1DhIxvRed923r+Bq4aC/RUQBVZO7KjXBEgPevv15jbcEV14xypJHjp1Osm5z3bb9Sg4g0yvJEy3azaTysoub7qLj3N7ndtrgViaTi7lWtFTpyjLY5zHizHsxKoOW/L/lXPhLMcGjPNondkk4Y61lXdlZSQeTAEHSf41uppbl2jWS7M9vs/m5d4bLY5ruHBF9x9YHzv7p8RSWbgSSpSv817yNnDRqUSAmWcMBpXvEpvdWI5b2t1G/IHc08tplmOHeS1Tbh3eH4HjhDByYd1mm/IIVOoOwufAW5nex5Uw1OpnvwI6FGUJ34fcccLxBhpm7NZFLHkCCL+lxvXQlC61RduLfGs2JicCK6wMAB2Y5tvcMQLg+HSoHFU/oSXgWKSjL6mKHautyUdut+Rv6sKRi5PW5vUqwhHstPzNeY5zGIvycnabqbxgk6rjYiwKkDx22qVxyQZVjN1aq5DPwV7QhI4w+LOlybRyH63gr+DefI+vOOnVzaMs1sPk1Wx0apiqFAFAFAfIWJy2NnIiVwOi31N9y1IsdLkW/0Ft5F/w9wVIXBlwzGPqXbT8QvM+lqz+qqPhYhnRpRX1XZp4ywSJMI0AGhRqA5Ane3ra3zqtUm29SxhqVoXOpexfirEYgSYacmTslDJIfete2lj18id+dZhK+hHiKSjZoj8TZDiJpnXEO7jmoJ7pF9rDkPl0roqMMilE4TlU6xwn/AMicOD2bFGKV9CsLwgKAHAHeUk/XXnp6jccjapNNMv02miLmGV4TBEkzIjjmA2pj5EC/31BUpxqRyyLuFxVTDVFUpv8AnuNEuEEypMmuNuccoBVvUeIP765Ms9BuEldPhwZ7B08N0nSU46SXHinyfNfES8XxFmcsYw90Taz4hdmcdLAe6fGwHwqCGFwcJdbq+UeX5OWuicbKfVuyX+r+OZryjKFhXRGCxPM23Y/9dKzVrSqyuz0WDwNLB08sfNviMGJ4exMcDTtDII13O3et46fesOu21SU8JVnwt4lfEdNYSjpmzPu199hXnzwAd1Rbxv8A9fhV2ngIL6nc4WI/qGvPSklH3f4I2Dz+WSQIkQlv9S5AI8zzUb8+VXaeGzNRprXuODiukXGDqYienf8At3+B03hzPJcKUARBHps6B2O+1rFhz/SrsQ6PqZMtSV+/l3d6PIvpqjGo6lGDjd6rhJc+6X34jvNl0OMAxMEhjlIt2kdrm31JFN1a2+xFx0tXMqQcJOLPT0qsasFOOz1KPM8gx7BlVoX1WBNmQ28PrCx6+NV6tNzVk7EOMw868OrjPKuOl7+6KyP2VtMQcVMqrcEpCCdVuhdunoKjpYZU3e9yvg+jYYZ3zOT4dxe5hwNhlQaJDFbqxuD8Nt/SlXDKbunZlmrhozd1oymwXBWXSzflpRJJsNPeUG3LnzrWnhnHRyN6MZQjlUtCx4ph/o+JThYlih2DOijUDfqeYHnVqnThHZaktjPDYnDKgLWZmXVc2LsOV+9cgX9KkBAx+GwkxJVV7QX0jYXNtt0tZhzGodPjWUCNk3HaRt9Fxz6oX7scrkax0KSgeBuO028/GsOPIFDxzwpicGTPBPK+FO99Wsx36G4N08G+fiYZSqR2ZLTo4eekooWOHMRafUkT4mU2I0Eh7jzUe6RsQdq0hVnfXUkxGEpuKUXaw5HgPG4+VpZ0TCIwAAZu0ew23C2F7eJ6AVh0ru5mnW6uGXc61leD7GGOLWz9miprb3m0gC58zap0V27u5KoYCgCgEOPM8rgGmOWBf0YhqY/BASajzwWxadDET1afn/JjiTisQLYPDFAf9viO4B5rHuxPqBWXKT2QVKnDWpLyWvuQ8r9kcV9eLmeZibkL3QT1ud2P3VqqfM3njHtBWHrJ8lgwqaMPEsannpG58yTuT61IklsVJzlN3kyRjcIJFsdj0PUVvCbiyKdNTWpyrjPDs2rD4hbKdxbr4MreI8vSuficZXzZdl84nHq1alGdtv3OXcT5aRBFGMPh07GynERkhpQSANab3bkSd+tqmp4iMvEvUsdTnpxMRhJVRIzipCEN0Qkqo9ATr8eS1pKrnVmtPnl7mtPpadOWeldd6+W9y5weJkdgghkLXsNCltvHTYP692qv6aMn2fnzxLkP6l6VatTqKXjGN/VK3uO3CDYnClyxCK4HvKCwI6gdPC33V2MD0fOF3KHgrr3OVV6axdZv9RV9U36JKxqzbifExuNc7o5sQL25+AHdtXSp18I45JRSlx8fG/7lepQxyn1kZtx4c7Pmkltx0FPOoIsTKRqTDzX7zWPYSE/WOkHsjyvYFd+QrnNQldw07n+TsRqShZVNe9fgtMv4NxeWxNOyJMsgW7QMWCgE7nugkG43AtV3o+cY311e1yh0pgnisl32VfbfWxZZDmqTNpjhkkb9FCbetth61NXjiH9ckl6GuGwmEpfRC75vX+BlyPhrFJiRNCwwykgyIX16xttoGwNut9qgc6caeSXa5aWt5l5RnKeZac+N/I6MTXPLYtcTZlPG4VLKhGzbb+IudgfKhjjYrMvwYlR3mYlje1zcj7971q5ciSNPmU2OyTtEMiSMrKeTDfbyG/xqPNJq5vKiloTOFOMi5OFxybHurIRcN00ybbep+NbRqJmjpyRRcb8M4jLw8uD/ACmFY3dCAzQ+Nr80I21G5XbnzE6d9CMTouMFBusTa+S3Yt6W7l/kK3sCfl/s/wAwzB1d4+wjuWLy7E3NzaP3uvW1a5kDuHDGTfRMLHh9ZkCC2ph58gOgHIDwrSTu7mSxhw6JfSqrfnYAX+VYBsoAoAoAoAoCtyrIcPhhaCFE8wO8fVjufnWqilsSTrTn9TLKtiMKAKAXOMuJjglTTF2jPe1zZRa3M2O+/Kt4QcjWUrHH+J+LsbiSusxhFNwioP8AUbt8iKVMKpqzK9elCtHLL/gqc5ws0kA0IW1EG67jY38R4W3qpDDOEtyjQ6NlSqZ81188RbfMpopQSi2VrmNhZT5MF03FSrDLd6lqGDpLWWr7/wCbn0F7MuMsFi4xHBGmGmUXaAAD4qQBrH3jrW+WxdVtkMWc5GsoJSyyHrbY+vh61PTruOj1RXq4aMndaM5RnmR455NAwcjHkCbEfrXsPnVKrWnKTywsIRnFWd9DPA+yDFTWM8ywL+Yp1n7iB95rGWcvqNurb7hqkgkyXDJFhkedCSzPK3unYaVUCwvz3I68zXY6MwNGveM52fBfP2RFWr9RpbTmLuO4plkYh+0C9FWybnxC3DW869BS6PpQXZtfnv8AfY8/icTUc9KjkuSsrem5PwnEQVAsuH0391xcH5VXngc0r0537iSGNlTj24W71p89Qjxks+q3aSWFypXvad9I3PeuRcMN9rb1xMfgOoq/qKT12tfR87W2fc/FHcw1aVWKo146c9H4X/g9yDi6SeU4WXDSTQswU2VtUXIXO2wB33II6eFciFecpao7FTDQjC6f8kXi/JcTg21pKwjJ7sq90eSS25N0D8j1qRpx1Wq5cvD8enIpoqIOI5E0auzla25GzDe1iyGzbWPLrSDUr6WJOsku8usux+pmM0DIpFyxbl52IDVu6cVrL3MxnOppCLfhqOXBvFeExQMEUhMsdwY5Nmt4i/vL5itrJbO5G81+0rPvLqHKMNExlWGJG5lwig/MCs3b0MGEebh/7JGcfnWsvzPOs5Ut2a35HsmNkVlVgpZrkICbkC17HlfflTsjU24LNI5WKK35RfeQ7MvqD+NJQaV+AUk9CbWpsFAFAFAFAFAFAFAFARM0y6OeMxyLdT8wehB6EVtGTi7ow1c4fxhkUuDl0uuqNr9nJ0YeB8GHUV0qU41FoVZJxZGyniKaIops8S7aCBy8mte46X2rWeHjLxMxqNG7inhnCugxOGmXv+9Cx74PWw57dRy8KipxlfLJeZvJrdMWYcmZGV0JV1N1ZTYg+II5VI6SNVMecPnGZTIrS4hgg7vd0qWPidNq4+KxEKU8kdX9jtYDAyxEby08tX3ovcl4tkw1xNJ2ieDNdh6Mefob1FSr1Kjso38C9iejcPThdzy97svYahxzg+z7TtD4adJ1X9P38qvThKCTmrXODG05NQaduQu5v7SYyrKkIKm4JlIsfLSOfzqHr8rvHctwwUprXb5oIJzdJJdyqXNxptpHlZtwPSuxhOnsqyV9uf5t9ziY3+lqr7WDSb3y3t/9Xda9z8hoyu0oKmU6SPzjY38jV+tKyU4Wfh/B57DuupSpV21bSz38GiVFIcM2iO5BHMf9elVa+JoNZq8kny/jc63R+HxCl1dGnKSet+C83pbzL7hfNnS/0ie6N7upbEG+5J6CuNi+lMDOSjSi132aXv8Ac7VHo7GUc3XSUvS69CLxbn+KwhkZ1jxGHkU9kipYjlYE3btAbnoOXoCBybCcXyYTHGWKNGhbmhSwZG3Ftrow3Fxt41tm0tYxYccZkkmK04zAYzs8PKbPHKmoxMOag/WHkT8TUVaF2nLct4TEypRcIpNPdfNiXknBmChlWcs0kytdWLFAp/RVCLD1JqBTjDQsyhUxHafD1G/EcRmPc3ZeoKm1vtWtWZ4jLqtRQ6OlU0k0vNP2uGX41ZbtgnAcbth5NgfMfm/aFx4irNOvCqtd/nqU8Tga2Geq09v48CDmGKEjq8uIkw0kLauzfQLX2IBIu6Ebd1j863dOS21KymjHE4qPFEdhBLM6+7Kn5MKfKU/hYipY05w1bt4/gjc4y21+cxtyOOdYVGJZWlHMr4dL7C5tzIAqKo45uySQvbtE+tDYKAKAKAKAKAKAKAKAiZrlseIjaKVQyN9x6EHoR41tGTi7ow0mrM5tjPZnMrfknR06FiVPxFiPlV1YqLWpA6T4GvEcGfRxqmLH7C3Hz/7VTq9ISTso+pmdFxhmTvz5+hljZII0ARI4w4+srOT5E8x672v5Vya2LxNSeqfqvYtUoRteJoyrKY8UrCO4Hilzp9CBvU2FlUlK9aCdtm+PkXarnSpf2qjV97Pb8E7I+F2jcB2gWz7nVqaRLbMp95GB2Km4867EsZpaMUvnI4v6KUnnnKUu/wDkvsPwmsmpZ1QxtqvbUS1ySjK5toIvbbnaq1SpOp9T0L1NUaUP7a7XP7rjc5f7QeCMTg11Rq08AJtKvvpf/wAxbG/TvDbbpVKVBqTaeh1aXSEJUowcbNcb7+xz2JWkNgHYjeyrc7eAF+XjbasZWtiR1YyV5PT53l3lWVYwMJ45BDdgykuOvI6bm67WNx8KmpynTjli3Y5uLrYerNzks0n3bebOtZVjYcyQYjCSBcbHp7WMkKWIADMOYsejC69DVarhY1JqpF2fHvJ8L0m40nQmk4207v4uc/zmfFtNpKTFgxAQRv47gXBLDlvv8rVLTtS2Xka1Y9dxXDW64HU8jyY4fBdniZWlRgG0OthHtchfrC2/M9OQrHWtSslYo6yeXch5XiMPEAkDRJf6qrY+lrXPpW3aeqZ1bUoLLNWLLLeJIwewOh1NxpW23iLfuqKtinSV5K5TxUaUUp0mYZrw85vNgJQpsbxkA28dNyLHyPzrFFU6j62k7k0cep0OpmuO609REkxOLd2ik+lOTto7G1z8W2HXatqksycbv0ZewlHqZxrKMbLjmX4GPJeBsUxSR37Aggjqw9NJ2+dQU8JUbu3b7lvF9NULSpwjmvpfh7o6TJhFZQJFV7W3ZQfjyrqxlKOzPKSSe6NyqALAWA6CsGT2gCgCgCgCgCgCgCgCgCgCgCgPGUHY7isNJ7mU7bEDH5PFKpUotvIW/Co3TtG1OyfgJylLdi7LmceCk0FGRTudKOw5WB7iH5+VVKM8XntKOnNv7EacrlTi8uixpaWNJY+QtIDHqt7pUnfTsNwL1bnRjJ3Z0sP0lXoQyRs0r2ur77kVuJFhdsHjXKmQ607INoZbABVe+oMGFzYA3uetSlBlqOOjEv8AZPNCouZ9Ww3+sQDfpYj41mKT3MNmiLPsszX8lpkSRO8sioysh8VkQWHoTv1BrErR3ZvGEp7Ipco4a+hySOcU8i37pVQLjxcMpswPVLXufIVHCak7Jm88NVpq8loMXCeBwZ7Xs0VJAdTMLaiG5kk+d79K3ejIkluY5ziDE69jiLuwJUaTy+0oKgeoANYc7bmbEbL+OUkb6PmcJw7MbRy84232u42Rj4HY/dWGozN6c5U5ZkQOMuGXSRZ1gM+k3RowTY9NSqeXmNqicZRemx0J4ijWh2rqR7l3COIxTNPNeOSS1yt0tsB0OrkBvzqs6uJqT7EdO/5c5Tfa7Ow/ZJk7Q2Lya2ChdhYbC29ySx8zU0MMlV6172tpsLa3LerZkKAKAKAKAKAKAKAKAKAKAKAKAKAKAKAKAi47MI4lLObAeAJPyFazkoRzy2M006lRU46spZeK8OSLK0g8QoNvhzHxqB4ylFXky1+hrvgvN2+6t7m+PMMHjlMV1froNww8wRuCPFTUsKsJq8X88NytKnOP1Ra+c9ipxmEy6BgrQLI6nuiQarHy13sfOpsjNLlTmxgmJJwyIV57tHf1IsrD1NWKcKj2IalWnBdpkXL+Jcvv9H72ClU2D7lNXr+82HnUGIwkpO/EvYLHKEU42lB6mXEEWPVSjI0kbG4nw27Haw1qPeFvT1Nc906i7MvVfudiOIw0u3SstPplqvJ8PmhSZVwlmqP9IhHug9yVtPaKea6el/0rbgVYhnatL1OZiepvmp6PiuHqWmAwmILgiLsovrJIuhkO197aW67gkHas5Va1ncpttO99Bly/KIZro8sbAjeMWNx8dvxrCpPiZzrgNWW4FIIkijFkQBVFybAchv0qUweZjmMUC65nVFva7Hr4VrKcYq8mTUMPVryy0otvuNWAziCZC8UqOimzEHkfPwrEJxn9LuZxGGq4d5asWn3kjCYyOUao3Vxe11YEX8NqkcWtyumnsb6wZCgCgCgCgCgCgCgCgCgCgCgCgCgKbiGPFkA4VkHirDvH0Y3A+I+NW8K8On/eTNJ5v8ol4nBqzjthjmlv7jCW3npeO4+8/CrufERjek4W/wDH7PX2IGlfW9y0yzAZgZdJscGfq4o6pQOukobj/MxqCpLDSotVUs/+3bzvp6I2jGpe/D39UT4OGcFE7d9u97yNIWHyNyPnXJg6dLRWXkvwWK0+tacnqu9/kwlzFcK5jjwohhA2nCgofinu+rkfGttErozfNuxc4tjbEC7vqQ30ugTbw7wF7fG1YjWlCXcb5E0JmX8IY2djBEGaBrN20gIRbeDG+/Tug10qOLjl1uitOhF1FUt2krX8R8yb2TQo3aYqaSd9th3V2892PzFRvFSTvEz1ay5WtO4bocYsaCLDxHSgst7ogt0uRqPqAagk5TblLczHJFZVsUOY59mChg2FSx5SYeUOR5FJFT5qT6VhqxtDt6JpPvEuDjKCYtqxYjmT6swOk+I1cgduR3qCcsy2vHuvf0N5RlRlZ3U1vs1+5CxXFuXySAKW7QDZ1DpEW+B1JY9QbVpL9TBXgrr3S7ufgU8VVcY51C75L8HmS+0TMoH7GQxzxqfeXvsq36sN3AHjZvOrUbShm1XirewoYjrYpxT81YeMh4zGZasOkbqxW4nSLtIPjrHdb9E39TWFlv2ldFtSlHWLszfhfZ8T/wDc4gzC97BAB+rug+C1bWIpwX9uFvnziVZ061V3qzv877jPkuQYfCgiCMKW948yfUmoatedX6mb0qEKf0lnUJMFAFAFAFAFAFAFAFAFAFAFAFAFAFAFAQsywTSKQrlTb1HxG341DVpOezsYauI0vBU+tTe1rnVGdOok3uxJJI8Ftb1rnzw9e7W/2IerYy5Lw/JEbtOx8VAFj432sflVihhZU9XL0/kkjFriZZmuBwh7WSKJGa/eEYuT6gWv61eNykzX2iIqhoEElwSASQTp56RbvW/RJoCLlXtLhxC/+IgxGFHSVonMR6buF2+NvWsp2NZRuifneWKB34Qymx1i/wAO8Nx8asQkmVpqURVXDSxSt2LkI9rKe8q297UCb+hB5mxHWpG0ldmivLQYGy6RcK4+iJiImF2jYIC5/O9et60h1U5K8rd+/wBiVKrDh5HOcNhcLG0si4RGK3Iik19y3+GzXZelze3hWlSV9ILzve/kloW408JHtTcpPklZerb9kOHBuX4HEMsv9GJqfcssThFPUlX7nPwqFp8TW8X9KsvnzY6lFGFACgADkALAfAVgGdAFAFAFAFAFAFAFAFAFAFAFAFAFAFAFAFAFAQcxziCAXmmjj+0wB+XM0Avj2lZbr7M4lVbpqDKp/wAxFqxczZkzGcS2AZELoeTJ3lP+YbVVq15Q2iSxpp8TyPN5Ju6cIzxNz1WAt5htiK3oVKlRXkkl84WNJqMXZalLifZ7li4hMRGTA8TawsbLoB8Sjqyr8AK3damt2jaNCpLaLLjFZpgMKNUkqc/eJLb/AAuFPoBW6nGSunc0lCUXlkrM3SYmPHxXwmLUjr2ZVgfJrbj7qhr0p1FaEmifC16dOV5wUv2EXHcJYqMHtXDgMSHDdOgIsNvG/TlUEnOK/uKT8O0vRnQhVoZr07Lys/YueEskxSsZFl0o3TWWAPkN9vKtOrqSs6SyfOQrYihlyz7XzmOLZRCxDSRRO4+sY1vfx5V0IppavU48mm9FoTlFthWxg9oAoAoAoAoAoAoAoAoAoAoAoAoAoAoAoAoAoAoBez7grA4ti0+HUuebi6sfUra/xvWGrmU7EBOB8BGO+LgctbDYeF+dU3Qpwd5y97E/6qSVtDF8eMKjfRcKFQ76olDg+pTr9qp42S7K0JEoVNXO/sUuE4mxk50HDmRb7sx7K3oQ34g1q4uejJWqdPWLt7l5Dw6bB2naMMO8jFWG/wCkLX9a0eFctG7+K29Le6CxsI2tHVd719b+zIeccH4aaIR9pOYz77RGOzD81joYj4W9aUsHClrrf5yI8R0hVrqzsl3fzcgZdg8Bg7nCQflCCupL9qAeffbur49KlzRTOeoxRuy/IJ2dpAPpFjdfp2ofqutwR6xipoTutrG25ITg0vJ2gmTC2ILLgQFZj11yEd4eWgVjZamyV2NhzNFAF722uSLm3j51X/Ux4FhYabPcDm6Smy6gfMfvFZpYmFR2VxVwk6au7FhVgrBQBQBQBQBQBQBQBQBQBQBQBQBQBQBQBQBQGEsgUXYgAdSbD76ATuJPaFl0KlGxBdvCA6m+Y2HxNYlDMrGGzmWb+1qRSVwyEr0M4Vj8l/jUMMJGHHTvszVIz4bw/wBPVpHzYRyON8PB+Tk+z3tN/gD5XqWnShT+lWM5UtjfmHBuBiKuZJo5kN9cpSVPV0kUX+BH4VtmMpGqHi/EEmBSmKiU37WBWQDpZu8FH2dRFTU1KeyIqk4w3Z7h+J51xcay4dY05BzP2PmNUgv05Le3hWWnsrP32MQnGXkdcw+bo7KURSSQC694AnxYDl506hpXbJM/IX86xnbYlo9c4KnT2ZXXCfMohVz4739KzPBylTzKVr+TMdZrY3NwviXNrYeBfzoS4Y+dgFI9L9Kr04whCzTb5t/sT06klFxlZ+Vhjy3JAiBZXbEN+fKFJHkCBe3qTUcqUJ/UkZhWqQ+mTRaRxhRZQAPIVuklsaSk5O7ZlWTAUAUAUAUAUAUAUAUAUAUAUAUAUAUAUBGzHGrDE8r30oLmwJJ8gBuSTsAOZIoDiHHPtcx8UrxRYf6OgJAd1LMw8QT3RfwsbVkwcxzbinEYk3xE0sn2n2/V5fdWbmLFejMRcK1h1tt86xcWJb4KWMamil0/nBTp/WtatFWp5suZX8UbZJWvYuMHlKvB2waDYgEOdlv1JYBfguqjrRjU6uSflZ39/wAGMrtdHkGPihfQ0SYkk9111Pe3PSrgWv5Acq3a7KkuPDivFcPUloThGT6yN/nuWnDTnt2EKtA9r6ZHRAQeYKut25dPnW0ac6iyxaKGPlCOtNeF9X6q3uWWcYHEKGaYxolgRHrWz794AE2BtuBsTflWscHPu8bnPcJNK7191yKXB8SwwQmOGJ9VyWMiqNJPRWiANvtXrEZVIuyfoztU1aFm0/Fa/f8AJMwPDuPcDFrihCGF1btyW9O4xsPtH4Vu3OWru/cjcowW5ZYL2n5pg2CStFil8TZr/wCdLHp1BrTx0N1K+w7ZF7cMHJYYiOSFupHfX7u9b4Vmxm4/5PxHhcUL4eeOTyVhf4rzFYMlrQBQBQBQBQBQBQBQBQBQBQBQBQBQBQBQFdxBg3lgdI20P3WRttmVgy89uaigOX4/iaWIaM1wAljJKmWBQT/niY90232O43FxW3gYKg8E5RmNzgcSI5T/ALO+k/GN9/1awBfzXgLMcI5bs0xSWtYi9htYhdihFuamo6lPOrXa8PmptGVivzPj7FmJcMydkq7MpMlyPAhyTb4Go/0tNtNpXXEw5ScWr78jDLuHcJOrO+Ku/O0YVQPG+vr8q6Ko00l2rrjb+SopyissVblfUm5fxEMAFjiihxAuSGQFZjflqkW4kHhtVbEUYbxm9OX7vYuYSrUfZcE76bXv4cSNxBxJPOpixEQgQ978qjM3+VmFx6DT1qKnGTWbM5FmtKNN5FTUdOO/zyK7FZbGgV1nErLuEbvBgNwLA3seVr1lVZSeqIHSjFaMl4XiGZl0rhxZeaxLqUDzRQQPjV6OIVmsvpp77lSVF3vf1FrHY8FiVQIb72Gkc/zRtUEpt7K3zjzJYwtvqQ5Z2bmf4fKozcywuEeQ2RWY+Q/f0oB84b9m2Lk0yPKkK2uveu/wC7j1vVepi6VN5W7vkiWGGnPVLQc8KM4wR0xYsSqOSYjvAjyb3vvpSxdKrLKrp8mv3V0Zq4apTWZ2a8SzwntfeFuzx+F0H8+Bww9dJP7zVmxBcdcj48wGKsIsSgY/UfuN8mtf4Vixm4yA0B7QBQBQBQBQBQBQBQBQBQBQBQGEnKgE3i7L0lHeW7D3WFwy+jDcfCgOX8RYXUwM2Hjlsbl1HZSkfaQaSeoOketZuYsZ4biyfCgnDYxpIxv9Hx4uw8VWS9j/AJW+FZ0BZvxrl2KAjzPBmBj9fT2kfqGA1D5H1oxci4z2T4XFIZcuxSuvgGDqPLbvL6GsAVv6v5lljahAHUG91XWPmBqHyNJpThklte5JRqypTc4btW8mY4PjPETSPG8sWGSQEPKyM59NwTc3Nh3R51iUISsrWXiHUnN9t+yVvD54ltHwNl/YaosczHa7lkEX6vMjyvepurS3N1S0uzSOP58KewVYJEt3fo6dn/w2++3WpIVYReqv7FHEUZvSnP2uV2Y4OfGtdoI4Qd9TqVblz2uzH1O/hWJVJVnl0XzmRU6UaF5uUpP1/wDyi7y/2cxCISmSKQj6pbnb9Fbm+/1iKkWFSdm3fw09dDV4xtZklbvevok/cto8OkUe/ZRx/mkaPw5ipesp03ltt/p1v6ldUatVZ0278J6W70kVM3F2HgBERaVunRR53O/yqlieqr/VBF/Cxq0F/wBSTF3MuLsTNfv6Aeic/iedRwhGCtFWJpSlJ3bKQm+53PnWxqbsHgZJm0RRtI3gq3t69B6mgOvcBQ4/LYzNiWY4a6hoy+oRKT/ab8rbAquwBv0rDN0diU33FamT2gCgCgCgCgCgCgCgCgCgCgPCKAhYvBBqAWs04cVr7UAn5rwcDfu/dQCnjOEnjv2ZZR+aN0PqhBX7qzcFE2XSwPrUSROP9phmKn4oT+DUujAzZP7S8fFZJeyxyDmGBSe3pYE/qt61m3IXLj+mcjzLuzr9Fm/xgEI9JF2+dqwCtzj2OEAS4SVZU5gMdj6On470BDyyQ5e1p8GYDf8Atez7RPi47wFYkr9xFVpymtHYm5hxRhQpLTI19x2QYt6DUx01EqL4v0KMcDK7c5el0/VsXMz9oErDRAuhfFt2PnYbX+dWL6WOgkkK+LzCWU3lkZz+kSbeg5ChkwQJe7C/xt+IIrAGPJ+D58Vbs4JAPz5W0r/p1MPTasmR7wXs1wuFQTZjiFC+DsEQ+gvqY+V/hWLixpxvtNwOFUxZbhhKVB77ARxC3UKO83/DesGTzh7KMyzidZMfIyYNGDdmAUR7EEBE2uDa2tr7E26UB3VeVYMntAFAFAFAFAFAQ8zzWHDqHnkWNSbAseZ8B40BWf10wH96j+Z/hQAONMB/eo/n/wAqAt8ZjY4ozLI6rGBcsTtvy387igKj+umA/vUfzP8ACgD+umB/vMfzP8KAkYrifCRqjPiIwJBqQ6r6h4i3S+1ARG4wwB//ACY/mf4UBriz7AyuETERszGyi/M+AuOdAVWPzTAXZTiIrgkEXvuOfIUBQY+fANynj+/+FAUU3D+HxIJiZJNPO3MeB8R60AqZ1lKxsUaRGI+pL3iPRh31+ZrNzFiuyzNpsI3/AIXFS4c/m6i8J8jt/qWmgHjLfavKFtj8Is0f/nYe2/qpJU/NfSs6gnHJ8kzQXw8qRSt9W4ikv9k7MfS9YuBN4u9nzYIFzIzRD6wjuR9oBgfiAayYsbeEvZ2cYA/aOIzyPZgEjxF2O3mRQWHT6BkuUi80iSTL9UESzX9OSE/5RWDIt8Q+2Gdu5gYBhkI2kcapCPED3V+TetAK/wDQOLxRM+LlYLzMk7Emx8AeXobelYMjjwtk2XQFXaWN3G+qTe3oLWH40B1HLuLMEoscTGPif4UBcYnifCRqhfERgSLqTvX1L4i3Tp86A0f10wP95j+Z/hQG3CcV4OR1RMRGXY2UX5nwF+tAYS8YYFWKnEx3BIO/Uc+VAY/10wP95j+Z/hQFhlecwYjV2EqSafe0nlflcUBPoDmXtua0eF+3J/pFAInD/DeKxlzBGSo+u3dS/hq6nyF6Aq8xhaJ5I3tqQlWsbi42NjQHXfaEf/oq+mH/ANSUBzLh7IZ8YzCFRZBd3c6UX1Njvz2AoDZxDw7iMHpMoUo/uyRtqQ+V7Cx9RvQEXNZPyWF/3Lf+/NQFxlXA+LnjWQdkgf3BK+ln9BpP32oCuwGGkhx0MUqlXWeIFT9tfmCN70BAwmHeaURxqWdmIVR13P8A3vQDBmXAmLhieQiJwgu6xvqZfUaR67XoC29j0AeXE/YT/UaAUuO8MBmGJUD64Fv8i0BnJ7OcWVvpjDEauzL/AJS32bW++gFXD5cwkYDUjBXJsSpuqk2PxHI0Bpw+DadtJhWQ8yydxh5kgaT8RWbmDzHpiY0K3xJh5EMxZPTukrS6DuaExuK7MKHnEfugdowXYDa2q3IjpWbmLMtMi4OxE6iRNMaA2DO1gT5HTv8AKsXM2NmYcPPhX0Sppa1wedx4g9RWDJ1jjjKxHleq3WH7yKARuHOHZ8WWEKrZBdnc6UX1Njv5CgN3EHDk+D0mUKUf3ZI21IfK9hv15UBHziTuYX/cD/3paAuMr4Hxc8SyDskDi6CR9LOOhUaTz87UBWYLDPDjoYpVKuuIiBB/3i/MdQaAhYbDvNN2USl3diFUdd/uHW/SgGDMuBsXDE8p7Jwgu6xvqZBzNxpHIeF6Av8A2JvebE/Yj/1NQHWqA5X7eJbR4T7cnL7K0AnezrPJRjcLFqlMQeRuyU7EmJ7nTcA+O/KgKbi7F3xmKOlh+Vk2IF/ePnQHWvaTJbI0Plhv9SUAmSY3ssgRVSQdvMdb2ADAO21777Io+dAe5Rje0yHFRskhEUoZGsLLujWvfbm361AL0hDnL0IJDoFIA3scVKCOfO1AXHtWzhjj7BXQQogjBFiptquLHbpy8BQFxxxiQ+ZZbL2bo0nY6tQAvaVd9j+lQED2VYkLPipuzd2iiYrpANrk3PPwW3xNARvZRnDjMNxI/bRv2gAuWNtVzc773+ZoBl9jqhcbj0UEBLKAegEjgD4AUBUS6X4kdWRnAm1WUA3KwhhzPQgfKgKrH525zoy2kuMSqAW306wmi1/Dp4mgJPFcSjNcTZGQNBK9mAG5w7X5E8yL/GgIfDMYXLMdOI3L3CBwoso0r1vt7/4UBhwDhhLHjIjG7L2WruqDY2YX57dPlQC6wH0NGsbmeUfKKE/voBt9oZEUWCw6xuqLDqswA1HYX579fnQG7jHE9plOXyskmsAprIHeGk9b3PuA0A9e1NguT/GDl9paAScRjeyyCNUSRe3nOt7CzC7bXvvsij4GgPcox3a5Fio3SRhDKCjWFl/sza99veb9agF+dg8mXoQSHjiUgDezYmQEc+djQFv7VM4Y5hssidikYjBFtJHeuADtuRv5CgLXjzEBsyy6Xs3QyfR9WoAXtMu+x/S+4UBD9l2JCYjGT9m7tFC+nSAbXJN+f6FviaAj+yjNn/pA3Ej9tHJ2gAvqOzXIJ3N77+Z8aAZPY1YYzHoAQEIUA+AkkAH3UB1qgOQf/ELJZMF9qX8EoBA9mmPRM0wjSOqIGfUzMAo/IyDck2G5AoCu4yxqtjMWysGUyyEFSCCLncEbEUB2L2ptbIYz/wCl/FaAS+FcfFjsrfLWmjgxEcnaQNK1le7Fit/HdxtvZgd7GgMs/wAZFl+VHLxPFNip5Q83YtqWNQVNifEhUG4ubsbWoBQzDHFFwTqe8sWpfVcRMR94oDoHEmWQZvJFjYMXh4kZFXErLIFePTz7vU2JG5A2BuQaAqOLeJ4sXm+EEB1QwyQRI3Rvyq6mHlyAPW16Ar/ZhxRHhMYROQIJ0aORjyXe6sf0eYP2r9KAZuG8rgyeWXGT4zDyxpGy4ZIpAzy6rWJFtjYAbEjcnYCgNnsExjS4rGu3vMiM3qzuT99ALufZ79D4gmnIJEeIBYDmVKKGt52Jt50AyTZFhnzEZkMfhfoJkE5vKNYcWOjTa3vi/O/S16AUcw4hGMzHF4hbhHin0A7HSsDKtx0JAv8AGgJ3s2zuBocXl+JkWJMUt45GICrJa1iTsL90j7JHhQFnhdGTYLF9riIJcXiV7OOOB9elbEazcAgd4m9ugG5oBBkm/wDBR/8AqJh//HD0A/4sJnOCwhjxEEWLwydnKkz6NS2A1jYki6g8rbkc6Ap/aXnsKwYXL8NIsyYWPvyqQVaTTbYjY/WJ+0B0NAdE9r72yVT+lh/xFAJHC+Pix+VvlrzRw4iOTtMOZW0q+5Om/j3nFhc2INjvQHuf4yLLsqOXrPFNip5dc/ZNqWMDTsT42RBY7m7G1AKOZY4xnBOvvJDG49VmlI+8UA/8R5ZBm8sOOhxeGiiZEGJSWQK8Wn3tuV9JI3IGwNyDQFLxhxNHjM3wvYNeGGTDxI3RrTAsw8Qb2B6hb9aAiezTieLC41xO2mCdWidjyUlu6x8F5gnpqv0oBk4dy2HJ5ZsbPi8PKixuuGSKQM8uogqSLCxsANiRuTewoDb7A8WZMVjWbmyox9WeQn76A7VQHOfbJwhNmEWH+jsgeJ3JVyRcMANiAdxYbedAcqPslzH/AAP2h/loD0eyLMTteAX2v2h2+SUB1vjHIJ8Zl02DQKhhMCxO5IEuhUZjsDYXJUeanpvQHIz7JMx/wP2h/loAHskzH/A/aH+SgLnPfZNjDFhBHJC7JCVcamFm7R32Oncd+3TlyoClPsjzD/A/aH+SgLThn2U45cXh3laFUSVHYhyTZWDWA08za1AQcV7IcwV2CtAygmzayLi+xtp2oDSPZHmH+B+0P8lAP/su4SxeWjESusckkphjSNGJsO0szsdIsqhi219lPlcCj9oPsyxk+YTzwtCY5WDDUxBHdAII0+I6GgFz/wCUeYc/yH7Q/wAlAXfC3soxiySGaSFAYJkBDM3edCo+ryF7k/jQFKfZJmPL8gf/ANh/koAHskzEcuw/aH+SgLnEeybGfQYlEkJlE8jsmprBWSNR3tO5HZ35daApj7JMxPPsP2h/koDKP2RZgSFJgUHYnWdh42CUB2Hj7h6fGZfLhU0KUMPZsxNn0gFr2B0+A8xQHHD7JMx69h+0P8lAA9kmY/4H7Q/y0Bc8QeyfGFML2ckLFIFRwWYWYO7bHTuO9bodjtQFKfZHmH+B+0P8lAWnDPspxy4uB5WhVElR2Ick2Vg1gNPM2tQELGeyPMBI+loGXUbHWRcX2NtO1AaB7I8w/wAD9of5KA6X7GuCsRgGxEmIaO8gRVVCTspYkkkDx+6gOoXoCNjOQoCFQHooCdP7nyoCDQHgoDbJyHp++gNdAZw8xQGL86A8oCVgutAasT7xoDVQGyD91AazQHlAbT7vxoDVQHq0BOxHufKgINAFAbJOQ9KA10BlDzHrQHj86A8oCVgutASqA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data:image/jpeg;base64,/9j/4AAQSkZJRgABAQAAAQABAAD/2wCEAAkGBxQTEhUUExQWFhUXGRobGRgYGBwgHRwfIBocIBwdHh0cHCgiHB0lIBsYITEhJSkrLi4uHB8zODMsNygtLisBCgoKDg0OGxAQGywmICYsLSwsNC8yLy80LywsLCwsLCwvLCwsLDQsLCwsLCwsLy8vLDQsNCwsLCwsLCwsLCwsLP/AABEIANkA6QMBEQACEQEDEQH/xAAcAAACAgMBAQAAAAAAAAAAAAAABgQFAgMHAQj/xABNEAACAQIEAwUEBQgHBgQHAAABAgMAEQQFEiEGMUETIlFhcQcygZEUQnKhsSNSYpKTwdHSFRYzVGOCskNzouHw8SRTdLMIFyU0RIOj/8QAGwEBAAIDAQEAAAAAAAAAAAAAAAMEAQIFBgf/xAA8EQACAQIEAgkDAwIFBAMBAAAAAQIDEQQSITFBUQUTImFxgZGh8DKx0RTB4QYjFUJSYvEzU4LScpKiFv/aAAwDAQACEQMRAD8AZI8wZl1IQbjle1/Aq3Q/9GvPVaVTo+TjJXp30fLufzUt9E9J0sdHJN5ai3X7rmua3XuVeb502hl7MsbW72kAfqjc+tW6Eo1vpZ3o4GpumhRfMpxbWdVtxqAv8G0kj76uToK3Z0NpUWuGo0cOcRxFg09wwU3ACkE+He6HqbVXyulK8k7dyuR1MLKUOxJXv3rz8iv4glaQGVcJoRCC5jRgqjne7W1nzUWte9RUZSdTO45Vy5+PgTfqKdO1NTc7PVv9vxdlzkCAR9oDdSO6R133+/audUUsVi1BLjd9yX8FTpvpKlh8LKpfhp3t6JESUqZDciwFtz4V6npmbo9HxjtKUrry1/HqfJMHHt+CL88FvJAHR79otzG2x+DX58rcvWpqGKjicPFYha237+Z2sPga9D+9QlvvF8Vy/H3OeZ5h5IG3kdlVrJMdSso3BSRSN7dCdiL71UqUJ032lo/R+B36OKpVbqL1W64rx+dx7FnDuAgheR2FrAGx9BY3uOlV+q13LmaVvpZuy/EYjLsXHNiIyhAa0TXuUYWNibgHzJ6Vs6kabsUa2JhB2kzoc2eyNCs8BXEYZud176eIZRuSPn+NbSlKKzRehaodXVsWmAzGCbD3ClnH1Rsx36Btjbw8q0pyhUWV7kmIjUoduKuinzfHYOIxRzlY+07o97UW2tyBBvcAg8jWv9tqUZbx3a++n2NY1KynGcNpcH9tSCucjCBYoFsmq7XJLDVsAOdt7fM1XwmLlOeV7FvFYVKGdb/stxoyni0ttIgBHgefn4X8q68YpnIlKxA43yTt42xESduhC9pCDZmCkHuN7ysLXsLG9SVL1KDpJ5Zf5X38n4lN05QrqtB3i/qX7rwKr6Dh8dhpGw5FplKs/Nr2tZ9XeDAbcwa8JLE4nDYj++3mT5/NH6HWVpLQ1cUcOCbD9lKSV5IwvdCBsRdiSefXeu70V0msTelP6lr4r0WxDUhl1Rw/POHcRg3uwJUHuyry8j+ifI12VeLuiNpSVmVuY5i8zanO9rDwH/fnUlWrKq7yI6NCFGOWCLDhXJpMRMtgezVgXboADe3qfCo0iVs7E01mDA6WU3VgdwRW5odhgkuisSN1BJ6cvHwqMkKPOeJcEqtHI6S32KAa7+R6VslJaowIx4phwz3wmAihuffKWJ+QFvS9SuUp/VK5jKlsh14W4oOJB1poI+t9UnbbfruNt6hlZOxsk3qReLcA6XmS5Q++PzfP0/CruFmn2WVMRBrtIgPiYdMTYWPvEEOQ+6d3qrG7XO2oA1T6TWKo0HJSaSafivnAs9HvD1ayi0tU/JmX9Iy/9CvP/wCJ1+a9Du/4dh/jOZ5BipYn7JgQpuRfkLE8/AGvWTqUeqfWq67t15cV3Hg8dgpzl1tPSS+X7mNZxymwlXfxP8RXEfQVDEp1MFUT8P8A1eqLWD/qnG4S0ayzL0fraz9PMwbAQNya33/hVWWC6ToaLX2+6PSUP61wjX9xNeV/tc8XJo/z/wDhP8aib6T2y+8S5/8A2HRtr5vaX/qTsNhEuFRWkPQbn7h++to9EYys81WVl6+7sjl4j+sYT7OFpuT8Lfl/Y04rhiXDxGQRmOK+6q1ivgSFNrdL8/Gu1hujoOpZ1fRa6d/8FDEdLVlhE6uFi3xu7rXjls/uV2UZjErnVhHk02/KMwCefdY728bG9TdIfpp1s85ZmtEuXhbT14kHRHQeInTzzpW46u3s/wCRgPHk01xhMM8gGxcAWHzIFUMRjKdL65KPjv6I7dOlRT1bl/8AFWXq9/QVsxzYiUmdHjlf/wAxbavQjun0FQ9fOvDszzRXJ7eR2cFLo+E+xBRm+LWr/wDLX7mh8QTzNV3I9DCk3uSIs4RgIsUvbwX9xidS+aOO8p8r2PKto1raS1Rz8f0Lh8VF6JS4P8j3w/kGDjgdsCXAmHvGRjuP0SbAjlyvXQp5XG8dmeNnhpYabpyVmhMxuXYhHKlnJHi5uPQAAEfKq08FB7IvQx87as16b7MxuDzZSSCOXU2+FqhhThTukjac5zSbZLwuG1XEZ3PXRYbG++wJPT51srp9hWMOSf8A1HcucJF2aF59MWncnVtYfW9KuYd1ZLtrXuKmIVKL7D07xXynjiSGZ5Im1xamHZtsGUE2I22a3X/tXa6hTgk9zgvEyp1G1qi3z3hdcchzHJ5Whnb+1jRtPaHqDcgBxfrsb3865tfD032K0b8jqUaimk4PQScJwVnM2IV3ik7RTtLO+y+fv8vJQb+FR0adOmssVlXcv+CepHS6d/nmP+Y5FiIQO0XVcDU0dyt7bjxA9aluiGxWYbhHtzqXCIf0mRQPmRWG0tWFdjNgeDAq99htyRBpX5/wFVKmOpwJVS5i5n2AxWHTUYlVDfU6HWqgjkdtVuQuVI53rEcZCouy9Sahh1OdpaLf+FfiK2WZg88seBSchTcqrSXTVa5C296/QbdeW9WIVMsW3qZr045ko6Lz978S+jMECydi5lkUsrtYC1r2Av7oJAu1yOW4sbM8pbkOkdjSudJZy7DSlixBB2K6r25G3Vb3uCPA1HKWWSVjZaq5HzXPtEeiK8salG3vpUHdSGv3l32N+RIN7Gt2luaq7HX2ccbPOohxgCuxIiY8nFh3GuPeHLfn688qWprKxH48yKfDXnw7MYPrp1j8x10fh6cr+HpYWv2K0E352fle1yhiZYmj2qMml5ae2wl/0w35xq//AIZgf+1H0Of+vxn/AHZepEErdkXcMrG42YarFtrXIHXrvXM0zWR1Ve1ybBiGASJizm5AYrpOw5G539RXJr9GRlN1aTyv5tyKVbBKX0swONPaGMRvr35iw266jtap6MekoLStZeN/Zoo/4Y29UikzzOMQO6qrGL2DL3rkWuAzCxIv0FdrDSxKXbquT8Ir7L9yWPRuHi7tX9S/4BkxeELTmdx2g70TC4PMAtq5EeVvPwrmY3F3nlWrXE9l0X0NF0lOWieyX7l9j89mmv2kjHy5D5DauZKpJ7s9FQwdKn9EUilxc2pWW9tQIrVSytMmqUOtpyp33TRecCcSwrCmFmZYZo7gBjYOCSQysdid9xzri9LYKrKq68Fmi+XDTZo8vFSoPqqqtJe/hzLri/EYX6JKMUydmVNgSLk27ui2+q9rWqhgI4hV4uine/8AzfuFZwcHmOPZXnIWFBIS0h2VF3ZvDYV6vEUm6jybc+B3cB0lTo4OPXy7XBbtrh8ZMxRmh0HFQPAJPcZrFT5MR7reRtVZOnUuqM1K2/zijOH6XhOVqqyX24r+C44ez+TCvdbmM7sl7X8weh86zSrOm7lnHYKGLhZ6NbP9vD4hmTGRf2kTSSFtyHIA9CbXJHK9dGNWO8TyGMdWMurqRSa5fNjZDmMUkqD6NIzkgMRayjxvyPpWyjGcs1iGNWcY5eAycR8OSy4YHATGKQbkWXvj825F0Pn/AN6t0ckX2loVqudrsvU5xlvCeZiYnsZDIbgvIylSDzDFmsykdN6vyqUctrnNjDEZ72LuD2W9jE02Ln7kalmSFbmwFyAzfwqOWN/0okhgNbzZNyfiCLDQBcJEIlc6rsxdj01Ena+3LkK5tbESlLU9HgOi4OGbgVGLzGXESaJZC5IYrc7XAJAsLAcrVUqV3BZmdKpg6MIXy8hm9m2bOxmjMjFUC2je5IvfdSTfTtaxvUOIx7pxVuPE5uLwkKck4bMc5Z78649bHzluyGNNEcz1SliiRQMDOCdO3mPI1rHETXaRnKtjiftD9n7riVkwAZyzXEaE6ka5OxvsL7g9K9H0f0iq3Yn9X3IqsMyzcj3NOGMemEM+KwyRs3dmZSpdhzDMFNkueZHM87XrqSutSq5aEsY5oCE0JMWQaTG1wL26Ec9iL+dabo3UyNnGIZ1AxEkeHS4JUHtJHAJIWwsqDl1vt8KLQw5XRHfPcPOnYapIY1DFZCCbv0J5ab1rmW1zTMtjq3sqz6XGYR+3Gvs37MSnlKukb8rG1yDz/Gp4XS1MF5/VDA/3WL9WrP6mr/qZD+mpf6UcZy3LJGDCQxl/dSQXB7wJsD3dVyBspqWSXAjjJ2s2S4MRFLIIhMGbUNSmN1DWB1KvzJ3rPUyir2MKrFuyZnJBN2xiijiaAIt1DoH02vzZjve9juDat4xhlu27mjlK9lsQc24taMgQpYrtaWPvL5G3O/MEEfGpoYdPf2I3W10IuBz4TXFtDD6t77eI2FcPpDCyozz8H9z3XQeOjiaSo/5or1XP8m6TE29a5tz0KgoojCQk1pKdjMY6lRxXvCTa+kgn0vU2Dn/cOZ09Bzwt1wafkdQh4IyyVEkXCxkMqsCGcAggEcmtXnZdJ42EnF1Hppw/B5yNCm1exrzTNMtymw7NInYEqsUd2Ycvett8TSlRxmP4tpc3p88hKVOjwEPiLirE5mpjRRBhTa4uGd7G4v4eg++uvhsFRwbzN5p+iRaoYGti7N6Q9W/Ij4aHQoVRYAWFbTlmd2emo0urgoQVki0yXFdjIGZQ6/WU9fTwNb0q/Vu/AgxnR0cVC0tHwfzgdhyCOCZFaKRLML6VtqHjcdCDtyrswlnjnjseIxFGVCq6VTSS+X8BkghCCwrYiI2Y5pFDbtGsTyA3JrWU1Hc0nUjDcXJeMDISsEYsObPyH+UDr4VrnM3srt2FeJEQnQVXvE2CWW5NzbclR6Co20zR4hOOS7t84GOZxpMpVhZhyPVT0II+fgajlHgzSliKuGl2H+GhLy/HYvC4gktfR7shHMH6p8Qeo8qo4mhSy25/Lnp8HVjjYOy/h/OJ0vhnjOHGYcS7o19LpYmzDmAbWYdQRXn8bgqtCeV6rg+f8lCEr+JOxeP1iyoxF797ug+Xj91Vqccr1Zu9SIuIfUNN1B52Fha3j4+lWI1HBPX9zW1zekVuWx57VXU2ndG1hgynMhMGikALaTcHky8jt8dxXrujcf8AqI5J/UvfvKVWnld1sJub+z94hOMIqvHLYpHcK0RF7hSdmU7cyLW61fVLLsQrQVMk9jWKlOrFyrCL8h33t52OkfAmjpt8TVps6Pkfs3wOH0kxmZ1tZpjqt5hPcB8wK2jSjHVIKKQ3IoAAAAA5AVIbHtAfO+dcb61UQjTa+pW3KsHujA8jsNxy536V16eHSfaObObeiK9OLJFxLYgBdZXSwtse7bw6EX/5VL1EXDKR55Zsxa5LxhGYmjxKgIqrp0i7Fi5ubWtsDf4db1FUoO94G8J6WkKWddmkhEbErzvdSD4WKgbfAEHa1WIybWprkV9CpbFFWDKbEcjWlSMZxcZK6ZYoSnSmpwdmthmynHiZb8iPeFeRx2Flh5/7Xs/2PovRmPjjIcpLdfuu4nGRV61Qs2dRzjEjuQ9wRcHY+lbK8dUQStUTjJXT3Gj2VZhIcPLAzXWCQqh66Tc2Pofxqh0vSgqsaiWsld+J5CEckpU+CbQx5vicMgUYpoQGvpEunfle2r1FUaMK0m3ST05fwZm4r6inbhHLcR3oljDdGw8lj8la33Va/XYylpNu3+5fk1jCF7w0fc7FVmHBOKiBOHlE4H+zlAV/g42J9QKsU+kKNTSpHL3rVeh0KXSGKpcc679/X8lDFi++YpFaKUc43Fj8OjD0q26fZzxd480dnCdIUcQ8qdpcn81JRjYENG7RyLurqSCp8dufpUmGxc6ErrZ7oz0h0XSxtO0tJL6XxX8PijpnBfF2L7Mrjow7BQUkj3d/DXGgIU9dW1/Cu0pKSujwU6cqcnCW6dn5FNxVxUkkoLoYiBbvhhcX6kgDr99RVYX1RTxNPNqt/uVyZgyNrSxNtxfZhzG/Q+B/carxfB7FWlWt2ZbfYm4POcK3eZSrX72oEgH0FxWzVtmTSSiyBn+JYSkxAMVAXSpG9huCOY3uBtW3cZzJ9mW32KrA5qTKspRWKHeN12HirA9fP41E9HqRKrWwtS8ZW8OKO2ZLj4cZhwUAA5FORQ+G33HrU1SnTxNNwktPsdChXzLNEq8dgzE1m5dD4/8AOvHYzB1MNO0tuD+cTpU5qaNMag7AXPgKqxjObtFXZI2lubpodA/KusY8zdj/AJRvXUodDV56z7K7/wAELrR4akjIJMN2l0djIdgWBA36Dpc29a7+D6PpYd5k7vmV6s5PcZa6JCFAFAFAFAfGIm6V3FIpumbVxdZzGjpGWH1ysqopdjZQB1PQVhzS1Zt1Y+5H7IcfPYzaMMn6Z1N+qp/Eiq08XBbakios6FknsdwEA1TlsQw5lzpT9VTy9SaqzxU5baEqpriS+IuI8mw8DYZ2i0EW7OBdRHgfyYspHQkiqtSPWK0tSehWlQmp03Zo47h54pCxiZioJA1CzW6EjptXHrU3TlZntsDioYqnmjvxXL+CPisadYhhUyTtsqKL2J6n4b/wpCmsuebtFcSLG9Iww94R1ny5eJ0vgThw4LDaHOqWRtchHK56DxsOvjeuD0hi1iKuaP0rRHBpQcV2t3qxI4+xy4vMYYI7MmHB1nmNRILDztZV9b11+j6boYWVSWjlt+xLhKX6jGQitUtWRXyOBj/ZgEcit1P3VusTUXE9LPorCVNHBeWn2LLA43GYexhxDOo/2U/fU+Qb3l+dQVKdCr9cLPnHT22KVboNpXoTfg9V68CDgcBNNO+KxW8zmyjmEHIAfDYeXrViUoqCoUFp9x0d0esM5YjE2UvsuY9ZNwRiJl1nSib2JIJPlYfvtW8MBVbtNW8Tev8A1DhIxvRed923r+Bq4aC/RUQBVZO7KjXBEgPevv15jbcEV14xypJHjp1Osm5z3bb9Sg4g0yvJEy3azaTysoub7qLj3N7ndtrgViaTi7lWtFTpyjLY5zHizHsxKoOW/L/lXPhLMcGjPNondkk4Y61lXdlZSQeTAEHSf41uppbl2jWS7M9vs/m5d4bLY5ruHBF9x9YHzv7p8RSWbgSSpSv817yNnDRqUSAmWcMBpXvEpvdWI5b2t1G/IHc08tplmOHeS1Tbh3eH4HjhDByYd1mm/IIVOoOwufAW5nex5Uw1OpnvwI6FGUJ34fcccLxBhpm7NZFLHkCCL+lxvXQlC61RduLfGs2JicCK6wMAB2Y5tvcMQLg+HSoHFU/oSXgWKSjL6mKHautyUdut+Rv6sKRi5PW5vUqwhHstPzNeY5zGIvycnabqbxgk6rjYiwKkDx22qVxyQZVjN1aq5DPwV7QhI4w+LOlybRyH63gr+DefI+vOOnVzaMs1sPk1Wx0apiqFAFAFAfIWJy2NnIiVwOi31N9y1IsdLkW/0Ft5F/w9wVIXBlwzGPqXbT8QvM+lqz+qqPhYhnRpRX1XZp4ywSJMI0AGhRqA5Ane3ra3zqtUm29SxhqVoXOpexfirEYgSYacmTslDJIfete2lj18id+dZhK+hHiKSjZoj8TZDiJpnXEO7jmoJ7pF9rDkPl0roqMMilE4TlU6xwn/AMicOD2bFGKV9CsLwgKAHAHeUk/XXnp6jccjapNNMv02miLmGV4TBEkzIjjmA2pj5EC/31BUpxqRyyLuFxVTDVFUpv8AnuNEuEEypMmuNuccoBVvUeIP765Ms9BuEldPhwZ7B08N0nSU46SXHinyfNfES8XxFmcsYw90Taz4hdmcdLAe6fGwHwqCGFwcJdbq+UeX5OWuicbKfVuyX+r+OZryjKFhXRGCxPM23Y/9dKzVrSqyuz0WDwNLB08sfNviMGJ4exMcDTtDII13O3et46fesOu21SU8JVnwt4lfEdNYSjpmzPu199hXnzwAd1Rbxv8A9fhV2ngIL6nc4WI/qGvPSklH3f4I2Dz+WSQIkQlv9S5AI8zzUb8+VXaeGzNRprXuODiukXGDqYienf8At3+B03hzPJcKUARBHps6B2O+1rFhz/SrsQ6PqZMtSV+/l3d6PIvpqjGo6lGDjd6rhJc+6X34jvNl0OMAxMEhjlIt2kdrm31JFN1a2+xFx0tXMqQcJOLPT0qsasFOOz1KPM8gx7BlVoX1WBNmQ28PrCx6+NV6tNzVk7EOMw868OrjPKuOl7+6KyP2VtMQcVMqrcEpCCdVuhdunoKjpYZU3e9yvg+jYYZ3zOT4dxe5hwNhlQaJDFbqxuD8Nt/SlXDKbunZlmrhozd1oymwXBWXSzflpRJJsNPeUG3LnzrWnhnHRyN6MZQjlUtCx4ph/o+JThYlih2DOijUDfqeYHnVqnThHZaktjPDYnDKgLWZmXVc2LsOV+9cgX9KkBAx+GwkxJVV7QX0jYXNtt0tZhzGodPjWUCNk3HaRt9Fxz6oX7scrkax0KSgeBuO028/GsOPIFDxzwpicGTPBPK+FO99Wsx36G4N08G+fiYZSqR2ZLTo4eekooWOHMRafUkT4mU2I0Eh7jzUe6RsQdq0hVnfXUkxGEpuKUXaw5HgPG4+VpZ0TCIwAAZu0ew23C2F7eJ6AVh0ru5mnW6uGXc61leD7GGOLWz9miprb3m0gC58zap0V27u5KoYCgCgEOPM8rgGmOWBf0YhqY/BASajzwWxadDET1afn/JjiTisQLYPDFAf9viO4B5rHuxPqBWXKT2QVKnDWpLyWvuQ8r9kcV9eLmeZibkL3QT1ud2P3VqqfM3njHtBWHrJ8lgwqaMPEsannpG58yTuT61IklsVJzlN3kyRjcIJFsdj0PUVvCbiyKdNTWpyrjPDs2rD4hbKdxbr4MreI8vSuficZXzZdl84nHq1alGdtv3OXcT5aRBFGMPh07GynERkhpQSANab3bkSd+tqmp4iMvEvUsdTnpxMRhJVRIzipCEN0Qkqo9ATr8eS1pKrnVmtPnl7mtPpadOWeldd6+W9y5weJkdgghkLXsNCltvHTYP692qv6aMn2fnzxLkP6l6VatTqKXjGN/VK3uO3CDYnClyxCK4HvKCwI6gdPC33V2MD0fOF3KHgrr3OVV6axdZv9RV9U36JKxqzbifExuNc7o5sQL25+AHdtXSp18I45JRSlx8fG/7lepQxyn1kZtx4c7Pmkltx0FPOoIsTKRqTDzX7zWPYSE/WOkHsjyvYFd+QrnNQldw07n+TsRqShZVNe9fgtMv4NxeWxNOyJMsgW7QMWCgE7nugkG43AtV3o+cY311e1yh0pgnisl32VfbfWxZZDmqTNpjhkkb9FCbetth61NXjiH9ckl6GuGwmEpfRC75vX+BlyPhrFJiRNCwwykgyIX16xttoGwNut9qgc6caeSXa5aWt5l5RnKeZac+N/I6MTXPLYtcTZlPG4VLKhGzbb+IudgfKhjjYrMvwYlR3mYlje1zcj7971q5ciSNPmU2OyTtEMiSMrKeTDfbyG/xqPNJq5vKiloTOFOMi5OFxybHurIRcN00ybbep+NbRqJmjpyRRcb8M4jLw8uD/ACmFY3dCAzQ+Nr80I21G5XbnzE6d9CMTouMFBusTa+S3Yt6W7l/kK3sCfl/s/wAwzB1d4+wjuWLy7E3NzaP3uvW1a5kDuHDGTfRMLHh9ZkCC2ph58gOgHIDwrSTu7mSxhw6JfSqrfnYAX+VYBsoAoAoAoAoCtyrIcPhhaCFE8wO8fVjufnWqilsSTrTn9TLKtiMKAKAXOMuJjglTTF2jPe1zZRa3M2O+/Kt4QcjWUrHH+J+LsbiSusxhFNwioP8AUbt8iKVMKpqzK9elCtHLL/gqc5ws0kA0IW1EG67jY38R4W3qpDDOEtyjQ6NlSqZ81188RbfMpopQSi2VrmNhZT5MF03FSrDLd6lqGDpLWWr7/wCbn0F7MuMsFi4xHBGmGmUXaAAD4qQBrH3jrW+WxdVtkMWc5GsoJSyyHrbY+vh61PTruOj1RXq4aMndaM5RnmR455NAwcjHkCbEfrXsPnVKrWnKTywsIRnFWd9DPA+yDFTWM8ywL+Yp1n7iB95rGWcvqNurb7hqkgkyXDJFhkedCSzPK3unYaVUCwvz3I68zXY6MwNGveM52fBfP2RFWr9RpbTmLuO4plkYh+0C9FWybnxC3DW869BS6PpQXZtfnv8AfY8/icTUc9KjkuSsrem5PwnEQVAsuH0391xcH5VXngc0r0537iSGNlTj24W71p89Qjxks+q3aSWFypXvad9I3PeuRcMN9rb1xMfgOoq/qKT12tfR87W2fc/FHcw1aVWKo146c9H4X/g9yDi6SeU4WXDSTQswU2VtUXIXO2wB33II6eFciFecpao7FTDQjC6f8kXi/JcTg21pKwjJ7sq90eSS25N0D8j1qRpx1Wq5cvD8enIpoqIOI5E0auzla25GzDe1iyGzbWPLrSDUr6WJOsku8usux+pmM0DIpFyxbl52IDVu6cVrL3MxnOppCLfhqOXBvFeExQMEUhMsdwY5Nmt4i/vL5itrJbO5G81+0rPvLqHKMNExlWGJG5lwig/MCs3b0MGEebh/7JGcfnWsvzPOs5Ut2a35HsmNkVlVgpZrkICbkC17HlfflTsjU24LNI5WKK35RfeQ7MvqD+NJQaV+AUk9CbWpsFAFAFAFAFAFAFAFARM0y6OeMxyLdT8wehB6EVtGTi7ow1c4fxhkUuDl0uuqNr9nJ0YeB8GHUV0qU41FoVZJxZGyniKaIops8S7aCBy8mte46X2rWeHjLxMxqNG7inhnCugxOGmXv+9Cx74PWw57dRy8KipxlfLJeZvJrdMWYcmZGV0JV1N1ZTYg+II5VI6SNVMecPnGZTIrS4hgg7vd0qWPidNq4+KxEKU8kdX9jtYDAyxEby08tX3ovcl4tkw1xNJ2ieDNdh6Mefob1FSr1Kjso38C9iejcPThdzy97svYahxzg+z7TtD4adJ1X9P38qvThKCTmrXODG05NQaduQu5v7SYyrKkIKm4JlIsfLSOfzqHr8rvHctwwUprXb5oIJzdJJdyqXNxptpHlZtwPSuxhOnsqyV9uf5t9ziY3+lqr7WDSb3y3t/9Xda9z8hoyu0oKmU6SPzjY38jV+tKyU4Wfh/B57DuupSpV21bSz38GiVFIcM2iO5BHMf9elVa+JoNZq8kny/jc63R+HxCl1dGnKSet+C83pbzL7hfNnS/0ie6N7upbEG+5J6CuNi+lMDOSjSi132aXv8Ac7VHo7GUc3XSUvS69CLxbn+KwhkZ1jxGHkU9kipYjlYE3btAbnoOXoCBybCcXyYTHGWKNGhbmhSwZG3Ftrow3Fxt41tm0tYxYccZkkmK04zAYzs8PKbPHKmoxMOag/WHkT8TUVaF2nLct4TEypRcIpNPdfNiXknBmChlWcs0kytdWLFAp/RVCLD1JqBTjDQsyhUxHafD1G/EcRmPc3ZeoKm1vtWtWZ4jLqtRQ6OlU0k0vNP2uGX41ZbtgnAcbth5NgfMfm/aFx4irNOvCqtd/nqU8Tga2Geq09v48CDmGKEjq8uIkw0kLauzfQLX2IBIu6Ebd1j863dOS21KymjHE4qPFEdhBLM6+7Kn5MKfKU/hYipY05w1bt4/gjc4y21+cxtyOOdYVGJZWlHMr4dL7C5tzIAqKo45uySQvbtE+tDYKAKAKAKAKAKAKAKAiZrlseIjaKVQyN9x6EHoR41tGTi7ow0mrM5tjPZnMrfknR06FiVPxFiPlV1YqLWpA6T4GvEcGfRxqmLH7C3Hz/7VTq9ISTso+pmdFxhmTvz5+hljZII0ARI4w4+srOT5E8x672v5Vya2LxNSeqfqvYtUoRteJoyrKY8UrCO4Hilzp9CBvU2FlUlK9aCdtm+PkXarnSpf2qjV97Pb8E7I+F2jcB2gWz7nVqaRLbMp95GB2Km4867EsZpaMUvnI4v6KUnnnKUu/wDkvsPwmsmpZ1QxtqvbUS1ySjK5toIvbbnaq1SpOp9T0L1NUaUP7a7XP7rjc5f7QeCMTg11Rq08AJtKvvpf/wAxbG/TvDbbpVKVBqTaeh1aXSEJUowcbNcb7+xz2JWkNgHYjeyrc7eAF+XjbasZWtiR1YyV5PT53l3lWVYwMJ45BDdgykuOvI6bm67WNx8KmpynTjli3Y5uLrYerNzks0n3bebOtZVjYcyQYjCSBcbHp7WMkKWIADMOYsejC69DVarhY1JqpF2fHvJ8L0m40nQmk4207v4uc/zmfFtNpKTFgxAQRv47gXBLDlvv8rVLTtS2Xka1Y9dxXDW64HU8jyY4fBdniZWlRgG0OthHtchfrC2/M9OQrHWtSslYo6yeXch5XiMPEAkDRJf6qrY+lrXPpW3aeqZ1bUoLLNWLLLeJIwewOh1NxpW23iLfuqKtinSV5K5TxUaUUp0mYZrw85vNgJQpsbxkA28dNyLHyPzrFFU6j62k7k0cep0OpmuO609REkxOLd2ik+lOTto7G1z8W2HXatqksycbv0ZewlHqZxrKMbLjmX4GPJeBsUxSR37Aggjqw9NJ2+dQU8JUbu3b7lvF9NULSpwjmvpfh7o6TJhFZQJFV7W3ZQfjyrqxlKOzPKSSe6NyqALAWA6CsGT2gCgCgCgCgCgCgCgCgCgCgCgPGUHY7isNJ7mU7bEDH5PFKpUotvIW/Co3TtG1OyfgJylLdi7LmceCk0FGRTudKOw5WB7iH5+VVKM8XntKOnNv7EacrlTi8uixpaWNJY+QtIDHqt7pUnfTsNwL1bnRjJ3Z0sP0lXoQyRs0r2ur77kVuJFhdsHjXKmQ607INoZbABVe+oMGFzYA3uetSlBlqOOjEv8AZPNCouZ9Ww3+sQDfpYj41mKT3MNmiLPsszX8lpkSRO8sioysh8VkQWHoTv1BrErR3ZvGEp7Ipco4a+hySOcU8i37pVQLjxcMpswPVLXufIVHCak7Jm88NVpq8loMXCeBwZ7Xs0VJAdTMLaiG5kk+d79K3ejIkluY5ziDE69jiLuwJUaTy+0oKgeoANYc7bmbEbL+OUkb6PmcJw7MbRy84232u42Rj4HY/dWGozN6c5U5ZkQOMuGXSRZ1gM+k3RowTY9NSqeXmNqicZRemx0J4ijWh2rqR7l3COIxTNPNeOSS1yt0tsB0OrkBvzqs6uJqT7EdO/5c5Tfa7Ow/ZJk7Q2Lya2ChdhYbC29ySx8zU0MMlV6172tpsLa3LerZkKAKAKAKAKAKAKAKAKAKAKAKAKAKAKAKAi47MI4lLObAeAJPyFazkoRzy2M006lRU46spZeK8OSLK0g8QoNvhzHxqB4ylFXky1+hrvgvN2+6t7m+PMMHjlMV1froNww8wRuCPFTUsKsJq8X88NytKnOP1Ra+c9ipxmEy6BgrQLI6nuiQarHy13sfOpsjNLlTmxgmJJwyIV57tHf1IsrD1NWKcKj2IalWnBdpkXL+Jcvv9H72ClU2D7lNXr+82HnUGIwkpO/EvYLHKEU42lB6mXEEWPVSjI0kbG4nw27Haw1qPeFvT1Nc906i7MvVfudiOIw0u3SstPplqvJ8PmhSZVwlmqP9IhHug9yVtPaKea6el/0rbgVYhnatL1OZiepvmp6PiuHqWmAwmILgiLsovrJIuhkO197aW67gkHas5Va1ncpttO99Bly/KIZro8sbAjeMWNx8dvxrCpPiZzrgNWW4FIIkijFkQBVFybAchv0qUweZjmMUC65nVFva7Hr4VrKcYq8mTUMPVryy0otvuNWAziCZC8UqOimzEHkfPwrEJxn9LuZxGGq4d5asWn3kjCYyOUao3Vxe11YEX8NqkcWtyumnsb6wZCgCgCgCgCgCgCgCgCgCgCgCgCgKbiGPFkA4VkHirDvH0Y3A+I+NW8K8On/eTNJ5v8ol4nBqzjthjmlv7jCW3npeO4+8/CrufERjek4W/wDH7PX2IGlfW9y0yzAZgZdJscGfq4o6pQOukobj/MxqCpLDSotVUs/+3bzvp6I2jGpe/D39UT4OGcFE7d9u97yNIWHyNyPnXJg6dLRWXkvwWK0+tacnqu9/kwlzFcK5jjwohhA2nCgofinu+rkfGttErozfNuxc4tjbEC7vqQ30ugTbw7wF7fG1YjWlCXcb5E0JmX8IY2djBEGaBrN20gIRbeDG+/Tug10qOLjl1uitOhF1FUt2krX8R8yb2TQo3aYqaSd9th3V2892PzFRvFSTvEz1ay5WtO4bocYsaCLDxHSgst7ogt0uRqPqAagk5TblLczHJFZVsUOY59mChg2FSx5SYeUOR5FJFT5qT6VhqxtDt6JpPvEuDjKCYtqxYjmT6swOk+I1cgduR3qCcsy2vHuvf0N5RlRlZ3U1vs1+5CxXFuXySAKW7QDZ1DpEW+B1JY9QbVpL9TBXgrr3S7ufgU8VVcY51C75L8HmS+0TMoH7GQxzxqfeXvsq36sN3AHjZvOrUbShm1XirewoYjrYpxT81YeMh4zGZasOkbqxW4nSLtIPjrHdb9E39TWFlv2ldFtSlHWLszfhfZ8T/wDc4gzC97BAB+rug+C1bWIpwX9uFvnziVZ061V3qzv877jPkuQYfCgiCMKW948yfUmoatedX6mb0qEKf0lnUJMFAFAFAFAFAFAFAFAFAFAFAFAFAFAFAQsywTSKQrlTb1HxG341DVpOezsYauI0vBU+tTe1rnVGdOok3uxJJI8Ftb1rnzw9e7W/2IerYy5Lw/JEbtOx8VAFj432sflVihhZU9XL0/kkjFriZZmuBwh7WSKJGa/eEYuT6gWv61eNykzX2iIqhoEElwSASQTp56RbvW/RJoCLlXtLhxC/+IgxGFHSVonMR6buF2+NvWsp2NZRuifneWKB34Qymx1i/wAO8Nx8asQkmVpqURVXDSxSt2LkI9rKe8q297UCb+hB5mxHWpG0ldmivLQYGy6RcK4+iJiImF2jYIC5/O9et60h1U5K8rd+/wBiVKrDh5HOcNhcLG0si4RGK3Iik19y3+GzXZelze3hWlSV9ILzve/kloW408JHtTcpPklZerb9kOHBuX4HEMsv9GJqfcssThFPUlX7nPwqFp8TW8X9KsvnzY6lFGFACgADkALAfAVgGdAFAFAFAFAFAFAFAFAFAFAFAFAFAFAFAFAFAQcxziCAXmmjj+0wB+XM0Avj2lZbr7M4lVbpqDKp/wAxFqxczZkzGcS2AZELoeTJ3lP+YbVVq15Q2iSxpp8TyPN5Ju6cIzxNz1WAt5htiK3oVKlRXkkl84WNJqMXZalLifZ7li4hMRGTA8TawsbLoB8Sjqyr8AK3damt2jaNCpLaLLjFZpgMKNUkqc/eJLb/AAuFPoBW6nGSunc0lCUXlkrM3SYmPHxXwmLUjr2ZVgfJrbj7qhr0p1FaEmifC16dOV5wUv2EXHcJYqMHtXDgMSHDdOgIsNvG/TlUEnOK/uKT8O0vRnQhVoZr07Lys/YueEskxSsZFl0o3TWWAPkN9vKtOrqSs6SyfOQrYihlyz7XzmOLZRCxDSRRO4+sY1vfx5V0IppavU48mm9FoTlFthWxg9oAoAoAoAoAoAoAoAoAoAoAoAoAoAoAoAoAoAoBez7grA4ti0+HUuebi6sfUra/xvWGrmU7EBOB8BGO+LgctbDYeF+dU3Qpwd5y97E/6qSVtDF8eMKjfRcKFQ76olDg+pTr9qp42S7K0JEoVNXO/sUuE4mxk50HDmRb7sx7K3oQ34g1q4uejJWqdPWLt7l5Dw6bB2naMMO8jFWG/wCkLX9a0eFctG7+K29Le6CxsI2tHVd719b+zIeccH4aaIR9pOYz77RGOzD81joYj4W9aUsHClrrf5yI8R0hVrqzsl3fzcgZdg8Bg7nCQflCCupL9qAeffbur49KlzRTOeoxRuy/IJ2dpAPpFjdfp2ofqutwR6xipoTutrG25ITg0vJ2gmTC2ILLgQFZj11yEd4eWgVjZamyV2NhzNFAF722uSLm3j51X/Ux4FhYabPcDm6Smy6gfMfvFZpYmFR2VxVwk6au7FhVgrBQBQBQBQBQBQBQBQBQBQBQBQBQBQBQBQBQGEsgUXYgAdSbD76ATuJPaFl0KlGxBdvCA6m+Y2HxNYlDMrGGzmWb+1qRSVwyEr0M4Vj8l/jUMMJGHHTvszVIz4bw/wBPVpHzYRyON8PB+Tk+z3tN/gD5XqWnShT+lWM5UtjfmHBuBiKuZJo5kN9cpSVPV0kUX+BH4VtmMpGqHi/EEmBSmKiU37WBWQDpZu8FH2dRFTU1KeyIqk4w3Z7h+J51xcay4dY05BzP2PmNUgv05Le3hWWnsrP32MQnGXkdcw+bo7KURSSQC694AnxYDl506hpXbJM/IX86xnbYlo9c4KnT2ZXXCfMohVz4739KzPBylTzKVr+TMdZrY3NwviXNrYeBfzoS4Y+dgFI9L9Kr04whCzTb5t/sT06klFxlZ+Vhjy3JAiBZXbEN+fKFJHkCBe3qTUcqUJ/UkZhWqQ+mTRaRxhRZQAPIVuklsaSk5O7ZlWTAUAUAUAUAUAUAUAUAUAUAUAUAUAUAUBGzHGrDE8r30oLmwJJ8gBuSTsAOZIoDiHHPtcx8UrxRYf6OgJAd1LMw8QT3RfwsbVkwcxzbinEYk3xE0sn2n2/V5fdWbmLFejMRcK1h1tt86xcWJb4KWMamil0/nBTp/WtatFWp5suZX8UbZJWvYuMHlKvB2waDYgEOdlv1JYBfguqjrRjU6uSflZ39/wAGMrtdHkGPihfQ0SYkk9111Pe3PSrgWv5Acq3a7KkuPDivFcPUloThGT6yN/nuWnDTnt2EKtA9r6ZHRAQeYKut25dPnW0ac6iyxaKGPlCOtNeF9X6q3uWWcYHEKGaYxolgRHrWz794AE2BtuBsTflWscHPu8bnPcJNK7191yKXB8SwwQmOGJ9VyWMiqNJPRWiANvtXrEZVIuyfoztU1aFm0/Fa/f8AJMwPDuPcDFrihCGF1btyW9O4xsPtH4Vu3OWru/cjcowW5ZYL2n5pg2CStFil8TZr/wCdLHp1BrTx0N1K+w7ZF7cMHJYYiOSFupHfX7u9b4Vmxm4/5PxHhcUL4eeOTyVhf4rzFYMlrQBQBQBQBQBQBQBQBQBQBQBQBQBQBQBQFdxBg3lgdI20P3WRttmVgy89uaigOX4/iaWIaM1wAljJKmWBQT/niY90232O43FxW3gYKg8E5RmNzgcSI5T/ALO+k/GN9/1awBfzXgLMcI5bs0xSWtYi9htYhdihFuamo6lPOrXa8PmptGVivzPj7FmJcMydkq7MpMlyPAhyTb4Go/0tNtNpXXEw5ScWr78jDLuHcJOrO+Ku/O0YVQPG+vr8q6Ko00l2rrjb+SopyissVblfUm5fxEMAFjiihxAuSGQFZjflqkW4kHhtVbEUYbxm9OX7vYuYSrUfZcE76bXv4cSNxBxJPOpixEQgQ978qjM3+VmFx6DT1qKnGTWbM5FmtKNN5FTUdOO/zyK7FZbGgV1nErLuEbvBgNwLA3seVr1lVZSeqIHSjFaMl4XiGZl0rhxZeaxLqUDzRQQPjV6OIVmsvpp77lSVF3vf1FrHY8FiVQIb72Gkc/zRtUEpt7K3zjzJYwtvqQ5Z2bmf4fKozcywuEeQ2RWY+Q/f0oB84b9m2Lk0yPKkK2uveu/wC7j1vVepi6VN5W7vkiWGGnPVLQc8KM4wR0xYsSqOSYjvAjyb3vvpSxdKrLKrp8mv3V0Zq4apTWZ2a8SzwntfeFuzx+F0H8+Bww9dJP7zVmxBcdcj48wGKsIsSgY/UfuN8mtf4Vixm4yA0B7QBQBQBQBQBQBQBQBQBQBQBQGEnKgE3i7L0lHeW7D3WFwy+jDcfCgOX8RYXUwM2Hjlsbl1HZSkfaQaSeoOketZuYsZ4biyfCgnDYxpIxv9Hx4uw8VWS9j/AJW+FZ0BZvxrl2KAjzPBmBj9fT2kfqGA1D5H1oxci4z2T4XFIZcuxSuvgGDqPLbvL6GsAVv6v5lljahAHUG91XWPmBqHyNJpThklte5JRqypTc4btW8mY4PjPETSPG8sWGSQEPKyM59NwTc3Nh3R51iUISsrWXiHUnN9t+yVvD54ltHwNl/YaosczHa7lkEX6vMjyvepurS3N1S0uzSOP58KewVYJEt3fo6dn/w2++3WpIVYReqv7FHEUZvSnP2uV2Y4OfGtdoI4Qd9TqVblz2uzH1O/hWJVJVnl0XzmRU6UaF5uUpP1/wDyi7y/2cxCISmSKQj6pbnb9Fbm+/1iKkWFSdm3fw09dDV4xtZklbvevok/cto8OkUe/ZRx/mkaPw5ipesp03ltt/p1v6ldUatVZ0278J6W70kVM3F2HgBERaVunRR53O/yqlieqr/VBF/Cxq0F/wBSTF3MuLsTNfv6Aeic/iedRwhGCtFWJpSlJ3bKQm+53PnWxqbsHgZJm0RRtI3gq3t69B6mgOvcBQ4/LYzNiWY4a6hoy+oRKT/ab8rbAquwBv0rDN0diU33FamT2gCgCgCgCgCgCgCgCgCgCgPCKAhYvBBqAWs04cVr7UAn5rwcDfu/dQCnjOEnjv2ZZR+aN0PqhBX7qzcFE2XSwPrUSROP9phmKn4oT+DUujAzZP7S8fFZJeyxyDmGBSe3pYE/qt61m3IXLj+mcjzLuzr9Fm/xgEI9JF2+dqwCtzj2OEAS4SVZU5gMdj6On470BDyyQ5e1p8GYDf8Atez7RPi47wFYkr9xFVpymtHYm5hxRhQpLTI19x2QYt6DUx01EqL4v0KMcDK7c5el0/VsXMz9oErDRAuhfFt2PnYbX+dWL6WOgkkK+LzCWU3lkZz+kSbeg5ChkwQJe7C/xt+IIrAGPJ+D58Vbs4JAPz5W0r/p1MPTasmR7wXs1wuFQTZjiFC+DsEQ+gvqY+V/hWLixpxvtNwOFUxZbhhKVB77ARxC3UKO83/DesGTzh7KMyzidZMfIyYNGDdmAUR7EEBE2uDa2tr7E26UB3VeVYMntAFAFAFAFAFAQ8zzWHDqHnkWNSbAseZ8B40BWf10wH96j+Z/hQAONMB/eo/n/wAqAt8ZjY4ozLI6rGBcsTtvy387igKj+umA/vUfzP8ACgD+umB/vMfzP8KAkYrifCRqjPiIwJBqQ6r6h4i3S+1ARG4wwB//ACY/mf4UBriz7AyuETERszGyi/M+AuOdAVWPzTAXZTiIrgkEXvuOfIUBQY+fANynj+/+FAUU3D+HxIJiZJNPO3MeB8R60AqZ1lKxsUaRGI+pL3iPRh31+ZrNzFiuyzNpsI3/AIXFS4c/m6i8J8jt/qWmgHjLfavKFtj8Is0f/nYe2/qpJU/NfSs6gnHJ8kzQXw8qRSt9W4ikv9k7MfS9YuBN4u9nzYIFzIzRD6wjuR9oBgfiAayYsbeEvZ2cYA/aOIzyPZgEjxF2O3mRQWHT6BkuUi80iSTL9UESzX9OSE/5RWDIt8Q+2Gdu5gYBhkI2kcapCPED3V+TetAK/wDQOLxRM+LlYLzMk7Emx8AeXobelYMjjwtk2XQFXaWN3G+qTe3oLWH40B1HLuLMEoscTGPif4UBcYnifCRqhfERgSLqTvX1L4i3Tp86A0f10wP95j+Z/hQG3CcV4OR1RMRGXY2UX5nwF+tAYS8YYFWKnEx3BIO/Uc+VAY/10wP95j+Z/hQFhlecwYjV2EqSafe0nlflcUBPoDmXtua0eF+3J/pFAInD/DeKxlzBGSo+u3dS/hq6nyF6Aq8xhaJ5I3tqQlWsbi42NjQHXfaEf/oq+mH/ANSUBzLh7IZ8YzCFRZBd3c6UX1Njvz2AoDZxDw7iMHpMoUo/uyRtqQ+V7Cx9RvQEXNZPyWF/3Lf+/NQFxlXA+LnjWQdkgf3BK+ln9BpP32oCuwGGkhx0MUqlXWeIFT9tfmCN70BAwmHeaURxqWdmIVR13P8A3vQDBmXAmLhieQiJwgu6xvqZfUaR67XoC29j0AeXE/YT/UaAUuO8MBmGJUD64Fv8i0BnJ7OcWVvpjDEauzL/AJS32bW++gFXD5cwkYDUjBXJsSpuqk2PxHI0Bpw+DadtJhWQ8yydxh5kgaT8RWbmDzHpiY0K3xJh5EMxZPTukrS6DuaExuK7MKHnEfugdowXYDa2q3IjpWbmLMtMi4OxE6iRNMaA2DO1gT5HTv8AKsXM2NmYcPPhX0Sppa1wedx4g9RWDJ1jjjKxHleq3WH7yKARuHOHZ8WWEKrZBdnc6UX1Njv5CgN3EHDk+D0mUKUf3ZI21IfK9hv15UBHziTuYX/cD/3paAuMr4Hxc8SyDskDi6CR9LOOhUaTz87UBWYLDPDjoYpVKuuIiBB/3i/MdQaAhYbDvNN2USl3diFUdd/uHW/SgGDMuBsXDE8p7Jwgu6xvqZBzNxpHIeF6Av8A2JvebE/Yj/1NQHWqA5X7eJbR4T7cnL7K0AnezrPJRjcLFqlMQeRuyU7EmJ7nTcA+O/KgKbi7F3xmKOlh+Vk2IF/ePnQHWvaTJbI0Plhv9SUAmSY3ssgRVSQdvMdb2ADAO21777Io+dAe5Rje0yHFRskhEUoZGsLLujWvfbm361AL0hDnL0IJDoFIA3scVKCOfO1AXHtWzhjj7BXQQogjBFiptquLHbpy8BQFxxxiQ+ZZbL2bo0nY6tQAvaVd9j+lQED2VYkLPipuzd2iiYrpANrk3PPwW3xNARvZRnDjMNxI/bRv2gAuWNtVzc773+ZoBl9jqhcbj0UEBLKAegEjgD4AUBUS6X4kdWRnAm1WUA3KwhhzPQgfKgKrH525zoy2kuMSqAW306wmi1/Dp4mgJPFcSjNcTZGQNBK9mAG5w7X5E8yL/GgIfDMYXLMdOI3L3CBwoso0r1vt7/4UBhwDhhLHjIjG7L2WruqDY2YX57dPlQC6wH0NGsbmeUfKKE/voBt9oZEUWCw6xuqLDqswA1HYX579fnQG7jHE9plOXyskmsAprIHeGk9b3PuA0A9e1NguT/GDl9paAScRjeyyCNUSRe3nOt7CzC7bXvvsij4GgPcox3a5Fio3SRhDKCjWFl/sza99veb9agF+dg8mXoQSHjiUgDezYmQEc+djQFv7VM4Y5hssidikYjBFtJHeuADtuRv5CgLXjzEBsyy6Xs3QyfR9WoAXtMu+x/S+4UBD9l2JCYjGT9m7tFC+nSAbXJN+f6FviaAj+yjNn/pA3Ej9tHJ2gAvqOzXIJ3N77+Z8aAZPY1YYzHoAQEIUA+AkkAH3UB1qgOQf/ELJZMF9qX8EoBA9mmPRM0wjSOqIGfUzMAo/IyDck2G5AoCu4yxqtjMWysGUyyEFSCCLncEbEUB2L2ptbIYz/wCl/FaAS+FcfFjsrfLWmjgxEcnaQNK1le7Fit/HdxtvZgd7GgMs/wAZFl+VHLxPFNip5Q83YtqWNQVNifEhUG4ubsbWoBQzDHFFwTqe8sWpfVcRMR94oDoHEmWQZvJFjYMXh4kZFXErLIFePTz7vU2JG5A2BuQaAqOLeJ4sXm+EEB1QwyQRI3Rvyq6mHlyAPW16Ar/ZhxRHhMYROQIJ0aORjyXe6sf0eYP2r9KAZuG8rgyeWXGT4zDyxpGy4ZIpAzy6rWJFtjYAbEjcnYCgNnsExjS4rGu3vMiM3qzuT99ALufZ79D4gmnIJEeIBYDmVKKGt52Jt50AyTZFhnzEZkMfhfoJkE5vKNYcWOjTa3vi/O/S16AUcw4hGMzHF4hbhHin0A7HSsDKtx0JAv8AGgJ3s2zuBocXl+JkWJMUt45GICrJa1iTsL90j7JHhQFnhdGTYLF9riIJcXiV7OOOB9elbEazcAgd4m9ugG5oBBkm/wDBR/8AqJh//HD0A/4sJnOCwhjxEEWLwydnKkz6NS2A1jYki6g8rbkc6Ap/aXnsKwYXL8NIsyYWPvyqQVaTTbYjY/WJ+0B0NAdE9r72yVT+lh/xFAJHC+Pix+VvlrzRw4iOTtMOZW0q+5Om/j3nFhc2INjvQHuf4yLLsqOXrPFNip5dc/ZNqWMDTsT42RBY7m7G1AKOZY4xnBOvvJDG49VmlI+8UA/8R5ZBm8sOOhxeGiiZEGJSWQK8Wn3tuV9JI3IGwNyDQFLxhxNHjM3wvYNeGGTDxI3RrTAsw8Qb2B6hb9aAiezTieLC41xO2mCdWidjyUlu6x8F5gnpqv0oBk4dy2HJ5ZsbPi8PKixuuGSKQM8uogqSLCxsANiRuTewoDb7A8WZMVjWbmyox9WeQn76A7VQHOfbJwhNmEWH+jsgeJ3JVyRcMANiAdxYbedAcqPslzH/AAP2h/loD0eyLMTteAX2v2h2+SUB1vjHIJ8Zl02DQKhhMCxO5IEuhUZjsDYXJUeanpvQHIz7JMx/wP2h/loAHskzH/A/aH+SgLnPfZNjDFhBHJC7JCVcamFm7R32Oncd+3TlyoClPsjzD/A/aH+SgLThn2U45cXh3laFUSVHYhyTZWDWA08za1AQcV7IcwV2CtAygmzayLi+xtp2oDSPZHmH+B+0P8lAP/su4SxeWjESusckkphjSNGJsO0szsdIsqhi219lPlcCj9oPsyxk+YTzwtCY5WDDUxBHdAII0+I6GgFz/wCUeYc/yH7Q/wAlAXfC3soxiySGaSFAYJkBDM3edCo+ryF7k/jQFKfZJmPL8gf/ANh/koAHskzEcuw/aH+SgLnEeybGfQYlEkJlE8jsmprBWSNR3tO5HZ35daApj7JMxPPsP2h/koDKP2RZgSFJgUHYnWdh42CUB2Hj7h6fGZfLhU0KUMPZsxNn0gFr2B0+A8xQHHD7JMx69h+0P8lAA9kmY/4H7Q/y0Bc8QeyfGFML2ckLFIFRwWYWYO7bHTuO9bodjtQFKfZHmH+B+0P8lAWnDPspxy4uB5WhVElR2Ick2Vg1gNPM2tQELGeyPMBI+loGXUbHWRcX2NtO1AaB7I8w/wAD9of5KA6X7GuCsRgGxEmIaO8gRVVCTspYkkkDx+6gOoXoCNjOQoCFQHooCdP7nyoCDQHgoDbJyHp++gNdAZw8xQGL86A8oCVgutAasT7xoDVQGyD91AazQHlAbT7vxoDVQHq0BOxHufKgINAFAbJOQ9KA10BlDzHrQHj86A8oCVgutASqA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7658" name="Picture 10" descr="http://www.blogcdn.com/www.tuaw.com/media/2013/04/apple-app-store-icons-sho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063" y="4419600"/>
            <a:ext cx="2484737" cy="141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60" name="Picture 12" descr="http://www.viralblog.com/wp-content/uploads/2010/02/online-video-distribution-jpeg-image-485x535-pixel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887531"/>
            <a:ext cx="2982487" cy="2435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62" name="Picture 14" descr="http://www.wan-ifra.org/system/files/imagecache/default_col_12/field_event_visual/webinar_5133433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45976"/>
            <a:ext cx="4958729" cy="1582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64" name="Picture 16" descr="http://www.ipad-apps-review-online.com/wp-content/uploads/2010/08/movies-HD-iPad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5887" y="2286000"/>
            <a:ext cx="2721843" cy="1990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44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Mean Elasticity parameter Estimate Across Products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7080-C244-3343-9595-11450905573F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663147"/>
              </p:ext>
            </p:extLst>
          </p:nvPr>
        </p:nvGraphicFramePr>
        <p:xfrm>
          <a:off x="1219200" y="2381250"/>
          <a:ext cx="7315200" cy="2991792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2441083"/>
                <a:gridCol w="1746697"/>
                <a:gridCol w="1097924"/>
                <a:gridCol w="964843"/>
                <a:gridCol w="1064653"/>
              </a:tblGrid>
              <a:tr h="522618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Mean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2.5th Percent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97.5th </a:t>
                      </a:r>
                      <a:br>
                        <a:rPr lang="en-US" sz="1400" u="none" strike="noStrike">
                          <a:effectLst/>
                        </a:rPr>
                      </a:br>
                      <a:r>
                        <a:rPr lang="en-US" sz="1400" u="none" strike="noStrike">
                          <a:effectLst/>
                        </a:rPr>
                        <a:t>Percent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7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Carry </a:t>
                      </a:r>
                      <a:r>
                        <a:rPr lang="en-US" sz="1400" u="none" strike="noStrike" dirty="0" smtClean="0">
                          <a:effectLst/>
                        </a:rPr>
                        <a:t>Over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0.878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0.158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0.835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0.921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7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User Base Size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-0.307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1.064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-0.596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-0.018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7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Mean of Rating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0.047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2.866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-0.732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0.826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7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Mean of Rating Square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0.009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0.651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-0.168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0.186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7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Version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0.629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2.986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-0.183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1.440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3062"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 Category Search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0.012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0.023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0.006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0.018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7014"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0.109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0.267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0.036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0.181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7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Weekend Dummy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-39.799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-39.799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-39.798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7014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4.168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16.664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-0.361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8.697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132913"/>
              </p:ext>
            </p:extLst>
          </p:nvPr>
        </p:nvGraphicFramePr>
        <p:xfrm>
          <a:off x="2019300" y="2867025"/>
          <a:ext cx="419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7" name="Equation" r:id="rId3" imgW="279360" imgH="228600" progId="Equation.3">
                  <p:embed/>
                </p:oleObj>
              </mc:Choice>
              <mc:Fallback>
                <p:oleObj name="Equation" r:id="rId3" imgW="2793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19300" y="2867025"/>
                        <a:ext cx="4191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8321557"/>
              </p:ext>
            </p:extLst>
          </p:nvPr>
        </p:nvGraphicFramePr>
        <p:xfrm>
          <a:off x="2286000" y="3124200"/>
          <a:ext cx="457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8" name="Equation" r:id="rId5" imgW="304560" imgH="228600" progId="Equation.3">
                  <p:embed/>
                </p:oleObj>
              </mc:Choice>
              <mc:Fallback>
                <p:oleObj name="Equation" r:id="rId5" imgW="30456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124200"/>
                        <a:ext cx="4572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9816055"/>
              </p:ext>
            </p:extLst>
          </p:nvPr>
        </p:nvGraphicFramePr>
        <p:xfrm>
          <a:off x="2362200" y="3390900"/>
          <a:ext cx="4762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9" name="Equation" r:id="rId7" imgW="317160" imgH="228600" progId="Equation.3">
                  <p:embed/>
                </p:oleObj>
              </mc:Choice>
              <mc:Fallback>
                <p:oleObj name="Equation" r:id="rId7" imgW="31716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390900"/>
                        <a:ext cx="47625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0599045"/>
              </p:ext>
            </p:extLst>
          </p:nvPr>
        </p:nvGraphicFramePr>
        <p:xfrm>
          <a:off x="2895600" y="3695700"/>
          <a:ext cx="4762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0" name="Equation" r:id="rId9" imgW="317160" imgH="228600" progId="Equation.3">
                  <p:embed/>
                </p:oleObj>
              </mc:Choice>
              <mc:Fallback>
                <p:oleObj name="Equation" r:id="rId9" imgW="31716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695700"/>
                        <a:ext cx="47625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8149909"/>
              </p:ext>
            </p:extLst>
          </p:nvPr>
        </p:nvGraphicFramePr>
        <p:xfrm>
          <a:off x="1828800" y="3971925"/>
          <a:ext cx="4762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1" name="Equation" r:id="rId11" imgW="317160" imgH="228600" progId="Equation.3">
                  <p:embed/>
                </p:oleObj>
              </mc:Choice>
              <mc:Fallback>
                <p:oleObj name="Equation" r:id="rId11" imgW="31716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971925"/>
                        <a:ext cx="47625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9533493"/>
              </p:ext>
            </p:extLst>
          </p:nvPr>
        </p:nvGraphicFramePr>
        <p:xfrm>
          <a:off x="3038475" y="4267200"/>
          <a:ext cx="4762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2" name="Equation" r:id="rId13" imgW="317160" imgH="228600" progId="Equation.3">
                  <p:embed/>
                </p:oleObj>
              </mc:Choice>
              <mc:Fallback>
                <p:oleObj name="Equation" r:id="rId13" imgW="31716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8475" y="4267200"/>
                        <a:ext cx="47625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0578346"/>
              </p:ext>
            </p:extLst>
          </p:nvPr>
        </p:nvGraphicFramePr>
        <p:xfrm>
          <a:off x="1295400" y="4572000"/>
          <a:ext cx="228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3" name="Equation" r:id="rId15" imgW="152280" imgH="228600" progId="Equation.3">
                  <p:embed/>
                </p:oleObj>
              </mc:Choice>
              <mc:Fallback>
                <p:oleObj name="Equation" r:id="rId15" imgW="15228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572000"/>
                        <a:ext cx="2286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8181229"/>
              </p:ext>
            </p:extLst>
          </p:nvPr>
        </p:nvGraphicFramePr>
        <p:xfrm>
          <a:off x="2619375" y="4800600"/>
          <a:ext cx="4381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4" name="Equation" r:id="rId17" imgW="291960" imgH="228600" progId="Equation.3">
                  <p:embed/>
                </p:oleObj>
              </mc:Choice>
              <mc:Fallback>
                <p:oleObj name="Equation" r:id="rId17" imgW="29196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9375" y="4800600"/>
                        <a:ext cx="43815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5702383"/>
              </p:ext>
            </p:extLst>
          </p:nvPr>
        </p:nvGraphicFramePr>
        <p:xfrm>
          <a:off x="1266825" y="5067300"/>
          <a:ext cx="2857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5" name="Equation" r:id="rId19" imgW="190440" imgH="228600" progId="Equation.3">
                  <p:embed/>
                </p:oleObj>
              </mc:Choice>
              <mc:Fallback>
                <p:oleObj name="Equation" r:id="rId19" imgW="19044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6825" y="5067300"/>
                        <a:ext cx="28575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309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Mean parameter estimate in static versus dynamic models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7080-C244-3343-9595-11450905573F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404209"/>
              </p:ext>
            </p:extLst>
          </p:nvPr>
        </p:nvGraphicFramePr>
        <p:xfrm>
          <a:off x="1143000" y="1905000"/>
          <a:ext cx="7086600" cy="3449797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47804"/>
                <a:gridCol w="147804"/>
                <a:gridCol w="2376847"/>
                <a:gridCol w="1338225"/>
                <a:gridCol w="1537960"/>
                <a:gridCol w="1537960"/>
              </a:tblGrid>
              <a:tr h="601837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6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Static Model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Without  heterogeneity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Dynamic Model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64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Carry Over 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0.000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0.878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0.005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64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User Base Size 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1.123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-0.307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0.170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64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Mean of Rating Valence 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-1.155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0.047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-0.238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64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Mean of Rating Square 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0.436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0.009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-0.006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64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Product Category Search 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2.092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0.012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0.065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64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Version 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0.100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0.629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-0.006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64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Vi</a:t>
                      </a:r>
                      <a:endParaRPr lang="en-US" sz="1600" dirty="0">
                        <a:solidFill>
                          <a:srgbClr val="252525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19.223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0.109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422.024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64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Weekend Dummy( )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-69.769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-39.799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0.316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64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Wi</a:t>
                      </a:r>
                      <a:endParaRPr lang="en-US" sz="1600" dirty="0">
                        <a:solidFill>
                          <a:srgbClr val="252525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7.481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4.168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7.731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28650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Significance of Effects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7080-C244-3343-9595-11450905573F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775363"/>
              </p:ext>
            </p:extLst>
          </p:nvPr>
        </p:nvGraphicFramePr>
        <p:xfrm>
          <a:off x="1371599" y="1904998"/>
          <a:ext cx="6324599" cy="388620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68474"/>
                <a:gridCol w="168474"/>
                <a:gridCol w="2709241"/>
                <a:gridCol w="1525372"/>
                <a:gridCol w="1753038"/>
              </a:tblGrid>
              <a:tr h="766216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Static Model</a:t>
                      </a:r>
                      <a:endParaRPr lang="en-US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Dynamic Model</a:t>
                      </a:r>
                      <a:endParaRPr lang="en-US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899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User Base Size </a:t>
                      </a:r>
                      <a:endParaRPr lang="en-US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41</a:t>
                      </a:r>
                      <a:endParaRPr lang="en-US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lang="en-US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899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Mean of Rating Valence </a:t>
                      </a:r>
                      <a:endParaRPr lang="en-US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43</a:t>
                      </a:r>
                      <a:endParaRPr lang="en-US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en-US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899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Mean of Rating Square </a:t>
                      </a:r>
                      <a:endParaRPr lang="en-US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42</a:t>
                      </a:r>
                      <a:endParaRPr lang="en-US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en-US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899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Product Category Search </a:t>
                      </a:r>
                      <a:endParaRPr lang="en-US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en-US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  <a:endParaRPr lang="en-US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899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Version </a:t>
                      </a:r>
                      <a:endParaRPr lang="en-US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45</a:t>
                      </a:r>
                      <a:endParaRPr lang="en-US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36</a:t>
                      </a:r>
                      <a:endParaRPr lang="en-US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899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Vi</a:t>
                      </a:r>
                      <a:endParaRPr lang="en-US" sz="1800" dirty="0">
                        <a:solidFill>
                          <a:srgbClr val="252525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52</a:t>
                      </a:r>
                      <a:endParaRPr lang="en-US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52</a:t>
                      </a:r>
                      <a:endParaRPr lang="en-US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899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Weekend </a:t>
                      </a:r>
                      <a:r>
                        <a:rPr lang="en-US" sz="18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Dummy</a:t>
                      </a:r>
                      <a:endParaRPr lang="en-US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52</a:t>
                      </a:r>
                      <a:endParaRPr lang="en-US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52</a:t>
                      </a:r>
                      <a:endParaRPr lang="en-US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899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Wi</a:t>
                      </a:r>
                      <a:endParaRPr lang="en-US" sz="1800" dirty="0">
                        <a:solidFill>
                          <a:srgbClr val="252525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52</a:t>
                      </a:r>
                      <a:endParaRPr lang="en-US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52</a:t>
                      </a:r>
                      <a:endParaRPr lang="en-US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24" name="Rectangle 936"/>
          <p:cNvSpPr>
            <a:spLocks noChangeArrowheads="1"/>
          </p:cNvSpPr>
          <p:nvPr/>
        </p:nvSpPr>
        <p:spPr bwMode="auto">
          <a:xfrm>
            <a:off x="2684463" y="28987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94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Individual analysis: average rating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7080-C244-3343-9595-11450905573F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22530" name="Picture 2" descr="C:\Users\MHE\Desktop\ActiveCourses\Projects\Noris\Results\Curves\SecondDraft\Type1RatingRespon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52600"/>
            <a:ext cx="41656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1" name="Picture 3" descr="C:\Users\MHE\Desktop\ActiveCourses\Projects\Noris\Results\Curves\SecondDraft\Type2RatingRespon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100" y="1752600"/>
            <a:ext cx="41910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ular Callout 6"/>
          <p:cNvSpPr/>
          <p:nvPr/>
        </p:nvSpPr>
        <p:spPr>
          <a:xfrm>
            <a:off x="1219200" y="5360987"/>
            <a:ext cx="2819400" cy="838200"/>
          </a:xfrm>
          <a:prstGeom prst="wedgeRoundRectCallout">
            <a:avLst>
              <a:gd name="adj1" fmla="val 14337"/>
              <a:gd name="adj2" fmla="val -117630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Significant only for 9 </a:t>
            </a:r>
            <a:r>
              <a:rPr lang="en-US" dirty="0"/>
              <a:t>out of </a:t>
            </a:r>
            <a:r>
              <a:rPr lang="en-US" dirty="0" smtClean="0"/>
              <a:t>52 add-on Increasing return of Rating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5486400" y="5360987"/>
            <a:ext cx="2133600" cy="838200"/>
          </a:xfrm>
          <a:prstGeom prst="wedgeRoundRectCallout">
            <a:avLst>
              <a:gd name="adj1" fmla="val 14337"/>
              <a:gd name="adj2" fmla="val -117630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Significant for </a:t>
            </a:r>
            <a:r>
              <a:rPr lang="en-US" dirty="0"/>
              <a:t>19 out of </a:t>
            </a:r>
            <a:r>
              <a:rPr lang="en-US" dirty="0" smtClean="0"/>
              <a:t>52  add-ons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05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Explanation of Negative Effect of Average Rating Valence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7080-C244-3343-9595-11450905573F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23554" name="Picture 2" descr="C:\Users\MHE\Desktop\ActiveCourses\Projects\Noris\Results\Curves\SecondDraft\NegativeEffectOfAverageRatin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5" r="5588" b="4193"/>
          <a:stretch/>
        </p:blipFill>
        <p:spPr bwMode="auto">
          <a:xfrm>
            <a:off x="515360" y="1906587"/>
            <a:ext cx="8209540" cy="429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5791200" y="2590800"/>
            <a:ext cx="2286000" cy="914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Ignorance of negative rating and diffusion process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77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Two fold effect of user base size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7080-C244-3343-9595-11450905573F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24578" name="Picture 2" descr="C:\Users\MHE\Desktop\ActiveCourses\Projects\Noris\Results\Curves\SecondDraft\NegativeEffectOfUserBaseOnDownload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5" t="1457" r="5393" b="2021"/>
          <a:stretch/>
        </p:blipFill>
        <p:spPr bwMode="auto">
          <a:xfrm>
            <a:off x="722232" y="1970087"/>
            <a:ext cx="7926468" cy="420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457200" y="1524000"/>
            <a:ext cx="2209800" cy="1295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1400" dirty="0" smtClean="0">
                <a:solidFill>
                  <a:schemeClr val="tx1"/>
                </a:solidFill>
              </a:rPr>
              <a:t>Positive effect: Product usage as signal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solidFill>
                  <a:schemeClr val="tx1"/>
                </a:solidFill>
              </a:rPr>
              <a:t>Negative effect: Bass Model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76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12"/>
            <a:ext cx="8229600" cy="841376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Parameter Heterogeneity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7080-C244-3343-9595-11450905573F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81305"/>
              </p:ext>
            </p:extLst>
          </p:nvPr>
        </p:nvGraphicFramePr>
        <p:xfrm>
          <a:off x="787400" y="803276"/>
          <a:ext cx="7620000" cy="5807985"/>
        </p:xfrm>
        <a:graphic>
          <a:graphicData uri="http://schemas.openxmlformats.org/drawingml/2006/table">
            <a:tbl>
              <a:tblPr firstRow="1" firstCol="1" bandRow="1">
                <a:tableStyleId>{68D230F3-CF80-4859-8CE7-A43EE81993B5}</a:tableStyleId>
              </a:tblPr>
              <a:tblGrid>
                <a:gridCol w="2489703"/>
                <a:gridCol w="1913801"/>
                <a:gridCol w="826549"/>
                <a:gridCol w="695776"/>
                <a:gridCol w="864271"/>
                <a:gridCol w="829900"/>
              </a:tblGrid>
              <a:tr h="3820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Estimate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SD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2.5 %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97.5 %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34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Carry Over 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Intercept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0.345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0.239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0.11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0.89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34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Share of Windows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0.631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0.272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0.01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0.91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34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User Base Size 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Intercept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0.306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0.268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-0.14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0.75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34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Variance steady state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-0.333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0.166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-0.62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-0.07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34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Mean of Rating Valence 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Intercept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0.667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0.299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0.13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1.16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34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Author Team Size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-0.352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0.185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-0.65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-0.05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34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Mean of Rating Square 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Intercept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-0.149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0.067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-0.25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-0.04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34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Author Team size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0.090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0.043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0.02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0.16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34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New version 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Intercept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0.126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0.149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-0.12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0.37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34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used with users (K)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0.002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0.001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0.001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0.004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34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Product Category Search 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Intercept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0.005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0.008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-0.01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0.02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820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collection follower (K)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0.002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0.001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-0.003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0.004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34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Weekend Dummy( )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Intercept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-39.398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0.619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-40.34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-38.48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820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Photo music category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0.000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0.041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-0.07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0.06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90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M1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0.013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0.003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0.01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0.02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90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M2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0.636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0.181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0.38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0.96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90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M3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0.849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0.337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0.43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1.46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90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M4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0.052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0.020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0.03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0.09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90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M5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1.000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1.000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1.00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1.00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90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M6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0.002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0.000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0.00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0.00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90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M7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0.008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0.008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0.00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0.02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607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Finding’s summery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148277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7080-C244-3343-9595-11450905573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47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Motivation: Product Review as </a:t>
            </a:r>
            <a:r>
              <a:rPr lang="en-US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source</a:t>
            </a:r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of </a:t>
            </a:r>
            <a:r>
              <a:rPr lang="en-US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information</a:t>
            </a:r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to purchase a product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7080-C244-3343-9595-11450905573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Oval Callout 5"/>
          <p:cNvSpPr/>
          <p:nvPr/>
        </p:nvSpPr>
        <p:spPr>
          <a:xfrm>
            <a:off x="152399" y="1600200"/>
            <a:ext cx="6448697" cy="1874838"/>
          </a:xfrm>
          <a:prstGeom prst="wedgeEllipseCallout">
            <a:avLst>
              <a:gd name="adj1" fmla="val 42426"/>
              <a:gd name="adj2" fmla="val 65675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dirty="0" smtClean="0"/>
          </a:p>
          <a:p>
            <a:r>
              <a:rPr lang="en-US" sz="1600" dirty="0" smtClean="0"/>
              <a:t>Online </a:t>
            </a:r>
            <a:r>
              <a:rPr lang="en-US" sz="1600" dirty="0"/>
              <a:t>consumer reviews are the second </a:t>
            </a:r>
            <a:r>
              <a:rPr lang="en-US" sz="1600" b="1" u="sng" dirty="0"/>
              <a:t>most </a:t>
            </a:r>
            <a:r>
              <a:rPr lang="en-US" sz="1600" b="1" u="sng" dirty="0" smtClean="0"/>
              <a:t>trusted </a:t>
            </a:r>
            <a:r>
              <a:rPr lang="en-US" sz="1600" b="1" u="sng" dirty="0"/>
              <a:t>source of brand information </a:t>
            </a:r>
            <a:r>
              <a:rPr lang="en-US" sz="1600" dirty="0"/>
              <a:t>and messaging, with </a:t>
            </a:r>
            <a:r>
              <a:rPr lang="en-US" sz="1600" b="1" u="sng" dirty="0"/>
              <a:t>70 percent </a:t>
            </a:r>
            <a:r>
              <a:rPr lang="en-US" sz="1600" dirty="0"/>
              <a:t>of global consumers surveyed online indicating they trust messages on this platform, an increase of 15 percent in four years</a:t>
            </a:r>
            <a:r>
              <a:rPr lang="en-US" sz="1600" dirty="0" smtClean="0"/>
              <a:t>.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www.nielsen.com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2012]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7" name="Oval Callout 6"/>
          <p:cNvSpPr/>
          <p:nvPr/>
        </p:nvSpPr>
        <p:spPr>
          <a:xfrm flipH="1">
            <a:off x="485503" y="4116387"/>
            <a:ext cx="6115594" cy="2057400"/>
          </a:xfrm>
          <a:prstGeom prst="wedgeEllipseCallout">
            <a:avLst>
              <a:gd name="adj1" fmla="val -34931"/>
              <a:gd name="adj2" fmla="val -575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Approximately 72% of consumers surveyed said that they </a:t>
            </a:r>
            <a:r>
              <a:rPr lang="en-US" b="1" u="sng" dirty="0"/>
              <a:t>trust online reviews </a:t>
            </a:r>
            <a:r>
              <a:rPr lang="en-US" dirty="0"/>
              <a:t>as much as personal recommendations, while 52% said that positive online reviews make them more likely to use a local business.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[searchengineland.com, Mar 12, 2012]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553200" y="1600200"/>
            <a:ext cx="2438399" cy="452596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While it’s true that hitting the “Like” or “</a:t>
            </a:r>
            <a:r>
              <a:rPr lang="en-US" sz="1600" dirty="0" err="1"/>
              <a:t>Retweet</a:t>
            </a:r>
            <a:r>
              <a:rPr lang="en-US" sz="1600" dirty="0"/>
              <a:t>” button doesn’t require as much effort or intellectual thought as say, </a:t>
            </a:r>
            <a:r>
              <a:rPr lang="en-US" sz="1600" b="1" u="sng" dirty="0"/>
              <a:t>writing a product review </a:t>
            </a:r>
            <a:r>
              <a:rPr lang="en-US" sz="1600" dirty="0"/>
              <a:t>or having a real-life conversation, these social actions do have the potential to drive a company’s success</a:t>
            </a:r>
            <a:r>
              <a:rPr lang="en-US" sz="1600" dirty="0" smtClean="0"/>
              <a:t>.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[spinnakr.com, Apr 24th, 2013]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Current research’s position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7080-C244-3343-9595-11450905573F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902003"/>
              </p:ext>
            </p:extLst>
          </p:nvPr>
        </p:nvGraphicFramePr>
        <p:xfrm>
          <a:off x="250371" y="1600200"/>
          <a:ext cx="8534400" cy="442377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44800"/>
                <a:gridCol w="2844800"/>
                <a:gridCol w="2844800"/>
              </a:tblGrid>
              <a:tr h="317130">
                <a:tc>
                  <a:txBody>
                    <a:bodyPr/>
                    <a:lstStyle/>
                    <a:p>
                      <a:endParaRPr lang="en-US" dirty="0">
                        <a:latin typeface="Garamond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Garamond" pitchFamily="18" charset="0"/>
                        </a:rPr>
                        <a:t>Static</a:t>
                      </a:r>
                      <a:endParaRPr lang="en-US" dirty="0">
                        <a:latin typeface="Garamond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Garamond" pitchFamily="18" charset="0"/>
                        </a:rPr>
                        <a:t>Dynamic</a:t>
                      </a:r>
                      <a:endParaRPr lang="en-US" dirty="0">
                        <a:latin typeface="Garamond" pitchFamily="18" charset="0"/>
                      </a:endParaRPr>
                    </a:p>
                  </a:txBody>
                  <a:tcPr/>
                </a:tc>
              </a:tr>
              <a:tr h="64935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Garamond" pitchFamily="18" charset="0"/>
                        </a:rPr>
                        <a:t>Effect</a:t>
                      </a:r>
                      <a:r>
                        <a:rPr lang="en-US" baseline="0" dirty="0" smtClean="0">
                          <a:latin typeface="Garamond" pitchFamily="18" charset="0"/>
                        </a:rPr>
                        <a:t> of Average Rating on Sales and predictor of Revenue and observational learning</a:t>
                      </a:r>
                      <a:endParaRPr lang="en-US" dirty="0">
                        <a:latin typeface="Garamond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Chavalier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 and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Mayzlin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 (2006)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effectLst/>
                          <a:latin typeface="Garamond" pitchFamily="18" charset="0"/>
                        </a:rPr>
                        <a:t>Chintagunta</a:t>
                      </a:r>
                      <a:r>
                        <a:rPr lang="en-US" sz="1800" dirty="0" smtClean="0">
                          <a:effectLst/>
                          <a:latin typeface="Garamond" pitchFamily="18" charset="0"/>
                        </a:rPr>
                        <a:t> et al. (2010)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effectLst/>
                          <a:latin typeface="Garamond" pitchFamily="18" charset="0"/>
                        </a:rPr>
                        <a:t>Dellarocas</a:t>
                      </a:r>
                      <a:r>
                        <a:rPr lang="en-US" sz="1800" dirty="0" smtClean="0">
                          <a:effectLst/>
                          <a:latin typeface="Garamond" pitchFamily="18" charset="0"/>
                        </a:rPr>
                        <a:t> et al. (2007)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Garamond" pitchFamily="18" charset="0"/>
                          <a:ea typeface="+mn-ea"/>
                          <a:cs typeface="+mn-cs"/>
                        </a:rPr>
                        <a:t>Chen et al. (2010)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Garamond" pitchFamily="18" charset="0"/>
                        </a:rPr>
                        <a:t>   This study</a:t>
                      </a:r>
                      <a:endParaRPr lang="en-US" sz="2800" dirty="0">
                        <a:solidFill>
                          <a:srgbClr val="FF0000"/>
                        </a:solidFill>
                        <a:latin typeface="Garamond" pitchFamily="18" charset="0"/>
                      </a:endParaRPr>
                    </a:p>
                  </a:txBody>
                  <a:tcPr/>
                </a:tc>
              </a:tr>
              <a:tr h="554977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Garamond" pitchFamily="18" charset="0"/>
                        </a:rPr>
                        <a:t>Effect of Variance of Rating on Sales</a:t>
                      </a:r>
                      <a:endParaRPr lang="en-US" dirty="0">
                        <a:latin typeface="Garamond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Garamond" pitchFamily="18" charset="0"/>
                        </a:rPr>
                        <a:t>Clemons et al. (2006)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Garamond" pitchFamily="18" charset="0"/>
                        </a:rPr>
                        <a:t> </a:t>
                      </a:r>
                      <a:r>
                        <a:rPr lang="en-US" sz="1800" dirty="0" err="1" smtClean="0">
                          <a:effectLst/>
                          <a:latin typeface="Garamond" pitchFamily="18" charset="0"/>
                        </a:rPr>
                        <a:t>Monic</a:t>
                      </a:r>
                      <a:r>
                        <a:rPr lang="en-US" sz="1800" dirty="0" smtClean="0">
                          <a:effectLst/>
                          <a:latin typeface="Garamond" pitchFamily="18" charset="0"/>
                        </a:rPr>
                        <a:t> Sun (2012)</a:t>
                      </a:r>
                      <a:endParaRPr lang="en-US" sz="1800" dirty="0" smtClean="0">
                        <a:solidFill>
                          <a:srgbClr val="000000"/>
                        </a:solidFill>
                        <a:effectLst/>
                        <a:latin typeface="Garamond" pitchFamily="18" charset="0"/>
                        <a:ea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Garamond" pitchFamily="18" charset="0"/>
                      </a:endParaRPr>
                    </a:p>
                  </a:txBody>
                  <a:tcPr/>
                </a:tc>
              </a:tr>
              <a:tr h="94905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Garamond" pitchFamily="18" charset="0"/>
                        </a:rPr>
                        <a:t>Effect of Rating Environment</a:t>
                      </a:r>
                      <a:r>
                        <a:rPr lang="en-US" baseline="0" dirty="0" smtClean="0">
                          <a:latin typeface="Garamond" pitchFamily="18" charset="0"/>
                        </a:rPr>
                        <a:t>, social dynamic and Self Selection</a:t>
                      </a:r>
                      <a:endParaRPr lang="en-US" dirty="0">
                        <a:latin typeface="Garamond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effectLst/>
                          <a:latin typeface="Garamond" pitchFamily="18" charset="0"/>
                        </a:rPr>
                        <a:t>Li and </a:t>
                      </a:r>
                      <a:r>
                        <a:rPr lang="en-US" sz="1800" dirty="0" err="1" smtClean="0">
                          <a:effectLst/>
                          <a:latin typeface="Garamond" pitchFamily="18" charset="0"/>
                        </a:rPr>
                        <a:t>Hitt</a:t>
                      </a:r>
                      <a:r>
                        <a:rPr lang="en-US" sz="1800" dirty="0" smtClean="0">
                          <a:effectLst/>
                          <a:latin typeface="Garamond" pitchFamily="18" charset="0"/>
                        </a:rPr>
                        <a:t> (2007),  </a:t>
                      </a:r>
                      <a:r>
                        <a:rPr lang="en-US" sz="1800" dirty="0" err="1" smtClean="0">
                          <a:effectLst/>
                          <a:latin typeface="Garamond" pitchFamily="18" charset="0"/>
                        </a:rPr>
                        <a:t>Brandes</a:t>
                      </a:r>
                      <a:r>
                        <a:rPr lang="en-US" sz="1800" dirty="0" smtClean="0">
                          <a:effectLst/>
                          <a:latin typeface="Garamond" pitchFamily="18" charset="0"/>
                        </a:rPr>
                        <a:t> et al. (2013)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  <a:effectLst/>
                          <a:latin typeface="Garamond" pitchFamily="18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Gao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 et al. (2006)</a:t>
                      </a:r>
                      <a:endParaRPr lang="en-US" dirty="0">
                        <a:solidFill>
                          <a:schemeClr val="tx1"/>
                        </a:solidFill>
                        <a:latin typeface="Garamond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effectLst/>
                          <a:latin typeface="Garamond" pitchFamily="18" charset="0"/>
                        </a:rPr>
                        <a:t> Moe  and </a:t>
                      </a:r>
                      <a:r>
                        <a:rPr lang="en-US" sz="1800" dirty="0" err="1" smtClean="0">
                          <a:effectLst/>
                          <a:latin typeface="Garamond" pitchFamily="18" charset="0"/>
                        </a:rPr>
                        <a:t>Schweidel</a:t>
                      </a:r>
                      <a:r>
                        <a:rPr lang="en-US" sz="1800" dirty="0" smtClean="0">
                          <a:effectLst/>
                          <a:latin typeface="Garamond" pitchFamily="18" charset="0"/>
                        </a:rPr>
                        <a:t> (2012)</a:t>
                      </a:r>
                    </a:p>
                    <a:p>
                      <a:r>
                        <a:rPr lang="en-US" sz="1800" dirty="0" smtClean="0">
                          <a:effectLst/>
                          <a:latin typeface="Garamond" pitchFamily="18" charset="0"/>
                        </a:rPr>
                        <a:t> Moe and </a:t>
                      </a:r>
                      <a:r>
                        <a:rPr lang="en-US" sz="1800" dirty="0" err="1" smtClean="0">
                          <a:effectLst/>
                          <a:latin typeface="Garamond" pitchFamily="18" charset="0"/>
                        </a:rPr>
                        <a:t>Trusov</a:t>
                      </a:r>
                      <a:r>
                        <a:rPr lang="en-US" sz="1800" dirty="0" smtClean="0">
                          <a:effectLst/>
                          <a:latin typeface="Garamond" pitchFamily="18" charset="0"/>
                        </a:rPr>
                        <a:t> (2011)</a:t>
                      </a:r>
                    </a:p>
                    <a:p>
                      <a:r>
                        <a:rPr lang="en-US" sz="1800" dirty="0" smtClean="0">
                          <a:effectLst/>
                          <a:latin typeface="Garamond" pitchFamily="18" charset="0"/>
                        </a:rPr>
                        <a:t> </a:t>
                      </a:r>
                      <a:r>
                        <a:rPr lang="en-US" sz="1800" dirty="0" err="1" smtClean="0">
                          <a:effectLst/>
                          <a:latin typeface="Garamond" pitchFamily="18" charset="0"/>
                        </a:rPr>
                        <a:t>Godes</a:t>
                      </a:r>
                      <a:r>
                        <a:rPr lang="en-US" sz="1800" dirty="0" smtClean="0">
                          <a:effectLst/>
                          <a:latin typeface="Garamond" pitchFamily="18" charset="0"/>
                        </a:rPr>
                        <a:t> and Silva (2012)</a:t>
                      </a:r>
                      <a:endParaRPr lang="en-US" dirty="0">
                        <a:latin typeface="Garamond" pitchFamily="18" charset="0"/>
                      </a:endParaRPr>
                    </a:p>
                  </a:txBody>
                  <a:tcPr/>
                </a:tc>
              </a:tr>
              <a:tr h="1165507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Garamond" pitchFamily="18" charset="0"/>
                        </a:rPr>
                        <a:t>Firm’s Best response</a:t>
                      </a:r>
                      <a:endParaRPr lang="en-US" dirty="0">
                        <a:latin typeface="Garamond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Garamond" pitchFamily="18" charset="0"/>
                        </a:rPr>
                        <a:t> Chen and </a:t>
                      </a:r>
                      <a:r>
                        <a:rPr lang="en-US" sz="1800" dirty="0" err="1" smtClean="0">
                          <a:effectLst/>
                          <a:latin typeface="Garamond" pitchFamily="18" charset="0"/>
                        </a:rPr>
                        <a:t>Xie</a:t>
                      </a:r>
                      <a:r>
                        <a:rPr lang="en-US" sz="1800" dirty="0" smtClean="0">
                          <a:effectLst/>
                          <a:latin typeface="Garamond" pitchFamily="18" charset="0"/>
                        </a:rPr>
                        <a:t> (2005),</a:t>
                      </a:r>
                      <a:r>
                        <a:rPr lang="en-US" sz="1800" baseline="0" dirty="0" smtClean="0">
                          <a:effectLst/>
                          <a:latin typeface="Garamond" pitchFamily="18" charset="0"/>
                        </a:rPr>
                        <a:t> </a:t>
                      </a:r>
                      <a:r>
                        <a:rPr lang="en-US" sz="1800" dirty="0" smtClean="0">
                          <a:effectLst/>
                          <a:latin typeface="Garamond" pitchFamily="18" charset="0"/>
                        </a:rPr>
                        <a:t>Chen and </a:t>
                      </a:r>
                      <a:r>
                        <a:rPr lang="en-US" sz="1800" dirty="0" err="1" smtClean="0">
                          <a:effectLst/>
                          <a:latin typeface="Garamond" pitchFamily="18" charset="0"/>
                        </a:rPr>
                        <a:t>Xie</a:t>
                      </a:r>
                      <a:r>
                        <a:rPr lang="en-US" sz="1800" dirty="0" smtClean="0">
                          <a:effectLst/>
                          <a:latin typeface="Garamond" pitchFamily="18" charset="0"/>
                        </a:rPr>
                        <a:t> (2008), </a:t>
                      </a:r>
                      <a:r>
                        <a:rPr lang="en-US" sz="2000" dirty="0" err="1" smtClean="0">
                          <a:effectLst/>
                          <a:latin typeface="Garamond" pitchFamily="18" charset="0"/>
                        </a:rPr>
                        <a:t>Mayzlin</a:t>
                      </a:r>
                      <a:r>
                        <a:rPr lang="en-US" sz="2000" dirty="0" smtClean="0">
                          <a:effectLst/>
                          <a:latin typeface="Garamond" pitchFamily="18" charset="0"/>
                        </a:rPr>
                        <a:t> (2006) ,</a:t>
                      </a:r>
                      <a:r>
                        <a:rPr lang="en-US" sz="2000" dirty="0" err="1" smtClean="0">
                          <a:effectLst/>
                          <a:latin typeface="Garamond" pitchFamily="18" charset="0"/>
                        </a:rPr>
                        <a:t>Dellarocas</a:t>
                      </a:r>
                      <a:r>
                        <a:rPr lang="en-US" sz="2000" dirty="0" smtClean="0">
                          <a:effectLst/>
                          <a:latin typeface="Garamond" pitchFamily="18" charset="0"/>
                        </a:rPr>
                        <a:t> (2006), </a:t>
                      </a:r>
                      <a:r>
                        <a:rPr lang="en-US" sz="2000" dirty="0" err="1" smtClean="0">
                          <a:effectLst/>
                          <a:latin typeface="Garamond" pitchFamily="18" charset="0"/>
                        </a:rPr>
                        <a:t>Mayzlin</a:t>
                      </a:r>
                      <a:r>
                        <a:rPr lang="en-US" sz="2000" dirty="0" smtClean="0">
                          <a:effectLst/>
                          <a:latin typeface="Garamond" pitchFamily="18" charset="0"/>
                        </a:rPr>
                        <a:t> et al. (2012)</a:t>
                      </a:r>
                      <a:endParaRPr lang="en-US" sz="2000" dirty="0" smtClean="0">
                        <a:solidFill>
                          <a:srgbClr val="000000"/>
                        </a:solidFill>
                        <a:effectLst/>
                        <a:latin typeface="Garamond" pitchFamily="18" charset="0"/>
                        <a:ea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Garamond" pitchFamily="18" charset="0"/>
                        </a:rPr>
                        <a:t>Jiang and Chen (2007)</a:t>
                      </a:r>
                      <a:endParaRPr lang="en-US" sz="2000" dirty="0" smtClean="0">
                        <a:solidFill>
                          <a:srgbClr val="000000"/>
                        </a:solidFill>
                        <a:effectLst/>
                        <a:latin typeface="Garamond" pitchFamily="18" charset="0"/>
                        <a:ea typeface="Calibri"/>
                      </a:endParaRPr>
                    </a:p>
                    <a:p>
                      <a:endParaRPr lang="en-US" dirty="0">
                        <a:latin typeface="Garamond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5-Point Star 5"/>
          <p:cNvSpPr/>
          <p:nvPr/>
        </p:nvSpPr>
        <p:spPr>
          <a:xfrm>
            <a:off x="7010400" y="2350226"/>
            <a:ext cx="609600" cy="533400"/>
          </a:xfrm>
          <a:prstGeom prst="star5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5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914398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Literature on product review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7080-C244-3343-9595-11450905573F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178967"/>
              </p:ext>
            </p:extLst>
          </p:nvPr>
        </p:nvGraphicFramePr>
        <p:xfrm>
          <a:off x="204651" y="609600"/>
          <a:ext cx="8686800" cy="581295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776549"/>
                <a:gridCol w="6910251"/>
              </a:tblGrid>
              <a:tr h="18660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Empirical Studies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</a:endParaRPr>
                    </a:p>
                  </a:txBody>
                  <a:tcPr marL="59727" marR="5972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</a:endParaRPr>
                    </a:p>
                  </a:txBody>
                  <a:tcPr marL="59727" marR="59727" marT="0" marB="0"/>
                </a:tc>
              </a:tr>
              <a:tr h="2590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   </a:t>
                      </a:r>
                      <a:r>
                        <a:rPr lang="en-US" sz="1300" dirty="0" err="1">
                          <a:effectLst/>
                        </a:rPr>
                        <a:t>Godes</a:t>
                      </a:r>
                      <a:r>
                        <a:rPr lang="en-US" sz="1300" dirty="0">
                          <a:effectLst/>
                        </a:rPr>
                        <a:t> and </a:t>
                      </a:r>
                      <a:r>
                        <a:rPr lang="en-US" sz="1300" dirty="0" err="1">
                          <a:effectLst/>
                        </a:rPr>
                        <a:t>Mayzlin</a:t>
                      </a:r>
                      <a:r>
                        <a:rPr lang="en-US" sz="1300" dirty="0">
                          <a:effectLst/>
                        </a:rPr>
                        <a:t> (2004)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</a:endParaRPr>
                    </a:p>
                  </a:txBody>
                  <a:tcPr marL="59727" marR="5972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</a:rPr>
                        <a:t>Dispersion</a:t>
                      </a:r>
                      <a:r>
                        <a:rPr lang="en-US" sz="1300" dirty="0">
                          <a:effectLst/>
                        </a:rPr>
                        <a:t> of conversations across communities </a:t>
                      </a:r>
                      <a:r>
                        <a:rPr lang="en-US" sz="1300" b="1" dirty="0">
                          <a:effectLst/>
                        </a:rPr>
                        <a:t>can explain dynamic </a:t>
                      </a:r>
                      <a:r>
                        <a:rPr lang="en-US" sz="1300" dirty="0">
                          <a:effectLst/>
                        </a:rPr>
                        <a:t>of TV ratings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</a:endParaRPr>
                    </a:p>
                  </a:txBody>
                  <a:tcPr marL="59727" marR="59727" marT="0" marB="0"/>
                </a:tc>
              </a:tr>
              <a:tr h="37552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   Zhao et al. (2012)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</a:endParaRPr>
                    </a:p>
                  </a:txBody>
                  <a:tcPr marL="59727" marR="5972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Consumers learn more about </a:t>
                      </a:r>
                      <a:r>
                        <a:rPr lang="en-US" sz="1300" dirty="0" smtClean="0">
                          <a:effectLst/>
                        </a:rPr>
                        <a:t>an </a:t>
                      </a:r>
                      <a:r>
                        <a:rPr lang="en-US" sz="1300" b="1" dirty="0" smtClean="0">
                          <a:effectLst/>
                        </a:rPr>
                        <a:t>experience </a:t>
                      </a:r>
                      <a:r>
                        <a:rPr lang="en-US" sz="1300" b="1" dirty="0">
                          <a:effectLst/>
                        </a:rPr>
                        <a:t>good </a:t>
                      </a:r>
                      <a:r>
                        <a:rPr lang="en-US" sz="1300" dirty="0">
                          <a:effectLst/>
                        </a:rPr>
                        <a:t>from online consumer product reviews than their </a:t>
                      </a:r>
                      <a:r>
                        <a:rPr lang="en-US" sz="1300" b="1" dirty="0">
                          <a:effectLst/>
                        </a:rPr>
                        <a:t>own experience </a:t>
                      </a:r>
                      <a:r>
                        <a:rPr lang="en-US" sz="1300" dirty="0">
                          <a:effectLst/>
                        </a:rPr>
                        <a:t>of product category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</a:endParaRPr>
                    </a:p>
                  </a:txBody>
                  <a:tcPr marL="59727" marR="59727" marT="0" marB="0"/>
                </a:tc>
              </a:tr>
              <a:tr h="3732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   Moe and </a:t>
                      </a:r>
                      <a:r>
                        <a:rPr lang="en-US" sz="1300" dirty="0" err="1">
                          <a:effectLst/>
                        </a:rPr>
                        <a:t>Trusov</a:t>
                      </a:r>
                      <a:r>
                        <a:rPr lang="en-US" sz="1300" dirty="0">
                          <a:effectLst/>
                        </a:rPr>
                        <a:t> (2011)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</a:endParaRPr>
                    </a:p>
                  </a:txBody>
                  <a:tcPr marL="59727" marR="5972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The impact </a:t>
                      </a:r>
                      <a:r>
                        <a:rPr lang="en-US" sz="1300" b="1" dirty="0">
                          <a:effectLst/>
                        </a:rPr>
                        <a:t>of social dynamics</a:t>
                      </a:r>
                      <a:r>
                        <a:rPr lang="en-US" sz="1300" dirty="0">
                          <a:effectLst/>
                        </a:rPr>
                        <a:t> in the </a:t>
                      </a:r>
                      <a:r>
                        <a:rPr lang="en-US" sz="1300" b="1" dirty="0">
                          <a:effectLst/>
                        </a:rPr>
                        <a:t>rating environment </a:t>
                      </a:r>
                      <a:r>
                        <a:rPr lang="en-US" sz="1300" dirty="0">
                          <a:effectLst/>
                        </a:rPr>
                        <a:t>on both sales and subsequent rating behavior.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</a:endParaRPr>
                    </a:p>
                  </a:txBody>
                  <a:tcPr marL="59727" marR="59727" marT="0" marB="0"/>
                </a:tc>
              </a:tr>
              <a:tr h="5598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   Moe  and </a:t>
                      </a:r>
                      <a:r>
                        <a:rPr lang="en-US" sz="1300" dirty="0" err="1">
                          <a:effectLst/>
                        </a:rPr>
                        <a:t>Schweidel</a:t>
                      </a:r>
                      <a:r>
                        <a:rPr lang="en-US" sz="1300" dirty="0">
                          <a:effectLst/>
                        </a:rPr>
                        <a:t> (2012)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</a:endParaRPr>
                    </a:p>
                  </a:txBody>
                  <a:tcPr marL="59727" marR="5972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Individual’s decision to provide a product rating is subjected to </a:t>
                      </a:r>
                      <a:r>
                        <a:rPr lang="en-US" sz="1300" b="1" dirty="0">
                          <a:effectLst/>
                        </a:rPr>
                        <a:t>selection effects</a:t>
                      </a:r>
                      <a:r>
                        <a:rPr lang="en-US" sz="1300" dirty="0">
                          <a:effectLst/>
                        </a:rPr>
                        <a:t>, and adjustment effect. Positive ratings environment </a:t>
                      </a:r>
                      <a:r>
                        <a:rPr lang="en-US" sz="1300" b="1" dirty="0">
                          <a:effectLst/>
                        </a:rPr>
                        <a:t>increases positing incidence</a:t>
                      </a:r>
                      <a:r>
                        <a:rPr lang="en-US" sz="1300" dirty="0">
                          <a:effectLst/>
                        </a:rPr>
                        <a:t>, yet negative rating environment </a:t>
                      </a:r>
                      <a:r>
                        <a:rPr lang="en-US" sz="1300" b="1" dirty="0">
                          <a:effectLst/>
                        </a:rPr>
                        <a:t>discourage posting</a:t>
                      </a:r>
                      <a:r>
                        <a:rPr lang="en-US" sz="1300" dirty="0">
                          <a:effectLst/>
                        </a:rPr>
                        <a:t>.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</a:endParaRPr>
                    </a:p>
                  </a:txBody>
                  <a:tcPr marL="59727" marR="59727" marT="0" marB="0"/>
                </a:tc>
              </a:tr>
              <a:tr h="37552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   </a:t>
                      </a:r>
                      <a:r>
                        <a:rPr lang="en-US" sz="1300" dirty="0" err="1">
                          <a:effectLst/>
                        </a:rPr>
                        <a:t>Godes</a:t>
                      </a:r>
                      <a:r>
                        <a:rPr lang="en-US" sz="1300" dirty="0">
                          <a:effectLst/>
                        </a:rPr>
                        <a:t> and Silva (2012)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</a:endParaRPr>
                    </a:p>
                  </a:txBody>
                  <a:tcPr marL="59727" marR="5972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Residual average temporal pattern of product reviews is increasing, after controlling for calendar date. </a:t>
                      </a:r>
                      <a:r>
                        <a:rPr lang="en-US" sz="1300" b="1" dirty="0">
                          <a:effectLst/>
                        </a:rPr>
                        <a:t>Consumer product ratings </a:t>
                      </a:r>
                      <a:r>
                        <a:rPr lang="en-US" sz="1300" dirty="0">
                          <a:effectLst/>
                        </a:rPr>
                        <a:t>tend to </a:t>
                      </a:r>
                      <a:r>
                        <a:rPr lang="en-US" sz="1300" b="1" dirty="0">
                          <a:effectLst/>
                        </a:rPr>
                        <a:t>plunge over time</a:t>
                      </a:r>
                      <a:r>
                        <a:rPr lang="en-US" sz="1300" dirty="0">
                          <a:effectLst/>
                        </a:rPr>
                        <a:t>.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</a:endParaRPr>
                    </a:p>
                  </a:txBody>
                  <a:tcPr marL="59727" marR="59727" marT="0" marB="0"/>
                </a:tc>
              </a:tr>
              <a:tr h="2133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   Zhu and Zhang (2010)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</a:endParaRPr>
                    </a:p>
                  </a:txBody>
                  <a:tcPr marL="59727" marR="5972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Consumer product ratings are </a:t>
                      </a:r>
                      <a:r>
                        <a:rPr lang="en-US" sz="1300" b="1" dirty="0">
                          <a:effectLst/>
                        </a:rPr>
                        <a:t>more influential for less popular </a:t>
                      </a:r>
                      <a:r>
                        <a:rPr lang="en-US" sz="1300" dirty="0">
                          <a:effectLst/>
                        </a:rPr>
                        <a:t>products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</a:endParaRPr>
                    </a:p>
                  </a:txBody>
                  <a:tcPr marL="59727" marR="59727" marT="0" marB="0"/>
                </a:tc>
              </a:tr>
              <a:tr h="18660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</a:rPr>
                        <a:t>   </a:t>
                      </a:r>
                      <a:r>
                        <a:rPr lang="en-US" sz="1300" dirty="0" err="1">
                          <a:solidFill>
                            <a:schemeClr val="bg1"/>
                          </a:solidFill>
                          <a:effectLst/>
                        </a:rPr>
                        <a:t>Gao</a:t>
                      </a: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</a:rPr>
                        <a:t> et al. (2006)</a:t>
                      </a:r>
                      <a:endParaRPr lang="en-US" sz="1300" dirty="0">
                        <a:solidFill>
                          <a:schemeClr val="bg1"/>
                        </a:solidFill>
                        <a:effectLst/>
                        <a:latin typeface="Arial"/>
                        <a:ea typeface="Calibri"/>
                      </a:endParaRPr>
                    </a:p>
                  </a:txBody>
                  <a:tcPr marL="59727" marR="5972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 Significant impact of </a:t>
                      </a:r>
                      <a:r>
                        <a:rPr lang="en-US" sz="1300" b="1" dirty="0">
                          <a:effectLst/>
                        </a:rPr>
                        <a:t>public opinion </a:t>
                      </a:r>
                      <a:r>
                        <a:rPr lang="en-US" sz="1300" dirty="0">
                          <a:effectLst/>
                        </a:rPr>
                        <a:t>on consumer product reviews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</a:endParaRPr>
                    </a:p>
                  </a:txBody>
                  <a:tcPr marL="59727" marR="59727" marT="0" marB="0"/>
                </a:tc>
              </a:tr>
              <a:tr h="3732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</a:rPr>
                        <a:t>   </a:t>
                      </a:r>
                      <a:r>
                        <a:rPr lang="en-US" sz="1300" dirty="0" err="1">
                          <a:solidFill>
                            <a:schemeClr val="bg1"/>
                          </a:solidFill>
                          <a:effectLst/>
                        </a:rPr>
                        <a:t>Chavalier</a:t>
                      </a: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</a:rPr>
                        <a:t> and </a:t>
                      </a:r>
                      <a:r>
                        <a:rPr lang="en-US" sz="1300" dirty="0" err="1">
                          <a:solidFill>
                            <a:schemeClr val="bg1"/>
                          </a:solidFill>
                          <a:effectLst/>
                        </a:rPr>
                        <a:t>Mayzlin</a:t>
                      </a: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</a:rPr>
                        <a:t> (2006)</a:t>
                      </a:r>
                      <a:endParaRPr lang="en-US" sz="1300" dirty="0">
                        <a:solidFill>
                          <a:schemeClr val="bg1"/>
                        </a:solidFill>
                        <a:effectLst/>
                        <a:latin typeface="Arial"/>
                        <a:ea typeface="Calibri"/>
                      </a:endParaRPr>
                    </a:p>
                  </a:txBody>
                  <a:tcPr marL="59727" marR="5972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Positive impact </a:t>
                      </a:r>
                      <a:r>
                        <a:rPr lang="en-US" sz="1300" b="1" dirty="0">
                          <a:effectLst/>
                        </a:rPr>
                        <a:t>of average rating on sales</a:t>
                      </a:r>
                      <a:r>
                        <a:rPr lang="en-US" sz="1300" dirty="0">
                          <a:effectLst/>
                        </a:rPr>
                        <a:t>, and higher impact of </a:t>
                      </a:r>
                      <a:r>
                        <a:rPr lang="en-US" sz="1300" b="1" dirty="0">
                          <a:effectLst/>
                        </a:rPr>
                        <a:t>one-star reviews </a:t>
                      </a:r>
                      <a:r>
                        <a:rPr lang="en-US" sz="1300" dirty="0">
                          <a:effectLst/>
                        </a:rPr>
                        <a:t>than </a:t>
                      </a:r>
                      <a:r>
                        <a:rPr lang="en-US" sz="1300" b="1" dirty="0">
                          <a:effectLst/>
                        </a:rPr>
                        <a:t>five-star-</a:t>
                      </a:r>
                      <a:r>
                        <a:rPr lang="en-US" sz="1300" dirty="0">
                          <a:effectLst/>
                        </a:rPr>
                        <a:t>reviews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</a:endParaRPr>
                    </a:p>
                  </a:txBody>
                  <a:tcPr marL="59727" marR="59727" marT="0" marB="0"/>
                </a:tc>
              </a:tr>
              <a:tr h="3732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   </a:t>
                      </a:r>
                      <a:r>
                        <a:rPr lang="en-US" sz="1300" dirty="0" err="1">
                          <a:effectLst/>
                        </a:rPr>
                        <a:t>Dellarocas</a:t>
                      </a:r>
                      <a:r>
                        <a:rPr lang="en-US" sz="1300" dirty="0">
                          <a:effectLst/>
                        </a:rPr>
                        <a:t> et al. (2007)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</a:endParaRPr>
                    </a:p>
                  </a:txBody>
                  <a:tcPr marL="59727" marR="5972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Better </a:t>
                      </a:r>
                      <a:r>
                        <a:rPr lang="en-US" sz="1300" b="1" dirty="0">
                          <a:effectLst/>
                        </a:rPr>
                        <a:t>predictability</a:t>
                      </a:r>
                      <a:r>
                        <a:rPr lang="en-US" sz="1300" dirty="0">
                          <a:effectLst/>
                        </a:rPr>
                        <a:t> of </a:t>
                      </a:r>
                      <a:r>
                        <a:rPr lang="en-US" sz="1300" b="1" dirty="0">
                          <a:effectLst/>
                        </a:rPr>
                        <a:t>diffusion model</a:t>
                      </a:r>
                      <a:r>
                        <a:rPr lang="en-US" sz="1300" dirty="0">
                          <a:effectLst/>
                        </a:rPr>
                        <a:t> that incorporates consumer review for box office revenue data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</a:endParaRPr>
                    </a:p>
                  </a:txBody>
                  <a:tcPr marL="59727" marR="59727" marT="0" marB="0"/>
                </a:tc>
              </a:tr>
              <a:tr h="3732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   </a:t>
                      </a:r>
                      <a:r>
                        <a:rPr lang="en-US" sz="1300" dirty="0" err="1">
                          <a:effectLst/>
                        </a:rPr>
                        <a:t>Duan</a:t>
                      </a:r>
                      <a:r>
                        <a:rPr lang="en-US" sz="1300" dirty="0">
                          <a:effectLst/>
                        </a:rPr>
                        <a:t> et al. (2008)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</a:endParaRPr>
                    </a:p>
                  </a:txBody>
                  <a:tcPr marL="59727" marR="5972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</a:rPr>
                        <a:t>Insignificance</a:t>
                      </a:r>
                      <a:r>
                        <a:rPr lang="en-US" sz="1300" dirty="0">
                          <a:effectLst/>
                        </a:rPr>
                        <a:t> of the impact of online user reviews on movies’ box office revenues after accounting for </a:t>
                      </a:r>
                      <a:r>
                        <a:rPr lang="en-US" sz="1300" b="1" dirty="0">
                          <a:effectLst/>
                        </a:rPr>
                        <a:t>endogeneity</a:t>
                      </a:r>
                      <a:endParaRPr lang="en-US" sz="1300" b="1" dirty="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</a:endParaRPr>
                    </a:p>
                  </a:txBody>
                  <a:tcPr marL="59727" marR="59727" marT="0" marB="0"/>
                </a:tc>
              </a:tr>
              <a:tr h="3732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   Liu (2006)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</a:endParaRPr>
                    </a:p>
                  </a:txBody>
                  <a:tcPr marL="59727" marR="5972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Aggregate and weekly box office revenue can significantly be explained by </a:t>
                      </a:r>
                      <a:r>
                        <a:rPr lang="en-US" sz="1300" b="1" dirty="0">
                          <a:effectLst/>
                        </a:rPr>
                        <a:t>online word of mouth</a:t>
                      </a:r>
                      <a:r>
                        <a:rPr lang="en-US" sz="1300" dirty="0">
                          <a:effectLst/>
                        </a:rPr>
                        <a:t>, especially at </a:t>
                      </a:r>
                      <a:r>
                        <a:rPr lang="en-US" sz="1300" b="1" dirty="0">
                          <a:effectLst/>
                        </a:rPr>
                        <a:t>early weeks </a:t>
                      </a:r>
                      <a:r>
                        <a:rPr lang="en-US" sz="1300" dirty="0">
                          <a:effectLst/>
                        </a:rPr>
                        <a:t>of movie release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</a:endParaRPr>
                    </a:p>
                  </a:txBody>
                  <a:tcPr marL="59727" marR="59727" marT="0" marB="0"/>
                </a:tc>
              </a:tr>
              <a:tr h="3827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   Clemons et al. (2006)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</a:endParaRPr>
                    </a:p>
                  </a:txBody>
                  <a:tcPr marL="59727" marR="5972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</a:rPr>
                        <a:t>Variance of ratings </a:t>
                      </a:r>
                      <a:r>
                        <a:rPr lang="en-US" sz="1300" dirty="0">
                          <a:effectLst/>
                        </a:rPr>
                        <a:t>play significant role in determining </a:t>
                      </a:r>
                      <a:r>
                        <a:rPr lang="en-US" sz="1300" b="1" dirty="0">
                          <a:effectLst/>
                        </a:rPr>
                        <a:t>which new products grow fastest </a:t>
                      </a:r>
                      <a:r>
                        <a:rPr lang="en-US" sz="1300" dirty="0">
                          <a:effectLst/>
                        </a:rPr>
                        <a:t>in the market.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</a:endParaRPr>
                    </a:p>
                  </a:txBody>
                  <a:tcPr marL="59727" marR="59727" marT="0" marB="0"/>
                </a:tc>
              </a:tr>
              <a:tr h="3732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   </a:t>
                      </a:r>
                      <a:r>
                        <a:rPr lang="en-US" sz="1300" dirty="0" err="1">
                          <a:effectLst/>
                        </a:rPr>
                        <a:t>Chintagunta</a:t>
                      </a:r>
                      <a:r>
                        <a:rPr lang="en-US" sz="1300" dirty="0">
                          <a:effectLst/>
                        </a:rPr>
                        <a:t> et al. (2010)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</a:endParaRPr>
                    </a:p>
                  </a:txBody>
                  <a:tcPr marL="59727" marR="5972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</a:rPr>
                        <a:t>Valence rather than volume</a:t>
                      </a:r>
                      <a:r>
                        <a:rPr lang="en-US" sz="1300" dirty="0">
                          <a:effectLst/>
                        </a:rPr>
                        <a:t> of consumer product reviews drive box office performance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</a:endParaRPr>
                    </a:p>
                  </a:txBody>
                  <a:tcPr marL="59727" marR="59727" marT="0" marB="0"/>
                </a:tc>
              </a:tr>
              <a:tr h="23639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   Li and </a:t>
                      </a:r>
                      <a:r>
                        <a:rPr lang="en-US" sz="1300" dirty="0" err="1">
                          <a:effectLst/>
                        </a:rPr>
                        <a:t>Hitt</a:t>
                      </a:r>
                      <a:r>
                        <a:rPr lang="en-US" sz="1300" dirty="0">
                          <a:effectLst/>
                        </a:rPr>
                        <a:t> (2007),  </a:t>
                      </a:r>
                      <a:r>
                        <a:rPr lang="en-US" sz="1300" dirty="0" err="1">
                          <a:effectLst/>
                        </a:rPr>
                        <a:t>Brandes</a:t>
                      </a:r>
                      <a:r>
                        <a:rPr lang="en-US" sz="1300" dirty="0">
                          <a:effectLst/>
                        </a:rPr>
                        <a:t> et al. (2013)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</a:endParaRPr>
                    </a:p>
                  </a:txBody>
                  <a:tcPr marL="59727" marR="5972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Online product reviews are subject to </a:t>
                      </a:r>
                      <a:r>
                        <a:rPr lang="en-US" sz="1300" b="1" dirty="0">
                          <a:effectLst/>
                        </a:rPr>
                        <a:t>self-selection.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</a:endParaRPr>
                    </a:p>
                  </a:txBody>
                  <a:tcPr marL="59727" marR="59727" marT="0" marB="0"/>
                </a:tc>
              </a:tr>
              <a:tr h="2503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   Ye et al. (2009)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</a:endParaRPr>
                    </a:p>
                  </a:txBody>
                  <a:tcPr marL="59727" marR="5972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Online consumer reviews have significant relationship with </a:t>
                      </a:r>
                      <a:r>
                        <a:rPr lang="en-US" sz="1300" b="1" dirty="0">
                          <a:effectLst/>
                        </a:rPr>
                        <a:t>business performance of hotels</a:t>
                      </a:r>
                      <a:r>
                        <a:rPr lang="en-US" sz="1300" dirty="0">
                          <a:effectLst/>
                        </a:rPr>
                        <a:t>.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</a:endParaRPr>
                    </a:p>
                  </a:txBody>
                  <a:tcPr marL="59727" marR="59727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742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fontAlgn="base"/>
            <a:r>
              <a:rPr lang="en-US" sz="2800" b="1" dirty="0" smtClean="0">
                <a:solidFill>
                  <a:schemeClr val="bg1"/>
                </a:solidFill>
              </a:rPr>
              <a:t>Literature on Product Review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752729"/>
              </p:ext>
            </p:extLst>
          </p:nvPr>
        </p:nvGraphicFramePr>
        <p:xfrm>
          <a:off x="990600" y="1828800"/>
          <a:ext cx="7134225" cy="2113262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2185258"/>
                <a:gridCol w="4948967"/>
              </a:tblGrid>
              <a:tr h="2844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Theoretical Studies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40133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 </a:t>
                      </a:r>
                      <a:r>
                        <a:rPr lang="en-US" sz="1200" dirty="0" err="1">
                          <a:effectLst/>
                        </a:rPr>
                        <a:t>Monic</a:t>
                      </a:r>
                      <a:r>
                        <a:rPr lang="en-US" sz="1200" dirty="0">
                          <a:effectLst/>
                        </a:rPr>
                        <a:t> Sun (2012)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Informational role of variance </a:t>
                      </a:r>
                      <a:r>
                        <a:rPr lang="en-US" sz="1200" dirty="0">
                          <a:effectLst/>
                        </a:rPr>
                        <a:t>of product rating on the product </a:t>
                      </a:r>
                      <a:r>
                        <a:rPr lang="en-US" sz="1200" b="1" dirty="0">
                          <a:effectLst/>
                        </a:rPr>
                        <a:t>subsequent</a:t>
                      </a:r>
                      <a:r>
                        <a:rPr lang="en-US" sz="1200" dirty="0">
                          <a:effectLst/>
                        </a:rPr>
                        <a:t> demand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2844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 Chen and </a:t>
                      </a:r>
                      <a:r>
                        <a:rPr lang="en-US" sz="1200" dirty="0" err="1">
                          <a:effectLst/>
                        </a:rPr>
                        <a:t>Xie</a:t>
                      </a:r>
                      <a:r>
                        <a:rPr lang="en-US" sz="1200" dirty="0">
                          <a:effectLst/>
                        </a:rPr>
                        <a:t> (2008)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Firm’s best response</a:t>
                      </a:r>
                      <a:r>
                        <a:rPr lang="en-US" sz="1200" dirty="0">
                          <a:effectLst/>
                        </a:rPr>
                        <a:t> to consumer product reviews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2844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 Chen and </a:t>
                      </a:r>
                      <a:r>
                        <a:rPr lang="en-US" sz="1200" dirty="0" err="1">
                          <a:effectLst/>
                        </a:rPr>
                        <a:t>Xie</a:t>
                      </a:r>
                      <a:r>
                        <a:rPr lang="en-US" sz="1200" dirty="0">
                          <a:effectLst/>
                        </a:rPr>
                        <a:t> (2005)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Firm’s strategy to </a:t>
                      </a:r>
                      <a:r>
                        <a:rPr lang="en-US" sz="1200" b="1" dirty="0">
                          <a:effectLst/>
                        </a:rPr>
                        <a:t>adapt consumer </a:t>
                      </a:r>
                      <a:r>
                        <a:rPr lang="en-US" sz="1200" dirty="0">
                          <a:effectLst/>
                        </a:rPr>
                        <a:t>product reviews 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26927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 </a:t>
                      </a:r>
                      <a:r>
                        <a:rPr lang="en-US" sz="1200" dirty="0" err="1">
                          <a:effectLst/>
                        </a:rPr>
                        <a:t>Mayzlin</a:t>
                      </a:r>
                      <a:r>
                        <a:rPr lang="en-US" sz="1200" dirty="0">
                          <a:effectLst/>
                        </a:rPr>
                        <a:t> (2006) ,</a:t>
                      </a:r>
                      <a:r>
                        <a:rPr lang="en-US" sz="1200" dirty="0" err="1">
                          <a:effectLst/>
                        </a:rPr>
                        <a:t>Dellarocas</a:t>
                      </a:r>
                      <a:r>
                        <a:rPr lang="en-US" sz="1200" dirty="0">
                          <a:effectLst/>
                        </a:rPr>
                        <a:t> (2006), </a:t>
                      </a:r>
                      <a:r>
                        <a:rPr lang="en-US" sz="1200" dirty="0" err="1">
                          <a:effectLst/>
                        </a:rPr>
                        <a:t>Mayzlin</a:t>
                      </a:r>
                      <a:r>
                        <a:rPr lang="en-US" sz="1200" dirty="0">
                          <a:effectLst/>
                        </a:rPr>
                        <a:t> et al. (2012)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Firm’s </a:t>
                      </a:r>
                      <a:r>
                        <a:rPr lang="en-US" sz="1200" b="1" dirty="0">
                          <a:effectLst/>
                        </a:rPr>
                        <a:t>online manipulation </a:t>
                      </a:r>
                      <a:r>
                        <a:rPr lang="en-US" sz="1200" dirty="0">
                          <a:effectLst/>
                        </a:rPr>
                        <a:t>of consumer product reviews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20831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Awad and Etzion (2006)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Firms’ </a:t>
                      </a:r>
                      <a:r>
                        <a:rPr lang="en-US" sz="1200" b="1" dirty="0">
                          <a:effectLst/>
                        </a:rPr>
                        <a:t>filtering</a:t>
                      </a:r>
                      <a:r>
                        <a:rPr lang="en-US" sz="1200" dirty="0">
                          <a:effectLst/>
                        </a:rPr>
                        <a:t> of consumer product reviews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2844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 Jiang and Chen (2007)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Firm’s </a:t>
                      </a:r>
                      <a:r>
                        <a:rPr lang="en-US" sz="1200" b="1" dirty="0">
                          <a:effectLst/>
                        </a:rPr>
                        <a:t>dynamic strategy </a:t>
                      </a:r>
                      <a:r>
                        <a:rPr lang="en-US" sz="1200" dirty="0">
                          <a:effectLst/>
                        </a:rPr>
                        <a:t>to leverage consumer product review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7080-C244-3343-9595-11450905573F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024616"/>
              </p:ext>
            </p:extLst>
          </p:nvPr>
        </p:nvGraphicFramePr>
        <p:xfrm>
          <a:off x="990600" y="4419600"/>
          <a:ext cx="7239000" cy="1712317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2078525"/>
                <a:gridCol w="5160475"/>
              </a:tblGrid>
              <a:tr h="209055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Studies on observational learning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811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Chen et al.  (2010)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Positive observational learning information significantly increases sales, whereas, negative observational learning information has no effect.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41811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Bikhchandani et al. (1998, 2008)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Observational learning may lead to information cascade and herd behavior.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45798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Bikhchandani and Sharma (2001)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Over view of theoretical and empirical research on herd behavior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2090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Banerjee (1992)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Herd behavior leads to inefficient equilibrium.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947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Research Question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664479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7080-C244-3343-9595-11450905573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03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Overview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7080-C244-3343-9595-11450905573F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83469391"/>
              </p:ext>
            </p:extLst>
          </p:nvPr>
        </p:nvGraphicFramePr>
        <p:xfrm>
          <a:off x="1524000" y="1397000"/>
          <a:ext cx="609600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002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7080-C244-3343-9595-11450905573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40" t="3905" r="15581" b="10927"/>
          <a:stretch>
            <a:fillRect/>
          </a:stretch>
        </p:blipFill>
        <p:spPr bwMode="auto">
          <a:xfrm>
            <a:off x="45720" y="34834"/>
            <a:ext cx="5181600" cy="3344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24" t="8075" r="18538" b="13530"/>
          <a:stretch>
            <a:fillRect/>
          </a:stretch>
        </p:blipFill>
        <p:spPr bwMode="auto">
          <a:xfrm>
            <a:off x="470263" y="3474427"/>
            <a:ext cx="5114925" cy="3357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4" t="3906" r="16241" b="11836"/>
          <a:stretch>
            <a:fillRect/>
          </a:stretch>
        </p:blipFill>
        <p:spPr bwMode="auto">
          <a:xfrm>
            <a:off x="4926428" y="1752736"/>
            <a:ext cx="4202332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191000" y="1417638"/>
            <a:ext cx="990600" cy="4873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709432" y="4419600"/>
            <a:ext cx="853168" cy="1197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963438" y="2057400"/>
            <a:ext cx="3342361" cy="2209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9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17835</TotalTime>
  <Words>1823</Words>
  <Application>Microsoft Office PowerPoint</Application>
  <PresentationFormat>On-screen Show (4:3)</PresentationFormat>
  <Paragraphs>533</Paragraphs>
  <Slides>27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Office Theme</vt:lpstr>
      <vt:lpstr>Equation</vt:lpstr>
      <vt:lpstr>Dynamic Effects of Product Rating and Observational Learning on the Demand for Supplementary Products</vt:lpstr>
      <vt:lpstr>Supplementary products</vt:lpstr>
      <vt:lpstr>Motivation: Product Review as source of information to purchase a product</vt:lpstr>
      <vt:lpstr>Current research’s position</vt:lpstr>
      <vt:lpstr>Literature on product review</vt:lpstr>
      <vt:lpstr>Literature on Product Review</vt:lpstr>
      <vt:lpstr>Research Question</vt:lpstr>
      <vt:lpstr>Overview</vt:lpstr>
      <vt:lpstr>PowerPoint Presentation</vt:lpstr>
      <vt:lpstr>Basic Statistics</vt:lpstr>
      <vt:lpstr>Data: Examples of Downloads Dynamic</vt:lpstr>
      <vt:lpstr>Data: Examples of Rating Valence dynamic</vt:lpstr>
      <vt:lpstr>Data: Examples of User Base Size Dynamic</vt:lpstr>
      <vt:lpstr>Data: Examples of New Version Dynamics</vt:lpstr>
      <vt:lpstr>Model</vt:lpstr>
      <vt:lpstr>Estimation</vt:lpstr>
      <vt:lpstr>Model Performance:  1-Step Ahead Forecast</vt:lpstr>
      <vt:lpstr>Model Performance: MAD and MSE</vt:lpstr>
      <vt:lpstr>Parameters Distribution: Heterogeneity</vt:lpstr>
      <vt:lpstr>Mean Elasticity parameter Estimate Across Products</vt:lpstr>
      <vt:lpstr>Mean parameter estimate in static versus dynamic models</vt:lpstr>
      <vt:lpstr>Significance of Effects</vt:lpstr>
      <vt:lpstr>Individual analysis: average rating</vt:lpstr>
      <vt:lpstr>Explanation of Negative Effect of Average Rating Valence</vt:lpstr>
      <vt:lpstr>Two fold effect of user base size</vt:lpstr>
      <vt:lpstr>Parameter Heterogeneity</vt:lpstr>
      <vt:lpstr>Finding’s summery</vt:lpstr>
    </vt:vector>
  </TitlesOfParts>
  <Company>UTDallas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UT Dallas</dc:creator>
  <cp:lastModifiedBy>MHE</cp:lastModifiedBy>
  <cp:revision>875</cp:revision>
  <cp:lastPrinted>2009-03-10T18:29:57Z</cp:lastPrinted>
  <dcterms:created xsi:type="dcterms:W3CDTF">2009-08-31T20:10:59Z</dcterms:created>
  <dcterms:modified xsi:type="dcterms:W3CDTF">2013-09-03T17:28:22Z</dcterms:modified>
</cp:coreProperties>
</file>