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0" r:id="rId4"/>
    <p:sldId id="261" r:id="rId5"/>
    <p:sldId id="263" r:id="rId6"/>
    <p:sldId id="264" r:id="rId7"/>
    <p:sldId id="265" r:id="rId8"/>
    <p:sldId id="259" r:id="rId9"/>
    <p:sldId id="267" r:id="rId10"/>
    <p:sldId id="258" r:id="rId11"/>
    <p:sldId id="268" r:id="rId12"/>
    <p:sldId id="269" r:id="rId13"/>
    <p:sldId id="257" r:id="rId14"/>
    <p:sldId id="270" r:id="rId15"/>
    <p:sldId id="274" r:id="rId16"/>
    <p:sldId id="273" r:id="rId17"/>
    <p:sldId id="271" r:id="rId18"/>
    <p:sldId id="272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214B501-5ED9-47E2-9465-3F069E2D5C7D}" type="datetimeFigureOut">
              <a:rPr lang="en-US" smtClean="0"/>
              <a:t>1/22/2013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8D3C4F6-A591-4E41-B37F-7523D63B4A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Proc</a:t>
            </a:r>
            <a:r>
              <a:rPr lang="en-US" dirty="0" smtClean="0"/>
              <a:t> SQL in SAS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962400"/>
            <a:ext cx="7416229" cy="14166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dobe Caslon Pro" pitchFamily="18" charset="0"/>
              </a:rPr>
              <a:t>By: </a:t>
            </a:r>
            <a:r>
              <a:rPr lang="en-US" sz="2000" dirty="0" err="1" smtClean="0">
                <a:latin typeface="Adobe Caslon Pro" pitchFamily="18" charset="0"/>
              </a:rPr>
              <a:t>Meisam</a:t>
            </a:r>
            <a:r>
              <a:rPr lang="en-US" sz="2000" dirty="0" smtClean="0">
                <a:latin typeface="Adobe Caslon Pro" pitchFamily="18" charset="0"/>
              </a:rPr>
              <a:t> </a:t>
            </a:r>
            <a:r>
              <a:rPr lang="en-US" sz="2000" dirty="0" err="1" smtClean="0">
                <a:latin typeface="Adobe Caslon Pro" pitchFamily="18" charset="0"/>
              </a:rPr>
              <a:t>Hejazinia</a:t>
            </a:r>
            <a:endParaRPr lang="en-US" sz="2000" dirty="0" smtClean="0">
              <a:latin typeface="Adobe Caslon Pro" pitchFamily="18" charset="0"/>
            </a:endParaRPr>
          </a:p>
          <a:p>
            <a:r>
              <a:rPr lang="en-US" sz="2000" dirty="0" smtClean="0">
                <a:latin typeface="Adobe Caslon Pro" pitchFamily="18" charset="0"/>
              </a:rPr>
              <a:t>Class of Data Analysis of Professor B.P.S. </a:t>
            </a:r>
            <a:r>
              <a:rPr lang="en-US" sz="2000" dirty="0" err="1" smtClean="0">
                <a:latin typeface="Adobe Caslon Pro" pitchFamily="18" charset="0"/>
              </a:rPr>
              <a:t>Murthi</a:t>
            </a:r>
            <a:r>
              <a:rPr lang="en-US" sz="2000" dirty="0" smtClean="0">
                <a:latin typeface="Adobe Caslon Pro" pitchFamily="18" charset="0"/>
              </a:rPr>
              <a:t> @ UTD</a:t>
            </a:r>
          </a:p>
          <a:p>
            <a:r>
              <a:rPr lang="en-US" sz="2000" dirty="0" smtClean="0">
                <a:latin typeface="Adobe Caslon Pro" pitchFamily="18" charset="0"/>
              </a:rPr>
              <a:t>Winter 2013</a:t>
            </a:r>
            <a:endParaRPr lang="en-US" sz="2000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: </a:t>
            </a:r>
            <a:r>
              <a:rPr lang="en-US" dirty="0" smtClean="0"/>
              <a:t>Select &amp;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119256"/>
            <a:ext cx="6477000" cy="3976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/*</a:t>
            </a:r>
            <a:r>
              <a:rPr lang="en-US" dirty="0"/>
              <a:t>Step4: Calculate B stat(degree, duration, amount)*/</a:t>
            </a:r>
          </a:p>
          <a:p>
            <a:pPr marL="0" indent="0">
              <a:buNone/>
            </a:pPr>
            <a:r>
              <a:rPr lang="en-US" dirty="0"/>
              <a:t>PROC SQL;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TLCM.NetStatB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Bnumber,COUNT</a:t>
            </a:r>
            <a:r>
              <a:rPr lang="en-US" dirty="0"/>
              <a:t>(*) as </a:t>
            </a:r>
            <a:r>
              <a:rPr lang="en-US" dirty="0" smtClean="0"/>
              <a:t>degree,</a:t>
            </a:r>
          </a:p>
          <a:p>
            <a:pPr marL="0" indent="0">
              <a:buNone/>
            </a:pPr>
            <a:r>
              <a:rPr lang="en-US" dirty="0" smtClean="0"/>
              <a:t>        SUM(duration</a:t>
            </a:r>
            <a:r>
              <a:rPr lang="en-US" dirty="0"/>
              <a:t>) as </a:t>
            </a:r>
            <a:r>
              <a:rPr lang="en-US" dirty="0" smtClean="0"/>
              <a:t>duration, </a:t>
            </a:r>
          </a:p>
          <a:p>
            <a:pPr marL="0" indent="0">
              <a:buNone/>
            </a:pPr>
            <a:r>
              <a:rPr lang="en-US" dirty="0" smtClean="0"/>
              <a:t>         SUM(amount</a:t>
            </a:r>
            <a:r>
              <a:rPr lang="en-US" dirty="0"/>
              <a:t>) </a:t>
            </a:r>
            <a:r>
              <a:rPr lang="en-US" dirty="0" smtClean="0"/>
              <a:t>as </a:t>
            </a:r>
            <a:r>
              <a:rPr lang="en-US" dirty="0" err="1" smtClean="0"/>
              <a:t>Bamount,month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smtClean="0"/>
              <a:t>Month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FROM </a:t>
            </a:r>
            <a:r>
              <a:rPr lang="en-US" dirty="0" err="1"/>
              <a:t>TLCM.CalldetailJTB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Bnumber,month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QUIT;</a:t>
            </a:r>
          </a:p>
        </p:txBody>
      </p:sp>
    </p:spTree>
    <p:extLst>
      <p:ext uri="{BB962C8B-B14F-4D97-AF65-F5344CB8AC3E}">
        <p14:creationId xmlns:p14="http://schemas.microsoft.com/office/powerpoint/2010/main" val="77913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3B2B-233F-4DBD-B991-E330553D9BC9}" type="slidenum">
              <a:rPr lang="en-US"/>
              <a:pPr/>
              <a:t>11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3177" y="626315"/>
            <a:ext cx="6965245" cy="1202485"/>
          </a:xfrm>
        </p:spPr>
        <p:txBody>
          <a:bodyPr/>
          <a:lstStyle/>
          <a:p>
            <a:r>
              <a:rPr lang="en-US" dirty="0" smtClean="0"/>
              <a:t>Another Aggregate Query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2057400"/>
            <a:ext cx="4267200" cy="5334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</a:rPr>
              <a:t>/*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</a:rPr>
              <a:t>Add on group sizes to data sets...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</a:rPr>
              <a:t>*/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1400" dirty="0" err="1">
                <a:solidFill>
                  <a:srgbClr val="008080"/>
                </a:solidFill>
                <a:latin typeface="Courier New" pitchFamily="49" charset="0"/>
              </a:rPr>
              <a:t>sqldemo</a:t>
            </a:r>
            <a:r>
              <a:rPr lang="en-US" sz="1400" dirty="0">
                <a:solidFill>
                  <a:srgbClr val="008080"/>
                </a:solidFill>
                <a:latin typeface="Courier New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*,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Count(id)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Frequency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sqldemo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ID  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</a:rPr>
              <a:t>/* Does the COUNT function BY GROUP */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QUIT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600200"/>
            <a:ext cx="3810000" cy="35052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id        status       visit  Frequency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---------------------------------------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A                6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B               10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A                7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B                3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</a:t>
            </a:r>
            <a:r>
              <a:rPr lang="en-US" sz="1200" dirty="0" smtClean="0">
                <a:solidFill>
                  <a:srgbClr val="000000"/>
                </a:solidFill>
                <a:latin typeface="SAS Monospace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B                9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B                4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A                5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A                1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B                2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B                8         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Pat2      A                4          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Pat2      B                5          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Pat2      A                3          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Pat2      A                2          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Pat2      B                1          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Pat2      B                8          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Pat2      B                7          8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Pat2      A                6          8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495800" y="1828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07E61-91A3-47A7-9176-FF916D7B84CF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6965245" cy="1202485"/>
          </a:xfrm>
        </p:spPr>
        <p:txBody>
          <a:bodyPr/>
          <a:lstStyle/>
          <a:p>
            <a:r>
              <a:rPr lang="en-US" dirty="0" smtClean="0"/>
              <a:t>Multiple Table </a:t>
            </a:r>
            <a:r>
              <a:rPr lang="en-US" dirty="0"/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7309" y="845127"/>
            <a:ext cx="3657600" cy="53340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/* Find out the number of times something changed status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between </a:t>
            </a:r>
            <a:r>
              <a:rPr lang="en-US" sz="1200" dirty="0" err="1">
                <a:solidFill>
                  <a:srgbClr val="008000"/>
                </a:solidFill>
                <a:latin typeface="Courier New" pitchFamily="49" charset="0"/>
              </a:rPr>
              <a:t>concsecutive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 visits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STEP 1    */</a:t>
            </a: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itchFamily="49" charset="0"/>
              </a:rPr>
              <a:t>SQL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FEEDBACK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STIMER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SELECT</a:t>
            </a: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c1.id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c1id,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c2.status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newstatus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c1.status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oldstatus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c2.visit 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newvisit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c1.visit 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oldvisit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count(c1.id)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idcount</a:t>
            </a: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sqldemo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c1,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latin typeface="Courier New" pitchFamily="49" charset="0"/>
              </a:rPr>
              <a:t>sqldemo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c2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i="1" dirty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200" b="1" i="1" dirty="0">
                <a:solidFill>
                  <a:srgbClr val="000000"/>
                </a:solidFill>
                <a:latin typeface="Courier New" pitchFamily="49" charset="0"/>
              </a:rPr>
              <a:t> c1.id = c2.id </a:t>
            </a:r>
            <a:r>
              <a:rPr lang="en-US" sz="1200" b="1" i="1" dirty="0">
                <a:solidFill>
                  <a:srgbClr val="0000FF"/>
                </a:solidFill>
                <a:latin typeface="Courier New" pitchFamily="49" charset="0"/>
              </a:rPr>
              <a:t>AND</a:t>
            </a:r>
            <a:endParaRPr lang="en-US" sz="12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i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sz="1200" b="1" i="1" dirty="0">
                <a:solidFill>
                  <a:srgbClr val="008000"/>
                </a:solidFill>
                <a:latin typeface="Courier New" pitchFamily="49" charset="0"/>
              </a:rPr>
              <a:t>/*c1.status ne c2.status AND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i="1" dirty="0">
                <a:solidFill>
                  <a:srgbClr val="008000"/>
                </a:solidFill>
                <a:latin typeface="Courier New" pitchFamily="49" charset="0"/>
              </a:rPr>
              <a:t>      c2.visit - c1.visit = 1 */</a:t>
            </a:r>
            <a:endParaRPr lang="en-US" sz="1200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i="1" dirty="0">
                <a:solidFill>
                  <a:srgbClr val="000000"/>
                </a:solidFill>
                <a:latin typeface="Courier New" pitchFamily="49" charset="0"/>
              </a:rPr>
              <a:t>      c2.visit &gt; c1.visit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GROUP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   c1.id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      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0000FF"/>
                </a:solidFill>
                <a:latin typeface="Courier New" pitchFamily="49" charset="0"/>
              </a:rPr>
              <a:t>quit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;    </a:t>
            </a:r>
            <a:r>
              <a:rPr lang="en-US" sz="1200" dirty="0">
                <a:solidFill>
                  <a:srgbClr val="008000"/>
                </a:solidFill>
                <a:latin typeface="Courier New" pitchFamily="49" charset="0"/>
              </a:rPr>
              <a:t>* end of PROC SQL ;</a:t>
            </a:r>
            <a:r>
              <a:rPr lang="en-US" sz="12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53345" y="1295400"/>
            <a:ext cx="4876800" cy="4419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c1id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newstatus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oldstatus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newvisit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oldvisit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idcount</a:t>
            </a:r>
            <a:endParaRPr lang="en-US" sz="900" dirty="0">
              <a:solidFill>
                <a:srgbClr val="000000"/>
              </a:solidFill>
              <a:latin typeface="SAS Monospace" pitchFamily="49" charset="0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------------------------------------------------------------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B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10         3        45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B          A                 8         7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A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 7         1        45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B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 8         4        45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A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 7         6        45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A          B                 6         3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B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10         8        45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B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10         4        45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A          B                 6         4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A          B                 7         2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B          A                 4         1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B          A                 9         5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Pat1      B          A                10         1        45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B          A                 8         3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A          B                 3         1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A          B                 2         1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B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 8         7        28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B          A                 8         6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B          A                 7         6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B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 8         5        28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B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B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 7         5        28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A          B                 6         5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B          A                 8         4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B          A                 7         4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A          </a:t>
            </a:r>
            <a:r>
              <a:rPr lang="en-US" sz="900" dirty="0" err="1">
                <a:solidFill>
                  <a:srgbClr val="000000"/>
                </a:solidFill>
                <a:latin typeface="SAS Monospace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                 6         4        28</a:t>
            </a:r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AS Monospace" pitchFamily="49" charset="0"/>
              </a:rPr>
              <a:t>Pat2      B          A                 5         4        28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67200" y="18288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620000" cy="8976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Example2 </a:t>
            </a:r>
            <a:r>
              <a:rPr lang="en-US" dirty="0" smtClean="0"/>
              <a:t>– Nested and set relation of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520940" cy="47667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PROC SQL;</a:t>
            </a:r>
          </a:p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TLCM.CalldetailJT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Select * FROM(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SELECT </a:t>
            </a:r>
            <a:r>
              <a:rPr lang="en-US" dirty="0"/>
              <a:t>*,0 AS </a:t>
            </a:r>
            <a:r>
              <a:rPr lang="en-US" dirty="0" err="1"/>
              <a:t>APChurnCall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smtClean="0"/>
              <a:t>       FROM </a:t>
            </a:r>
            <a:r>
              <a:rPr lang="en-US" dirty="0" err="1"/>
              <a:t>TLCM.DetailJalali</a:t>
            </a:r>
            <a:r>
              <a:rPr lang="en-US" dirty="0"/>
              <a:t> A </a:t>
            </a:r>
          </a:p>
          <a:p>
            <a:pPr marL="0" indent="0">
              <a:buNone/>
            </a:pPr>
            <a:r>
              <a:rPr lang="en-US" dirty="0" smtClean="0"/>
              <a:t>         WHERE </a:t>
            </a:r>
            <a:r>
              <a:rPr lang="en-US" dirty="0" err="1"/>
              <a:t>A.Anumber</a:t>
            </a:r>
            <a:r>
              <a:rPr lang="en-US" dirty="0"/>
              <a:t> NOT IN </a:t>
            </a:r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dirty="0"/>
              <a:t>SELECT </a:t>
            </a:r>
            <a:r>
              <a:rPr lang="en-US" dirty="0" err="1" smtClean="0"/>
              <a:t>A.Anumber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FROM </a:t>
            </a:r>
            <a:r>
              <a:rPr lang="en-US" dirty="0" err="1"/>
              <a:t>TLCM.DetailJalali</a:t>
            </a:r>
            <a:r>
              <a:rPr lang="en-US" dirty="0"/>
              <a:t> A, TLCM.Status9107 B</a:t>
            </a:r>
          </a:p>
          <a:p>
            <a:pPr marL="0" indent="0">
              <a:buNone/>
            </a:pPr>
            <a:r>
              <a:rPr lang="en-US" dirty="0" smtClean="0"/>
              <a:t>              WHERE </a:t>
            </a:r>
            <a:r>
              <a:rPr lang="en-US" dirty="0" err="1"/>
              <a:t>A.Anumber</a:t>
            </a:r>
            <a:r>
              <a:rPr lang="en-US" dirty="0"/>
              <a:t>=B.MSISDN AND </a:t>
            </a:r>
            <a:r>
              <a:rPr lang="en-US" dirty="0" err="1"/>
              <a:t>B.churn</a:t>
            </a:r>
            <a:r>
              <a:rPr lang="en-US" dirty="0"/>
              <a:t>=1 AND </a:t>
            </a:r>
            <a:r>
              <a:rPr lang="en-US" dirty="0" err="1"/>
              <a:t>B.first</a:t>
            </a:r>
            <a:r>
              <a:rPr lang="en-US" dirty="0"/>
              <a:t>=0 </a:t>
            </a:r>
            <a:r>
              <a:rPr lang="en-US" dirty="0" smtClean="0"/>
              <a:t>AND</a:t>
            </a:r>
            <a:r>
              <a:rPr lang="en-US" dirty="0"/>
              <a:t>		</a:t>
            </a:r>
            <a:r>
              <a:rPr lang="en-US" dirty="0" err="1"/>
              <a:t>B.second</a:t>
            </a:r>
            <a:r>
              <a:rPr lang="en-US" dirty="0"/>
              <a:t>=0 AND </a:t>
            </a:r>
            <a:r>
              <a:rPr lang="en-US" dirty="0" err="1"/>
              <a:t>B.third</a:t>
            </a:r>
            <a:r>
              <a:rPr lang="en-US" dirty="0"/>
              <a:t>=0 AND NOT </a:t>
            </a:r>
            <a:r>
              <a:rPr lang="en-US" dirty="0" err="1"/>
              <a:t>A.month</a:t>
            </a:r>
            <a:r>
              <a:rPr lang="en-US" dirty="0"/>
              <a:t>&gt;4)</a:t>
            </a:r>
          </a:p>
          <a:p>
            <a:pPr marL="0" indent="0">
              <a:buNone/>
            </a:pPr>
            <a:r>
              <a:rPr lang="en-US" dirty="0" smtClean="0"/>
              <a:t>       OUTER </a:t>
            </a:r>
            <a:r>
              <a:rPr lang="en-US" dirty="0"/>
              <a:t>UNION CORR </a:t>
            </a:r>
          </a:p>
          <a:p>
            <a:pPr marL="0" indent="0">
              <a:buNone/>
            </a:pPr>
            <a:r>
              <a:rPr lang="en-US" dirty="0" smtClean="0"/>
              <a:t>                SELECT </a:t>
            </a:r>
            <a:r>
              <a:rPr lang="en-US" dirty="0"/>
              <a:t>A.*, 1 as </a:t>
            </a:r>
            <a:r>
              <a:rPr lang="en-US" dirty="0" err="1" smtClean="0"/>
              <a:t>APChurnCall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FROM </a:t>
            </a:r>
            <a:r>
              <a:rPr lang="en-US" dirty="0" err="1"/>
              <a:t>TLCM.DetailJalali</a:t>
            </a:r>
            <a:r>
              <a:rPr lang="en-US" dirty="0"/>
              <a:t> A, TLCM.Status9107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WHERE </a:t>
            </a:r>
            <a:r>
              <a:rPr lang="en-US" dirty="0" err="1"/>
              <a:t>A.Anumber</a:t>
            </a:r>
            <a:r>
              <a:rPr lang="en-US" dirty="0"/>
              <a:t>=B.MSISDN AND </a:t>
            </a:r>
            <a:r>
              <a:rPr lang="en-US" dirty="0" err="1"/>
              <a:t>B.churn</a:t>
            </a:r>
            <a:r>
              <a:rPr lang="en-US" dirty="0"/>
              <a:t>=1 AND </a:t>
            </a:r>
            <a:r>
              <a:rPr lang="en-US" dirty="0" err="1"/>
              <a:t>B.first</a:t>
            </a:r>
            <a:r>
              <a:rPr lang="en-US" dirty="0"/>
              <a:t>=0 </a:t>
            </a:r>
            <a:r>
              <a:rPr lang="en-US" dirty="0" smtClean="0"/>
              <a:t>                  		AND  </a:t>
            </a:r>
            <a:r>
              <a:rPr lang="en-US" dirty="0" err="1" smtClean="0"/>
              <a:t>B.second</a:t>
            </a:r>
            <a:r>
              <a:rPr lang="en-US" dirty="0" smtClean="0"/>
              <a:t>=0 </a:t>
            </a:r>
            <a:r>
              <a:rPr lang="en-US" dirty="0"/>
              <a:t>AND </a:t>
            </a:r>
            <a:r>
              <a:rPr lang="en-US" dirty="0" err="1"/>
              <a:t>B.third</a:t>
            </a:r>
            <a:r>
              <a:rPr lang="en-US" dirty="0"/>
              <a:t>=0 AND NOT </a:t>
            </a:r>
            <a:r>
              <a:rPr lang="en-US" dirty="0" err="1"/>
              <a:t>A.month</a:t>
            </a:r>
            <a:r>
              <a:rPr lang="en-US" dirty="0"/>
              <a:t>&gt;4)</a:t>
            </a:r>
          </a:p>
          <a:p>
            <a:pPr marL="0" indent="0">
              <a:buNone/>
            </a:pPr>
            <a:r>
              <a:rPr lang="en-US" dirty="0"/>
              <a:t>	/*ORDER BY </a:t>
            </a:r>
            <a:r>
              <a:rPr lang="en-US" dirty="0" err="1"/>
              <a:t>calldate</a:t>
            </a:r>
            <a:r>
              <a:rPr lang="en-US" dirty="0"/>
              <a:t> </a:t>
            </a:r>
            <a:r>
              <a:rPr lang="en-US" dirty="0" smtClean="0"/>
              <a:t>*/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QUIT;</a:t>
            </a:r>
          </a:p>
        </p:txBody>
      </p:sp>
    </p:spTree>
    <p:extLst>
      <p:ext uri="{BB962C8B-B14F-4D97-AF65-F5344CB8AC3E}">
        <p14:creationId xmlns:p14="http://schemas.microsoft.com/office/powerpoint/2010/main" val="372351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aggregate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PROC SQL;</a:t>
            </a:r>
          </a:p>
          <a:p>
            <a:pPr marL="0" indent="0">
              <a:buNone/>
            </a:pPr>
            <a:r>
              <a:rPr lang="en-US" dirty="0"/>
              <a:t>CREATE TABLE HIGHBPP2 AS</a:t>
            </a:r>
          </a:p>
          <a:p>
            <a:pPr marL="0" indent="0">
              <a:buNone/>
            </a:pPr>
            <a:r>
              <a:rPr lang="en-US" dirty="0"/>
              <a:t>SELECT PATIENT, COUNT(PATIENT) AS N,</a:t>
            </a:r>
          </a:p>
          <a:p>
            <a:pPr marL="0" indent="0">
              <a:buNone/>
            </a:pPr>
            <a:r>
              <a:rPr lang="en-US" dirty="0"/>
              <a:t>DATE FORMAT=DATE7., MAX(BPD) AS BPDHIGH</a:t>
            </a:r>
          </a:p>
          <a:p>
            <a:pPr marL="0" indent="0">
              <a:buNone/>
            </a:pPr>
            <a:r>
              <a:rPr lang="en-US" dirty="0"/>
              <a:t>FROM VITALS</a:t>
            </a:r>
          </a:p>
          <a:p>
            <a:pPr marL="0" indent="0">
              <a:buNone/>
            </a:pPr>
            <a:r>
              <a:rPr lang="en-US" dirty="0"/>
              <a:t>WHERE PATIENT IN (101 102 103)</a:t>
            </a:r>
          </a:p>
          <a:p>
            <a:pPr marL="0" indent="0">
              <a:buNone/>
            </a:pPr>
            <a:r>
              <a:rPr lang="en-US" dirty="0"/>
              <a:t>GROUP BY PATIENT</a:t>
            </a:r>
          </a:p>
          <a:p>
            <a:pPr marL="0" indent="0">
              <a:buNone/>
            </a:pPr>
            <a:r>
              <a:rPr lang="en-US" dirty="0"/>
              <a:t>HAVING BPD = CALCULATED BPDHIGH</a:t>
            </a:r>
          </a:p>
          <a:p>
            <a:pPr marL="0" indent="0">
              <a:buNone/>
            </a:pPr>
            <a:r>
              <a:rPr lang="en-US" dirty="0"/>
              <a:t>ORDER BY CALCULATED BPDHIGH;</a:t>
            </a:r>
          </a:p>
          <a:p>
            <a:pPr marL="0" indent="0">
              <a:buNone/>
            </a:pPr>
            <a:r>
              <a:rPr lang="en-US" dirty="0"/>
              <a:t>QUIT;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7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88215"/>
            <a:ext cx="6965245" cy="1202485"/>
          </a:xfrm>
        </p:spPr>
        <p:txBody>
          <a:bodyPr/>
          <a:lstStyle/>
          <a:p>
            <a:r>
              <a:rPr lang="en-US" dirty="0" smtClean="0"/>
              <a:t>Type of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90700"/>
            <a:ext cx="5715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146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44" y="570897"/>
            <a:ext cx="6965245" cy="1202485"/>
          </a:xfrm>
        </p:spPr>
        <p:txBody>
          <a:bodyPr/>
          <a:lstStyle/>
          <a:p>
            <a:r>
              <a:rPr lang="en-US" dirty="0" smtClean="0"/>
              <a:t>Outer Join of tables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2.bp.blogspot.com/-iXOXJC0it5I/T2vUzlnJmBI/AAAAAAAAACM/gfp34E4DxGw/s1600/jo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663134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5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3947160" cy="36038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PROC SQL;</a:t>
            </a:r>
          </a:p>
          <a:p>
            <a:pPr marL="0" indent="0">
              <a:buNone/>
            </a:pPr>
            <a:r>
              <a:rPr lang="en-US" dirty="0"/>
              <a:t>CREATE TABLE BOTH AS</a:t>
            </a:r>
          </a:p>
          <a:p>
            <a:pPr marL="0" indent="0">
              <a:buNone/>
            </a:pPr>
            <a:r>
              <a:rPr lang="en-US" dirty="0"/>
              <a:t>SELECT A.PATIENT,</a:t>
            </a:r>
          </a:p>
          <a:p>
            <a:pPr marL="0" indent="0">
              <a:buNone/>
            </a:pPr>
            <a:r>
              <a:rPr lang="en-US" dirty="0"/>
              <a:t>A.DATE FORMAT=DATE7. AS DATE, A.PULSE,</a:t>
            </a:r>
          </a:p>
          <a:p>
            <a:pPr marL="0" indent="0">
              <a:buNone/>
            </a:pPr>
            <a:r>
              <a:rPr lang="en-US" dirty="0"/>
              <a:t>B.MED, B.DOSES, B.AMT FORMAT=4.1</a:t>
            </a:r>
          </a:p>
          <a:p>
            <a:pPr marL="0" indent="0">
              <a:buNone/>
            </a:pPr>
            <a:r>
              <a:rPr lang="en-US" dirty="0"/>
              <a:t>FROM VITALS A INNER JOIN DOSING B</a:t>
            </a:r>
          </a:p>
          <a:p>
            <a:pPr marL="0" indent="0">
              <a:buNone/>
            </a:pPr>
            <a:r>
              <a:rPr lang="en-US" dirty="0"/>
              <a:t>ON (A.PATIENT = B.PATIENT) AND</a:t>
            </a:r>
          </a:p>
          <a:p>
            <a:pPr marL="0" indent="0">
              <a:buNone/>
            </a:pPr>
            <a:r>
              <a:rPr lang="en-US" dirty="0"/>
              <a:t>(A.DATE = B.DATE)</a:t>
            </a:r>
          </a:p>
          <a:p>
            <a:pPr marL="0" indent="0">
              <a:buNone/>
            </a:pPr>
            <a:r>
              <a:rPr lang="en-US" dirty="0"/>
              <a:t>ORDER BY PATIENT, DATE;</a:t>
            </a:r>
          </a:p>
          <a:p>
            <a:pPr marL="0" indent="0">
              <a:buNone/>
            </a:pPr>
            <a:r>
              <a:rPr lang="en-US" dirty="0"/>
              <a:t>QUIT;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1" y="1981200"/>
            <a:ext cx="388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 SQL;</a:t>
            </a:r>
          </a:p>
          <a:p>
            <a:r>
              <a:rPr lang="en-US" dirty="0"/>
              <a:t>CREATE TABLE LEFT AS</a:t>
            </a:r>
          </a:p>
          <a:p>
            <a:r>
              <a:rPr lang="en-US" dirty="0"/>
              <a:t>SELECT A.PATIENT,</a:t>
            </a:r>
          </a:p>
          <a:p>
            <a:r>
              <a:rPr lang="en-US" dirty="0"/>
              <a:t>A.DATE FORMAT=DATE7. AS DATE, A.PULSE,</a:t>
            </a:r>
          </a:p>
          <a:p>
            <a:r>
              <a:rPr lang="en-US" dirty="0"/>
              <a:t>B.MED, B.DOSES, B.AMT FORMAT=4.1</a:t>
            </a:r>
          </a:p>
          <a:p>
            <a:r>
              <a:rPr lang="en-US" dirty="0"/>
              <a:t>FROM VITALS A LEFT JOIN DOSING B</a:t>
            </a:r>
          </a:p>
          <a:p>
            <a:r>
              <a:rPr lang="en-US" dirty="0"/>
              <a:t>ON (A.PATIENT = B.PATIENT) AND</a:t>
            </a:r>
          </a:p>
          <a:p>
            <a:r>
              <a:rPr lang="en-US" dirty="0"/>
              <a:t>(A.DATE = B.DATE)</a:t>
            </a:r>
          </a:p>
          <a:p>
            <a:r>
              <a:rPr lang="en-US" dirty="0"/>
              <a:t>ORDER BY PATIENT, DATE;</a:t>
            </a:r>
          </a:p>
          <a:p>
            <a:r>
              <a:rPr lang="en-US" dirty="0"/>
              <a:t>QUIT;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7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3794760" cy="36038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PROC SQL;</a:t>
            </a:r>
          </a:p>
          <a:p>
            <a:pPr marL="0" indent="0">
              <a:buNone/>
            </a:pPr>
            <a:r>
              <a:rPr lang="en-US" dirty="0" smtClean="0"/>
              <a:t>CREATE TABLE FULL AS</a:t>
            </a:r>
          </a:p>
          <a:p>
            <a:pPr marL="0" indent="0">
              <a:buNone/>
            </a:pPr>
            <a:r>
              <a:rPr lang="en-US" dirty="0" smtClean="0"/>
              <a:t>SELECT A.PATIENT,</a:t>
            </a:r>
          </a:p>
          <a:p>
            <a:pPr marL="0" indent="0">
              <a:buNone/>
            </a:pPr>
            <a:r>
              <a:rPr lang="en-US" dirty="0" smtClean="0"/>
              <a:t>A.DATE FORMAT=DATE7. AS DATE, A.PULSE,</a:t>
            </a:r>
          </a:p>
          <a:p>
            <a:pPr marL="0" indent="0">
              <a:buNone/>
            </a:pPr>
            <a:r>
              <a:rPr lang="en-US" dirty="0" smtClean="0"/>
              <a:t>B.MED, B.DOSES, B.AMT FORMAT=4.1</a:t>
            </a:r>
          </a:p>
          <a:p>
            <a:pPr marL="0" indent="0">
              <a:buNone/>
            </a:pPr>
            <a:r>
              <a:rPr lang="en-US" dirty="0" smtClean="0"/>
              <a:t>FROM VITALS A FULL JOIN DOSING B</a:t>
            </a:r>
          </a:p>
          <a:p>
            <a:pPr marL="0" indent="0">
              <a:buNone/>
            </a:pPr>
            <a:r>
              <a:rPr lang="en-US" dirty="0" smtClean="0"/>
              <a:t>ON (A.PATIENT = B.PATIENT) AND</a:t>
            </a:r>
          </a:p>
          <a:p>
            <a:pPr marL="0" indent="0">
              <a:buNone/>
            </a:pPr>
            <a:r>
              <a:rPr lang="en-US" dirty="0" smtClean="0"/>
              <a:t>(A.DATE = B.DATE)</a:t>
            </a:r>
          </a:p>
          <a:p>
            <a:pPr marL="0" indent="0">
              <a:buNone/>
            </a:pPr>
            <a:r>
              <a:rPr lang="en-US" dirty="0" smtClean="0"/>
              <a:t>ORDER BY PATIENT, DATE;</a:t>
            </a:r>
          </a:p>
          <a:p>
            <a:pPr marL="0" indent="0">
              <a:buNone/>
            </a:pPr>
            <a:r>
              <a:rPr lang="en-US" dirty="0" smtClean="0"/>
              <a:t>QUIT;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1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8660"/>
            <a:ext cx="6965245" cy="1202485"/>
          </a:xfrm>
        </p:spPr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270063"/>
              </p:ext>
            </p:extLst>
          </p:nvPr>
        </p:nvGraphicFramePr>
        <p:xfrm>
          <a:off x="914400" y="2117375"/>
          <a:ext cx="6196013" cy="350520"/>
        </p:xfrm>
        <a:graphic>
          <a:graphicData uri="http://schemas.openxmlformats.org/drawingml/2006/table">
            <a:tbl>
              <a:tblPr/>
              <a:tblGrid>
                <a:gridCol w="619601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INTERSECT</a:t>
                      </a:r>
                      <a:r>
                        <a:rPr lang="en-US" dirty="0"/>
                        <a:t> &lt;CORRESPONDING&gt; &lt;ALL&gt; 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563768"/>
              </p:ext>
            </p:extLst>
          </p:nvPr>
        </p:nvGraphicFramePr>
        <p:xfrm>
          <a:off x="990600" y="2514600"/>
          <a:ext cx="6196013" cy="350520"/>
        </p:xfrm>
        <a:graphic>
          <a:graphicData uri="http://schemas.openxmlformats.org/drawingml/2006/table">
            <a:tbl>
              <a:tblPr/>
              <a:tblGrid>
                <a:gridCol w="619601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OUTER UNION</a:t>
                      </a:r>
                      <a:r>
                        <a:rPr lang="en-US" dirty="0"/>
                        <a:t> &lt;CORRESPONDING&gt; 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25429"/>
              </p:ext>
            </p:extLst>
          </p:nvPr>
        </p:nvGraphicFramePr>
        <p:xfrm>
          <a:off x="990600" y="2895600"/>
          <a:ext cx="6196013" cy="350520"/>
        </p:xfrm>
        <a:graphic>
          <a:graphicData uri="http://schemas.openxmlformats.org/drawingml/2006/table">
            <a:tbl>
              <a:tblPr/>
              <a:tblGrid>
                <a:gridCol w="619601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UNION</a:t>
                      </a:r>
                      <a:r>
                        <a:rPr lang="en-US" dirty="0"/>
                        <a:t> &lt;CORRESPONDING&gt; &lt;ALL&gt; 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39271"/>
              </p:ext>
            </p:extLst>
          </p:nvPr>
        </p:nvGraphicFramePr>
        <p:xfrm>
          <a:off x="990600" y="3352800"/>
          <a:ext cx="6196013" cy="350520"/>
        </p:xfrm>
        <a:graphic>
          <a:graphicData uri="http://schemas.openxmlformats.org/drawingml/2006/table">
            <a:tbl>
              <a:tblPr/>
              <a:tblGrid>
                <a:gridCol w="6196013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EXCEPT</a:t>
                      </a:r>
                      <a:r>
                        <a:rPr lang="en-US" dirty="0"/>
                        <a:t> &lt;CORRESPONDING&gt; &lt;ALL&gt; 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38200" y="1720334"/>
            <a:ext cx="6858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set-operator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is one of the following: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28255" y="3719201"/>
            <a:ext cx="743989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sql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title 'ME1 and ME2: OUTER UNION';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* from me1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outer union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* from me2;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185934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proc</a:t>
            </a:r>
            <a:r>
              <a:rPr lang="en-US" sz="1600" dirty="0"/>
              <a:t> </a:t>
            </a:r>
            <a:r>
              <a:rPr lang="en-US" sz="1600" dirty="0" err="1"/>
              <a:t>sql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smtClean="0"/>
              <a:t>title </a:t>
            </a:r>
            <a:r>
              <a:rPr lang="en-US" sz="1600" dirty="0"/>
              <a:t>'ME1 and ME2: OUTER UNION CORRESPONDING'; select * from me1 </a:t>
            </a:r>
            <a:endParaRPr lang="en-US" sz="1600" dirty="0" smtClean="0"/>
          </a:p>
          <a:p>
            <a:r>
              <a:rPr lang="en-US" sz="1600" dirty="0" smtClean="0"/>
              <a:t>outer </a:t>
            </a:r>
            <a:r>
              <a:rPr lang="en-US" sz="1600" dirty="0"/>
              <a:t>union </a:t>
            </a:r>
            <a:r>
              <a:rPr lang="en-US" sz="1600" dirty="0" err="1"/>
              <a:t>corr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smtClean="0"/>
              <a:t>select </a:t>
            </a:r>
            <a:r>
              <a:rPr lang="en-US" sz="1600" dirty="0"/>
              <a:t>* from me2;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800600" y="3429000"/>
            <a:ext cx="35675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proc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sql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title 'Flights from IN_USA and OUT_USA';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* from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in_usa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intersect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* from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out_usa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5098059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</a:t>
            </a:r>
            <a:r>
              <a:rPr lang="en-US" dirty="0" smtClean="0"/>
              <a:t>: includes duplicate</a:t>
            </a:r>
          </a:p>
          <a:p>
            <a:r>
              <a:rPr lang="en-US" b="1" dirty="0"/>
              <a:t>Union</a:t>
            </a:r>
            <a:r>
              <a:rPr lang="en-US" dirty="0"/>
              <a:t>: produces all unique rows from both queries.</a:t>
            </a:r>
            <a:endParaRPr lang="en-US" dirty="0" smtClean="0"/>
          </a:p>
          <a:p>
            <a:r>
              <a:rPr lang="en-US" b="1" dirty="0" smtClean="0"/>
              <a:t>Outer </a:t>
            </a:r>
            <a:r>
              <a:rPr lang="en-US" b="1" dirty="0"/>
              <a:t>Union: </a:t>
            </a:r>
            <a:r>
              <a:rPr lang="en-US" dirty="0"/>
              <a:t>contains all the rows produced by the first table-expression followed by all the rows produced by the second table-expression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48200" y="4719474"/>
            <a:ext cx="350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Except</a:t>
            </a:r>
            <a:r>
              <a:rPr lang="en-US" dirty="0" smtClean="0"/>
              <a:t>: produces </a:t>
            </a:r>
            <a:r>
              <a:rPr lang="en-US" dirty="0"/>
              <a:t>rows that are part of the first query only.</a:t>
            </a:r>
          </a:p>
        </p:txBody>
      </p:sp>
    </p:spTree>
    <p:extLst>
      <p:ext uri="{BB962C8B-B14F-4D97-AF65-F5344CB8AC3E}">
        <p14:creationId xmlns:p14="http://schemas.microsoft.com/office/powerpoint/2010/main" val="415343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  <a:endParaRPr lang="en-GB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Data is represented in the form of </a:t>
            </a:r>
            <a:r>
              <a:rPr lang="en-GB" sz="2400" u="sng" dirty="0"/>
              <a:t>tables</a:t>
            </a:r>
            <a:r>
              <a:rPr lang="en-GB" sz="2400" dirty="0"/>
              <a:t>, and the model has 3 </a:t>
            </a:r>
            <a:r>
              <a:rPr lang="en-GB" sz="2400" u="sng" dirty="0"/>
              <a:t>components</a:t>
            </a:r>
          </a:p>
          <a:p>
            <a:pPr lvl="1"/>
            <a:r>
              <a:rPr lang="en-GB" sz="2200" dirty="0"/>
              <a:t>Data </a:t>
            </a:r>
            <a:r>
              <a:rPr lang="en-GB" sz="2200" u="sng" dirty="0" smtClean="0"/>
              <a:t>structure</a:t>
            </a:r>
            <a:r>
              <a:rPr lang="en-GB" sz="2200" dirty="0" smtClean="0"/>
              <a:t>:</a:t>
            </a:r>
          </a:p>
          <a:p>
            <a:pPr lvl="2"/>
            <a:r>
              <a:rPr lang="en-GB" sz="2000" dirty="0" smtClean="0"/>
              <a:t>data </a:t>
            </a:r>
            <a:r>
              <a:rPr lang="en-GB" sz="2000" dirty="0"/>
              <a:t>are organised in the form of tables with rows and columns</a:t>
            </a:r>
          </a:p>
          <a:p>
            <a:pPr lvl="1"/>
            <a:r>
              <a:rPr lang="en-GB" sz="2200" dirty="0"/>
              <a:t>Data </a:t>
            </a:r>
            <a:r>
              <a:rPr lang="en-GB" sz="2200" dirty="0" smtClean="0"/>
              <a:t>manipulation:</a:t>
            </a:r>
          </a:p>
          <a:p>
            <a:pPr lvl="2"/>
            <a:r>
              <a:rPr lang="en-GB" sz="2000" dirty="0" smtClean="0"/>
              <a:t>powerful </a:t>
            </a:r>
            <a:r>
              <a:rPr lang="en-GB" sz="2000" dirty="0"/>
              <a:t>operations (using the SQL language) are used to manipulate data stored in the relations</a:t>
            </a:r>
          </a:p>
          <a:p>
            <a:pPr lvl="1"/>
            <a:r>
              <a:rPr lang="en-GB" sz="2200" dirty="0"/>
              <a:t>Data </a:t>
            </a:r>
            <a:r>
              <a:rPr lang="en-GB" sz="2200" u="sng" dirty="0" smtClean="0"/>
              <a:t>integrity</a:t>
            </a:r>
            <a:r>
              <a:rPr lang="en-GB" dirty="0" smtClean="0"/>
              <a:t>:</a:t>
            </a:r>
          </a:p>
          <a:p>
            <a:pPr lvl="2"/>
            <a:r>
              <a:rPr lang="en-GB" sz="2000" dirty="0" smtClean="0"/>
              <a:t>facilities </a:t>
            </a:r>
            <a:r>
              <a:rPr lang="en-GB" sz="2000" dirty="0"/>
              <a:t>are included to specify </a:t>
            </a:r>
            <a:r>
              <a:rPr lang="en-GB" sz="2000" u="sng" dirty="0"/>
              <a:t>business rules </a:t>
            </a:r>
            <a:r>
              <a:rPr lang="en-GB" sz="2000" dirty="0"/>
              <a:t>that maintain the </a:t>
            </a:r>
            <a:r>
              <a:rPr lang="en-GB" sz="2000" u="sng" dirty="0"/>
              <a:t>integrity</a:t>
            </a:r>
            <a:r>
              <a:rPr lang="en-GB" sz="2000" dirty="0"/>
              <a:t> of data when they are </a:t>
            </a:r>
            <a:r>
              <a:rPr lang="en-GB" sz="2000" u="sng" dirty="0"/>
              <a:t>manipulated</a:t>
            </a:r>
          </a:p>
        </p:txBody>
      </p:sp>
    </p:spTree>
    <p:extLst>
      <p:ext uri="{BB962C8B-B14F-4D97-AF65-F5344CB8AC3E}">
        <p14:creationId xmlns:p14="http://schemas.microsoft.com/office/powerpoint/2010/main" val="741754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CORR causes PROC SQL to match the columns in table-expressions </a:t>
            </a:r>
            <a:r>
              <a:rPr lang="en-US" b="1" dirty="0"/>
              <a:t>by name</a:t>
            </a:r>
            <a:r>
              <a:rPr lang="en-US" dirty="0"/>
              <a:t> and not by ordinal </a:t>
            </a:r>
            <a:r>
              <a:rPr lang="en-US" dirty="0" smtClean="0"/>
              <a:t>position</a:t>
            </a:r>
          </a:p>
          <a:p>
            <a:r>
              <a:rPr lang="en-US" dirty="0"/>
              <a:t>For example, when performing a set operation on two table-expressions, PROC SQL matches the first specified column-name (listed in the SELECT clause) from one table-expression with the first specified column-name from the other.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CORR is omitted, PROC SQL matches the columns by ordinal position. </a:t>
            </a:r>
          </a:p>
        </p:txBody>
      </p:sp>
    </p:spTree>
    <p:extLst>
      <p:ext uri="{BB962C8B-B14F-4D97-AF65-F5344CB8AC3E}">
        <p14:creationId xmlns:p14="http://schemas.microsoft.com/office/powerpoint/2010/main" val="320229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is:</a:t>
            </a:r>
          </a:p>
          <a:p>
            <a:pPr lvl="1"/>
            <a:r>
              <a:rPr lang="en-US" dirty="0" smtClean="0"/>
              <a:t>Good and useful</a:t>
            </a:r>
          </a:p>
          <a:p>
            <a:pPr lvl="1"/>
            <a:r>
              <a:rPr lang="en-US" dirty="0" smtClean="0"/>
              <a:t>less complex than data step</a:t>
            </a:r>
          </a:p>
          <a:p>
            <a:pPr lvl="1"/>
            <a:r>
              <a:rPr lang="en-US" dirty="0" smtClean="0"/>
              <a:t>More efficient both in term of coding and </a:t>
            </a:r>
            <a:r>
              <a:rPr lang="en-US" smtClean="0"/>
              <a:t>system optimization</a:t>
            </a:r>
            <a:endParaRPr lang="en-US" dirty="0" smtClean="0"/>
          </a:p>
          <a:p>
            <a:r>
              <a:rPr lang="en-US" dirty="0" smtClean="0"/>
              <a:t>Let’s use it</a:t>
            </a:r>
            <a:endParaRPr lang="en-US" dirty="0"/>
          </a:p>
        </p:txBody>
      </p:sp>
      <p:pic>
        <p:nvPicPr>
          <p:cNvPr id="11266" name="Picture 2" descr="https://encrypted-tbn2.gstatic.com/images?q=tbn:ANd9GcQ-rEkZuUTXVigzLgnOorofrpuC4yPfj55l077KbHhcrLk9Km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962400"/>
            <a:ext cx="256222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9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2.bp.blogspot.com/_9VNaIzjiOr0/TLDkId0Q-fI/AAAAAAAAAHM/o_EFOO7i7UI/s1600/OntologyServerDatabaseSchem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98073"/>
            <a:ext cx="5790947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0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19256"/>
            <a:ext cx="7315200" cy="405294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First Normal Form (1NF): </a:t>
            </a:r>
            <a:r>
              <a:rPr lang="en-US" dirty="0" smtClean="0"/>
              <a:t>sets </a:t>
            </a:r>
            <a:r>
              <a:rPr lang="en-US" dirty="0"/>
              <a:t>the very basic rules for an </a:t>
            </a:r>
            <a:r>
              <a:rPr lang="en-US" u="sng" dirty="0"/>
              <a:t>organized</a:t>
            </a:r>
            <a:r>
              <a:rPr lang="en-US" dirty="0"/>
              <a:t> database</a:t>
            </a:r>
            <a:endParaRPr lang="en-US" dirty="0" smtClean="0"/>
          </a:p>
          <a:p>
            <a:pPr lvl="1"/>
            <a:r>
              <a:rPr lang="en-US" dirty="0"/>
              <a:t>Eliminate </a:t>
            </a:r>
            <a:r>
              <a:rPr lang="en-US" u="sng" dirty="0"/>
              <a:t>duplicative</a:t>
            </a:r>
            <a:r>
              <a:rPr lang="en-US" dirty="0"/>
              <a:t> columns from the same </a:t>
            </a:r>
            <a:r>
              <a:rPr lang="en-US" dirty="0" smtClean="0"/>
              <a:t>table </a:t>
            </a:r>
          </a:p>
          <a:p>
            <a:pPr lvl="1"/>
            <a:r>
              <a:rPr lang="en-US" dirty="0" smtClean="0"/>
              <a:t>Create </a:t>
            </a:r>
            <a:r>
              <a:rPr lang="en-US" u="sng" dirty="0"/>
              <a:t>separate tables </a:t>
            </a:r>
            <a:r>
              <a:rPr lang="en-US" dirty="0"/>
              <a:t>for each group of related data and identify each row with a unique column (the primary key</a:t>
            </a:r>
            <a:r>
              <a:rPr lang="en-US" dirty="0" smtClean="0"/>
              <a:t>)</a:t>
            </a:r>
          </a:p>
          <a:p>
            <a:r>
              <a:rPr lang="en-US" b="1" dirty="0"/>
              <a:t>Second Normal Form (2NF)</a:t>
            </a:r>
          </a:p>
          <a:p>
            <a:pPr lvl="1"/>
            <a:r>
              <a:rPr lang="en-US" dirty="0" smtClean="0"/>
              <a:t>Remove </a:t>
            </a:r>
            <a:r>
              <a:rPr lang="en-US" dirty="0"/>
              <a:t>subsets of data that apply to </a:t>
            </a:r>
            <a:r>
              <a:rPr lang="en-US" u="sng" dirty="0"/>
              <a:t>multiple rows of a table </a:t>
            </a:r>
            <a:r>
              <a:rPr lang="en-US" dirty="0"/>
              <a:t>and place them in separate tables.</a:t>
            </a:r>
          </a:p>
          <a:p>
            <a:pPr lvl="1"/>
            <a:r>
              <a:rPr lang="en-US" dirty="0"/>
              <a:t>Create </a:t>
            </a:r>
            <a:r>
              <a:rPr lang="en-US" u="sng" dirty="0"/>
              <a:t>relationships</a:t>
            </a:r>
            <a:r>
              <a:rPr lang="en-US" dirty="0"/>
              <a:t> between these new tables and their predecessors through the use of </a:t>
            </a:r>
            <a:r>
              <a:rPr lang="en-US" u="sng" dirty="0"/>
              <a:t>foreign keys</a:t>
            </a:r>
            <a:r>
              <a:rPr lang="en-US" dirty="0"/>
              <a:t>.</a:t>
            </a:r>
          </a:p>
          <a:p>
            <a:r>
              <a:rPr lang="en-US" b="1" dirty="0" smtClean="0"/>
              <a:t>Third</a:t>
            </a:r>
            <a:r>
              <a:rPr lang="en-US" dirty="0" smtClean="0"/>
              <a:t> </a:t>
            </a:r>
            <a:r>
              <a:rPr lang="en-US" b="1" dirty="0" smtClean="0"/>
              <a:t>Normal </a:t>
            </a:r>
            <a:r>
              <a:rPr lang="en-US" b="1" dirty="0"/>
              <a:t>Form (3NF)</a:t>
            </a:r>
          </a:p>
          <a:p>
            <a:pPr lvl="1"/>
            <a:r>
              <a:rPr lang="en-US" u="sng" dirty="0" smtClean="0"/>
              <a:t>Remove</a:t>
            </a:r>
            <a:r>
              <a:rPr lang="en-US" dirty="0" smtClean="0"/>
              <a:t> </a:t>
            </a:r>
            <a:r>
              <a:rPr lang="en-US" dirty="0"/>
              <a:t>columns that are not dependent upon the </a:t>
            </a:r>
            <a:r>
              <a:rPr lang="en-US" u="sng" dirty="0"/>
              <a:t>primary key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http://1.bp.blogspot.com/_JYohVQdgpwU/SZvyqxuQU9I/AAAAAAAAANs/j7iOxPiv_mY/s400/NormalFor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9" y="43295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63246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First: map regular entities: transform to relation</a:t>
            </a:r>
          </a:p>
          <a:p>
            <a:pPr lvl="1"/>
            <a:r>
              <a:rPr lang="en-US" dirty="0" smtClean="0"/>
              <a:t>Second: Map weak entities</a:t>
            </a:r>
          </a:p>
          <a:p>
            <a:pPr lvl="2"/>
            <a:r>
              <a:rPr lang="en-US" dirty="0" smtClean="0"/>
              <a:t>Can not be identified by its attribute</a:t>
            </a:r>
          </a:p>
          <a:p>
            <a:pPr lvl="2"/>
            <a:r>
              <a:rPr lang="en-US" dirty="0" smtClean="0"/>
              <a:t>Needs foreign key in conjunction with primary key as a primary key</a:t>
            </a:r>
          </a:p>
          <a:p>
            <a:pPr lvl="1"/>
            <a:r>
              <a:rPr lang="en-US" dirty="0" smtClean="0"/>
              <a:t>Third:</a:t>
            </a:r>
          </a:p>
          <a:p>
            <a:pPr lvl="2"/>
            <a:r>
              <a:rPr lang="en-US" dirty="0" smtClean="0"/>
              <a:t>Map binary relations </a:t>
            </a:r>
          </a:p>
          <a:p>
            <a:pPr lvl="1"/>
            <a:r>
              <a:rPr lang="en-US" dirty="0" smtClean="0"/>
              <a:t>Fourth: </a:t>
            </a:r>
          </a:p>
          <a:p>
            <a:pPr lvl="2"/>
            <a:r>
              <a:rPr lang="en-US" dirty="0" smtClean="0"/>
              <a:t>Map associative entity</a:t>
            </a:r>
          </a:p>
        </p:txBody>
      </p:sp>
      <p:pic>
        <p:nvPicPr>
          <p:cNvPr id="4" name="Picture 4" descr="C:\MyData\MIS\Hoffer6e\Hoffer 6e figures\chapter 05\FIG5-14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609" y="3788207"/>
            <a:ext cx="4428598" cy="30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:\McFadden Slides\slide files 6\06_16a.p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" y="4662919"/>
            <a:ext cx="4152900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22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SQL:  </a:t>
            </a:r>
            <a:r>
              <a:rPr lang="en-US" u="sng" dirty="0"/>
              <a:t>S</a:t>
            </a:r>
            <a:r>
              <a:rPr lang="en-US" dirty="0"/>
              <a:t>tructured </a:t>
            </a:r>
            <a:r>
              <a:rPr lang="en-US" u="sng" dirty="0"/>
              <a:t>Q</a:t>
            </a:r>
            <a:r>
              <a:rPr lang="en-US" dirty="0"/>
              <a:t>uery </a:t>
            </a:r>
            <a:r>
              <a:rPr lang="en-US" u="sng" dirty="0" smtClean="0"/>
              <a:t>L</a:t>
            </a:r>
            <a:r>
              <a:rPr lang="en-US" dirty="0" smtClean="0"/>
              <a:t>anguage</a:t>
            </a:r>
            <a:endParaRPr lang="en-US" dirty="0"/>
          </a:p>
          <a:p>
            <a:r>
              <a:rPr lang="en-US" dirty="0"/>
              <a:t>Attempts to allow humans to ask questions of data sources using natural </a:t>
            </a:r>
            <a:r>
              <a:rPr lang="en-US" dirty="0" smtClean="0"/>
              <a:t>language</a:t>
            </a:r>
          </a:p>
          <a:p>
            <a:r>
              <a:rPr lang="en-US" u="sng" dirty="0"/>
              <a:t>retrieves</a:t>
            </a:r>
            <a:r>
              <a:rPr lang="en-US" dirty="0"/>
              <a:t> and </a:t>
            </a:r>
            <a:r>
              <a:rPr lang="en-US" u="sng" dirty="0"/>
              <a:t>updates</a:t>
            </a:r>
            <a:r>
              <a:rPr lang="en-US" dirty="0"/>
              <a:t> data in tables and views based on those </a:t>
            </a:r>
            <a:r>
              <a:rPr lang="en-US" dirty="0" smtClean="0"/>
              <a:t>tables</a:t>
            </a:r>
          </a:p>
          <a:p>
            <a:pPr>
              <a:lnSpc>
                <a:spcPct val="90000"/>
              </a:lnSpc>
            </a:pPr>
            <a:r>
              <a:rPr lang="en-US" dirty="0"/>
              <a:t>The SAS System's SQL procedure enables you to</a:t>
            </a:r>
          </a:p>
          <a:p>
            <a:pPr lvl="1">
              <a:lnSpc>
                <a:spcPct val="90000"/>
              </a:lnSpc>
            </a:pPr>
            <a:r>
              <a:rPr lang="en-US" sz="2000" u="sng" dirty="0"/>
              <a:t>retrieve and manipulate </a:t>
            </a:r>
            <a:r>
              <a:rPr lang="en-US" sz="2000" dirty="0"/>
              <a:t>data that are stored in tables or views.</a:t>
            </a:r>
          </a:p>
          <a:p>
            <a:pPr lvl="1">
              <a:lnSpc>
                <a:spcPct val="90000"/>
              </a:lnSpc>
            </a:pPr>
            <a:r>
              <a:rPr lang="en-US" sz="2000" u="sng" dirty="0"/>
              <a:t>create tables</a:t>
            </a:r>
            <a:r>
              <a:rPr lang="en-US" sz="2000" dirty="0"/>
              <a:t>, </a:t>
            </a:r>
            <a:r>
              <a:rPr lang="en-US" sz="2000" u="sng" dirty="0"/>
              <a:t>views</a:t>
            </a:r>
            <a:r>
              <a:rPr lang="en-US" sz="2000" dirty="0"/>
              <a:t>, and </a:t>
            </a:r>
            <a:r>
              <a:rPr lang="en-US" sz="2000" u="sng" dirty="0"/>
              <a:t>indexes</a:t>
            </a:r>
            <a:r>
              <a:rPr lang="en-US" sz="2000" dirty="0"/>
              <a:t> on columns in tables.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create </a:t>
            </a:r>
            <a:r>
              <a:rPr lang="en-US" sz="2000" u="sng" dirty="0"/>
              <a:t>SAS macro </a:t>
            </a:r>
            <a:r>
              <a:rPr lang="en-US" sz="2000" dirty="0"/>
              <a:t>variables that contain values from rows in a query's result.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or </a:t>
            </a:r>
            <a:r>
              <a:rPr lang="en-US" sz="2000" u="sng" dirty="0"/>
              <a:t>modify the data values </a:t>
            </a:r>
            <a:r>
              <a:rPr lang="en-US" sz="2000" dirty="0"/>
              <a:t>in a table's columns or insert and delete rows. You can also </a:t>
            </a:r>
            <a:r>
              <a:rPr lang="en-US" sz="2000" u="sng" dirty="0"/>
              <a:t>modify the table </a:t>
            </a:r>
            <a:r>
              <a:rPr lang="en-US" sz="2000" dirty="0"/>
              <a:t>itself by </a:t>
            </a:r>
            <a:r>
              <a:rPr lang="en-US" sz="2000" u="sng" dirty="0"/>
              <a:t>adding</a:t>
            </a:r>
            <a:r>
              <a:rPr lang="en-US" sz="2000" dirty="0"/>
              <a:t>, </a:t>
            </a:r>
            <a:r>
              <a:rPr lang="en-US" sz="2000" u="sng" dirty="0"/>
              <a:t>modifying</a:t>
            </a:r>
            <a:r>
              <a:rPr lang="en-US" sz="2000" dirty="0"/>
              <a:t>, or dropping columns.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send </a:t>
            </a:r>
            <a:r>
              <a:rPr lang="en-US" sz="2000" u="sng" dirty="0"/>
              <a:t>DBMS-specific SQL statements </a:t>
            </a:r>
            <a:r>
              <a:rPr lang="en-US" sz="2000" dirty="0"/>
              <a:t>to a database management system (DBMS) and to retrieve DBMS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9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65760" lvl="1" inden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FROM</a:t>
            </a:r>
          </a:p>
          <a:p>
            <a:pPr marL="640080" lvl="2" inden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1005840" lvl="3" inden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GROUP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BY</a:t>
            </a:r>
          </a:p>
          <a:p>
            <a:pPr marL="640080" lvl="2" inden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HAVING</a:t>
            </a:r>
          </a:p>
          <a:p>
            <a:pPr marL="0" indent="0"/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9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</a:t>
            </a:r>
            <a:r>
              <a:rPr lang="en-US" dirty="0" smtClean="0"/>
              <a:t>Simple </a:t>
            </a:r>
            <a:r>
              <a:rPr lang="en-US" dirty="0" smtClean="0"/>
              <a:t>selection,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19257"/>
            <a:ext cx="6858000" cy="36038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PROC IMPORT OUT= TLCM.STATUS9104 </a:t>
            </a:r>
          </a:p>
          <a:p>
            <a:pPr marL="0" indent="0">
              <a:buNone/>
            </a:pPr>
            <a:r>
              <a:rPr lang="en-US" dirty="0"/>
              <a:t>            DATAFILE= "C:\..\9104status.csv" </a:t>
            </a:r>
          </a:p>
          <a:p>
            <a:pPr marL="0" indent="0">
              <a:buNone/>
            </a:pPr>
            <a:r>
              <a:rPr lang="en-US" dirty="0"/>
              <a:t>            DBMS=CSV REPLACE;</a:t>
            </a:r>
          </a:p>
          <a:p>
            <a:pPr marL="0" indent="0">
              <a:buNone/>
            </a:pPr>
            <a:r>
              <a:rPr lang="en-US" dirty="0"/>
              <a:t>     GETNAMES=YES;</a:t>
            </a:r>
          </a:p>
          <a:p>
            <a:pPr marL="0" indent="0">
              <a:buNone/>
            </a:pPr>
            <a:r>
              <a:rPr lang="en-US" dirty="0"/>
              <a:t>     DATAROW=2; </a:t>
            </a:r>
          </a:p>
          <a:p>
            <a:pPr marL="0" indent="0">
              <a:buNone/>
            </a:pPr>
            <a:r>
              <a:rPr lang="en-US" dirty="0"/>
              <a:t>RUN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PROC SQL;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err="1"/>
              <a:t>TLCM.CalldetailAAge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Anumber,Bnumber</a:t>
            </a:r>
            <a:r>
              <a:rPr lang="en-US" dirty="0"/>
              <a:t>, </a:t>
            </a:r>
            <a:r>
              <a:rPr lang="en-US" dirty="0" err="1"/>
              <a:t>APChurncall,BPChurncall,AGE</a:t>
            </a:r>
            <a:r>
              <a:rPr lang="en-US" dirty="0"/>
              <a:t> AS AAGE</a:t>
            </a:r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TLCM.Calldetailjtb</a:t>
            </a:r>
            <a:r>
              <a:rPr lang="en-US" dirty="0"/>
              <a:t> A, </a:t>
            </a:r>
            <a:r>
              <a:rPr lang="en-US" dirty="0" err="1"/>
              <a:t>TLCM.Age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/>
              <a:t>		WHERE </a:t>
            </a:r>
            <a:r>
              <a:rPr lang="en-US" dirty="0" err="1"/>
              <a:t>A.Anumber</a:t>
            </a:r>
            <a:r>
              <a:rPr lang="en-US" dirty="0"/>
              <a:t>=B.MSISDN</a:t>
            </a:r>
          </a:p>
          <a:p>
            <a:pPr marL="0" indent="0">
              <a:buNone/>
            </a:pPr>
            <a:r>
              <a:rPr lang="en-US" dirty="0"/>
              <a:t>	/*ORDER BY </a:t>
            </a:r>
            <a:r>
              <a:rPr lang="en-US" dirty="0" err="1"/>
              <a:t>calldate</a:t>
            </a: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QUIT;</a:t>
            </a:r>
          </a:p>
        </p:txBody>
      </p:sp>
    </p:spTree>
    <p:extLst>
      <p:ext uri="{BB962C8B-B14F-4D97-AF65-F5344CB8AC3E}">
        <p14:creationId xmlns:p14="http://schemas.microsoft.com/office/powerpoint/2010/main" val="394209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80F7-3AC0-4EE3-8C2F-3B40F810A528}" type="slidenum">
              <a:rPr lang="en-US"/>
              <a:pPr/>
              <a:t>9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85800"/>
            <a:ext cx="6965245" cy="1202485"/>
          </a:xfrm>
        </p:spPr>
        <p:txBody>
          <a:bodyPr/>
          <a:lstStyle/>
          <a:p>
            <a:r>
              <a:rPr lang="en-US" dirty="0" smtClean="0"/>
              <a:t>Example: Query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752600"/>
            <a:ext cx="4267200" cy="43434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</a:rPr>
              <a:t>Find those records with 2 or more ‘B' status and print the counts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urier New" pitchFamily="49" charset="0"/>
              </a:rPr>
              <a:t>******/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urier New" pitchFamily="49" charset="0"/>
              </a:rPr>
              <a:t>PROC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itchFamily="49" charset="0"/>
              </a:rPr>
              <a:t>SQL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SELECT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id,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status,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   count(*)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freq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sqldemo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status = </a:t>
            </a:r>
            <a:r>
              <a:rPr lang="en-US" sz="1400" dirty="0">
                <a:solidFill>
                  <a:srgbClr val="800080"/>
                </a:solidFill>
                <a:latin typeface="Courier New" pitchFamily="49" charset="0"/>
              </a:rPr>
              <a:t>'B'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itchFamily="49" charset="0"/>
              </a:rPr>
              <a:t>id,status</a:t>
            </a: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itchFamily="49" charset="0"/>
              </a:rPr>
              <a:t>HAVING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(Count(*))&gt;= </a:t>
            </a:r>
            <a:r>
              <a:rPr lang="en-US" sz="1400" b="1" dirty="0">
                <a:solidFill>
                  <a:srgbClr val="008080"/>
                </a:solidFill>
                <a:latin typeface="Courier New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 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urier New" pitchFamily="49" charset="0"/>
              </a:rPr>
              <a:t>QUIT</a:t>
            </a:r>
            <a:r>
              <a:rPr lang="en-U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828800"/>
            <a:ext cx="3048000" cy="5334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id        status        </a:t>
            </a:r>
            <a:r>
              <a:rPr lang="en-US" sz="1200" dirty="0" err="1">
                <a:solidFill>
                  <a:srgbClr val="000000"/>
                </a:solidFill>
                <a:latin typeface="SAS Monospace" pitchFamily="49" charset="0"/>
              </a:rPr>
              <a:t>freq</a:t>
            </a:r>
            <a:endParaRPr lang="en-US" sz="1200" dirty="0">
              <a:solidFill>
                <a:srgbClr val="000000"/>
              </a:solidFill>
              <a:latin typeface="SAS Monospace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----------------------------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Pat1      B                6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SAS Monospace" pitchFamily="49" charset="0"/>
              </a:rPr>
              <a:t>Pat2      B                4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105400" y="21336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81</TotalTime>
  <Words>1444</Words>
  <Application>Microsoft Office PowerPoint</Application>
  <PresentationFormat>On-screen Show (4:3)</PresentationFormat>
  <Paragraphs>283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Pushpin</vt:lpstr>
      <vt:lpstr>Proc SQL in SAS</vt:lpstr>
      <vt:lpstr>Relational Databases</vt:lpstr>
      <vt:lpstr>Example</vt:lpstr>
      <vt:lpstr>Normalization rules</vt:lpstr>
      <vt:lpstr>Entity Relationship Diagram</vt:lpstr>
      <vt:lpstr>SQL</vt:lpstr>
      <vt:lpstr>Format of SQL command</vt:lpstr>
      <vt:lpstr>Example: Simple selection, create table</vt:lpstr>
      <vt:lpstr>Example: Query</vt:lpstr>
      <vt:lpstr>Example : Select &amp; Aggregate Functions</vt:lpstr>
      <vt:lpstr>Another Aggregate Query</vt:lpstr>
      <vt:lpstr>Multiple Table Examples</vt:lpstr>
      <vt:lpstr>Example2 – Nested and set relation of queries</vt:lpstr>
      <vt:lpstr>Example of aggregate Query</vt:lpstr>
      <vt:lpstr>Type of Joins</vt:lpstr>
      <vt:lpstr>Outer Join of tables options</vt:lpstr>
      <vt:lpstr>Join Examples</vt:lpstr>
      <vt:lpstr>Joint examples</vt:lpstr>
      <vt:lpstr>Set operators</vt:lpstr>
      <vt:lpstr>Set operator cont.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 SQL in SAS</dc:title>
  <dc:creator>MHE</dc:creator>
  <cp:lastModifiedBy>MHE</cp:lastModifiedBy>
  <cp:revision>66</cp:revision>
  <dcterms:created xsi:type="dcterms:W3CDTF">2013-01-21T06:10:36Z</dcterms:created>
  <dcterms:modified xsi:type="dcterms:W3CDTF">2013-01-22T23:07:54Z</dcterms:modified>
</cp:coreProperties>
</file>