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59" r:id="rId7"/>
    <p:sldId id="258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18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894-7CE4-4AAE-856A-F97EAF4B2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48795-3E11-4D13-BBA6-029CEA8CF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7FD8-0893-4822-AF99-93137CB7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FA89-2695-4948-AE61-FDDDFB2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CA8E-77B1-48EC-9A05-6C49BFBD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4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AE9E-31D3-4BB7-8CE5-1D9ED61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61BAE-9269-4E39-9DB8-A0498E58A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4E21-2D0B-433D-B0AB-9BBBEE3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2D70-3509-43A2-B2B8-D15B477E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3DB1-3772-4FE7-B2CD-16A7FFFE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74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27365-D145-4A7A-ABBE-2314BB92A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86508-662F-4351-B372-FB28FE555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732A-2F85-4017-972B-A810EB14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1E4A-5C94-43AF-AC2A-A266D3F8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0801-073B-4CFC-A86F-47426162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4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6F8C-9BC7-4051-8AA6-0F0367A1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3CE3-D810-4500-8F05-BE84DCA3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0FA1-D811-4AE6-A9EF-3AF9199D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94B3-D68E-4D8A-82A0-DCE9807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BD56-6405-4698-AE04-8A3BDA26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75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1F3C-2F0F-41AE-89E7-CC4A130B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4B50-308F-443E-AFE6-1E273407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8971A-A75B-45A8-AD41-2C009D0D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2266-8A61-42B0-A1DA-B82D1EE2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643E-BEC0-47BF-930E-0CFCC1DE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0481-7A26-4EC2-9035-45EE072A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2E12-7162-4254-83B7-EAB2546E5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C81CD-DC23-40FD-A162-C277DD66A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0B64C-3AAA-419C-927C-95CDEE04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514D1-10F8-4EA4-87F5-B5C2935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0FA3-E4DF-4A9F-AC44-2CAF26AE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3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F4DD-146B-4115-A8F0-FBB60725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F878-A6DB-4BE4-9AE1-B34CDBAD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BA767-7A1D-43C4-9A42-BCA9ACDB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BB1C6-7E93-4314-BAC0-43CF4CDAF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1F4FB-0A2A-4F95-8333-2BA829826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4E58D-F285-4148-A36D-D6AD0EBB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21F78-3422-4E2D-B537-D3EC5CA5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461A2-420F-43A7-A140-195E0D7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2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B1E0-6BC3-4889-92F3-6E03ADFC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718FD-0AC5-435A-9346-15065D2D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8C32-FC9E-44F9-8F36-1E37CC5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46591-724B-4366-B006-9AECC4A7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9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AC304-1E4F-4EC2-A4D0-279D4E2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DF2BB-106B-4BEC-9A85-3CB6D0E5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546C-B1F9-4E5A-AA6E-398FD8F2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1443-AA2C-4F94-870C-2EEE3231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AD20-948F-4266-974F-9CD2DD47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8A53-7B62-4D88-8F11-4006E733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EAC86-1905-4900-81B8-77D9B7E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F740C-15E2-4AE4-8341-18B50960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F4A98-3FC6-43A1-AB66-002B0FA8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BC49-782F-4075-ACF5-636ECBA5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B433A-D3A8-4421-9868-81B776940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5D5EB-702F-4A9A-A102-0B932D5EC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A54C-672F-4835-83FB-4C1F5EA0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05B84-E7E9-48DB-ADCE-2574CA1F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E917F-F992-4389-8B7E-3E26F3B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F0AF5-24AB-46D2-80D5-9AEFD3F6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E7038-BE15-4221-9794-A8FC9011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A065-D67F-4BA9-94EA-74338BC5E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9F72-A069-45AF-A1FF-FF59D92F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9161-B82A-49D6-869D-9E97256D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6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tQTlUuAmDE&amp;t=856s" TargetMode="External"/><Relationship Id="rId2" Type="http://schemas.openxmlformats.org/officeDocument/2006/relationships/hyperlink" Target="https://www.youtube.com/watch?v=GMmNKUlXX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C575-1426-4073-AB0E-06964F69E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of drag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2BC1-8035-4C3D-AE8B-31A87BA8B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(Using computational fluid dynamics [CFD])</a:t>
            </a:r>
          </a:p>
        </p:txBody>
      </p:sp>
    </p:spTree>
    <p:extLst>
      <p:ext uri="{BB962C8B-B14F-4D97-AF65-F5344CB8AC3E}">
        <p14:creationId xmlns:p14="http://schemas.microsoft.com/office/powerpoint/2010/main" val="224202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Combined forces (Add them all together)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98E80-64BE-4B17-AAA9-0CCDD7DC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15" y="1385081"/>
            <a:ext cx="4674298" cy="1642321"/>
          </a:xfrm>
          <a:prstGeom prst="rect">
            <a:avLst/>
          </a:prstGeom>
        </p:spPr>
      </p:pic>
      <p:pic>
        <p:nvPicPr>
          <p:cNvPr id="13" name="Picture 2" descr="Wings and lift — Science Learning Hub">
            <a:extLst>
              <a:ext uri="{FF2B5EF4-FFF2-40B4-BE49-F238E27FC236}">
                <a16:creationId xmlns:a16="http://schemas.microsoft.com/office/drawing/2014/main" id="{9363174F-913F-4DC2-8076-741E2E0E0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5"/>
          <a:stretch/>
        </p:blipFill>
        <p:spPr bwMode="auto">
          <a:xfrm>
            <a:off x="539121" y="2042643"/>
            <a:ext cx="4294498" cy="17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roducts">
            <a:extLst>
              <a:ext uri="{FF2B5EF4-FFF2-40B4-BE49-F238E27FC236}">
                <a16:creationId xmlns:a16="http://schemas.microsoft.com/office/drawing/2014/main" id="{0F8508AC-D47E-494F-A535-27A6C378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6" y="4355551"/>
            <a:ext cx="355639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4FBE4B-5EEA-4CF3-97E8-9E612F198CAB}"/>
              </a:ext>
            </a:extLst>
          </p:cNvPr>
          <p:cNvSpPr txBox="1"/>
          <p:nvPr/>
        </p:nvSpPr>
        <p:spPr>
          <a:xfrm>
            <a:off x="2536329" y="379032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+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FE0F3-92AD-434A-9687-50E3596AEF21}"/>
              </a:ext>
            </a:extLst>
          </p:cNvPr>
          <p:cNvSpPr txBox="1"/>
          <p:nvPr/>
        </p:nvSpPr>
        <p:spPr>
          <a:xfrm>
            <a:off x="5656812" y="43555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=</a:t>
            </a:r>
            <a:endParaRPr lang="en-GB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" descr="How Do I Know the Difference Between Basic Trainers &amp; Aerobatic Trainers? |  AMA Flight School">
            <a:extLst>
              <a:ext uri="{FF2B5EF4-FFF2-40B4-BE49-F238E27FC236}">
                <a16:creationId xmlns:a16="http://schemas.microsoft.com/office/drawing/2014/main" id="{F1818DD0-486F-4D2E-A431-1F3B4BDC6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53" b="42651"/>
          <a:stretch/>
        </p:blipFill>
        <p:spPr bwMode="auto">
          <a:xfrm rot="322740">
            <a:off x="6254071" y="4063235"/>
            <a:ext cx="5874066" cy="109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33677C-6C79-4051-9F7F-AAD918853090}"/>
              </a:ext>
            </a:extLst>
          </p:cNvPr>
          <p:cNvCxnSpPr>
            <a:cxnSpLocks/>
          </p:cNvCxnSpPr>
          <p:nvPr/>
        </p:nvCxnSpPr>
        <p:spPr>
          <a:xfrm flipV="1">
            <a:off x="9191104" y="4144265"/>
            <a:ext cx="1514996" cy="483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B13F8B-4858-4650-BAD0-58C79B6AF109}"/>
              </a:ext>
            </a:extLst>
          </p:cNvPr>
          <p:cNvSpPr txBox="1"/>
          <p:nvPr/>
        </p:nvSpPr>
        <p:spPr>
          <a:xfrm>
            <a:off x="9948602" y="3605655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Resulting force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905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Laminar, turbulent flow and vortices</a:t>
            </a:r>
            <a:endParaRPr lang="en-GB" dirty="0"/>
          </a:p>
        </p:txBody>
      </p:sp>
      <p:pic>
        <p:nvPicPr>
          <p:cNvPr id="4" name="Picture 2" descr="What Is Fluid Dynamics? | Live Science">
            <a:extLst>
              <a:ext uri="{FF2B5EF4-FFF2-40B4-BE49-F238E27FC236}">
                <a16:creationId xmlns:a16="http://schemas.microsoft.com/office/drawing/2014/main" id="{35696254-24E3-4756-8A83-1D77C77E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4" y="1911378"/>
            <a:ext cx="6858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120B7B-BBA1-4798-B59A-BE95313B8D1A}"/>
              </a:ext>
            </a:extLst>
          </p:cNvPr>
          <p:cNvCxnSpPr>
            <a:cxnSpLocks/>
          </p:cNvCxnSpPr>
          <p:nvPr/>
        </p:nvCxnSpPr>
        <p:spPr>
          <a:xfrm flipH="1" flipV="1">
            <a:off x="6413500" y="3644900"/>
            <a:ext cx="723900" cy="218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445940-B293-4C95-B950-588C682BEBAB}"/>
              </a:ext>
            </a:extLst>
          </p:cNvPr>
          <p:cNvSpPr txBox="1"/>
          <p:nvPr/>
        </p:nvSpPr>
        <p:spPr>
          <a:xfrm>
            <a:off x="6585451" y="5956300"/>
            <a:ext cx="317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pressure separation region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291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Which do you think is more significant (pressure or friction drag?) 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120B7B-BBA1-4798-B59A-BE95313B8D1A}"/>
              </a:ext>
            </a:extLst>
          </p:cNvPr>
          <p:cNvCxnSpPr>
            <a:cxnSpLocks/>
          </p:cNvCxnSpPr>
          <p:nvPr/>
        </p:nvCxnSpPr>
        <p:spPr>
          <a:xfrm>
            <a:off x="2000250" y="51646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523F7A-3C15-47D3-9D14-3077E23489BE}"/>
              </a:ext>
            </a:extLst>
          </p:cNvPr>
          <p:cNvCxnSpPr>
            <a:cxnSpLocks/>
          </p:cNvCxnSpPr>
          <p:nvPr/>
        </p:nvCxnSpPr>
        <p:spPr>
          <a:xfrm>
            <a:off x="2000250" y="44661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4380A-7012-499C-B96B-07BB81F23D8C}"/>
              </a:ext>
            </a:extLst>
          </p:cNvPr>
          <p:cNvCxnSpPr>
            <a:cxnSpLocks/>
          </p:cNvCxnSpPr>
          <p:nvPr/>
        </p:nvCxnSpPr>
        <p:spPr>
          <a:xfrm>
            <a:off x="2000250" y="36406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EE3ABC-37D4-46C4-A24E-7363C3FC9F2E}"/>
              </a:ext>
            </a:extLst>
          </p:cNvPr>
          <p:cNvCxnSpPr>
            <a:cxnSpLocks/>
          </p:cNvCxnSpPr>
          <p:nvPr/>
        </p:nvCxnSpPr>
        <p:spPr>
          <a:xfrm>
            <a:off x="2000250" y="28278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28CE5B7-FC84-4DB9-9FE4-388DF5B07514}"/>
              </a:ext>
            </a:extLst>
          </p:cNvPr>
          <p:cNvSpPr/>
          <p:nvPr/>
        </p:nvSpPr>
        <p:spPr>
          <a:xfrm>
            <a:off x="5092700" y="3314700"/>
            <a:ext cx="32131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2A33A-2785-4D31-BE34-C349151A50A9}"/>
              </a:ext>
            </a:extLst>
          </p:cNvPr>
          <p:cNvSpPr/>
          <p:nvPr/>
        </p:nvSpPr>
        <p:spPr>
          <a:xfrm>
            <a:off x="6096000" y="4466157"/>
            <a:ext cx="901700" cy="107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1EB38A-A623-4A5A-92B5-625550357ABD}"/>
              </a:ext>
            </a:extLst>
          </p:cNvPr>
          <p:cNvCxnSpPr>
            <a:cxnSpLocks/>
          </p:cNvCxnSpPr>
          <p:nvPr/>
        </p:nvCxnSpPr>
        <p:spPr>
          <a:xfrm>
            <a:off x="2000250" y="60155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A11442-DD6B-4609-89F6-1F6639590BC9}"/>
              </a:ext>
            </a:extLst>
          </p:cNvPr>
          <p:cNvCxnSpPr>
            <a:cxnSpLocks/>
          </p:cNvCxnSpPr>
          <p:nvPr/>
        </p:nvCxnSpPr>
        <p:spPr>
          <a:xfrm>
            <a:off x="4502150" y="58250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D85714-EDC4-4D29-BAE0-4A4C179083A3}"/>
              </a:ext>
            </a:extLst>
          </p:cNvPr>
          <p:cNvCxnSpPr>
            <a:cxnSpLocks/>
          </p:cNvCxnSpPr>
          <p:nvPr/>
        </p:nvCxnSpPr>
        <p:spPr>
          <a:xfrm>
            <a:off x="4603750" y="42629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EFCC7F-03DA-43EE-B423-62053A29EAE5}"/>
              </a:ext>
            </a:extLst>
          </p:cNvPr>
          <p:cNvCxnSpPr>
            <a:cxnSpLocks/>
          </p:cNvCxnSpPr>
          <p:nvPr/>
        </p:nvCxnSpPr>
        <p:spPr>
          <a:xfrm>
            <a:off x="3943350" y="48217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B71904-E529-43E8-8A75-BA45A74574D2}"/>
              </a:ext>
            </a:extLst>
          </p:cNvPr>
          <p:cNvCxnSpPr>
            <a:cxnSpLocks/>
          </p:cNvCxnSpPr>
          <p:nvPr/>
        </p:nvCxnSpPr>
        <p:spPr>
          <a:xfrm>
            <a:off x="4603750" y="37803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D76-6181-411A-92C5-A7E41B8AA1CA}"/>
              </a:ext>
            </a:extLst>
          </p:cNvPr>
          <p:cNvCxnSpPr>
            <a:cxnSpLocks/>
          </p:cNvCxnSpPr>
          <p:nvPr/>
        </p:nvCxnSpPr>
        <p:spPr>
          <a:xfrm>
            <a:off x="5429250" y="28278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BD4499-A70C-4770-82A8-79D81CBEE0FE}"/>
              </a:ext>
            </a:extLst>
          </p:cNvPr>
          <p:cNvCxnSpPr>
            <a:cxnSpLocks/>
          </p:cNvCxnSpPr>
          <p:nvPr/>
        </p:nvCxnSpPr>
        <p:spPr>
          <a:xfrm>
            <a:off x="6997700" y="3674514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67704-C5A5-4CE2-84B8-3BC285420B02}"/>
              </a:ext>
            </a:extLst>
          </p:cNvPr>
          <p:cNvCxnSpPr>
            <a:cxnSpLocks/>
          </p:cNvCxnSpPr>
          <p:nvPr/>
        </p:nvCxnSpPr>
        <p:spPr>
          <a:xfrm>
            <a:off x="7442200" y="4419571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EFDE7D-D5DC-42C7-940C-78C84F566748}"/>
              </a:ext>
            </a:extLst>
          </p:cNvPr>
          <p:cNvCxnSpPr>
            <a:cxnSpLocks/>
          </p:cNvCxnSpPr>
          <p:nvPr/>
        </p:nvCxnSpPr>
        <p:spPr>
          <a:xfrm>
            <a:off x="7969250" y="5257771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EB61F-777A-489F-9C33-1942760BF747}"/>
              </a:ext>
            </a:extLst>
          </p:cNvPr>
          <p:cNvCxnSpPr>
            <a:cxnSpLocks/>
          </p:cNvCxnSpPr>
          <p:nvPr/>
        </p:nvCxnSpPr>
        <p:spPr>
          <a:xfrm>
            <a:off x="7969250" y="5748828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AA9499-3845-425A-9BD9-9AB4B20004BC}"/>
              </a:ext>
            </a:extLst>
          </p:cNvPr>
          <p:cNvCxnSpPr>
            <a:cxnSpLocks/>
          </p:cNvCxnSpPr>
          <p:nvPr/>
        </p:nvCxnSpPr>
        <p:spPr>
          <a:xfrm>
            <a:off x="9594850" y="3750685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1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770F-1380-4A62-BAA0-3A272C63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33FF-E64D-409F-8351-0769E815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Pressure and drag: </a:t>
            </a:r>
            <a:r>
              <a:rPr lang="en-US" sz="2000" dirty="0">
                <a:hlinkClick r:id="rId2"/>
              </a:rPr>
              <a:t>https://www.youtube.com/watch?v=GMmNKUlXXDs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Solidworks</a:t>
            </a:r>
            <a:r>
              <a:rPr lang="en-US" sz="2000" dirty="0"/>
              <a:t> and CFD for cars: </a:t>
            </a:r>
            <a:r>
              <a:rPr lang="en-US" sz="2000" dirty="0">
                <a:hlinkClick r:id="rId3"/>
              </a:rPr>
              <a:t>https://www.youtube.com/watch?v=GtQTlUuAmDE&amp;t=856s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409C-D178-42EB-BDFC-4A1C0816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Computational fluid dynamics [CFD]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8157-33CC-4BC1-9084-F58348FF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…. i.e. using </a:t>
            </a:r>
            <a:r>
              <a:rPr lang="en-US" dirty="0" err="1"/>
              <a:t>maths</a:t>
            </a:r>
            <a:r>
              <a:rPr lang="en-US" dirty="0"/>
              <a:t> to see how fluids flow</a:t>
            </a:r>
            <a:endParaRPr lang="en-GB" dirty="0"/>
          </a:p>
        </p:txBody>
      </p:sp>
      <p:pic>
        <p:nvPicPr>
          <p:cNvPr id="1026" name="Picture 2" descr="What Is Fluid Dynamics? | Live Science">
            <a:extLst>
              <a:ext uri="{FF2B5EF4-FFF2-40B4-BE49-F238E27FC236}">
                <a16:creationId xmlns:a16="http://schemas.microsoft.com/office/drawing/2014/main" id="{7078DB69-E55F-4C1D-8655-C5712AC8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64" y="2635278"/>
            <a:ext cx="6858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ngs and lift — Science Learning Hub">
            <a:extLst>
              <a:ext uri="{FF2B5EF4-FFF2-40B4-BE49-F238E27FC236}">
                <a16:creationId xmlns:a16="http://schemas.microsoft.com/office/drawing/2014/main" id="{5B9BB2F9-64E1-49BE-969E-6B82B42B1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2" t="8924" r="-1" b="44141"/>
          <a:stretch/>
        </p:blipFill>
        <p:spPr bwMode="auto">
          <a:xfrm>
            <a:off x="1948070" y="2218414"/>
            <a:ext cx="8006832" cy="215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209844-198A-4E7E-B268-EEAF3E95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Frictional Forces (Friction Drag)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0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Pressure forces</a:t>
            </a:r>
            <a:endParaRPr lang="en-GB" dirty="0"/>
          </a:p>
        </p:txBody>
      </p:sp>
      <p:pic>
        <p:nvPicPr>
          <p:cNvPr id="4" name="Picture 2" descr="What Is Fluid Dynamics? | Live Science">
            <a:extLst>
              <a:ext uri="{FF2B5EF4-FFF2-40B4-BE49-F238E27FC236}">
                <a16:creationId xmlns:a16="http://schemas.microsoft.com/office/drawing/2014/main" id="{35696254-24E3-4756-8A83-1D77C77E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4" y="1911378"/>
            <a:ext cx="6858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1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ngs and lift — Science Learning Hub">
            <a:extLst>
              <a:ext uri="{FF2B5EF4-FFF2-40B4-BE49-F238E27FC236}">
                <a16:creationId xmlns:a16="http://schemas.microsoft.com/office/drawing/2014/main" id="{5B9BB2F9-64E1-49BE-969E-6B82B42B1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5"/>
          <a:stretch/>
        </p:blipFill>
        <p:spPr bwMode="auto">
          <a:xfrm>
            <a:off x="1992002" y="1808718"/>
            <a:ext cx="7962900" cy="324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9519CFB-2DF5-4B5A-9450-95D3CBD8ACF1}"/>
              </a:ext>
            </a:extLst>
          </p:cNvPr>
          <p:cNvSpPr txBox="1">
            <a:spLocks/>
          </p:cNvSpPr>
          <p:nvPr/>
        </p:nvSpPr>
        <p:spPr>
          <a:xfrm>
            <a:off x="838200" y="151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Pressure forces (pressure drag)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25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oducts">
            <a:extLst>
              <a:ext uri="{FF2B5EF4-FFF2-40B4-BE49-F238E27FC236}">
                <a16:creationId xmlns:a16="http://schemas.microsoft.com/office/drawing/2014/main" id="{C00099CE-5B6F-4796-81A8-98A22BBC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36" y="1270000"/>
            <a:ext cx="7191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Pressure forces (pressure drag)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81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Combined forces</a:t>
            </a:r>
            <a:endParaRPr lang="en-GB" dirty="0"/>
          </a:p>
        </p:txBody>
      </p:sp>
      <p:pic>
        <p:nvPicPr>
          <p:cNvPr id="5122" name="Picture 2" descr="How Do I Know the Difference Between Basic Trainers &amp; Aerobatic Trainers? |  AMA Flight School">
            <a:extLst>
              <a:ext uri="{FF2B5EF4-FFF2-40B4-BE49-F238E27FC236}">
                <a16:creationId xmlns:a16="http://schemas.microsoft.com/office/drawing/2014/main" id="{868341CC-8AFD-4696-9CBA-F9170E581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53" b="42651"/>
          <a:stretch/>
        </p:blipFill>
        <p:spPr bwMode="auto">
          <a:xfrm rot="322740">
            <a:off x="1384299" y="3170426"/>
            <a:ext cx="9423400" cy="17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EDCBDB-3855-41B5-B98C-919C8A0398E1}"/>
              </a:ext>
            </a:extLst>
          </p:cNvPr>
          <p:cNvCxnSpPr/>
          <p:nvPr/>
        </p:nvCxnSpPr>
        <p:spPr>
          <a:xfrm>
            <a:off x="5562600" y="4189643"/>
            <a:ext cx="47752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9F176-064C-4F4E-AE3E-D85C4804AF86}"/>
              </a:ext>
            </a:extLst>
          </p:cNvPr>
          <p:cNvCxnSpPr>
            <a:cxnSpLocks/>
          </p:cNvCxnSpPr>
          <p:nvPr/>
        </p:nvCxnSpPr>
        <p:spPr>
          <a:xfrm flipV="1">
            <a:off x="5562600" y="2095500"/>
            <a:ext cx="0" cy="20955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D8D499-40D6-45B4-B5E4-17056D7A1371}"/>
              </a:ext>
            </a:extLst>
          </p:cNvPr>
          <p:cNvSpPr txBox="1"/>
          <p:nvPr/>
        </p:nvSpPr>
        <p:spPr>
          <a:xfrm>
            <a:off x="5613175" y="14500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Lift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9B8EB-48C9-436F-B92D-062500371A86}"/>
              </a:ext>
            </a:extLst>
          </p:cNvPr>
          <p:cNvSpPr txBox="1"/>
          <p:nvPr/>
        </p:nvSpPr>
        <p:spPr>
          <a:xfrm>
            <a:off x="10337800" y="381895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Drag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FBEBDF-5092-41E0-9843-1413E793C9C0}"/>
              </a:ext>
            </a:extLst>
          </p:cNvPr>
          <p:cNvCxnSpPr>
            <a:cxnSpLocks/>
          </p:cNvCxnSpPr>
          <p:nvPr/>
        </p:nvCxnSpPr>
        <p:spPr>
          <a:xfrm flipV="1">
            <a:off x="5562600" y="2437511"/>
            <a:ext cx="3657601" cy="1750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8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Combined forces</a:t>
            </a:r>
            <a:endParaRPr lang="en-GB" dirty="0"/>
          </a:p>
        </p:txBody>
      </p:sp>
      <p:pic>
        <p:nvPicPr>
          <p:cNvPr id="5122" name="Picture 2" descr="How Do I Know the Difference Between Basic Trainers &amp; Aerobatic Trainers? |  AMA Flight School">
            <a:extLst>
              <a:ext uri="{FF2B5EF4-FFF2-40B4-BE49-F238E27FC236}">
                <a16:creationId xmlns:a16="http://schemas.microsoft.com/office/drawing/2014/main" id="{868341CC-8AFD-4696-9CBA-F9170E581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53" b="42651"/>
          <a:stretch/>
        </p:blipFill>
        <p:spPr bwMode="auto">
          <a:xfrm rot="322740">
            <a:off x="1384299" y="3170426"/>
            <a:ext cx="9423400" cy="17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EDCBDB-3855-41B5-B98C-919C8A0398E1}"/>
              </a:ext>
            </a:extLst>
          </p:cNvPr>
          <p:cNvCxnSpPr/>
          <p:nvPr/>
        </p:nvCxnSpPr>
        <p:spPr>
          <a:xfrm>
            <a:off x="5562600" y="4189643"/>
            <a:ext cx="47752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9F176-064C-4F4E-AE3E-D85C4804AF86}"/>
              </a:ext>
            </a:extLst>
          </p:cNvPr>
          <p:cNvCxnSpPr>
            <a:cxnSpLocks/>
          </p:cNvCxnSpPr>
          <p:nvPr/>
        </p:nvCxnSpPr>
        <p:spPr>
          <a:xfrm flipV="1">
            <a:off x="5562600" y="2095500"/>
            <a:ext cx="0" cy="20955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D8D499-40D6-45B4-B5E4-17056D7A1371}"/>
              </a:ext>
            </a:extLst>
          </p:cNvPr>
          <p:cNvSpPr txBox="1"/>
          <p:nvPr/>
        </p:nvSpPr>
        <p:spPr>
          <a:xfrm>
            <a:off x="5613175" y="14500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Lift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9B8EB-48C9-436F-B92D-062500371A86}"/>
              </a:ext>
            </a:extLst>
          </p:cNvPr>
          <p:cNvSpPr txBox="1"/>
          <p:nvPr/>
        </p:nvSpPr>
        <p:spPr>
          <a:xfrm>
            <a:off x="10337800" y="381895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Drag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FBEBDF-5092-41E0-9843-1413E793C9C0}"/>
              </a:ext>
            </a:extLst>
          </p:cNvPr>
          <p:cNvCxnSpPr>
            <a:cxnSpLocks/>
          </p:cNvCxnSpPr>
          <p:nvPr/>
        </p:nvCxnSpPr>
        <p:spPr>
          <a:xfrm flipV="1">
            <a:off x="5562600" y="2437511"/>
            <a:ext cx="3657601" cy="1750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2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Simulation of drag</vt:lpstr>
      <vt:lpstr>Resources</vt:lpstr>
      <vt:lpstr>Computational fluid dynamics [CFD]</vt:lpstr>
      <vt:lpstr>Frictional Forces (Friction Drag)</vt:lpstr>
      <vt:lpstr>Pressure forces</vt:lpstr>
      <vt:lpstr>PowerPoint Presentation</vt:lpstr>
      <vt:lpstr>Pressure forces (pressure drag)</vt:lpstr>
      <vt:lpstr>Combined forces</vt:lpstr>
      <vt:lpstr>Combined forces</vt:lpstr>
      <vt:lpstr>Combined forces (Add them all together)</vt:lpstr>
      <vt:lpstr>Laminar, turbulent flow and vortices</vt:lpstr>
      <vt:lpstr>Which do you think is more significant (pressure or friction drag?)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drag</dc:title>
  <dc:creator>No Prob - Llama</dc:creator>
  <cp:lastModifiedBy>No Prob - Llama</cp:lastModifiedBy>
  <cp:revision>4</cp:revision>
  <dcterms:created xsi:type="dcterms:W3CDTF">2021-05-24T16:05:51Z</dcterms:created>
  <dcterms:modified xsi:type="dcterms:W3CDTF">2021-05-24T16:29:51Z</dcterms:modified>
</cp:coreProperties>
</file>