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35" r:id="rId2"/>
    <p:sldId id="349" r:id="rId3"/>
    <p:sldId id="324" r:id="rId4"/>
    <p:sldId id="328" r:id="rId5"/>
    <p:sldId id="325" r:id="rId6"/>
    <p:sldId id="326" r:id="rId7"/>
    <p:sldId id="350" r:id="rId8"/>
    <p:sldId id="346" r:id="rId9"/>
    <p:sldId id="351" r:id="rId10"/>
    <p:sldId id="352" r:id="rId11"/>
    <p:sldId id="361" r:id="rId12"/>
    <p:sldId id="357" r:id="rId13"/>
    <p:sldId id="353" r:id="rId14"/>
    <p:sldId id="358" r:id="rId15"/>
    <p:sldId id="330" r:id="rId16"/>
    <p:sldId id="343" r:id="rId17"/>
    <p:sldId id="362" r:id="rId18"/>
    <p:sldId id="345"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22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90C3"/>
    <a:srgbClr val="094960"/>
    <a:srgbClr val="6CB9B3"/>
    <a:srgbClr val="D67D00"/>
    <a:srgbClr val="EBB200"/>
    <a:srgbClr val="C053A0"/>
    <a:srgbClr val="E7AE00"/>
    <a:srgbClr val="D1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94660"/>
  </p:normalViewPr>
  <p:slideViewPr>
    <p:cSldViewPr snapToGrid="0">
      <p:cViewPr varScale="1">
        <p:scale>
          <a:sx n="154" d="100"/>
          <a:sy n="154" d="100"/>
        </p:scale>
        <p:origin x="642" y="138"/>
      </p:cViewPr>
      <p:guideLst>
        <p:guide orient="horz" pos="2225"/>
        <p:guide pos="3840"/>
      </p:guideLst>
    </p:cSldViewPr>
  </p:slideViewPr>
  <p:notesTextViewPr>
    <p:cViewPr>
      <p:scale>
        <a:sx n="1" d="1"/>
        <a:sy n="1" d="1"/>
      </p:scale>
      <p:origin x="0" y="0"/>
    </p:cViewPr>
  </p:notesTextViewPr>
  <p:sorterViewPr>
    <p:cViewPr>
      <p:scale>
        <a:sx n="125" d="100"/>
        <a:sy n="125" d="100"/>
      </p:scale>
      <p:origin x="0" y="-26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B1106-D315-450F-89EF-4AC380C72D6F}" type="datetimeFigureOut">
              <a:rPr lang="zh-CN" altLang="en-US" smtClean="0"/>
              <a:t>2019/12/26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7109F-DFC2-48F8-B2ED-1186A73B1E71}" type="slidenum">
              <a:rPr lang="zh-CN" altLang="en-US" smtClean="0"/>
              <a:t>‹#›</a:t>
            </a:fld>
            <a:endParaRPr lang="zh-CN" altLang="en-US"/>
          </a:p>
        </p:txBody>
      </p:sp>
    </p:spTree>
    <p:extLst>
      <p:ext uri="{BB962C8B-B14F-4D97-AF65-F5344CB8AC3E}">
        <p14:creationId xmlns:p14="http://schemas.microsoft.com/office/powerpoint/2010/main" val="100490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122"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512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5883986D-431A-41D5-9FAF-37D373415C0B}" type="slidenum">
              <a:rPr altLang="en-US" smtClean="0"/>
              <a:pPr/>
              <a:t>1</a:t>
            </a:fld>
            <a:endParaRPr lang="zh-CN" altLang="en-US"/>
          </a:p>
        </p:txBody>
      </p:sp>
    </p:spTree>
    <p:extLst>
      <p:ext uri="{BB962C8B-B14F-4D97-AF65-F5344CB8AC3E}">
        <p14:creationId xmlns:p14="http://schemas.microsoft.com/office/powerpoint/2010/main" val="119758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10</a:t>
            </a:fld>
            <a:endParaRPr lang="zh-CN" altLang="en-US"/>
          </a:p>
        </p:txBody>
      </p:sp>
    </p:spTree>
    <p:extLst>
      <p:ext uri="{BB962C8B-B14F-4D97-AF65-F5344CB8AC3E}">
        <p14:creationId xmlns:p14="http://schemas.microsoft.com/office/powerpoint/2010/main" val="14022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11</a:t>
            </a:fld>
            <a:endParaRPr lang="zh-CN" altLang="en-US"/>
          </a:p>
        </p:txBody>
      </p:sp>
    </p:spTree>
    <p:extLst>
      <p:ext uri="{BB962C8B-B14F-4D97-AF65-F5344CB8AC3E}">
        <p14:creationId xmlns:p14="http://schemas.microsoft.com/office/powerpoint/2010/main" val="3151858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12</a:t>
            </a:fld>
            <a:endParaRPr lang="zh-CN" altLang="en-US"/>
          </a:p>
        </p:txBody>
      </p:sp>
    </p:spTree>
    <p:extLst>
      <p:ext uri="{BB962C8B-B14F-4D97-AF65-F5344CB8AC3E}">
        <p14:creationId xmlns:p14="http://schemas.microsoft.com/office/powerpoint/2010/main" val="207366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13</a:t>
            </a:fld>
            <a:endParaRPr lang="zh-CN" altLang="en-US"/>
          </a:p>
        </p:txBody>
      </p:sp>
    </p:spTree>
    <p:extLst>
      <p:ext uri="{BB962C8B-B14F-4D97-AF65-F5344CB8AC3E}">
        <p14:creationId xmlns:p14="http://schemas.microsoft.com/office/powerpoint/2010/main" val="213104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14</a:t>
            </a:fld>
            <a:endParaRPr lang="zh-CN" altLang="en-US"/>
          </a:p>
        </p:txBody>
      </p:sp>
    </p:spTree>
    <p:extLst>
      <p:ext uri="{BB962C8B-B14F-4D97-AF65-F5344CB8AC3E}">
        <p14:creationId xmlns:p14="http://schemas.microsoft.com/office/powerpoint/2010/main" val="1511384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15</a:t>
            </a:fld>
            <a:endParaRPr lang="zh-CN" altLang="en-US"/>
          </a:p>
        </p:txBody>
      </p:sp>
    </p:spTree>
    <p:extLst>
      <p:ext uri="{BB962C8B-B14F-4D97-AF65-F5344CB8AC3E}">
        <p14:creationId xmlns:p14="http://schemas.microsoft.com/office/powerpoint/2010/main" val="2530979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16</a:t>
            </a:fld>
            <a:endParaRPr lang="zh-CN" altLang="en-US"/>
          </a:p>
        </p:txBody>
      </p:sp>
    </p:spTree>
    <p:extLst>
      <p:ext uri="{BB962C8B-B14F-4D97-AF65-F5344CB8AC3E}">
        <p14:creationId xmlns:p14="http://schemas.microsoft.com/office/powerpoint/2010/main" val="2021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17</a:t>
            </a:fld>
            <a:endParaRPr lang="zh-CN" altLang="en-US"/>
          </a:p>
        </p:txBody>
      </p:sp>
    </p:spTree>
    <p:extLst>
      <p:ext uri="{BB962C8B-B14F-4D97-AF65-F5344CB8AC3E}">
        <p14:creationId xmlns:p14="http://schemas.microsoft.com/office/powerpoint/2010/main" val="4271773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18</a:t>
            </a:fld>
            <a:endParaRPr lang="zh-CN" altLang="en-US"/>
          </a:p>
        </p:txBody>
      </p:sp>
    </p:spTree>
    <p:extLst>
      <p:ext uri="{BB962C8B-B14F-4D97-AF65-F5344CB8AC3E}">
        <p14:creationId xmlns:p14="http://schemas.microsoft.com/office/powerpoint/2010/main" val="10816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2</a:t>
            </a:fld>
            <a:endParaRPr lang="zh-CN" altLang="en-US"/>
          </a:p>
        </p:txBody>
      </p:sp>
    </p:spTree>
    <p:extLst>
      <p:ext uri="{BB962C8B-B14F-4D97-AF65-F5344CB8AC3E}">
        <p14:creationId xmlns:p14="http://schemas.microsoft.com/office/powerpoint/2010/main" val="410531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3</a:t>
            </a:fld>
            <a:endParaRPr lang="zh-CN" altLang="en-US"/>
          </a:p>
        </p:txBody>
      </p:sp>
    </p:spTree>
    <p:extLst>
      <p:ext uri="{BB962C8B-B14F-4D97-AF65-F5344CB8AC3E}">
        <p14:creationId xmlns:p14="http://schemas.microsoft.com/office/powerpoint/2010/main" val="226119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4</a:t>
            </a:fld>
            <a:endParaRPr lang="zh-CN" altLang="en-US"/>
          </a:p>
        </p:txBody>
      </p:sp>
    </p:spTree>
    <p:extLst>
      <p:ext uri="{BB962C8B-B14F-4D97-AF65-F5344CB8AC3E}">
        <p14:creationId xmlns:p14="http://schemas.microsoft.com/office/powerpoint/2010/main" val="312797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5</a:t>
            </a:fld>
            <a:endParaRPr lang="zh-CN" altLang="en-US"/>
          </a:p>
        </p:txBody>
      </p:sp>
    </p:spTree>
    <p:extLst>
      <p:ext uri="{BB962C8B-B14F-4D97-AF65-F5344CB8AC3E}">
        <p14:creationId xmlns:p14="http://schemas.microsoft.com/office/powerpoint/2010/main" val="3434970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6</a:t>
            </a:fld>
            <a:endParaRPr lang="zh-CN" altLang="en-US"/>
          </a:p>
        </p:txBody>
      </p:sp>
    </p:spTree>
    <p:extLst>
      <p:ext uri="{BB962C8B-B14F-4D97-AF65-F5344CB8AC3E}">
        <p14:creationId xmlns:p14="http://schemas.microsoft.com/office/powerpoint/2010/main" val="165000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7</a:t>
            </a:fld>
            <a:endParaRPr lang="zh-CN" altLang="en-US"/>
          </a:p>
        </p:txBody>
      </p:sp>
    </p:spTree>
    <p:extLst>
      <p:ext uri="{BB962C8B-B14F-4D97-AF65-F5344CB8AC3E}">
        <p14:creationId xmlns:p14="http://schemas.microsoft.com/office/powerpoint/2010/main" val="390691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8</a:t>
            </a:fld>
            <a:endParaRPr lang="zh-CN" altLang="en-US"/>
          </a:p>
        </p:txBody>
      </p:sp>
    </p:spTree>
    <p:extLst>
      <p:ext uri="{BB962C8B-B14F-4D97-AF65-F5344CB8AC3E}">
        <p14:creationId xmlns:p14="http://schemas.microsoft.com/office/powerpoint/2010/main" val="1884252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fld id="{F61732BA-EE84-4D4C-958D-4F8092BA382D}" type="slidenum">
              <a:rPr altLang="en-US" smtClean="0"/>
              <a:pPr/>
              <a:t>9</a:t>
            </a:fld>
            <a:endParaRPr lang="zh-CN" altLang="en-US"/>
          </a:p>
        </p:txBody>
      </p:sp>
    </p:spTree>
    <p:extLst>
      <p:ext uri="{BB962C8B-B14F-4D97-AF65-F5344CB8AC3E}">
        <p14:creationId xmlns:p14="http://schemas.microsoft.com/office/powerpoint/2010/main" val="112091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603B722-882B-4F81-B66B-3DC53DE7CBF7}" type="datetimeFigureOut">
              <a:rPr lang="zh-CN" altLang="en-US"/>
              <a:t>2019/12/26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97E1E20-F450-4466-9B23-40347266E809}"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81ECE25-30E4-4F41-9A01-88DEC6CBB927}" type="datetimeFigureOut">
              <a:rPr lang="zh-CN" altLang="en-US"/>
              <a:t>2019/12/26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023653C-F55C-4821-BC75-92AA736FFC5F}"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F851951-F682-4279-B6A5-B6ECC6AA397E}" type="datetimeFigureOut">
              <a:rPr lang="zh-CN" altLang="en-US"/>
              <a:t>2019/12/26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BC760A9-CC19-484B-AA29-974B3CCF14E0}"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1F54DE-E28B-4F0E-8925-AB470C875BFF}" type="datetimeFigureOut">
              <a:rPr lang="zh-CN" altLang="en-US"/>
              <a:t>2019/12/26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5E43398-6DCD-484C-9819-A07B4BDC7A4D}"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C6955BE-BF06-424A-A331-2607D74C91DE}" type="datetimeFigureOut">
              <a:rPr lang="zh-CN" altLang="en-US"/>
              <a:t>2019/12/26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994AC48-AD77-4657-AE03-6A9991CCEDDF}"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1186EF-9D79-4509-BB19-77B962A502DD}" type="datetimeFigureOut">
              <a:rPr lang="zh-CN" altLang="en-US"/>
              <a:t>2019/12/26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40DB672-202C-4184-AB5C-9C8D037A82CF}"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B514B73-0C82-420C-9DA5-9D3BCB965001}" type="datetimeFigureOut">
              <a:rPr lang="zh-CN" altLang="en-US"/>
              <a:t>2019/12/26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3DFF5DE-313C-489A-B4BE-67747C90767A}"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DF32C0B-ECA8-4936-98B7-F3D15A688B8A}" type="datetimeFigureOut">
              <a:rPr lang="zh-CN" altLang="en-US"/>
              <a:t>2019/12/26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0618F9A-86B9-40E3-8CAB-A8F236124A67}"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E4B19E-D204-4973-BEA6-40D9369F3DBF}" type="datetimeFigureOut">
              <a:rPr lang="zh-CN" altLang="en-US"/>
              <a:t>2019/12/26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D694863-60EC-4C47-B3C2-4BC30AF1FD47}"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275F62-40C2-427E-9493-37C873ED9A81}" type="datetimeFigureOut">
              <a:rPr lang="zh-CN" altLang="en-US"/>
              <a:t>2019/12/26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ED3F4A7-6724-46E1-BE65-8990C24D01D5}"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6F4E3CD-5733-4B25-A4D9-92162829167F}" type="datetimeFigureOut">
              <a:rPr lang="zh-CN" altLang="en-US"/>
              <a:t>2019/12/26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FBB3005-9A84-443F-8036-A7062A837D20}"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76FEA533-1123-490A-89B9-2ABE7FEBC918}" type="datetimeFigureOut">
              <a:rPr lang="zh-CN" altLang="en-US"/>
              <a:t>2019/12/26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8C054A0E-2429-48C3-AB4D-3133D3527E24}"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ometrics.idealtest.org/findTotalDbByMode.do?mode=Iri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76582"/>
            <a:ext cx="12192000" cy="3384550"/>
          </a:xfrm>
          <a:prstGeom prst="rect">
            <a:avLst/>
          </a:prstGeom>
          <a:gradFill flip="none" rotWithShape="1">
            <a:gsLst>
              <a:gs pos="0">
                <a:schemeClr val="accent1">
                  <a:shade val="30000"/>
                  <a:satMod val="115000"/>
                  <a:lumMod val="90000"/>
                </a:schemeClr>
              </a:gs>
              <a:gs pos="50000">
                <a:schemeClr val="accent1">
                  <a:lumMod val="50000"/>
                  <a:shade val="67500"/>
                  <a:satMod val="115000"/>
                </a:schemeClr>
              </a:gs>
              <a:gs pos="100000">
                <a:schemeClr val="accent1">
                  <a:lumMod val="50000"/>
                  <a:shade val="100000"/>
                  <a:satMod val="115000"/>
                </a:schemeClr>
              </a:gs>
            </a:gsLst>
            <a:lin ang="5400000" scaled="0"/>
            <a:tileRect/>
          </a:gra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buFontTx/>
              <a:buNone/>
              <a:defRPr/>
            </a:pPr>
            <a:endParaRPr lang="zh-CN" altLang="en-US" dirty="0"/>
          </a:p>
        </p:txBody>
      </p:sp>
      <p:sp>
        <p:nvSpPr>
          <p:cNvPr id="4098" name="标题 1"/>
          <p:cNvSpPr>
            <a:spLocks noGrp="1"/>
          </p:cNvSpPr>
          <p:nvPr>
            <p:ph type="ctrTitle"/>
          </p:nvPr>
        </p:nvSpPr>
        <p:spPr>
          <a:xfrm>
            <a:off x="958850" y="2965855"/>
            <a:ext cx="10274300" cy="926289"/>
          </a:xfrm>
        </p:spPr>
        <p:txBody>
          <a:bodyPr/>
          <a:lstStyle/>
          <a:p>
            <a:pPr eaLnBrk="1" hangingPunct="1">
              <a:lnSpc>
                <a:spcPts val="7500"/>
              </a:lnSpc>
            </a:pPr>
            <a:r>
              <a:rPr lang="zh-CN" altLang="en-US" sz="5400" dirty="0">
                <a:solidFill>
                  <a:schemeClr val="bg1"/>
                </a:solidFill>
                <a:latin typeface="Microsoft YaHei" panose="020B0503020204020204" pitchFamily="34" charset="-122"/>
                <a:ea typeface="Microsoft YaHei" panose="020B0503020204020204" pitchFamily="34" charset="-122"/>
                <a:cs typeface="Aparajita" panose="020B0604020202020204" pitchFamily="34" charset="0"/>
                <a:sym typeface="Microsoft YaHei" panose="020B0503020204020204" pitchFamily="34" charset="-122"/>
              </a:rPr>
              <a:t>虹膜识别</a:t>
            </a:r>
          </a:p>
        </p:txBody>
      </p:sp>
    </p:spTree>
    <p:extLst>
      <p:ext uri="{BB962C8B-B14F-4D97-AF65-F5344CB8AC3E}">
        <p14:creationId xmlns:p14="http://schemas.microsoft.com/office/powerpoint/2010/main" val="103912241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最小二乘法</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EE5C5C3C-2861-4719-AC83-9740890BD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 y="1325563"/>
            <a:ext cx="3981450" cy="3876675"/>
          </a:xfrm>
          <a:prstGeom prst="rect">
            <a:avLst/>
          </a:prstGeom>
        </p:spPr>
      </p:pic>
      <p:pic>
        <p:nvPicPr>
          <p:cNvPr id="8" name="图片 7">
            <a:extLst>
              <a:ext uri="{FF2B5EF4-FFF2-40B4-BE49-F238E27FC236}">
                <a16:creationId xmlns:a16="http://schemas.microsoft.com/office/drawing/2014/main" id="{8AE01E08-9080-4995-A0BF-D332E8197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8350" y="1325563"/>
            <a:ext cx="3371850" cy="4962525"/>
          </a:xfrm>
          <a:prstGeom prst="rect">
            <a:avLst/>
          </a:prstGeom>
        </p:spPr>
      </p:pic>
    </p:spTree>
    <p:extLst>
      <p:ext uri="{BB962C8B-B14F-4D97-AF65-F5344CB8AC3E}">
        <p14:creationId xmlns:p14="http://schemas.microsoft.com/office/powerpoint/2010/main" val="366761149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：二值化</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B901C03-E47A-4A64-9AFD-4F194714BA85}"/>
              </a:ext>
            </a:extLst>
          </p:cNvPr>
          <p:cNvSpPr txBox="1"/>
          <p:nvPr/>
        </p:nvSpPr>
        <p:spPr>
          <a:xfrm>
            <a:off x="640702" y="1474237"/>
            <a:ext cx="10705322" cy="923330"/>
          </a:xfrm>
          <a:prstGeom prst="rect">
            <a:avLst/>
          </a:prstGeom>
          <a:noFill/>
        </p:spPr>
        <p:txBody>
          <a:bodyPr wrap="square" rtlCol="0">
            <a:spAutoFit/>
          </a:bodyPr>
          <a:lstStyle/>
          <a:p>
            <a:r>
              <a:rPr lang="zh-CN" altLang="en-US" dirty="0"/>
              <a:t>         一幅图像包括目标物体、背景还有噪声，要想从多值的数字图像中直接提取出目标物体，最常用的方法就是设定一个全局的阈值</a:t>
            </a:r>
            <a:r>
              <a:rPr lang="en-US" altLang="zh-CN" dirty="0"/>
              <a:t>T</a:t>
            </a:r>
            <a:r>
              <a:rPr lang="zh-CN" altLang="en-US" dirty="0"/>
              <a:t>，用</a:t>
            </a:r>
            <a:r>
              <a:rPr lang="en-US" altLang="zh-CN" dirty="0"/>
              <a:t>T</a:t>
            </a:r>
            <a:r>
              <a:rPr lang="zh-CN" altLang="en-US" dirty="0"/>
              <a:t>将图像的数据分成两部分：大于</a:t>
            </a:r>
            <a:r>
              <a:rPr lang="en-US" altLang="zh-CN" dirty="0"/>
              <a:t>T</a:t>
            </a:r>
            <a:r>
              <a:rPr lang="zh-CN" altLang="en-US" dirty="0"/>
              <a:t>的像素群和小于</a:t>
            </a:r>
            <a:r>
              <a:rPr lang="en-US" altLang="zh-CN" dirty="0"/>
              <a:t>T</a:t>
            </a:r>
            <a:r>
              <a:rPr lang="zh-CN" altLang="en-US" dirty="0"/>
              <a:t>的像素群。将大于</a:t>
            </a:r>
            <a:r>
              <a:rPr lang="en-US" altLang="zh-CN" dirty="0"/>
              <a:t>T</a:t>
            </a:r>
            <a:r>
              <a:rPr lang="zh-CN" altLang="en-US" dirty="0"/>
              <a:t>的像素群的像素值设定为白色（或者黑色），小于</a:t>
            </a:r>
            <a:r>
              <a:rPr lang="en-US" altLang="zh-CN" dirty="0"/>
              <a:t>T</a:t>
            </a:r>
            <a:r>
              <a:rPr lang="zh-CN" altLang="en-US" dirty="0"/>
              <a:t>的像素群的像素值设定为黑色（或者白色）。</a:t>
            </a:r>
          </a:p>
        </p:txBody>
      </p:sp>
      <p:pic>
        <p:nvPicPr>
          <p:cNvPr id="13" name="图片 12">
            <a:extLst>
              <a:ext uri="{FF2B5EF4-FFF2-40B4-BE49-F238E27FC236}">
                <a16:creationId xmlns:a16="http://schemas.microsoft.com/office/drawing/2014/main" id="{2B632F22-2A1E-4FE2-8ECD-9909A185F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2" y="2489421"/>
            <a:ext cx="5010150" cy="3819525"/>
          </a:xfrm>
          <a:prstGeom prst="rect">
            <a:avLst/>
          </a:prstGeom>
        </p:spPr>
      </p:pic>
      <p:pic>
        <p:nvPicPr>
          <p:cNvPr id="15" name="图片 14">
            <a:extLst>
              <a:ext uri="{FF2B5EF4-FFF2-40B4-BE49-F238E27FC236}">
                <a16:creationId xmlns:a16="http://schemas.microsoft.com/office/drawing/2014/main" id="{3845F7B2-FCB7-451D-A22C-7CB7EB7EB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363" y="2454958"/>
            <a:ext cx="5181309" cy="3888449"/>
          </a:xfrm>
          <a:prstGeom prst="rect">
            <a:avLst/>
          </a:prstGeom>
        </p:spPr>
      </p:pic>
    </p:spTree>
    <p:extLst>
      <p:ext uri="{BB962C8B-B14F-4D97-AF65-F5344CB8AC3E}">
        <p14:creationId xmlns:p14="http://schemas.microsoft.com/office/powerpoint/2010/main" val="74828832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：归一化</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1F01D78-F587-4914-BEA3-2EC4032C6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98" y="3758687"/>
            <a:ext cx="2219048" cy="504762"/>
          </a:xfrm>
          <a:prstGeom prst="rect">
            <a:avLst/>
          </a:prstGeom>
        </p:spPr>
      </p:pic>
      <p:sp>
        <p:nvSpPr>
          <p:cNvPr id="9" name="文本框 8">
            <a:extLst>
              <a:ext uri="{FF2B5EF4-FFF2-40B4-BE49-F238E27FC236}">
                <a16:creationId xmlns:a16="http://schemas.microsoft.com/office/drawing/2014/main" id="{E851A701-2DFF-41A1-AA43-F13EE263B63D}"/>
              </a:ext>
            </a:extLst>
          </p:cNvPr>
          <p:cNvSpPr txBox="1"/>
          <p:nvPr/>
        </p:nvSpPr>
        <p:spPr>
          <a:xfrm>
            <a:off x="653144" y="1635967"/>
            <a:ext cx="5915608" cy="3477875"/>
          </a:xfrm>
          <a:prstGeom prst="rect">
            <a:avLst/>
          </a:prstGeom>
          <a:noFill/>
        </p:spPr>
        <p:txBody>
          <a:bodyPr wrap="square" rtlCol="0">
            <a:spAutoFit/>
          </a:bodyPr>
          <a:lstStyle/>
          <a:p>
            <a:r>
              <a:rPr lang="zh-CN" altLang="en-US" sz="2000" dirty="0"/>
              <a:t>图像归一化是指对图像进行标准的处理变换，使之变换为固定标准形式的过程，标准图像称作归一化图像。</a:t>
            </a:r>
          </a:p>
          <a:p>
            <a:endParaRPr lang="zh-CN" altLang="en-US" sz="2000" dirty="0"/>
          </a:p>
          <a:p>
            <a:r>
              <a:rPr lang="zh-CN" altLang="en-US" sz="2000" dirty="0"/>
              <a:t>虹膜识别中的归一化通常是指要把圆环状的图像归一化为矩形的图像，这样既可以压缩图像的大小（去掉圆饼以外白色不需要的像素），又便于后续的特征提取或者识别操作。处理过程是把圆饼状从某处切开，然后分别往两边一拉就成矩形状，这个过程会使得图像略有变形，变形的部分用邻近像素点代替，影响不是很大。</a:t>
            </a:r>
          </a:p>
        </p:txBody>
      </p:sp>
      <p:pic>
        <p:nvPicPr>
          <p:cNvPr id="12" name="图片 11">
            <a:extLst>
              <a:ext uri="{FF2B5EF4-FFF2-40B4-BE49-F238E27FC236}">
                <a16:creationId xmlns:a16="http://schemas.microsoft.com/office/drawing/2014/main" id="{0E77B28C-D5CA-4D04-915B-8E6B7D6759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32" r="5496"/>
          <a:stretch/>
        </p:blipFill>
        <p:spPr>
          <a:xfrm>
            <a:off x="6568752" y="1635967"/>
            <a:ext cx="5067341" cy="2122720"/>
          </a:xfrm>
          <a:prstGeom prst="rect">
            <a:avLst/>
          </a:prstGeom>
        </p:spPr>
      </p:pic>
    </p:spTree>
    <p:extLst>
      <p:ext uri="{BB962C8B-B14F-4D97-AF65-F5344CB8AC3E}">
        <p14:creationId xmlns:p14="http://schemas.microsoft.com/office/powerpoint/2010/main" val="16755735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：归一化结果</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40BFDE-0214-4DA5-B1EF-D07618057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862" y="3611254"/>
            <a:ext cx="9058275" cy="1371600"/>
          </a:xfrm>
          <a:prstGeom prst="rect">
            <a:avLst/>
          </a:prstGeom>
        </p:spPr>
      </p:pic>
      <p:sp>
        <p:nvSpPr>
          <p:cNvPr id="9" name="文本框 8">
            <a:extLst>
              <a:ext uri="{FF2B5EF4-FFF2-40B4-BE49-F238E27FC236}">
                <a16:creationId xmlns:a16="http://schemas.microsoft.com/office/drawing/2014/main" id="{36BAA2FC-8E68-4B5F-AFB5-5227F481207F}"/>
              </a:ext>
            </a:extLst>
          </p:cNvPr>
          <p:cNvSpPr txBox="1"/>
          <p:nvPr/>
        </p:nvSpPr>
        <p:spPr>
          <a:xfrm>
            <a:off x="3053961" y="1822579"/>
            <a:ext cx="6058677" cy="1477328"/>
          </a:xfrm>
          <a:prstGeom prst="rect">
            <a:avLst/>
          </a:prstGeom>
          <a:noFill/>
        </p:spPr>
        <p:txBody>
          <a:bodyPr wrap="square" rtlCol="0">
            <a:spAutoFit/>
          </a:bodyPr>
          <a:lstStyle/>
          <a:p>
            <a:r>
              <a:rPr lang="zh-CN" altLang="en-US" dirty="0"/>
              <a:t>特别注意：归一化过程中输入的是虹膜分割产生的等高线参数，产生的分割图只是给人以主观印象，在归一化模块并不使用</a:t>
            </a:r>
            <a:endParaRPr lang="en-US" altLang="zh-CN" dirty="0"/>
          </a:p>
          <a:p>
            <a:r>
              <a:rPr lang="zh-CN" altLang="en-US" dirty="0"/>
              <a:t>归一化生成的图像为标准图，是滤波模块的输入，滤波用于编码，方便后面比较</a:t>
            </a:r>
          </a:p>
        </p:txBody>
      </p:sp>
    </p:spTree>
    <p:extLst>
      <p:ext uri="{BB962C8B-B14F-4D97-AF65-F5344CB8AC3E}">
        <p14:creationId xmlns:p14="http://schemas.microsoft.com/office/powerpoint/2010/main" val="261196336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Gabor</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滤波</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377D8FE-C4CA-4D3B-9DEB-745600A71E38}"/>
              </a:ext>
            </a:extLst>
          </p:cNvPr>
          <p:cNvSpPr txBox="1"/>
          <p:nvPr/>
        </p:nvSpPr>
        <p:spPr>
          <a:xfrm>
            <a:off x="596900" y="1310047"/>
            <a:ext cx="4970106" cy="5078313"/>
          </a:xfrm>
          <a:prstGeom prst="rect">
            <a:avLst/>
          </a:prstGeom>
          <a:noFill/>
        </p:spPr>
        <p:txBody>
          <a:bodyPr wrap="square" rtlCol="0">
            <a:spAutoFit/>
          </a:bodyPr>
          <a:lstStyle/>
          <a:p>
            <a:r>
              <a:rPr lang="zh-CN" altLang="en-US" dirty="0"/>
              <a:t>         在图像处理领域，以</a:t>
            </a:r>
            <a:r>
              <a:rPr lang="en-US" altLang="zh-CN" dirty="0"/>
              <a:t>Dennis Gabor</a:t>
            </a:r>
            <a:r>
              <a:rPr lang="zh-CN" altLang="en-US" dirty="0"/>
              <a:t>命名的</a:t>
            </a:r>
            <a:r>
              <a:rPr lang="en-US" altLang="zh-CN" dirty="0"/>
              <a:t>Gabor</a:t>
            </a:r>
            <a:r>
              <a:rPr lang="zh-CN" altLang="en-US" dirty="0"/>
              <a:t>滤波器，是一种用于纹理分析的线性滤波器，即它主要分析的是，图像在某一特定区域的特定方向上是否有特定的频率内容。当代许多视觉科学家认为，</a:t>
            </a:r>
            <a:r>
              <a:rPr lang="en-US" altLang="zh-CN" dirty="0"/>
              <a:t>Gabor</a:t>
            </a:r>
            <a:r>
              <a:rPr lang="zh-CN" altLang="en-US" dirty="0"/>
              <a:t>滤波器的频率和方向的表达与人类的视觉系统很相似，尽管并没有实验性证据和函数原理能证明这一观点。</a:t>
            </a:r>
            <a:endParaRPr lang="en-US" altLang="zh-CN" dirty="0"/>
          </a:p>
          <a:p>
            <a:r>
              <a:rPr lang="zh-CN" altLang="en-US" dirty="0"/>
              <a:t>         一个</a:t>
            </a:r>
            <a:r>
              <a:rPr lang="en-US" altLang="zh-CN" dirty="0"/>
              <a:t>Gabor</a:t>
            </a:r>
            <a:r>
              <a:rPr lang="zh-CN" altLang="en-US" dirty="0"/>
              <a:t>核能获取到图像某个频率</a:t>
            </a:r>
            <a:r>
              <a:rPr lang="en-US" altLang="zh-CN" dirty="0"/>
              <a:t>/</a:t>
            </a:r>
            <a:r>
              <a:rPr lang="zh-CN" altLang="en-US" dirty="0"/>
              <a:t>方向邻域的响应情况，这个响应结果可以看做是图像的一个特征。那么，我们如果用多个不同频率的</a:t>
            </a:r>
            <a:r>
              <a:rPr lang="en-US" altLang="zh-CN" dirty="0"/>
              <a:t>Gabor</a:t>
            </a:r>
            <a:r>
              <a:rPr lang="zh-CN" altLang="en-US" dirty="0"/>
              <a:t>核去获取图像在不同频率邻域的响应情况，最后就能形成图像在各个频率段的特征，这个特征就可以描述图像的频率信息了。</a:t>
            </a:r>
            <a:endParaRPr lang="en-US" altLang="zh-CN" dirty="0"/>
          </a:p>
          <a:p>
            <a:r>
              <a:rPr lang="zh-CN" altLang="en-US" dirty="0"/>
              <a:t>         上图展示了一系列具有不同频率的 </a:t>
            </a:r>
            <a:r>
              <a:rPr lang="en-US" altLang="zh-CN" dirty="0"/>
              <a:t>Gabor </a:t>
            </a:r>
            <a:r>
              <a:rPr lang="zh-CN" altLang="en-US" dirty="0"/>
              <a:t>核，用这些核与图像卷积，我们就能得到图像    上每个点和其附近区域的频率分布情况。</a:t>
            </a:r>
            <a:endParaRPr lang="en-US" altLang="zh-CN" dirty="0"/>
          </a:p>
          <a:p>
            <a:r>
              <a:rPr lang="zh-CN" altLang="en-US" dirty="0"/>
              <a:t>         最终该过程会生成一个编码，用于最后的比较</a:t>
            </a:r>
          </a:p>
        </p:txBody>
      </p:sp>
      <p:pic>
        <p:nvPicPr>
          <p:cNvPr id="7" name="图片 6">
            <a:extLst>
              <a:ext uri="{FF2B5EF4-FFF2-40B4-BE49-F238E27FC236}">
                <a16:creationId xmlns:a16="http://schemas.microsoft.com/office/drawing/2014/main" id="{8483BBC2-DFC8-45C3-A123-9F25E2297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10047"/>
            <a:ext cx="5202119" cy="2923591"/>
          </a:xfrm>
          <a:prstGeom prst="rect">
            <a:avLst/>
          </a:prstGeom>
        </p:spPr>
      </p:pic>
      <p:pic>
        <p:nvPicPr>
          <p:cNvPr id="10" name="图片 9">
            <a:extLst>
              <a:ext uri="{FF2B5EF4-FFF2-40B4-BE49-F238E27FC236}">
                <a16:creationId xmlns:a16="http://schemas.microsoft.com/office/drawing/2014/main" id="{99465245-60DC-402A-A3FB-DFC80AF25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300" y="4550840"/>
            <a:ext cx="5421669" cy="858712"/>
          </a:xfrm>
          <a:prstGeom prst="rect">
            <a:avLst/>
          </a:prstGeom>
        </p:spPr>
      </p:pic>
      <p:sp>
        <p:nvSpPr>
          <p:cNvPr id="12" name="文本框 11">
            <a:extLst>
              <a:ext uri="{FF2B5EF4-FFF2-40B4-BE49-F238E27FC236}">
                <a16:creationId xmlns:a16="http://schemas.microsoft.com/office/drawing/2014/main" id="{EE7440EE-2C52-49DB-9F47-8A3F0818F4B7}"/>
              </a:ext>
            </a:extLst>
          </p:cNvPr>
          <p:cNvSpPr txBox="1"/>
          <p:nvPr/>
        </p:nvSpPr>
        <p:spPr>
          <a:xfrm>
            <a:off x="7371983" y="4048972"/>
            <a:ext cx="3981061" cy="369332"/>
          </a:xfrm>
          <a:prstGeom prst="rect">
            <a:avLst/>
          </a:prstGeom>
          <a:noFill/>
        </p:spPr>
        <p:txBody>
          <a:bodyPr wrap="square" rtlCol="0">
            <a:spAutoFit/>
          </a:bodyPr>
          <a:lstStyle/>
          <a:p>
            <a:r>
              <a:rPr lang="zh-CN" altLang="en-US" dirty="0"/>
              <a:t>不同方向与频率的卷积核</a:t>
            </a:r>
          </a:p>
        </p:txBody>
      </p:sp>
      <p:sp>
        <p:nvSpPr>
          <p:cNvPr id="13" name="文本框 12">
            <a:extLst>
              <a:ext uri="{FF2B5EF4-FFF2-40B4-BE49-F238E27FC236}">
                <a16:creationId xmlns:a16="http://schemas.microsoft.com/office/drawing/2014/main" id="{341F09B6-5456-4F9E-88DA-2BE84EE02CEB}"/>
              </a:ext>
            </a:extLst>
          </p:cNvPr>
          <p:cNvSpPr txBox="1"/>
          <p:nvPr/>
        </p:nvSpPr>
        <p:spPr>
          <a:xfrm>
            <a:off x="7505354" y="5409552"/>
            <a:ext cx="2577560" cy="369332"/>
          </a:xfrm>
          <a:prstGeom prst="rect">
            <a:avLst/>
          </a:prstGeom>
          <a:noFill/>
        </p:spPr>
        <p:txBody>
          <a:bodyPr wrap="square" rtlCol="0">
            <a:spAutoFit/>
          </a:bodyPr>
          <a:lstStyle/>
          <a:p>
            <a:r>
              <a:rPr lang="zh-CN" altLang="en-US" dirty="0"/>
              <a:t>虹膜编码（</a:t>
            </a:r>
            <a:r>
              <a:rPr lang="en-US" altLang="zh-CN" dirty="0" err="1"/>
              <a:t>Iriscode</a:t>
            </a:r>
            <a:r>
              <a:rPr lang="zh-CN" altLang="en-US" dirty="0"/>
              <a:t>）</a:t>
            </a:r>
          </a:p>
        </p:txBody>
      </p:sp>
    </p:spTree>
    <p:extLst>
      <p:ext uri="{BB962C8B-B14F-4D97-AF65-F5344CB8AC3E}">
        <p14:creationId xmlns:p14="http://schemas.microsoft.com/office/powerpoint/2010/main" val="390755031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09706"/>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：海明比较</a:t>
            </a:r>
          </a:p>
        </p:txBody>
      </p:sp>
      <p:sp>
        <p:nvSpPr>
          <p:cNvPr id="4" name="文本框 3">
            <a:extLst>
              <a:ext uri="{FF2B5EF4-FFF2-40B4-BE49-F238E27FC236}">
                <a16:creationId xmlns:a16="http://schemas.microsoft.com/office/drawing/2014/main" id="{36EF66DC-314C-4610-AA83-1A6EEB71141B}"/>
              </a:ext>
            </a:extLst>
          </p:cNvPr>
          <p:cNvSpPr txBox="1"/>
          <p:nvPr/>
        </p:nvSpPr>
        <p:spPr>
          <a:xfrm>
            <a:off x="596900" y="1623526"/>
            <a:ext cx="10537631" cy="1938992"/>
          </a:xfrm>
          <a:prstGeom prst="rect">
            <a:avLst/>
          </a:prstGeom>
          <a:noFill/>
        </p:spPr>
        <p:txBody>
          <a:bodyPr wrap="square" rtlCol="0">
            <a:spAutoFit/>
          </a:bodyPr>
          <a:lstStyle/>
          <a:p>
            <a:r>
              <a:rPr lang="zh-CN" altLang="en-US" sz="2000" dirty="0"/>
              <a:t>码字</a:t>
            </a:r>
            <a:r>
              <a:rPr lang="en-US" altLang="zh-CN" sz="2000" dirty="0"/>
              <a:t>A</a:t>
            </a:r>
            <a:r>
              <a:rPr lang="zh-CN" altLang="en-US" sz="2000" dirty="0"/>
              <a:t>为 </a:t>
            </a:r>
            <a:r>
              <a:rPr lang="en-US" altLang="zh-CN" sz="2000" dirty="0"/>
              <a:t>10001001</a:t>
            </a:r>
            <a:br>
              <a:rPr lang="en-US" altLang="zh-CN" sz="2000" dirty="0"/>
            </a:br>
            <a:r>
              <a:rPr lang="zh-CN" altLang="en-US" sz="2000" dirty="0"/>
              <a:t>码字</a:t>
            </a:r>
            <a:r>
              <a:rPr lang="en-US" altLang="zh-CN" sz="2000" dirty="0"/>
              <a:t>B</a:t>
            </a:r>
            <a:r>
              <a:rPr lang="zh-CN" altLang="en-US" sz="2000" dirty="0"/>
              <a:t>为 </a:t>
            </a:r>
            <a:r>
              <a:rPr lang="en-US" altLang="zh-CN" sz="2000" dirty="0"/>
              <a:t>10110001</a:t>
            </a:r>
            <a:br>
              <a:rPr lang="en-US" altLang="zh-CN" sz="2000" dirty="0"/>
            </a:br>
            <a:r>
              <a:rPr lang="zh-CN" altLang="en-US" sz="2000" dirty="0"/>
              <a:t>那么不同的字符数为</a:t>
            </a:r>
            <a:r>
              <a:rPr lang="en-US" altLang="zh-CN" sz="2000" dirty="0"/>
              <a:t>3</a:t>
            </a:r>
            <a:r>
              <a:rPr lang="zh-CN" altLang="en-US" sz="2000" dirty="0"/>
              <a:t>，汉明距离就是</a:t>
            </a:r>
            <a:r>
              <a:rPr lang="en-US" altLang="zh-CN" sz="2000" dirty="0"/>
              <a:t>3</a:t>
            </a:r>
          </a:p>
          <a:p>
            <a:r>
              <a:rPr lang="zh-CN" altLang="en-US" sz="2000" dirty="0"/>
              <a:t>汉明距离就是两个码不同的数的个数</a:t>
            </a:r>
            <a:endParaRPr lang="en-US" altLang="zh-CN" sz="2000" dirty="0"/>
          </a:p>
          <a:p>
            <a:r>
              <a:rPr lang="zh-CN" altLang="en-US" sz="2000" dirty="0"/>
              <a:t>通过汉明距离的比较，得到比较得分（</a:t>
            </a:r>
            <a:r>
              <a:rPr lang="en-US" altLang="zh-CN" sz="2000" dirty="0"/>
              <a:t>match score</a:t>
            </a:r>
            <a:r>
              <a:rPr lang="zh-CN" altLang="en-US" sz="2000" dirty="0"/>
              <a:t>），</a:t>
            </a:r>
            <a:endParaRPr lang="en-US" altLang="zh-CN" sz="2000" dirty="0"/>
          </a:p>
          <a:p>
            <a:r>
              <a:rPr lang="zh-CN" altLang="en-US" sz="2000" dirty="0"/>
              <a:t>根据虹膜识别理论，</a:t>
            </a:r>
            <a:r>
              <a:rPr lang="en-US" altLang="zh-CN" sz="2000" dirty="0"/>
              <a:t>match score</a:t>
            </a:r>
            <a:r>
              <a:rPr lang="zh-CN" altLang="en-US" sz="2000" dirty="0"/>
              <a:t>小于</a:t>
            </a:r>
            <a:r>
              <a:rPr lang="en-US" altLang="zh-CN" sz="2000" dirty="0"/>
              <a:t>0.32</a:t>
            </a:r>
            <a:r>
              <a:rPr lang="zh-CN" altLang="en-US" sz="2000" dirty="0"/>
              <a:t>的是同一个人，大于</a:t>
            </a:r>
            <a:r>
              <a:rPr lang="en-US" altLang="zh-CN" sz="2000" dirty="0"/>
              <a:t>0.32</a:t>
            </a:r>
            <a:r>
              <a:rPr lang="zh-CN" altLang="en-US" sz="2000" dirty="0"/>
              <a:t>的不是同一个人</a:t>
            </a:r>
            <a:endParaRPr lang="en-US" altLang="zh-CN" sz="2000" dirty="0"/>
          </a:p>
        </p:txBody>
      </p:sp>
    </p:spTree>
    <p:extLst>
      <p:ext uri="{BB962C8B-B14F-4D97-AF65-F5344CB8AC3E}">
        <p14:creationId xmlns:p14="http://schemas.microsoft.com/office/powerpoint/2010/main" val="242558708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总结</a:t>
            </a:r>
          </a:p>
        </p:txBody>
      </p:sp>
      <p:pic>
        <p:nvPicPr>
          <p:cNvPr id="4" name="图片 3">
            <a:extLst>
              <a:ext uri="{FF2B5EF4-FFF2-40B4-BE49-F238E27FC236}">
                <a16:creationId xmlns:a16="http://schemas.microsoft.com/office/drawing/2014/main" id="{1813A7DE-5184-4858-96E6-7F6D7A69A78D}"/>
              </a:ext>
            </a:extLst>
          </p:cNvPr>
          <p:cNvPicPr>
            <a:picLocks noChangeAspect="1"/>
          </p:cNvPicPr>
          <p:nvPr/>
        </p:nvPicPr>
        <p:blipFill>
          <a:blip r:embed="rId3"/>
          <a:stretch>
            <a:fillRect/>
          </a:stretch>
        </p:blipFill>
        <p:spPr>
          <a:xfrm>
            <a:off x="6213785" y="1542658"/>
            <a:ext cx="5355915" cy="4329603"/>
          </a:xfrm>
          <a:prstGeom prst="rect">
            <a:avLst/>
          </a:prstGeom>
        </p:spPr>
      </p:pic>
      <p:sp>
        <p:nvSpPr>
          <p:cNvPr id="6" name="文本框 5">
            <a:extLst>
              <a:ext uri="{FF2B5EF4-FFF2-40B4-BE49-F238E27FC236}">
                <a16:creationId xmlns:a16="http://schemas.microsoft.com/office/drawing/2014/main" id="{9E60EB94-C8DA-421B-A9E6-E7F07D7CD4DD}"/>
              </a:ext>
            </a:extLst>
          </p:cNvPr>
          <p:cNvSpPr txBox="1"/>
          <p:nvPr/>
        </p:nvSpPr>
        <p:spPr>
          <a:xfrm>
            <a:off x="715752" y="2699657"/>
            <a:ext cx="5212702" cy="2246769"/>
          </a:xfrm>
          <a:prstGeom prst="rect">
            <a:avLst/>
          </a:prstGeom>
          <a:noFill/>
        </p:spPr>
        <p:txBody>
          <a:bodyPr wrap="square" rtlCol="0">
            <a:spAutoFit/>
          </a:bodyPr>
          <a:lstStyle/>
          <a:p>
            <a:r>
              <a:rPr lang="en-US" altLang="zh-CN" sz="2000" dirty="0"/>
              <a:t>OSIRISV4.1</a:t>
            </a:r>
            <a:r>
              <a:rPr lang="zh-CN" altLang="en-US" sz="2000" dirty="0"/>
              <a:t>也在第一届</a:t>
            </a:r>
            <a:r>
              <a:rPr lang="en-US" altLang="zh-CN" sz="2000" dirty="0"/>
              <a:t>ICB</a:t>
            </a:r>
            <a:r>
              <a:rPr lang="zh-CN" altLang="en-US" sz="2000" dirty="0"/>
              <a:t>虹膜识别比赛的背景下，在未公布的</a:t>
            </a:r>
            <a:r>
              <a:rPr lang="en-US" altLang="zh-CN" sz="2000" dirty="0"/>
              <a:t>CASIA-IRISV4000</a:t>
            </a:r>
            <a:r>
              <a:rPr lang="zh-CN" altLang="en-US" sz="2000" dirty="0"/>
              <a:t>数据库子集上进行了基准测试。来自</a:t>
            </a:r>
            <a:r>
              <a:rPr lang="en-US" altLang="zh-CN" sz="2000" dirty="0"/>
              <a:t>6</a:t>
            </a:r>
            <a:r>
              <a:rPr lang="zh-CN" altLang="en-US" sz="2000" dirty="0"/>
              <a:t>个国家的</a:t>
            </a:r>
            <a:r>
              <a:rPr lang="en-US" altLang="zh-CN" sz="2000" dirty="0"/>
              <a:t>8</a:t>
            </a:r>
            <a:r>
              <a:rPr lang="zh-CN" altLang="en-US" sz="2000" dirty="0"/>
              <a:t>名参与者（机构和公司）共提交了</a:t>
            </a:r>
            <a:r>
              <a:rPr lang="en-US" altLang="zh-CN" sz="2000" dirty="0"/>
              <a:t>13</a:t>
            </a:r>
            <a:r>
              <a:rPr lang="zh-CN" altLang="en-US" sz="2000" dirty="0"/>
              <a:t>个算法。在误差率为</a:t>
            </a:r>
            <a:r>
              <a:rPr lang="en-US" altLang="zh-CN" sz="2000" dirty="0"/>
              <a:t>3.02%</a:t>
            </a:r>
            <a:r>
              <a:rPr lang="zh-CN" altLang="en-US" sz="2000" dirty="0"/>
              <a:t>的情况下，</a:t>
            </a:r>
            <a:r>
              <a:rPr lang="en-US" altLang="zh-CN" sz="2000" dirty="0"/>
              <a:t>OSIRISV4.1</a:t>
            </a:r>
            <a:r>
              <a:rPr lang="zh-CN" altLang="en-US" sz="2000" dirty="0"/>
              <a:t>是第二好的系统。最佳能效比为</a:t>
            </a:r>
            <a:r>
              <a:rPr lang="en-US" altLang="zh-CN" sz="2000" dirty="0"/>
              <a:t>2.75%</a:t>
            </a:r>
            <a:r>
              <a:rPr lang="zh-CN" altLang="en-US" sz="2000" dirty="0"/>
              <a:t>，由珠海一盛电子科技有限公司获得。</a:t>
            </a:r>
          </a:p>
        </p:txBody>
      </p:sp>
    </p:spTree>
    <p:extLst>
      <p:ext uri="{BB962C8B-B14F-4D97-AF65-F5344CB8AC3E}">
        <p14:creationId xmlns:p14="http://schemas.microsoft.com/office/powerpoint/2010/main" val="216566116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演示</a:t>
            </a:r>
          </a:p>
        </p:txBody>
      </p:sp>
      <p:sp>
        <p:nvSpPr>
          <p:cNvPr id="6" name="文本框 5">
            <a:extLst>
              <a:ext uri="{FF2B5EF4-FFF2-40B4-BE49-F238E27FC236}">
                <a16:creationId xmlns:a16="http://schemas.microsoft.com/office/drawing/2014/main" id="{9E60EB94-C8DA-421B-A9E6-E7F07D7CD4DD}"/>
              </a:ext>
            </a:extLst>
          </p:cNvPr>
          <p:cNvSpPr txBox="1"/>
          <p:nvPr/>
        </p:nvSpPr>
        <p:spPr>
          <a:xfrm>
            <a:off x="622300" y="1542658"/>
            <a:ext cx="5212702" cy="1323439"/>
          </a:xfrm>
          <a:prstGeom prst="rect">
            <a:avLst/>
          </a:prstGeom>
          <a:noFill/>
        </p:spPr>
        <p:txBody>
          <a:bodyPr wrap="square" rtlCol="0">
            <a:spAutoFit/>
          </a:bodyPr>
          <a:lstStyle/>
          <a:p>
            <a:r>
              <a:rPr lang="zh-CN" altLang="en-US" sz="2000" dirty="0"/>
              <a:t>本次演示使用中科院自动化所虹膜库的部分样本</a:t>
            </a:r>
            <a:endParaRPr lang="en-US" altLang="zh-CN" sz="2000" dirty="0"/>
          </a:p>
          <a:p>
            <a:r>
              <a:rPr lang="en-US" altLang="zh-CN" sz="2000" dirty="0">
                <a:hlinkClick r:id="rId3"/>
              </a:rPr>
              <a:t>http://biometrics.idealtest.org/findTotalDbByMode.do?mode=Iris</a:t>
            </a:r>
            <a:endParaRPr lang="zh-CN" altLang="en-US" sz="2000" dirty="0"/>
          </a:p>
        </p:txBody>
      </p:sp>
      <p:pic>
        <p:nvPicPr>
          <p:cNvPr id="3" name="图片 2">
            <a:extLst>
              <a:ext uri="{FF2B5EF4-FFF2-40B4-BE49-F238E27FC236}">
                <a16:creationId xmlns:a16="http://schemas.microsoft.com/office/drawing/2014/main" id="{2AC7BA0D-DAAC-40AD-86F6-5C9DB29C60B6}"/>
              </a:ext>
            </a:extLst>
          </p:cNvPr>
          <p:cNvPicPr>
            <a:picLocks noChangeAspect="1"/>
          </p:cNvPicPr>
          <p:nvPr/>
        </p:nvPicPr>
        <p:blipFill>
          <a:blip r:embed="rId4"/>
          <a:stretch>
            <a:fillRect/>
          </a:stretch>
        </p:blipFill>
        <p:spPr>
          <a:xfrm>
            <a:off x="6630698" y="1443136"/>
            <a:ext cx="4477789" cy="5004318"/>
          </a:xfrm>
          <a:prstGeom prst="rect">
            <a:avLst/>
          </a:prstGeom>
        </p:spPr>
      </p:pic>
    </p:spTree>
    <p:extLst>
      <p:ext uri="{BB962C8B-B14F-4D97-AF65-F5344CB8AC3E}">
        <p14:creationId xmlns:p14="http://schemas.microsoft.com/office/powerpoint/2010/main" val="400885435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endPar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753448" y="2919019"/>
            <a:ext cx="3994897" cy="830997"/>
          </a:xfrm>
          <a:prstGeom prst="rect">
            <a:avLst/>
          </a:prstGeom>
        </p:spPr>
        <p:txBody>
          <a:bodyPr wrap="square">
            <a:spAutoFit/>
          </a:bodyPr>
          <a:lstStyle/>
          <a:p>
            <a:r>
              <a:rPr lang="zh-CN" altLang="en-US" sz="4800" b="1" dirty="0">
                <a:solidFill>
                  <a:schemeClr val="tx1">
                    <a:lumMod val="95000"/>
                    <a:lumOff val="5000"/>
                  </a:schemeClr>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4800" dirty="0">
              <a:solidFill>
                <a:schemeClr val="tx1">
                  <a:lumMod val="95000"/>
                  <a:lumOff val="5000"/>
                </a:schemeClr>
              </a:solidFill>
            </a:endParaRPr>
          </a:p>
        </p:txBody>
      </p:sp>
    </p:spTree>
    <p:extLst>
      <p:ext uri="{BB962C8B-B14F-4D97-AF65-F5344CB8AC3E}">
        <p14:creationId xmlns:p14="http://schemas.microsoft.com/office/powerpoint/2010/main" val="28223841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Times New Roman" panose="02020603050405020304" pitchFamily="18" charset="0"/>
                <a:cs typeface="Times New Roman" panose="02020603050405020304" pitchFamily="18" charset="0"/>
              </a:rPr>
              <a:t> Contents</a:t>
            </a:r>
            <a:endPar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430395" y="1700570"/>
            <a:ext cx="7331210" cy="4325223"/>
          </a:xfrm>
          <a:prstGeom prst="rect">
            <a:avLst/>
          </a:prstGeom>
        </p:spPr>
        <p:txBody>
          <a:bodyPr wrap="square">
            <a:spAutoFit/>
          </a:bodyPr>
          <a:lstStyle/>
          <a:p>
            <a:pPr>
              <a:lnSpc>
                <a:spcPct val="200000"/>
              </a:lnSpc>
            </a:pPr>
            <a:r>
              <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1.</a:t>
            </a:r>
            <a:r>
              <a:rPr lang="zh-CN" altLang="en-US"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虹膜识别介绍</a:t>
            </a:r>
            <a:endPar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a:p>
            <a:pPr>
              <a:lnSpc>
                <a:spcPct val="200000"/>
              </a:lnSpc>
            </a:pPr>
            <a:r>
              <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2.</a:t>
            </a:r>
            <a:r>
              <a:rPr lang="zh-CN" altLang="en-US"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开源虹膜识别软件</a:t>
            </a:r>
            <a:r>
              <a:rPr lang="en-US" altLang="zh-CN" sz="3600" b="1" dirty="0"/>
              <a:t>OSIRIS</a:t>
            </a:r>
            <a:r>
              <a:rPr lang="zh-CN" altLang="en-US" sz="3600" b="1" dirty="0"/>
              <a:t>介绍</a:t>
            </a:r>
            <a:endPar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a:p>
            <a:pPr>
              <a:lnSpc>
                <a:spcPct val="200000"/>
              </a:lnSpc>
            </a:pPr>
            <a:r>
              <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3.</a:t>
            </a:r>
            <a:r>
              <a:rPr lang="zh-CN" altLang="en-US"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rPr>
              <a:t>总结与演示</a:t>
            </a:r>
            <a:endParaRPr lang="en-US" altLang="zh-CN" sz="3600" dirty="0">
              <a:solidFill>
                <a:schemeClr val="bg2">
                  <a:lumMod val="10000"/>
                </a:schemeClr>
              </a:solidFill>
              <a:latin typeface="黑体" panose="02010609060101010101" pitchFamily="49" charset="-122"/>
              <a:ea typeface="黑体" panose="02010609060101010101" pitchFamily="49" charset="-122"/>
              <a:sym typeface="Microsoft YaHei" panose="020B0503020204020204" pitchFamily="34" charset="-122"/>
            </a:endParaRPr>
          </a:p>
          <a:p>
            <a:pPr>
              <a:lnSpc>
                <a:spcPct val="200000"/>
              </a:lnSpc>
            </a:pP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068329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Times New Roman" panose="02020603050405020304" pitchFamily="18" charset="0"/>
                <a:cs typeface="Times New Roman" panose="02020603050405020304" pitchFamily="18" charset="0"/>
              </a:rPr>
              <a:t>虹膜识别介绍：简介</a:t>
            </a:r>
            <a:endPar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CF9CAFE-E8FD-40D7-8787-BFA0E08E765D}"/>
              </a:ext>
            </a:extLst>
          </p:cNvPr>
          <p:cNvSpPr txBox="1"/>
          <p:nvPr/>
        </p:nvSpPr>
        <p:spPr>
          <a:xfrm>
            <a:off x="926840" y="1997839"/>
            <a:ext cx="5386873" cy="2862322"/>
          </a:xfrm>
          <a:prstGeom prst="rect">
            <a:avLst/>
          </a:prstGeom>
          <a:noFill/>
        </p:spPr>
        <p:txBody>
          <a:bodyPr wrap="square" rtlCol="0">
            <a:spAutoFit/>
          </a:bodyPr>
          <a:lstStyle/>
          <a:p>
            <a:r>
              <a:rPr lang="zh-CN" altLang="en-US" sz="2000" dirty="0"/>
              <a:t>         虹膜在一定波长的红外光照射下，总体上呈现一种由里到外的放射状结构，称这些细微特征为虹膜的纹理特征，该特征具有“唯一性”，在身份识别领域具有重要应用价值。针对虹膜的纹理特征，虹膜识别技术采用专用光学图像采集仪采集人眼虹膜图像，然后通过数字图像处理技术、模式识别和人工智能技术对采集到的虹膜图像进行存储、处理和比对，实现对人员身份的认证和识别。</a:t>
            </a:r>
          </a:p>
        </p:txBody>
      </p:sp>
      <p:pic>
        <p:nvPicPr>
          <p:cNvPr id="5" name="图片 4">
            <a:extLst>
              <a:ext uri="{FF2B5EF4-FFF2-40B4-BE49-F238E27FC236}">
                <a16:creationId xmlns:a16="http://schemas.microsoft.com/office/drawing/2014/main" id="{A0B31201-A08C-4657-9E0D-6D5334D88B9E}"/>
              </a:ext>
            </a:extLst>
          </p:cNvPr>
          <p:cNvPicPr>
            <a:picLocks noChangeAspect="1"/>
          </p:cNvPicPr>
          <p:nvPr/>
        </p:nvPicPr>
        <p:blipFill rotWithShape="1">
          <a:blip r:embed="rId3">
            <a:extLst>
              <a:ext uri="{28A0092B-C50C-407E-A947-70E740481C1C}">
                <a14:useLocalDpi xmlns:a14="http://schemas.microsoft.com/office/drawing/2010/main" val="0"/>
              </a:ext>
            </a:extLst>
          </a:blip>
          <a:srcRect l="28926" r="33698"/>
          <a:stretch/>
        </p:blipFill>
        <p:spPr>
          <a:xfrm>
            <a:off x="7022840" y="1910392"/>
            <a:ext cx="3390123" cy="3168551"/>
          </a:xfrm>
          <a:prstGeom prst="rect">
            <a:avLst/>
          </a:prstGeom>
        </p:spPr>
      </p:pic>
    </p:spTree>
    <p:extLst>
      <p:ext uri="{BB962C8B-B14F-4D97-AF65-F5344CB8AC3E}">
        <p14:creationId xmlns:p14="http://schemas.microsoft.com/office/powerpoint/2010/main" val="332665367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虹膜识别：主要优缺点</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BA84FB4-10D2-463C-A231-DDFF4C6B9179}"/>
              </a:ext>
            </a:extLst>
          </p:cNvPr>
          <p:cNvSpPr txBox="1"/>
          <p:nvPr/>
        </p:nvSpPr>
        <p:spPr>
          <a:xfrm>
            <a:off x="596900" y="1307518"/>
            <a:ext cx="4845698" cy="3046988"/>
          </a:xfrm>
          <a:prstGeom prst="rect">
            <a:avLst/>
          </a:prstGeom>
          <a:noFill/>
        </p:spPr>
        <p:txBody>
          <a:bodyPr wrap="square" rtlCol="0">
            <a:spAutoFit/>
          </a:bodyPr>
          <a:lstStyle/>
          <a:p>
            <a:r>
              <a:rPr lang="zh-CN" altLang="en-US" sz="3200" dirty="0"/>
              <a:t>优点</a:t>
            </a:r>
            <a:r>
              <a:rPr lang="zh-CN" altLang="en-US" dirty="0"/>
              <a:t>     </a:t>
            </a:r>
            <a:endParaRPr lang="en-US" altLang="zh-CN" dirty="0"/>
          </a:p>
          <a:p>
            <a:r>
              <a:rPr lang="zh-CN" altLang="en-US" sz="2000" dirty="0"/>
              <a:t>（</a:t>
            </a:r>
            <a:r>
              <a:rPr lang="en-US" altLang="zh-CN" sz="2000" dirty="0"/>
              <a:t>1</a:t>
            </a:r>
            <a:r>
              <a:rPr lang="zh-CN" altLang="en-US" sz="2000" dirty="0"/>
              <a:t>）虹膜具有唯一性，</a:t>
            </a:r>
          </a:p>
          <a:p>
            <a:r>
              <a:rPr lang="zh-CN" altLang="en-US" sz="2000" dirty="0"/>
              <a:t>（</a:t>
            </a:r>
            <a:r>
              <a:rPr lang="en-US" altLang="zh-CN" sz="2000" dirty="0"/>
              <a:t>2</a:t>
            </a:r>
            <a:r>
              <a:rPr lang="zh-CN" altLang="en-US" sz="2000" dirty="0"/>
              <a:t>）虹膜识别不需要物理接触，在远距离即可进行。</a:t>
            </a:r>
            <a:endParaRPr lang="en-US" altLang="zh-CN" sz="2000" dirty="0"/>
          </a:p>
          <a:p>
            <a:r>
              <a:rPr lang="zh-CN" altLang="en-US" sz="2000" dirty="0"/>
              <a:t>（</a:t>
            </a:r>
            <a:r>
              <a:rPr lang="en-US" altLang="zh-CN" sz="2000" dirty="0"/>
              <a:t>3</a:t>
            </a:r>
            <a:r>
              <a:rPr lang="zh-CN" altLang="en-US" sz="2000" dirty="0"/>
              <a:t>）虹膜是一个内部器官，被高度透明和敏感的眼角膜周全保护，因此很难受到损害和磨损，虹膜的精细结构非常稳定。     </a:t>
            </a:r>
            <a:endParaRPr lang="en-US" altLang="zh-CN" sz="2000" dirty="0"/>
          </a:p>
          <a:p>
            <a:r>
              <a:rPr lang="zh-CN" altLang="en-US" sz="2000" dirty="0"/>
              <a:t>（</a:t>
            </a:r>
            <a:r>
              <a:rPr lang="en-US" altLang="zh-CN" sz="2000" dirty="0"/>
              <a:t>4</a:t>
            </a:r>
            <a:r>
              <a:rPr lang="zh-CN" altLang="en-US" sz="2000" dirty="0"/>
              <a:t>）虹膜识别在清晰的隐形眼镜、眼镜和低亮度检测条件下仍然可以正常工作。</a:t>
            </a:r>
          </a:p>
        </p:txBody>
      </p:sp>
      <p:sp>
        <p:nvSpPr>
          <p:cNvPr id="9" name="文本框 8">
            <a:extLst>
              <a:ext uri="{FF2B5EF4-FFF2-40B4-BE49-F238E27FC236}">
                <a16:creationId xmlns:a16="http://schemas.microsoft.com/office/drawing/2014/main" id="{257E4B60-077F-4091-88A6-FAD7A460813F}"/>
              </a:ext>
            </a:extLst>
          </p:cNvPr>
          <p:cNvSpPr txBox="1"/>
          <p:nvPr/>
        </p:nvSpPr>
        <p:spPr>
          <a:xfrm>
            <a:off x="5442598" y="1325563"/>
            <a:ext cx="3601875" cy="2739211"/>
          </a:xfrm>
          <a:prstGeom prst="rect">
            <a:avLst/>
          </a:prstGeom>
          <a:noFill/>
        </p:spPr>
        <p:txBody>
          <a:bodyPr wrap="square" rtlCol="0">
            <a:spAutoFit/>
          </a:bodyPr>
          <a:lstStyle/>
          <a:p>
            <a:r>
              <a:rPr lang="zh-CN" altLang="en-US" sz="3200" dirty="0"/>
              <a:t>缺点</a:t>
            </a:r>
          </a:p>
          <a:p>
            <a:r>
              <a:rPr lang="zh-CN" altLang="en-US" sz="2000" dirty="0"/>
              <a:t>（</a:t>
            </a:r>
            <a:r>
              <a:rPr lang="en-US" altLang="zh-CN" sz="2000" dirty="0"/>
              <a:t>1</a:t>
            </a:r>
            <a:r>
              <a:rPr lang="zh-CN" altLang="en-US" sz="2000" dirty="0"/>
              <a:t>）虹膜扫描仪比其他生物识别技术设备要复杂、昂贵得多。</a:t>
            </a:r>
            <a:endParaRPr lang="en-US" altLang="zh-CN" sz="2000" dirty="0"/>
          </a:p>
          <a:p>
            <a:r>
              <a:rPr lang="zh-CN" altLang="en-US" sz="2000" dirty="0"/>
              <a:t>（</a:t>
            </a:r>
            <a:r>
              <a:rPr lang="en-US" altLang="zh-CN" sz="2000" dirty="0"/>
              <a:t>2</a:t>
            </a:r>
            <a:r>
              <a:rPr lang="zh-CN" altLang="en-US" sz="2000" dirty="0"/>
              <a:t>）很难将图像获取设备的尺寸小型化。</a:t>
            </a:r>
          </a:p>
          <a:p>
            <a:r>
              <a:rPr lang="zh-CN" altLang="en-US" sz="2000" dirty="0"/>
              <a:t>（</a:t>
            </a:r>
            <a:r>
              <a:rPr lang="en-US" altLang="zh-CN" sz="2000" dirty="0"/>
              <a:t>3</a:t>
            </a:r>
            <a:r>
              <a:rPr lang="zh-CN" altLang="en-US" sz="2000" dirty="0"/>
              <a:t>）虹膜识别很难在超过几米的距离上进行。</a:t>
            </a:r>
          </a:p>
        </p:txBody>
      </p:sp>
      <p:pic>
        <p:nvPicPr>
          <p:cNvPr id="14" name="图片 13">
            <a:extLst>
              <a:ext uri="{FF2B5EF4-FFF2-40B4-BE49-F238E27FC236}">
                <a16:creationId xmlns:a16="http://schemas.microsoft.com/office/drawing/2014/main" id="{57166544-FE58-4F60-BDDC-454BC3A00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563" y="2302576"/>
            <a:ext cx="1975498" cy="2631003"/>
          </a:xfrm>
          <a:prstGeom prst="rect">
            <a:avLst/>
          </a:prstGeom>
        </p:spPr>
      </p:pic>
      <p:sp>
        <p:nvSpPr>
          <p:cNvPr id="16" name="文本框 15">
            <a:extLst>
              <a:ext uri="{FF2B5EF4-FFF2-40B4-BE49-F238E27FC236}">
                <a16:creationId xmlns:a16="http://schemas.microsoft.com/office/drawing/2014/main" id="{A5428CBF-655B-45E9-8820-E1930AA89A07}"/>
              </a:ext>
            </a:extLst>
          </p:cNvPr>
          <p:cNvSpPr txBox="1"/>
          <p:nvPr/>
        </p:nvSpPr>
        <p:spPr>
          <a:xfrm>
            <a:off x="9162401" y="4962155"/>
            <a:ext cx="2139821" cy="584775"/>
          </a:xfrm>
          <a:prstGeom prst="rect">
            <a:avLst/>
          </a:prstGeom>
          <a:noFill/>
        </p:spPr>
        <p:txBody>
          <a:bodyPr wrap="square" rtlCol="0">
            <a:spAutoFit/>
          </a:bodyPr>
          <a:lstStyle/>
          <a:p>
            <a:r>
              <a:rPr lang="zh-CN" altLang="en-US" sz="1600" dirty="0"/>
              <a:t>虹膜扫描</a:t>
            </a:r>
            <a:r>
              <a:rPr lang="en-US" altLang="zh-CN" sz="1600" dirty="0"/>
              <a:t>2100</a:t>
            </a:r>
            <a:r>
              <a:rPr lang="zh-CN" altLang="en-US" sz="1600" dirty="0"/>
              <a:t>型虹膜识别相机</a:t>
            </a:r>
          </a:p>
        </p:txBody>
      </p:sp>
    </p:spTree>
    <p:extLst>
      <p:ext uri="{BB962C8B-B14F-4D97-AF65-F5344CB8AC3E}">
        <p14:creationId xmlns:p14="http://schemas.microsoft.com/office/powerpoint/2010/main" val="295274372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12371"/>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Times New Roman" panose="02020603050405020304" pitchFamily="18" charset="0"/>
                <a:cs typeface="Times New Roman" panose="02020603050405020304" pitchFamily="18" charset="0"/>
              </a:rPr>
              <a:t>虹膜识别：应用</a:t>
            </a:r>
            <a:endPar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p:cNvCxnSpPr/>
          <p:nvPr/>
        </p:nvCxnSpPr>
        <p:spPr>
          <a:xfrm flipV="1">
            <a:off x="596900" y="6394579"/>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15418870-6AA2-454B-BADD-4797C651B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300" y="1520223"/>
            <a:ext cx="4870839" cy="3253720"/>
          </a:xfrm>
          <a:prstGeom prst="rect">
            <a:avLst/>
          </a:prstGeom>
        </p:spPr>
      </p:pic>
      <p:sp>
        <p:nvSpPr>
          <p:cNvPr id="8" name="文本框 7">
            <a:extLst>
              <a:ext uri="{FF2B5EF4-FFF2-40B4-BE49-F238E27FC236}">
                <a16:creationId xmlns:a16="http://schemas.microsoft.com/office/drawing/2014/main" id="{C348E3CD-B2AB-4DC7-9B4F-9FD4C392B0CB}"/>
              </a:ext>
            </a:extLst>
          </p:cNvPr>
          <p:cNvSpPr txBox="1"/>
          <p:nvPr/>
        </p:nvSpPr>
        <p:spPr>
          <a:xfrm>
            <a:off x="1013667" y="2177587"/>
            <a:ext cx="4074627" cy="1938992"/>
          </a:xfrm>
          <a:prstGeom prst="rect">
            <a:avLst/>
          </a:prstGeom>
          <a:noFill/>
        </p:spPr>
        <p:txBody>
          <a:bodyPr wrap="square" rtlCol="0">
            <a:spAutoFit/>
          </a:bodyPr>
          <a:lstStyle/>
          <a:p>
            <a:r>
              <a:rPr lang="en-US" altLang="zh-CN" sz="2000" dirty="0"/>
              <a:t>1.</a:t>
            </a:r>
            <a:r>
              <a:rPr lang="zh-CN" altLang="en-US" sz="2000" dirty="0"/>
              <a:t>人脸识别，指纹识别效果过差的环境，如：矿井</a:t>
            </a:r>
            <a:endParaRPr lang="en-US" altLang="zh-CN" sz="2000" dirty="0"/>
          </a:p>
          <a:p>
            <a:r>
              <a:rPr lang="en-US" altLang="zh-CN" sz="2000" dirty="0"/>
              <a:t>2.</a:t>
            </a:r>
            <a:r>
              <a:rPr lang="zh-CN" altLang="en-US" sz="2000" dirty="0"/>
              <a:t>司法安检，如：对恐怖分子、犯人的检查</a:t>
            </a:r>
            <a:endParaRPr lang="en-US" altLang="zh-CN" sz="2000" dirty="0"/>
          </a:p>
          <a:p>
            <a:r>
              <a:rPr lang="en-US" altLang="zh-CN" sz="2000" dirty="0"/>
              <a:t>3.</a:t>
            </a:r>
            <a:r>
              <a:rPr lang="zh-CN" altLang="en-US" sz="2000" dirty="0"/>
              <a:t>高安全等级的身份认证，门禁考勤，如：金库，军火库</a:t>
            </a:r>
          </a:p>
        </p:txBody>
      </p:sp>
      <p:sp>
        <p:nvSpPr>
          <p:cNvPr id="9" name="文本框 8">
            <a:extLst>
              <a:ext uri="{FF2B5EF4-FFF2-40B4-BE49-F238E27FC236}">
                <a16:creationId xmlns:a16="http://schemas.microsoft.com/office/drawing/2014/main" id="{2C30FBA6-FE98-4866-9228-3731476118C4}"/>
              </a:ext>
            </a:extLst>
          </p:cNvPr>
          <p:cNvSpPr txBox="1"/>
          <p:nvPr/>
        </p:nvSpPr>
        <p:spPr>
          <a:xfrm>
            <a:off x="6326025" y="4788749"/>
            <a:ext cx="4385388" cy="646331"/>
          </a:xfrm>
          <a:prstGeom prst="rect">
            <a:avLst/>
          </a:prstGeom>
          <a:noFill/>
        </p:spPr>
        <p:txBody>
          <a:bodyPr wrap="square" rtlCol="0">
            <a:spAutoFit/>
          </a:bodyPr>
          <a:lstStyle/>
          <a:p>
            <a:pPr algn="ctr"/>
            <a:r>
              <a:rPr lang="zh-CN" altLang="en-US" dirty="0"/>
              <a:t>一名美国海军陆战队中士使用虹膜扫描仪积极识别巴格达迪市议会的一名成员</a:t>
            </a:r>
          </a:p>
        </p:txBody>
      </p:sp>
    </p:spTree>
    <p:extLst>
      <p:ext uri="{BB962C8B-B14F-4D97-AF65-F5344CB8AC3E}">
        <p14:creationId xmlns:p14="http://schemas.microsoft.com/office/powerpoint/2010/main" val="3745720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虹膜识别：一般过程</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21086F2-5BE8-43C9-96BC-7B3D61C45186}"/>
              </a:ext>
            </a:extLst>
          </p:cNvPr>
          <p:cNvSpPr txBox="1"/>
          <p:nvPr/>
        </p:nvSpPr>
        <p:spPr>
          <a:xfrm>
            <a:off x="596900" y="1423730"/>
            <a:ext cx="10972800" cy="5016758"/>
          </a:xfrm>
          <a:prstGeom prst="rect">
            <a:avLst/>
          </a:prstGeom>
          <a:noFill/>
        </p:spPr>
        <p:txBody>
          <a:bodyPr wrap="square" rtlCol="0">
            <a:spAutoFit/>
          </a:bodyPr>
          <a:lstStyle/>
          <a:p>
            <a:r>
              <a:rPr lang="en-US" altLang="zh-CN" sz="2000" dirty="0"/>
              <a:t>1</a:t>
            </a:r>
            <a:r>
              <a:rPr lang="zh-CN" altLang="en-US" sz="2000" dirty="0"/>
              <a:t>．虹膜图像获取</a:t>
            </a:r>
          </a:p>
          <a:p>
            <a:r>
              <a:rPr lang="zh-CN" altLang="en-US" sz="2000" dirty="0"/>
              <a:t>        使用特定的摄像器材对人整个眼部进行拍摄，并将所得图像传输给虹膜识别系统的图像预处理软件。</a:t>
            </a:r>
          </a:p>
          <a:p>
            <a:r>
              <a:rPr lang="en-US" altLang="zh-CN" sz="2000" dirty="0"/>
              <a:t>2</a:t>
            </a:r>
            <a:r>
              <a:rPr lang="zh-CN" altLang="en-US" sz="2000" dirty="0"/>
              <a:t>．图像预处理</a:t>
            </a:r>
          </a:p>
          <a:p>
            <a:r>
              <a:rPr lang="zh-CN" altLang="en-US" sz="2000" dirty="0"/>
              <a:t>        对获取到的虹膜图像进行如下处理，使其满足提取虹膜特征的需求。</a:t>
            </a:r>
          </a:p>
          <a:p>
            <a:r>
              <a:rPr lang="zh-CN" altLang="en-US" sz="2000" dirty="0"/>
              <a:t>        虹膜定位：确定内圆、外圆和二次曲线在图像中的位置。其中，内圆为虹膜与瞳孔的边界，外圆为虹膜与巩膜的边界，二次曲线为虹膜与上下眼皮的边界。</a:t>
            </a:r>
            <a:endParaRPr lang="en-US" altLang="zh-CN" sz="2000" dirty="0"/>
          </a:p>
          <a:p>
            <a:r>
              <a:rPr lang="zh-CN" altLang="en-US" sz="2000" dirty="0"/>
              <a:t>        虹膜图像归一化：将图像中的虹膜大小，调整到虹膜识别系统中设置的标准尺寸。</a:t>
            </a:r>
            <a:endParaRPr lang="en-US" altLang="zh-CN" sz="2000" dirty="0"/>
          </a:p>
          <a:p>
            <a:r>
              <a:rPr lang="zh-CN" altLang="en-US" sz="2000" dirty="0"/>
              <a:t>        图像增强：针对归一化后的图像，进行亮度、对比度和平滑度等处理，提高图像中虹膜信息的识别率。</a:t>
            </a:r>
          </a:p>
          <a:p>
            <a:r>
              <a:rPr lang="en-US" altLang="zh-CN" sz="2000" dirty="0"/>
              <a:t>3</a:t>
            </a:r>
            <a:r>
              <a:rPr lang="zh-CN" altLang="en-US" sz="2000" dirty="0"/>
              <a:t>．特征提取</a:t>
            </a:r>
          </a:p>
          <a:p>
            <a:r>
              <a:rPr lang="zh-CN" altLang="en-US" sz="2000" dirty="0"/>
              <a:t>       采用特定的算法从处理之后的图像中提取出虹膜识别所需的不同特征点，然后对这些特征进行编码。</a:t>
            </a:r>
          </a:p>
          <a:p>
            <a:r>
              <a:rPr lang="en-US" altLang="zh-CN" sz="2000" dirty="0"/>
              <a:t>4</a:t>
            </a:r>
            <a:r>
              <a:rPr lang="zh-CN" altLang="en-US" sz="2000" dirty="0"/>
              <a:t>．特征匹配</a:t>
            </a:r>
          </a:p>
          <a:p>
            <a:r>
              <a:rPr lang="zh-CN" altLang="en-US" sz="2000" dirty="0"/>
              <a:t>       将特征提取得到的特征编码与数据库中的虹膜图像特征编码逐一匹配对比，然后通过分析相似程度来判断是否为相同虹膜，最后输出识别结果。</a:t>
            </a:r>
          </a:p>
        </p:txBody>
      </p:sp>
    </p:spTree>
    <p:extLst>
      <p:ext uri="{BB962C8B-B14F-4D97-AF65-F5344CB8AC3E}">
        <p14:creationId xmlns:p14="http://schemas.microsoft.com/office/powerpoint/2010/main" val="129867266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识别过程</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DF647D2-841C-4719-B541-1DE93B9DA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4880784"/>
            <a:ext cx="10591800" cy="1438275"/>
          </a:xfrm>
          <a:prstGeom prst="rect">
            <a:avLst/>
          </a:prstGeom>
        </p:spPr>
      </p:pic>
      <p:sp>
        <p:nvSpPr>
          <p:cNvPr id="7" name="文本框 6">
            <a:extLst>
              <a:ext uri="{FF2B5EF4-FFF2-40B4-BE49-F238E27FC236}">
                <a16:creationId xmlns:a16="http://schemas.microsoft.com/office/drawing/2014/main" id="{7D6341AF-1F39-4161-A4D1-3F93E03D1B41}"/>
              </a:ext>
            </a:extLst>
          </p:cNvPr>
          <p:cNvSpPr txBox="1"/>
          <p:nvPr/>
        </p:nvSpPr>
        <p:spPr>
          <a:xfrm>
            <a:off x="596900" y="1949011"/>
            <a:ext cx="10972800" cy="2554545"/>
          </a:xfrm>
          <a:prstGeom prst="rect">
            <a:avLst/>
          </a:prstGeom>
          <a:noFill/>
        </p:spPr>
        <p:txBody>
          <a:bodyPr wrap="square" rtlCol="0">
            <a:spAutoFit/>
          </a:bodyPr>
          <a:lstStyle/>
          <a:p>
            <a:r>
              <a:rPr lang="en-US" altLang="zh-CN" sz="2000" dirty="0"/>
              <a:t>1.</a:t>
            </a:r>
            <a:r>
              <a:rPr lang="zh-CN" altLang="en-US" sz="2000" dirty="0"/>
              <a:t>虹膜分割：确定等高线 </a:t>
            </a:r>
            <a:r>
              <a:rPr lang="en-US" altLang="zh-CN" sz="2000" dirty="0"/>
              <a:t>+ </a:t>
            </a:r>
            <a:r>
              <a:rPr lang="zh-CN" altLang="en-US" sz="2000" dirty="0"/>
              <a:t>内轮廓</a:t>
            </a:r>
            <a:r>
              <a:rPr lang="en-US" altLang="zh-CN" sz="2000" dirty="0"/>
              <a:t>(</a:t>
            </a:r>
            <a:r>
              <a:rPr lang="zh-CN" altLang="en-US" sz="2000" dirty="0"/>
              <a:t>瞳孔</a:t>
            </a:r>
            <a:r>
              <a:rPr lang="en-US" altLang="zh-CN" sz="2000" dirty="0"/>
              <a:t>).+ </a:t>
            </a:r>
            <a:r>
              <a:rPr lang="zh-CN" altLang="en-US" sz="2000" dirty="0"/>
              <a:t>外廓</a:t>
            </a:r>
            <a:r>
              <a:rPr lang="en-US" altLang="zh-CN" sz="2000" dirty="0"/>
              <a:t>(</a:t>
            </a:r>
            <a:r>
              <a:rPr lang="zh-CN" altLang="en-US" sz="2000" dirty="0"/>
              <a:t>巩膜</a:t>
            </a:r>
            <a:r>
              <a:rPr lang="en-US" altLang="zh-CN" sz="2000" dirty="0"/>
              <a:t>), </a:t>
            </a:r>
            <a:r>
              <a:rPr lang="zh-CN" altLang="en-US" sz="2000" dirty="0"/>
              <a:t>即把虹膜分离出来，建立掩码</a:t>
            </a:r>
            <a:r>
              <a:rPr lang="en-US" altLang="zh-CN" sz="2000" dirty="0"/>
              <a:t>.</a:t>
            </a:r>
            <a:r>
              <a:rPr lang="zh-CN" altLang="en-US" sz="2000" dirty="0"/>
              <a:t> </a:t>
            </a:r>
            <a:endParaRPr lang="en-US" altLang="zh-CN" sz="2000" dirty="0"/>
          </a:p>
          <a:p>
            <a:endParaRPr lang="en-US" altLang="zh-CN" sz="2000" dirty="0"/>
          </a:p>
          <a:p>
            <a:r>
              <a:rPr lang="en-US" altLang="zh-CN" sz="2000" dirty="0"/>
              <a:t>2.</a:t>
            </a:r>
            <a:r>
              <a:rPr lang="zh-CN" altLang="en-US" sz="2000" dirty="0"/>
              <a:t>归一化：用</a:t>
            </a:r>
            <a:r>
              <a:rPr lang="en-US" altLang="zh-CN" sz="2000" dirty="0" err="1"/>
              <a:t>Daugman</a:t>
            </a:r>
            <a:r>
              <a:rPr lang="zh-CN" altLang="en-US" sz="2000" dirty="0"/>
              <a:t>橡胶法把虹膜区域转化成固定尺寸</a:t>
            </a:r>
            <a:r>
              <a:rPr lang="en-US" altLang="zh-CN" sz="2000" dirty="0"/>
              <a:t>. </a:t>
            </a:r>
          </a:p>
          <a:p>
            <a:endParaRPr lang="en-US" altLang="zh-CN" sz="2000" dirty="0"/>
          </a:p>
          <a:p>
            <a:r>
              <a:rPr lang="en-US" altLang="zh-CN" sz="2000" dirty="0"/>
              <a:t>3.</a:t>
            </a:r>
            <a:r>
              <a:rPr lang="zh-CN" altLang="en-US" sz="2000" dirty="0"/>
              <a:t>特征提取：用</a:t>
            </a:r>
            <a:r>
              <a:rPr lang="en-US" altLang="zh-CN" sz="2000" dirty="0"/>
              <a:t>Gabor</a:t>
            </a:r>
            <a:r>
              <a:rPr lang="zh-CN" altLang="en-US" sz="2000" dirty="0"/>
              <a:t>滤波器</a:t>
            </a:r>
            <a:r>
              <a:rPr lang="en-US" altLang="zh-CN" sz="2000" dirty="0"/>
              <a:t>(</a:t>
            </a:r>
            <a:r>
              <a:rPr lang="zh-CN" altLang="en-US" sz="2000" dirty="0"/>
              <a:t>可定制方向和分辨率</a:t>
            </a:r>
            <a:r>
              <a:rPr lang="en-US" altLang="zh-CN" sz="2000" dirty="0"/>
              <a:t>)</a:t>
            </a:r>
            <a:r>
              <a:rPr lang="zh-CN" altLang="en-US" sz="2000" dirty="0"/>
              <a:t>得到虹膜的纹理</a:t>
            </a:r>
            <a:r>
              <a:rPr lang="en-US" altLang="zh-CN" sz="2000" dirty="0"/>
              <a:t>, </a:t>
            </a:r>
            <a:r>
              <a:rPr lang="zh-CN" altLang="en-US" sz="2000" dirty="0"/>
              <a:t>得到一个虹膜模板 </a:t>
            </a:r>
            <a:r>
              <a:rPr lang="en-US" altLang="zh-CN" sz="2000" dirty="0"/>
              <a:t>Template. </a:t>
            </a:r>
          </a:p>
          <a:p>
            <a:r>
              <a:rPr lang="en-US" altLang="zh-CN" sz="2000" dirty="0"/>
              <a:t>Gabor</a:t>
            </a:r>
            <a:r>
              <a:rPr lang="zh-CN" altLang="en-US" sz="2000" dirty="0"/>
              <a:t>滤波器用</a:t>
            </a:r>
            <a:r>
              <a:rPr lang="en-US" altLang="zh-CN" sz="2000" dirty="0"/>
              <a:t>2Bytes</a:t>
            </a:r>
            <a:r>
              <a:rPr lang="zh-CN" altLang="en-US" sz="2000" dirty="0"/>
              <a:t>编码</a:t>
            </a:r>
            <a:r>
              <a:rPr lang="en-US" altLang="zh-CN" sz="2000" dirty="0"/>
              <a:t>, </a:t>
            </a:r>
            <a:r>
              <a:rPr lang="zh-CN" altLang="en-US" sz="2000" dirty="0"/>
              <a:t>产生虹膜的数字特征</a:t>
            </a:r>
            <a:r>
              <a:rPr lang="en-US" altLang="zh-CN" sz="2000" dirty="0"/>
              <a:t>.</a:t>
            </a:r>
            <a:r>
              <a:rPr lang="zh-CN" altLang="en-US" sz="2000" dirty="0"/>
              <a:t> </a:t>
            </a:r>
            <a:endParaRPr lang="en-US" altLang="zh-CN" sz="2000" dirty="0"/>
          </a:p>
          <a:p>
            <a:endParaRPr lang="en-US" altLang="zh-CN" sz="2000" dirty="0"/>
          </a:p>
          <a:p>
            <a:r>
              <a:rPr lang="en-US" altLang="zh-CN" sz="2000" dirty="0"/>
              <a:t>4.</a:t>
            </a:r>
            <a:r>
              <a:rPr lang="zh-CN" altLang="en-US" sz="2000" dirty="0"/>
              <a:t>纹理匹配（海明距离</a:t>
            </a:r>
            <a:r>
              <a:rPr lang="en-US" altLang="zh-CN" sz="2000" dirty="0"/>
              <a:t>/</a:t>
            </a:r>
            <a:r>
              <a:rPr lang="zh-CN" altLang="en-US" sz="2000" dirty="0"/>
              <a:t>汉明距离）：比较两个虹膜的数字特征</a:t>
            </a:r>
            <a:r>
              <a:rPr lang="en-US" altLang="zh-CN" sz="2000" dirty="0"/>
              <a:t>, </a:t>
            </a:r>
            <a:r>
              <a:rPr lang="zh-CN" altLang="en-US" sz="2000" dirty="0"/>
              <a:t>使用 </a:t>
            </a:r>
            <a:r>
              <a:rPr lang="en-US" altLang="zh-CN" sz="2000" dirty="0"/>
              <a:t>Hamming-Distance</a:t>
            </a:r>
            <a:r>
              <a:rPr lang="zh-CN" altLang="en-US" sz="2000" dirty="0"/>
              <a:t>方法。</a:t>
            </a:r>
          </a:p>
        </p:txBody>
      </p:sp>
    </p:spTree>
    <p:extLst>
      <p:ext uri="{BB962C8B-B14F-4D97-AF65-F5344CB8AC3E}">
        <p14:creationId xmlns:p14="http://schemas.microsoft.com/office/powerpoint/2010/main" val="202709519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：虹膜分割</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ED25426-98FD-423E-8F20-62D7EE548E53}"/>
              </a:ext>
            </a:extLst>
          </p:cNvPr>
          <p:cNvSpPr txBox="1"/>
          <p:nvPr/>
        </p:nvSpPr>
        <p:spPr>
          <a:xfrm>
            <a:off x="596900" y="1325563"/>
            <a:ext cx="10898414" cy="4247317"/>
          </a:xfrm>
          <a:prstGeom prst="rect">
            <a:avLst/>
          </a:prstGeom>
          <a:noFill/>
        </p:spPr>
        <p:txBody>
          <a:bodyPr wrap="square" rtlCol="0">
            <a:spAutoFit/>
          </a:bodyPr>
          <a:lstStyle/>
          <a:p>
            <a:r>
              <a:rPr lang="zh-CN" altLang="en-US" dirty="0"/>
              <a:t>灰度化（此步骤一般不需用）：</a:t>
            </a:r>
            <a:endParaRPr lang="en-US" altLang="zh-CN" dirty="0"/>
          </a:p>
          <a:p>
            <a:r>
              <a:rPr lang="zh-CN" altLang="en-US" dirty="0"/>
              <a:t>         </a:t>
            </a:r>
            <a:r>
              <a:rPr lang="en-US" altLang="zh-CN" dirty="0"/>
              <a:t>RGB</a:t>
            </a:r>
            <a:r>
              <a:rPr lang="zh-CN" altLang="en-US" dirty="0"/>
              <a:t>色彩模式使用</a:t>
            </a:r>
            <a:r>
              <a:rPr lang="en-US" altLang="zh-CN" dirty="0"/>
              <a:t>RGB</a:t>
            </a:r>
            <a:r>
              <a:rPr lang="zh-CN" altLang="en-US" dirty="0"/>
              <a:t>模型为图像中每一个像素的</a:t>
            </a:r>
            <a:r>
              <a:rPr lang="en-US" altLang="zh-CN" dirty="0"/>
              <a:t>RGB</a:t>
            </a:r>
            <a:r>
              <a:rPr lang="zh-CN" altLang="en-US" dirty="0"/>
              <a:t>分量分配一个</a:t>
            </a:r>
            <a:r>
              <a:rPr lang="en-US" altLang="zh-CN" dirty="0"/>
              <a:t>0~255</a:t>
            </a:r>
            <a:r>
              <a:rPr lang="zh-CN" altLang="en-US" dirty="0"/>
              <a:t>范围内的强度值。</a:t>
            </a:r>
            <a:r>
              <a:rPr lang="en-US" altLang="zh-CN" dirty="0"/>
              <a:t>RGB</a:t>
            </a:r>
            <a:r>
              <a:rPr lang="zh-CN" altLang="en-US" dirty="0"/>
              <a:t>图像只使用三种颜色，</a:t>
            </a:r>
            <a:r>
              <a:rPr lang="en-US" altLang="zh-CN" dirty="0"/>
              <a:t>R(red)</a:t>
            </a:r>
            <a:r>
              <a:rPr lang="zh-CN" altLang="en-US" dirty="0"/>
              <a:t>、</a:t>
            </a:r>
            <a:r>
              <a:rPr lang="en-US" altLang="zh-CN" dirty="0"/>
              <a:t>G(green)</a:t>
            </a:r>
            <a:r>
              <a:rPr lang="zh-CN" altLang="en-US" dirty="0"/>
              <a:t>、</a:t>
            </a:r>
            <a:r>
              <a:rPr lang="en-US" altLang="zh-CN" dirty="0"/>
              <a:t>B(blue)</a:t>
            </a:r>
            <a:r>
              <a:rPr lang="zh-CN" altLang="en-US" dirty="0"/>
              <a:t>，就可以使它们按照不同的比例混合，在屏幕上呈现</a:t>
            </a:r>
            <a:r>
              <a:rPr lang="en-US" altLang="zh-CN" dirty="0"/>
              <a:t>16777216(256 * 256 * 256)</a:t>
            </a:r>
            <a:r>
              <a:rPr lang="zh-CN" altLang="en-US" dirty="0"/>
              <a:t>种颜色。</a:t>
            </a:r>
            <a:endParaRPr lang="en-US" altLang="zh-CN" dirty="0"/>
          </a:p>
          <a:p>
            <a:r>
              <a:rPr lang="zh-CN" altLang="en-US" dirty="0"/>
              <a:t>         然而三通道颜色在后续计算中会使计算量大幅增加，使用灰度图像，可以使计算量大幅减小。虽然丢失了一些颜色等级，但是从整幅图像的整体和局部的色彩以及亮度等级分布特征来看，灰度图描述与彩色图的描述是一致的。 </a:t>
            </a:r>
            <a:endParaRPr lang="en-US" altLang="zh-CN" dirty="0"/>
          </a:p>
          <a:p>
            <a:r>
              <a:rPr lang="zh-CN" altLang="en-US" dirty="0"/>
              <a:t>常用的几种灰度化方法：</a:t>
            </a:r>
            <a:endParaRPr lang="en-US" altLang="zh-CN" dirty="0"/>
          </a:p>
          <a:p>
            <a:r>
              <a:rPr lang="en-US" altLang="zh-CN" dirty="0"/>
              <a:t>      1</a:t>
            </a:r>
            <a:r>
              <a:rPr lang="zh-CN" altLang="en-US" dirty="0"/>
              <a:t>）</a:t>
            </a:r>
            <a:r>
              <a:rPr lang="en-US" altLang="zh-CN" dirty="0"/>
              <a:t>Gray=B</a:t>
            </a:r>
            <a:r>
              <a:rPr lang="zh-CN" altLang="en-US" dirty="0"/>
              <a:t>；</a:t>
            </a:r>
            <a:r>
              <a:rPr lang="en-US" altLang="zh-CN" dirty="0"/>
              <a:t>Gray=G</a:t>
            </a:r>
            <a:r>
              <a:rPr lang="zh-CN" altLang="en-US" dirty="0"/>
              <a:t>；</a:t>
            </a:r>
            <a:r>
              <a:rPr lang="en-US" altLang="zh-CN" dirty="0"/>
              <a:t>Gray=R</a:t>
            </a:r>
          </a:p>
          <a:p>
            <a:r>
              <a:rPr lang="en-US" altLang="zh-CN" dirty="0"/>
              <a:t>      2</a:t>
            </a:r>
            <a:r>
              <a:rPr lang="zh-CN" altLang="en-US" dirty="0"/>
              <a:t>）</a:t>
            </a:r>
            <a:r>
              <a:rPr lang="en-US" altLang="zh-CN" dirty="0"/>
              <a:t>Gray=max(B+G+R)</a:t>
            </a:r>
          </a:p>
          <a:p>
            <a:r>
              <a:rPr lang="en-US" altLang="zh-CN" dirty="0"/>
              <a:t>      3</a:t>
            </a:r>
            <a:r>
              <a:rPr lang="zh-CN" altLang="en-US" dirty="0"/>
              <a:t>）</a:t>
            </a:r>
            <a:r>
              <a:rPr lang="en-US" altLang="zh-CN" dirty="0"/>
              <a:t>Gray=(B+G+R)/3</a:t>
            </a:r>
          </a:p>
          <a:p>
            <a:r>
              <a:rPr lang="en-US" altLang="zh-CN" dirty="0"/>
              <a:t>      4</a:t>
            </a:r>
            <a:r>
              <a:rPr lang="zh-CN" altLang="en-US" dirty="0"/>
              <a:t>）</a:t>
            </a:r>
            <a:r>
              <a:rPr lang="en-US" altLang="zh-CN" dirty="0"/>
              <a:t>Gray= 0.072169B+ 0.715160G+ 0.212671R</a:t>
            </a:r>
            <a:r>
              <a:rPr lang="zh-CN" altLang="en-US" dirty="0"/>
              <a:t>（</a:t>
            </a:r>
            <a:r>
              <a:rPr lang="en-US" altLang="zh-CN" dirty="0"/>
              <a:t>OpenCV</a:t>
            </a:r>
            <a:r>
              <a:rPr lang="zh-CN" altLang="en-US" dirty="0"/>
              <a:t>）</a:t>
            </a:r>
            <a:endParaRPr lang="en-US" altLang="zh-CN" dirty="0"/>
          </a:p>
          <a:p>
            <a:r>
              <a:rPr lang="en-US" altLang="zh-CN" dirty="0"/>
              <a:t>      5</a:t>
            </a:r>
            <a:r>
              <a:rPr lang="zh-CN" altLang="en-US" dirty="0"/>
              <a:t>）</a:t>
            </a:r>
            <a:r>
              <a:rPr lang="en-US" altLang="zh-CN" dirty="0"/>
              <a:t>Gray= 0.11B+ 0.59G+ 0.3R</a:t>
            </a:r>
            <a:r>
              <a:rPr lang="zh-CN" altLang="en-US" dirty="0"/>
              <a:t>（生理学加权）</a:t>
            </a:r>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A0428EB4-5DDB-4944-BD8C-8A9C8A855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506" y="3429000"/>
            <a:ext cx="5302900" cy="1590870"/>
          </a:xfrm>
          <a:prstGeom prst="rect">
            <a:avLst/>
          </a:prstGeom>
        </p:spPr>
      </p:pic>
    </p:spTree>
    <p:extLst>
      <p:ext uri="{BB962C8B-B14F-4D97-AF65-F5344CB8AC3E}">
        <p14:creationId xmlns:p14="http://schemas.microsoft.com/office/powerpoint/2010/main" val="369547790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900" y="365125"/>
            <a:ext cx="10972800" cy="960438"/>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txBody>
          <a:bodyPr rtlCol="0">
            <a:normAutofit/>
          </a:bodyPr>
          <a:lstStyle/>
          <a:p>
            <a:pPr algn="ctr" eaLnBrk="1" fontAlgn="auto" hangingPunct="1">
              <a:lnSpc>
                <a:spcPct val="100000"/>
              </a:lnSpc>
              <a:spcAft>
                <a:spcPts val="0"/>
              </a:spcAft>
              <a:defRPr/>
            </a:pPr>
            <a:r>
              <a:rPr lang="en-US" altLang="zh-CN"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OSIRIS</a:t>
            </a:r>
            <a:r>
              <a:rPr lang="zh-CN" altLang="en-US" sz="40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：最小二乘法</a:t>
            </a:r>
          </a:p>
        </p:txBody>
      </p:sp>
      <p:cxnSp>
        <p:nvCxnSpPr>
          <p:cNvPr id="6" name="直接连接符 5"/>
          <p:cNvCxnSpPr/>
          <p:nvPr/>
        </p:nvCxnSpPr>
        <p:spPr>
          <a:xfrm flipV="1">
            <a:off x="596900" y="6400800"/>
            <a:ext cx="10972800" cy="39688"/>
          </a:xfrm>
          <a:prstGeom prst="line">
            <a:avLst/>
          </a:prstGeom>
          <a:ln w="28575">
            <a:solidFill>
              <a:schemeClr val="accent1">
                <a:lumMod val="50000"/>
              </a:schemeClr>
            </a:solidFill>
          </a:ln>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79C83887-EDB6-430C-BB60-A65B1E9E1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72" y="1325563"/>
            <a:ext cx="3933825" cy="3895725"/>
          </a:xfrm>
          <a:prstGeom prst="rect">
            <a:avLst/>
          </a:prstGeom>
        </p:spPr>
      </p:pic>
      <p:pic>
        <p:nvPicPr>
          <p:cNvPr id="12" name="图片 11">
            <a:extLst>
              <a:ext uri="{FF2B5EF4-FFF2-40B4-BE49-F238E27FC236}">
                <a16:creationId xmlns:a16="http://schemas.microsoft.com/office/drawing/2014/main" id="{B4AA648C-0EB7-40C4-948B-BCB5150CE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8497" y="1325563"/>
            <a:ext cx="4391025" cy="5029200"/>
          </a:xfrm>
          <a:prstGeom prst="rect">
            <a:avLst/>
          </a:prstGeom>
        </p:spPr>
      </p:pic>
      <p:pic>
        <p:nvPicPr>
          <p:cNvPr id="14" name="图片 13">
            <a:extLst>
              <a:ext uri="{FF2B5EF4-FFF2-40B4-BE49-F238E27FC236}">
                <a16:creationId xmlns:a16="http://schemas.microsoft.com/office/drawing/2014/main" id="{BD9B8AFC-0BA9-422F-9EB4-88D8EB842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3650" y="1325563"/>
            <a:ext cx="3981450" cy="2924175"/>
          </a:xfrm>
          <a:prstGeom prst="rect">
            <a:avLst/>
          </a:prstGeom>
        </p:spPr>
      </p:pic>
    </p:spTree>
    <p:extLst>
      <p:ext uri="{BB962C8B-B14F-4D97-AF65-F5344CB8AC3E}">
        <p14:creationId xmlns:p14="http://schemas.microsoft.com/office/powerpoint/2010/main" val="947195998"/>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1610</Words>
  <Application>Microsoft Office PowerPoint</Application>
  <PresentationFormat>宽屏</PresentationFormat>
  <Paragraphs>101</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黑体</vt:lpstr>
      <vt:lpstr>Microsoft YaHei</vt:lpstr>
      <vt:lpstr>Arial</vt:lpstr>
      <vt:lpstr>Calibri</vt:lpstr>
      <vt:lpstr>Calibri Light</vt:lpstr>
      <vt:lpstr>Times New Roman</vt:lpstr>
      <vt:lpstr>Office 主题</vt:lpstr>
      <vt:lpstr>虹膜识别</vt:lpstr>
      <vt:lpstr> Contents</vt:lpstr>
      <vt:lpstr>虹膜识别介绍：简介</vt:lpstr>
      <vt:lpstr>虹膜识别：主要优缺点</vt:lpstr>
      <vt:lpstr>虹膜识别：应用</vt:lpstr>
      <vt:lpstr>虹膜识别：一般过程</vt:lpstr>
      <vt:lpstr>OSIRIS:识别过程</vt:lpstr>
      <vt:lpstr>OSIRIS：虹膜分割</vt:lpstr>
      <vt:lpstr>OSIRIS：最小二乘法</vt:lpstr>
      <vt:lpstr>OSIRIS:最小二乘法</vt:lpstr>
      <vt:lpstr>OSIRIS：二值化</vt:lpstr>
      <vt:lpstr>OSIRIS：归一化</vt:lpstr>
      <vt:lpstr>OSIRIS：归一化结果</vt:lpstr>
      <vt:lpstr>OSIRIS：Gabor滤波</vt:lpstr>
      <vt:lpstr>OSIRIS：海明比较</vt:lpstr>
      <vt:lpstr>总结</vt:lpstr>
      <vt:lpstr>演示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dc:title>
  <dc:creator>美佳</dc:creator>
  <cp:keywords>清风</cp:keywords>
  <cp:lastModifiedBy>郭 子杨</cp:lastModifiedBy>
  <cp:revision>100</cp:revision>
  <dcterms:created xsi:type="dcterms:W3CDTF">2015-05-12T00:06:00Z</dcterms:created>
  <dcterms:modified xsi:type="dcterms:W3CDTF">2019-12-26T04:58:30Z</dcterms:modified>
  <cp:category>清风</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