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11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59-4FF7-942E-8D3A5AD700C6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59-4FF7-942E-8D3A5AD700C6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59-4FF7-942E-8D3A5AD70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95931103"/>
        <c:axId val="1695926111"/>
        <c:axId val="0"/>
      </c:bar3DChart>
      <c:catAx>
        <c:axId val="169593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95926111"/>
        <c:crosses val="autoZero"/>
        <c:auto val="1"/>
        <c:lblAlgn val="ctr"/>
        <c:lblOffset val="100"/>
        <c:noMultiLvlLbl val="0"/>
      </c:catAx>
      <c:valAx>
        <c:axId val="1695926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9593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>
                <a:effectLst/>
              </a:rPr>
              <a:t>中華旅行社銷售情形</a:t>
            </a:r>
            <a:endParaRPr lang="zh-TW" altLang="zh-TW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6F-456A-B682-EF24B72E5F6B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6F-456A-B682-EF24B72E5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7223535"/>
        <c:axId val="2037241839"/>
      </c:barChart>
      <c:lineChart>
        <c:grouping val="standard"/>
        <c:varyColors val="0"/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6F-456A-B682-EF24B72E5F6B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6F-456A-B682-EF24B72E5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7223535"/>
        <c:axId val="2037241839"/>
      </c:lineChart>
      <c:catAx>
        <c:axId val="203722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37241839"/>
        <c:crosses val="autoZero"/>
        <c:auto val="1"/>
        <c:lblAlgn val="ctr"/>
        <c:lblOffset val="100"/>
        <c:noMultiLvlLbl val="0"/>
      </c:catAx>
      <c:valAx>
        <c:axId val="203724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000" b="1" i="0" u="none" strike="noStrike" baseline="0">
                    <a:effectLst/>
                  </a:rPr>
                  <a:t>金額</a:t>
                </a:r>
                <a:r>
                  <a:rPr lang="en-US" altLang="zh-TW" sz="1000" b="1" i="0" u="none" strike="noStrike" baseline="0">
                    <a:effectLst/>
                  </a:rPr>
                  <a:t>(</a:t>
                </a:r>
                <a:r>
                  <a:rPr lang="zh-TW" altLang="zh-TW" sz="1000" b="1" i="0" u="none" strike="noStrike" baseline="0">
                    <a:effectLst/>
                  </a:rPr>
                  <a:t>千元</a:t>
                </a:r>
                <a:r>
                  <a:rPr lang="en-US" altLang="zh-TW" sz="1000" b="1" i="0" u="none" strike="noStrike" baseline="0">
                    <a:effectLst/>
                  </a:rPr>
                  <a:t>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3722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1686372177208562"/>
          <c:y val="0.15116273440887504"/>
          <c:w val="0.8059456722180629"/>
          <c:h val="0.6915766188878484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5-4262-A02C-204C55E6F2CC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45-4262-A02C-204C55E6F2CC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45-4262-A02C-204C55E6F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9915103"/>
        <c:axId val="1839902207"/>
      </c:barChart>
      <c:catAx>
        <c:axId val="1839915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9902207"/>
        <c:crosses val="autoZero"/>
        <c:auto val="1"/>
        <c:lblAlgn val="ctr"/>
        <c:lblOffset val="100"/>
        <c:noMultiLvlLbl val="0"/>
      </c:catAx>
      <c:valAx>
        <c:axId val="1839902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200" b="0" i="0" baseline="0">
                    <a:effectLst/>
                  </a:rPr>
                  <a:t>金額</a:t>
                </a:r>
                <a:r>
                  <a:rPr lang="en-US" altLang="zh-TW" sz="1200" b="0" i="0" baseline="0">
                    <a:effectLst/>
                  </a:rPr>
                  <a:t>(</a:t>
                </a:r>
                <a:r>
                  <a:rPr lang="zh-TW" altLang="zh-TW" sz="1200" b="0" i="0" baseline="0">
                    <a:effectLst/>
                  </a:rPr>
                  <a:t>千元</a:t>
                </a:r>
                <a:r>
                  <a:rPr lang="en-US" altLang="zh-TW" sz="1200" b="0" i="0" baseline="0">
                    <a:effectLst/>
                  </a:rPr>
                  <a:t>)</a:t>
                </a:r>
                <a:endParaRPr lang="zh-TW" altLang="zh-TW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991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CB0-42F4-A6BE-A76E2DA0FB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CB0-42F4-A6BE-A76E2DA0FB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CB0-42F4-A6BE-A76E2DA0FB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CB0-42F4-A6BE-A76E2DA0FBB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CB0-42F4-A6BE-A76E2DA0FB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CB0-42F4-A6BE-A76E2DA0FBB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888888888888889E-2"/>
          <c:y val="0.18824074074074071"/>
          <c:w val="0.93888888888888888"/>
          <c:h val="0.72842592592592592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EB-479C-ADFF-507289BD23B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EB-479C-ADFF-507289BD23B2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EB-479C-ADFF-507289BD23B2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EB-479C-ADFF-507289BD23B2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EB-479C-ADFF-507289BD23B2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0EB-479C-ADFF-507289BD23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0EB-479C-ADFF-507289BD23B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中華旅行社銷售業績</a:t>
            </a:r>
            <a:endParaRPr lang="zh-TW" altLang="zh-TW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A4B-40E5-AE2B-4FEC6084A9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A4B-40E5-AE2B-4FEC6084A9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A4B-40E5-AE2B-4FEC6084A9D4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A4B-40E5-AE2B-4FEC6084A9D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A4B-40E5-AE2B-4FEC6084A9D4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4330484330484318E-2"/>
                      <c:h val="0.126196692776327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A4B-40E5-AE2B-4FEC6084A9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4B-40E5-AE2B-4FEC6084A9D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7-45EF-B50B-653FB941B86A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17-45EF-B50B-653FB941B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042447"/>
        <c:axId val="1613039119"/>
      </c:radarChart>
      <c:catAx>
        <c:axId val="161304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13039119"/>
        <c:crosses val="autoZero"/>
        <c:auto val="1"/>
        <c:lblAlgn val="ctr"/>
        <c:lblOffset val="100"/>
        <c:noMultiLvlLbl val="0"/>
      </c:catAx>
      <c:valAx>
        <c:axId val="161303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1304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00" b="0" i="0" baseline="0">
                <a:effectLst/>
              </a:rPr>
              <a:t>年資與月所得關係圖</a:t>
            </a:r>
            <a:endParaRPr lang="zh-TW" altLang="zh-TW">
              <a:effectLst/>
            </a:endParaRPr>
          </a:p>
        </c:rich>
      </c:tx>
      <c:layout>
        <c:manualLayout>
          <c:xMode val="edge"/>
          <c:yMode val="edge"/>
          <c:x val="0.2880555555555555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9525" cap="flat" cmpd="sng" algn="ctr">
              <a:solidFill>
                <a:schemeClr val="accent1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AD9-45E5-8B28-E0FF4DBC0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899711"/>
        <c:axId val="1839896383"/>
      </c:scatterChart>
      <c:valAx>
        <c:axId val="1839899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200" b="0" i="0" baseline="0">
                    <a:effectLst/>
                  </a:rPr>
                  <a:t>年</a:t>
                </a:r>
                <a:endParaRPr lang="zh-TW" altLang="zh-TW" sz="12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9896383"/>
        <c:crosses val="autoZero"/>
        <c:crossBetween val="midCat"/>
      </c:valAx>
      <c:valAx>
        <c:axId val="183989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out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39899711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7C-4652-BC86-E0F2D1F765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2880258899676373"/>
          <c:y val="6.2810457516339874E-2"/>
          <c:w val="0.13203883495145632"/>
          <c:h val="5.5147444804693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400" b="0" i="0" baseline="0" dirty="0">
                <a:effectLst/>
              </a:rPr>
              <a:t>中華航空股價趨勢圖</a:t>
            </a:r>
            <a:endParaRPr lang="zh-TW" altLang="zh-TW" sz="1400" dirty="0">
              <a:effectLst/>
            </a:endParaRPr>
          </a:p>
        </c:rich>
      </c:tx>
      <c:layout>
        <c:manualLayout>
          <c:xMode val="edge"/>
          <c:yMode val="edge"/>
          <c:x val="0.35642442369129418"/>
          <c:y val="1.62029659799317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871-40E4-B60F-ACE3E8220C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71-40E4-B60F-ACE3E8220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13055343"/>
        <c:axId val="1613032047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1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71-40E4-B60F-ACE3E8220C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71-40E4-B60F-ACE3E8220C73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1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871-40E4-B60F-ACE3E8220C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71-40E4-B60F-ACE3E8220C73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1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871-40E4-B60F-ACE3E8220C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71-40E4-B60F-ACE3E8220C73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1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871-40E4-B60F-ACE3E8220C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871-40E4-B60F-ACE3E8220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1613040783"/>
        <c:axId val="1613049519"/>
      </c:stockChart>
      <c:dateAx>
        <c:axId val="1613055343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13032047"/>
        <c:crosses val="autoZero"/>
        <c:auto val="1"/>
        <c:lblOffset val="100"/>
        <c:baseTimeUnit val="days"/>
      </c:dateAx>
      <c:valAx>
        <c:axId val="161303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100" b="0" i="0" baseline="0" dirty="0">
                    <a:effectLst/>
                  </a:rPr>
                  <a:t>成交量</a:t>
                </a:r>
                <a:endParaRPr lang="zh-TW" altLang="zh-TW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13055343"/>
        <c:crosses val="autoZero"/>
        <c:crossBetween val="between"/>
      </c:valAx>
      <c:valAx>
        <c:axId val="1613049519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100" b="0" i="0" baseline="0" dirty="0">
                    <a:effectLst/>
                  </a:rPr>
                  <a:t>金額</a:t>
                </a:r>
                <a:endParaRPr lang="zh-TW" altLang="zh-TW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13040783"/>
        <c:crosses val="max"/>
        <c:crossBetween val="between"/>
      </c:valAx>
      <c:dateAx>
        <c:axId val="1613040783"/>
        <c:scaling>
          <c:orientation val="minMax"/>
        </c:scaling>
        <c:delete val="1"/>
        <c:axPos val="b"/>
        <c:numFmt formatCode="m/d" sourceLinked="1"/>
        <c:majorTickMark val="out"/>
        <c:minorTickMark val="none"/>
        <c:tickLblPos val="nextTo"/>
        <c:crossAx val="1613049519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9F0B9914-6F21-480D-BC2C-603B80277A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015025"/>
              </p:ext>
            </p:extLst>
          </p:nvPr>
        </p:nvGraphicFramePr>
        <p:xfrm>
          <a:off x="4932040" y="3260980"/>
          <a:ext cx="4069732" cy="2741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3356992"/>
            <a:ext cx="4180994" cy="2734425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2B4FE0D5-D7A3-48CA-8920-0AA6ABF68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429676"/>
              </p:ext>
            </p:extLst>
          </p:nvPr>
        </p:nvGraphicFramePr>
        <p:xfrm>
          <a:off x="4697760" y="3372232"/>
          <a:ext cx="4446240" cy="270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F191457F-F934-4E61-ADE4-356A1666A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213493"/>
              </p:ext>
            </p:extLst>
          </p:nvPr>
        </p:nvGraphicFramePr>
        <p:xfrm>
          <a:off x="4853898" y="3304298"/>
          <a:ext cx="4110590" cy="2870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C1C1AD51-497C-4BA0-91FA-D659E0FBD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757558"/>
              </p:ext>
            </p:extLst>
          </p:nvPr>
        </p:nvGraphicFramePr>
        <p:xfrm>
          <a:off x="4925908" y="3260981"/>
          <a:ext cx="3995883" cy="29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AB818FC-FC00-487C-B0D1-BF0B1475B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983732"/>
              </p:ext>
            </p:extLst>
          </p:nvPr>
        </p:nvGraphicFramePr>
        <p:xfrm>
          <a:off x="4716016" y="3390998"/>
          <a:ext cx="43204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814792"/>
              </p:ext>
            </p:extLst>
          </p:nvPr>
        </p:nvGraphicFramePr>
        <p:xfrm>
          <a:off x="4788024" y="3321671"/>
          <a:ext cx="4289199" cy="2598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0"/>
            <a:ext cx="4300938" cy="2903403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DDC653C9-CC60-402A-A785-689664A33F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835038"/>
              </p:ext>
            </p:extLst>
          </p:nvPr>
        </p:nvGraphicFramePr>
        <p:xfrm>
          <a:off x="4860032" y="3260980"/>
          <a:ext cx="4038579" cy="283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642E4C49-3B5A-4FA4-8701-DDD391C2B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466601"/>
              </p:ext>
            </p:extLst>
          </p:nvPr>
        </p:nvGraphicFramePr>
        <p:xfrm>
          <a:off x="4729792" y="3260981"/>
          <a:ext cx="4273574" cy="293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3" name="圖表 12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568821"/>
              </p:ext>
            </p:extLst>
          </p:nvPr>
        </p:nvGraphicFramePr>
        <p:xfrm>
          <a:off x="4637876" y="3260979"/>
          <a:ext cx="4571999" cy="283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9036D401-423D-409A-BA03-647DE5123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280054"/>
              </p:ext>
            </p:extLst>
          </p:nvPr>
        </p:nvGraphicFramePr>
        <p:xfrm>
          <a:off x="4572000" y="3158680"/>
          <a:ext cx="4590256" cy="280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721</TotalTime>
  <Words>666</Words>
  <Application>Microsoft Office PowerPoint</Application>
  <PresentationFormat>如螢幕大小 (4:3)</PresentationFormat>
  <Paragraphs>477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87</cp:revision>
  <dcterms:created xsi:type="dcterms:W3CDTF">2017-01-16T13:26:16Z</dcterms:created>
  <dcterms:modified xsi:type="dcterms:W3CDTF">2024-03-26T07:51:35Z</dcterms:modified>
</cp:coreProperties>
</file>