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76" r:id="rId23"/>
    <p:sldId id="278" r:id="rId24"/>
    <p:sldId id="279" r:id="rId25"/>
    <p:sldId id="283"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60"/>
  </p:normalViewPr>
  <p:slideViewPr>
    <p:cSldViewPr snapToGrid="0">
      <p:cViewPr varScale="1">
        <p:scale>
          <a:sx n="108" d="100"/>
          <a:sy n="108" d="100"/>
        </p:scale>
        <p:origin x="6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3FD3A-A330-4013-B1FA-B1061BDBF72B}" type="datetimeFigureOut">
              <a:rPr lang="zh-CN" altLang="en-US" smtClean="0"/>
              <a:t>2017/12/28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D7D6A-A645-4B5E-9F09-9F87100F69D4}" type="slidenum">
              <a:rPr lang="zh-CN" altLang="en-US" smtClean="0"/>
              <a:t>‹#›</a:t>
            </a:fld>
            <a:endParaRPr lang="zh-CN" altLang="en-US"/>
          </a:p>
        </p:txBody>
      </p:sp>
    </p:spTree>
    <p:extLst>
      <p:ext uri="{BB962C8B-B14F-4D97-AF65-F5344CB8AC3E}">
        <p14:creationId xmlns:p14="http://schemas.microsoft.com/office/powerpoint/2010/main" val="3144575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Self-organizing_map"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en.wikipedia.org/wiki/Random_indexing" TargetMode="External"/><Relationship Id="rId4" Type="http://schemas.openxmlformats.org/officeDocument/2006/relationships/hyperlink" Target="http://en.wikipedia.org/wiki/Independent_component_analysi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Kl</a:t>
            </a:r>
            <a:r>
              <a:rPr lang="zh-CN" altLang="en-US" dirty="0"/>
              <a:t>散度：相对熵</a:t>
            </a:r>
            <a:endParaRPr lang="en-US" altLang="zh-CN" dirty="0"/>
          </a:p>
          <a:p>
            <a:r>
              <a:rPr lang="zh-CN" altLang="en-US" dirty="0"/>
              <a:t>预测似然度：</a:t>
            </a:r>
            <a:r>
              <a:rPr lang="zh-CN" altLang="en-US" sz="1200" b="0" i="0" u="none" strike="noStrike" kern="1200" baseline="0" dirty="0">
                <a:solidFill>
                  <a:schemeClr val="tx1"/>
                </a:solidFill>
                <a:latin typeface="+mn-lt"/>
                <a:ea typeface="+mn-ea"/>
                <a:cs typeface="+mn-cs"/>
              </a:rPr>
              <a:t>给定文档</a:t>
            </a:r>
            <a:r>
              <a:rPr lang="en-US" altLang="zh-CN" sz="1200" b="0" i="0" u="none" strike="noStrike" kern="1200" baseline="0" dirty="0">
                <a:solidFill>
                  <a:schemeClr val="tx1"/>
                </a:solidFill>
                <a:latin typeface="+mn-lt"/>
                <a:ea typeface="+mn-ea"/>
                <a:cs typeface="+mn-cs"/>
              </a:rPr>
              <a:t>d</a:t>
            </a:r>
            <a:r>
              <a:rPr lang="zh-CN" altLang="en-US" sz="1200" b="0" i="0" u="none" strike="noStrike" kern="1200" baseline="0" dirty="0">
                <a:solidFill>
                  <a:schemeClr val="tx1"/>
                </a:solidFill>
                <a:latin typeface="+mn-lt"/>
                <a:ea typeface="+mn-ea"/>
                <a:cs typeface="+mn-cs"/>
              </a:rPr>
              <a:t>后，通过隐含主题产生某个关键词</a:t>
            </a:r>
            <a:r>
              <a:rPr lang="en-US" altLang="zh-CN" sz="1200" b="0" i="0" u="none" strike="noStrike" kern="1200" baseline="0" dirty="0">
                <a:solidFill>
                  <a:schemeClr val="tx1"/>
                </a:solidFill>
                <a:latin typeface="+mn-lt"/>
                <a:ea typeface="+mn-ea"/>
                <a:cs typeface="+mn-cs"/>
              </a:rPr>
              <a:t>p</a:t>
            </a:r>
            <a:r>
              <a:rPr lang="zh-CN" altLang="en-US" sz="1200" b="0" i="0" u="none" strike="noStrike" kern="1200" baseline="0" dirty="0">
                <a:solidFill>
                  <a:schemeClr val="tx1"/>
                </a:solidFill>
                <a:latin typeface="+mn-lt"/>
                <a:ea typeface="+mn-ea"/>
                <a:cs typeface="+mn-cs"/>
              </a:rPr>
              <a:t>的概率     </a:t>
            </a:r>
            <a:r>
              <a:rPr lang="en-US" altLang="zh-CN" sz="1200" b="0" i="0" u="none" strike="noStrike" kern="1200" baseline="0" dirty="0">
                <a:solidFill>
                  <a:schemeClr val="tx1"/>
                </a:solidFill>
                <a:latin typeface="+mn-lt"/>
                <a:ea typeface="+mn-ea"/>
                <a:cs typeface="+mn-cs"/>
              </a:rPr>
              <a:t>PL(</a:t>
            </a:r>
            <a:r>
              <a:rPr lang="en-US" altLang="zh-CN" sz="1200" b="0" i="0" u="none" strike="noStrike" kern="1200" baseline="0" dirty="0" err="1">
                <a:solidFill>
                  <a:schemeClr val="tx1"/>
                </a:solidFill>
                <a:latin typeface="+mn-lt"/>
                <a:ea typeface="+mn-ea"/>
                <a:cs typeface="+mn-cs"/>
              </a:rPr>
              <a:t>p;d</a:t>
            </a:r>
            <a:r>
              <a:rPr lang="en-US" altLang="zh-CN" sz="1200" b="0" i="0" u="none" strike="noStrike" kern="1200" baseline="0" dirty="0">
                <a:solidFill>
                  <a:schemeClr val="tx1"/>
                </a:solidFill>
                <a:latin typeface="+mn-lt"/>
                <a:ea typeface="+mn-ea"/>
                <a:cs typeface="+mn-cs"/>
              </a:rPr>
              <a:t>) = sum(</a:t>
            </a:r>
            <a:r>
              <a:rPr lang="en-US" altLang="zh-CN" sz="1200" b="0" i="0" u="none" strike="noStrike" kern="1200" baseline="0" dirty="0" err="1">
                <a:solidFill>
                  <a:schemeClr val="tx1"/>
                </a:solidFill>
                <a:latin typeface="+mn-lt"/>
                <a:ea typeface="+mn-ea"/>
                <a:cs typeface="+mn-cs"/>
              </a:rPr>
              <a:t>Pr</a:t>
            </a:r>
            <a:r>
              <a:rPr lang="en-US" altLang="zh-CN"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p|k</a:t>
            </a:r>
            <a:r>
              <a:rPr lang="en-US" altLang="zh-CN"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Pr</a:t>
            </a:r>
            <a:r>
              <a:rPr lang="en-US" altLang="zh-CN"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k|d</a:t>
            </a:r>
            <a:r>
              <a:rPr lang="en-US" altLang="zh-CN" sz="1200" b="0" i="0" u="none" strike="noStrike" kern="1200" baseline="0" dirty="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E08D7D6A-A645-4B5E-9F09-9F87100F69D4}" type="slidenum">
              <a:rPr lang="zh-CN" altLang="en-US" smtClean="0"/>
              <a:t>7</a:t>
            </a:fld>
            <a:endParaRPr lang="zh-CN" altLang="en-US"/>
          </a:p>
        </p:txBody>
      </p:sp>
    </p:spTree>
    <p:extLst>
      <p:ext uri="{BB962C8B-B14F-4D97-AF65-F5344CB8AC3E}">
        <p14:creationId xmlns:p14="http://schemas.microsoft.com/office/powerpoint/2010/main" val="2713092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sng" kern="1200" dirty="0">
                <a:solidFill>
                  <a:schemeClr val="tx1"/>
                </a:solidFill>
                <a:effectLst/>
                <a:latin typeface="+mn-lt"/>
                <a:ea typeface="+mn-ea"/>
                <a:cs typeface="+mn-cs"/>
                <a:hlinkClick r:id="rId3"/>
              </a:rPr>
              <a:t>Self-organizing map</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sng" kern="1200" dirty="0">
                <a:solidFill>
                  <a:schemeClr val="tx1"/>
                </a:solidFill>
                <a:effectLst/>
                <a:latin typeface="+mn-lt"/>
                <a:ea typeface="+mn-ea"/>
                <a:cs typeface="+mn-cs"/>
                <a:hlinkClick r:id="rId4"/>
              </a:rPr>
              <a:t>Independent component analysis</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sng" kern="1200" dirty="0">
                <a:solidFill>
                  <a:schemeClr val="tx1"/>
                </a:solidFill>
                <a:effectLst/>
                <a:latin typeface="+mn-lt"/>
                <a:ea typeface="+mn-ea"/>
                <a:cs typeface="+mn-cs"/>
                <a:hlinkClick r:id="rId5"/>
              </a:rPr>
              <a:t>Random indexing</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08D7D6A-A645-4B5E-9F09-9F87100F69D4}" type="slidenum">
              <a:rPr lang="zh-CN" altLang="en-US" smtClean="0"/>
              <a:t>15</a:t>
            </a:fld>
            <a:endParaRPr lang="zh-CN" altLang="en-US"/>
          </a:p>
        </p:txBody>
      </p:sp>
    </p:spTree>
    <p:extLst>
      <p:ext uri="{BB962C8B-B14F-4D97-AF65-F5344CB8AC3E}">
        <p14:creationId xmlns:p14="http://schemas.microsoft.com/office/powerpoint/2010/main" val="3135121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www.jos.org.cn/ch/reader/create_pdf.aspx?file_no=5301&amp;journal_id=jos" TargetMode="External"/><Relationship Id="rId13" Type="http://schemas.openxmlformats.org/officeDocument/2006/relationships/hyperlink" Target="https://link.springer.com/content/pdf/10.1007/s40745-015-0040-1.pdf" TargetMode="External"/><Relationship Id="rId3" Type="http://schemas.openxmlformats.org/officeDocument/2006/relationships/hyperlink" Target="http://www.jsjkx.com/jsjkxen/ch/reader/create_pdf.aspx?" TargetMode="External"/><Relationship Id="rId7" Type="http://schemas.openxmlformats.org/officeDocument/2006/relationships/hyperlink" Target="http://59.108.48.5/course/mining/12-13spring/TextMining05-%E8%81%9A%E7%B1%BB.pdf" TargetMode="External"/><Relationship Id="rId12" Type="http://schemas.openxmlformats.org/officeDocument/2006/relationships/hyperlink" Target="http://www.time.mk/trajkovski/thesis/text-cluster.pdf" TargetMode="External"/><Relationship Id="rId2" Type="http://schemas.openxmlformats.org/officeDocument/2006/relationships/hyperlink" Target="http://nlp.csai.tsinghua.edu.cn/~lzy/publications/phd_thesis.pdf" TargetMode="External"/><Relationship Id="rId1" Type="http://schemas.openxmlformats.org/officeDocument/2006/relationships/slideLayout" Target="../slideLayouts/slideLayout2.xml"/><Relationship Id="rId6" Type="http://schemas.openxmlformats.org/officeDocument/2006/relationships/hyperlink" Target="http://www.doc88.com/p-0468678774609.html" TargetMode="External"/><Relationship Id="rId11" Type="http://schemas.openxmlformats.org/officeDocument/2006/relationships/hyperlink" Target="https://arxiv.org/pdf/1707.02919.pdf" TargetMode="External"/><Relationship Id="rId5" Type="http://schemas.openxmlformats.org/officeDocument/2006/relationships/hyperlink" Target="http://www.flickering.cn/nlp/2015/03/peacock%EF%BC%9A%E5%A4%A7%E8%A7%84%E6%A8%A1%E4%B8%BB%E9%A2%98%E6%A8%A1%E5%9E%8B%E5%8F%8A%E5%85%B6%E5%9C%A8%E8%85%BE%E8%AE%AF%E4%B8%9A%E5%8A%A1%E4%B8%AD%E7%9A%84%E5%BA%94%E7%94%A8/" TargetMode="External"/><Relationship Id="rId10" Type="http://schemas.openxmlformats.org/officeDocument/2006/relationships/hyperlink" Target="https://zh.wikipedia.org/wiki/%E9%A9%AC%E5%93%88%E6%8B%89%E8%AF%BA%E6%AF%94%E6%96%AF%E8%B7%9D%E7%A6%BB" TargetMode="External"/><Relationship Id="rId4" Type="http://schemas.openxmlformats.org/officeDocument/2006/relationships/hyperlink" Target="https://zh.wikipedia.org/wiki/%E9%9A%90%E5%90%AB%E7%8B%84%E5%88%A9%E5%85%8B%E9%9B%B7%E5%88%86%E5%B8%83" TargetMode="External"/><Relationship Id="rId9" Type="http://schemas.openxmlformats.org/officeDocument/2006/relationships/hyperlink" Target="https://www.qcloud.com/community/article/752011"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cikit-learn.org/stable/modules/clustering.html#clustering" TargetMode="External"/><Relationship Id="rId3" Type="http://schemas.openxmlformats.org/officeDocument/2006/relationships/hyperlink" Target="http://www.casmacat.eu/uploads/Main/SentenceClustering-Chinea.pdf" TargetMode="External"/><Relationship Id="rId7" Type="http://schemas.openxmlformats.org/officeDocument/2006/relationships/hyperlink" Target="https://dl.acm.org/citation.cfm?id=3031484" TargetMode="External"/><Relationship Id="rId2" Type="http://schemas.openxmlformats.org/officeDocument/2006/relationships/hyperlink" Target="https://arxiv.org/abs/1611.04822" TargetMode="External"/><Relationship Id="rId1" Type="http://schemas.openxmlformats.org/officeDocument/2006/relationships/slideLayout" Target="../slideLayouts/slideLayout2.xml"/><Relationship Id="rId6" Type="http://schemas.openxmlformats.org/officeDocument/2006/relationships/hyperlink" Target="http://www.educationaldatamining.org/EDM2016/proceedings/paper_124.pdf" TargetMode="External"/><Relationship Id="rId5" Type="http://schemas.openxmlformats.org/officeDocument/2006/relationships/hyperlink" Target="http://onlinelibrary.wiley.com/doi/10.4218/etrij.17.0116.0936/epdf" TargetMode="External"/><Relationship Id="rId4" Type="http://schemas.openxmlformats.org/officeDocument/2006/relationships/hyperlink" Target="https://link.springer.com/chapter/10.1007/978-3-319-41920-6_1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BFE628-C8D5-47EA-BE05-62A105342DC1}"/>
              </a:ext>
            </a:extLst>
          </p:cNvPr>
          <p:cNvSpPr>
            <a:spLocks noGrp="1"/>
          </p:cNvSpPr>
          <p:nvPr>
            <p:ph type="ctrTitle"/>
          </p:nvPr>
        </p:nvSpPr>
        <p:spPr/>
        <p:txBody>
          <a:bodyPr/>
          <a:lstStyle/>
          <a:p>
            <a:r>
              <a:rPr lang="zh-CN" altLang="en-US" sz="4000" dirty="0"/>
              <a:t>关键词抽取与文本聚类</a:t>
            </a:r>
          </a:p>
        </p:txBody>
      </p:sp>
      <p:sp>
        <p:nvSpPr>
          <p:cNvPr id="3" name="副标题 2">
            <a:extLst>
              <a:ext uri="{FF2B5EF4-FFF2-40B4-BE49-F238E27FC236}">
                <a16:creationId xmlns:a16="http://schemas.microsoft.com/office/drawing/2014/main" id="{364AE67A-BF28-4E85-A918-952DD5A8FC42}"/>
              </a:ext>
            </a:extLst>
          </p:cNvPr>
          <p:cNvSpPr>
            <a:spLocks noGrp="1"/>
          </p:cNvSpPr>
          <p:nvPr>
            <p:ph type="subTitle" idx="1"/>
          </p:nvPr>
        </p:nvSpPr>
        <p:spPr/>
        <p:txBody>
          <a:bodyPr/>
          <a:lstStyle/>
          <a:p>
            <a:endParaRPr lang="en-US" altLang="zh-CN" dirty="0"/>
          </a:p>
          <a:p>
            <a:r>
              <a:rPr lang="zh-CN" altLang="en-US" dirty="0"/>
              <a:t>寇亚飞</a:t>
            </a:r>
          </a:p>
        </p:txBody>
      </p:sp>
    </p:spTree>
    <p:extLst>
      <p:ext uri="{BB962C8B-B14F-4D97-AF65-F5344CB8AC3E}">
        <p14:creationId xmlns:p14="http://schemas.microsoft.com/office/powerpoint/2010/main" val="3612914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F1D704A-B8E6-4C02-9166-63B76D140DCE}"/>
              </a:ext>
            </a:extLst>
          </p:cNvPr>
          <p:cNvSpPr txBox="1"/>
          <p:nvPr/>
        </p:nvSpPr>
        <p:spPr>
          <a:xfrm>
            <a:off x="1384917" y="612560"/>
            <a:ext cx="5090240" cy="646331"/>
          </a:xfrm>
          <a:prstGeom prst="rect">
            <a:avLst/>
          </a:prstGeom>
          <a:noFill/>
        </p:spPr>
        <p:txBody>
          <a:bodyPr wrap="none" rtlCol="0">
            <a:spAutoFit/>
          </a:bodyPr>
          <a:lstStyle/>
          <a:p>
            <a:r>
              <a:rPr lang="zh-CN" altLang="en-US" dirty="0"/>
              <a:t>在</a:t>
            </a:r>
            <a:r>
              <a:rPr lang="en-US" altLang="zh-CN" dirty="0"/>
              <a:t>PageRank</a:t>
            </a:r>
            <a:r>
              <a:rPr lang="zh-CN" altLang="en-US" dirty="0"/>
              <a:t>算法中，计算词重要度的公式如下：</a:t>
            </a:r>
            <a:endParaRPr lang="en-US" altLang="zh-CN" dirty="0"/>
          </a:p>
          <a:p>
            <a:r>
              <a:rPr lang="en-US" altLang="zh-CN" dirty="0"/>
              <a:t>	</a:t>
            </a:r>
            <a:endParaRPr lang="zh-CN" altLang="en-US" dirty="0"/>
          </a:p>
        </p:txBody>
      </p:sp>
      <p:pic>
        <p:nvPicPr>
          <p:cNvPr id="5" name="图片 4">
            <a:extLst>
              <a:ext uri="{FF2B5EF4-FFF2-40B4-BE49-F238E27FC236}">
                <a16:creationId xmlns:a16="http://schemas.microsoft.com/office/drawing/2014/main" id="{ACA7DB95-D6F1-40F4-9376-8A3C863BDD0C}"/>
              </a:ext>
            </a:extLst>
          </p:cNvPr>
          <p:cNvPicPr>
            <a:picLocks noChangeAspect="1"/>
          </p:cNvPicPr>
          <p:nvPr/>
        </p:nvPicPr>
        <p:blipFill>
          <a:blip r:embed="rId2"/>
          <a:stretch>
            <a:fillRect/>
          </a:stretch>
        </p:blipFill>
        <p:spPr>
          <a:xfrm>
            <a:off x="1526960" y="1063707"/>
            <a:ext cx="5090240" cy="680073"/>
          </a:xfrm>
          <a:prstGeom prst="rect">
            <a:avLst/>
          </a:prstGeom>
        </p:spPr>
      </p:pic>
      <p:sp>
        <p:nvSpPr>
          <p:cNvPr id="6" name="文本框 5">
            <a:extLst>
              <a:ext uri="{FF2B5EF4-FFF2-40B4-BE49-F238E27FC236}">
                <a16:creationId xmlns:a16="http://schemas.microsoft.com/office/drawing/2014/main" id="{BED3938A-9845-4BA8-B0BC-1F9EF3BB75B9}"/>
              </a:ext>
            </a:extLst>
          </p:cNvPr>
          <p:cNvSpPr txBox="1"/>
          <p:nvPr/>
        </p:nvSpPr>
        <p:spPr>
          <a:xfrm>
            <a:off x="1384917" y="1801696"/>
            <a:ext cx="8726363" cy="1200329"/>
          </a:xfrm>
          <a:prstGeom prst="rect">
            <a:avLst/>
          </a:prstGeom>
          <a:noFill/>
        </p:spPr>
        <p:txBody>
          <a:bodyPr wrap="none" rtlCol="0">
            <a:spAutoFit/>
          </a:bodyPr>
          <a:lstStyle/>
          <a:p>
            <a:r>
              <a:rPr lang="zh-CN" altLang="en-US" dirty="0"/>
              <a:t>上式中，对于每个词，第二部分均相同，因此这里可以改为带偏好的</a:t>
            </a:r>
            <a:r>
              <a:rPr lang="en-US" altLang="zh-CN" dirty="0"/>
              <a:t>PageRank</a:t>
            </a:r>
            <a:r>
              <a:rPr lang="zh-CN" altLang="en-US" dirty="0"/>
              <a:t>。</a:t>
            </a:r>
            <a:endParaRPr lang="en-US" altLang="zh-CN" dirty="0"/>
          </a:p>
          <a:p>
            <a:r>
              <a:rPr lang="en-US" altLang="zh-CN" dirty="0"/>
              <a:t>Topical PageRank (TPR)</a:t>
            </a:r>
            <a:r>
              <a:rPr lang="zh-CN" altLang="en-US" dirty="0"/>
              <a:t>的思想就是为每个隐含主题单独的运行带偏好 的</a:t>
            </a:r>
            <a:r>
              <a:rPr lang="en-US" altLang="zh-CN" dirty="0"/>
              <a:t>PageRank</a:t>
            </a:r>
            <a:r>
              <a:rPr lang="zh-CN" altLang="en-US" dirty="0"/>
              <a:t>。</a:t>
            </a:r>
            <a:endParaRPr lang="en-US" altLang="zh-CN" dirty="0"/>
          </a:p>
          <a:p>
            <a:r>
              <a:rPr lang="zh-CN" altLang="en-US" dirty="0"/>
              <a:t>每个主题相关的</a:t>
            </a:r>
            <a:r>
              <a:rPr lang="en-US" altLang="zh-CN" dirty="0"/>
              <a:t>PageRank</a:t>
            </a:r>
            <a:r>
              <a:rPr lang="zh-CN" altLang="en-US" dirty="0"/>
              <a:t>都会偏好那些与该主题有较大语义相关度的单词。这个偏</a:t>
            </a:r>
            <a:endParaRPr lang="en-US" altLang="zh-CN" dirty="0"/>
          </a:p>
          <a:p>
            <a:r>
              <a:rPr lang="zh-CN" altLang="en-US" dirty="0"/>
              <a:t>好就是通过设置随机跳转概率来实现的。因此，带偏好的</a:t>
            </a:r>
            <a:r>
              <a:rPr lang="en-US" altLang="zh-CN" dirty="0"/>
              <a:t>PageRank</a:t>
            </a:r>
            <a:r>
              <a:rPr lang="zh-CN" altLang="en-US" dirty="0"/>
              <a:t>值为：</a:t>
            </a:r>
          </a:p>
        </p:txBody>
      </p:sp>
      <p:pic>
        <p:nvPicPr>
          <p:cNvPr id="7" name="图片 6">
            <a:extLst>
              <a:ext uri="{FF2B5EF4-FFF2-40B4-BE49-F238E27FC236}">
                <a16:creationId xmlns:a16="http://schemas.microsoft.com/office/drawing/2014/main" id="{8009622D-B9CC-4BF6-B04D-C381B8CE181D}"/>
              </a:ext>
            </a:extLst>
          </p:cNvPr>
          <p:cNvPicPr>
            <a:picLocks noChangeAspect="1"/>
          </p:cNvPicPr>
          <p:nvPr/>
        </p:nvPicPr>
        <p:blipFill>
          <a:blip r:embed="rId3"/>
          <a:stretch>
            <a:fillRect/>
          </a:stretch>
        </p:blipFill>
        <p:spPr>
          <a:xfrm>
            <a:off x="1526960" y="3059941"/>
            <a:ext cx="6499612" cy="719572"/>
          </a:xfrm>
          <a:prstGeom prst="rect">
            <a:avLst/>
          </a:prstGeom>
        </p:spPr>
      </p:pic>
      <p:sp>
        <p:nvSpPr>
          <p:cNvPr id="9" name="文本框 8">
            <a:extLst>
              <a:ext uri="{FF2B5EF4-FFF2-40B4-BE49-F238E27FC236}">
                <a16:creationId xmlns:a16="http://schemas.microsoft.com/office/drawing/2014/main" id="{E8D78C2F-65B3-421A-BF85-CEBB1DF76C6D}"/>
              </a:ext>
            </a:extLst>
          </p:cNvPr>
          <p:cNvSpPr txBox="1"/>
          <p:nvPr/>
        </p:nvSpPr>
        <p:spPr>
          <a:xfrm>
            <a:off x="1456780" y="4012706"/>
            <a:ext cx="7320017" cy="646331"/>
          </a:xfrm>
          <a:prstGeom prst="rect">
            <a:avLst/>
          </a:prstGeom>
          <a:noFill/>
        </p:spPr>
        <p:txBody>
          <a:bodyPr wrap="none" rtlCol="0">
            <a:spAutoFit/>
          </a:bodyPr>
          <a:lstStyle/>
          <a:p>
            <a:r>
              <a:rPr lang="zh-CN" altLang="en-US" dirty="0"/>
              <a:t>其中，偏好值为</a:t>
            </a:r>
            <a:r>
              <a:rPr lang="en-US" altLang="zh-CN" dirty="0" err="1"/>
              <a:t>Pr_z</a:t>
            </a:r>
            <a:r>
              <a:rPr lang="en-US" altLang="zh-CN" dirty="0"/>
              <a:t>(</a:t>
            </a:r>
            <a:r>
              <a:rPr lang="en-US" altLang="zh-CN" dirty="0" err="1"/>
              <a:t>w_i</a:t>
            </a:r>
            <a:r>
              <a:rPr lang="en-US" altLang="zh-CN" dirty="0"/>
              <a:t>)</a:t>
            </a:r>
            <a:r>
              <a:rPr lang="zh-CN" altLang="en-US" dirty="0"/>
              <a:t>，偏好值的设置会比较大的影响</a:t>
            </a:r>
            <a:r>
              <a:rPr lang="en-US" altLang="zh-CN" dirty="0"/>
              <a:t>TPR</a:t>
            </a:r>
            <a:r>
              <a:rPr lang="zh-CN" altLang="en-US" dirty="0"/>
              <a:t>的效果。</a:t>
            </a:r>
            <a:endParaRPr lang="en-US" altLang="zh-CN" dirty="0"/>
          </a:p>
          <a:p>
            <a:r>
              <a:rPr lang="zh-CN" altLang="en-US" dirty="0"/>
              <a:t>可以尝试三种偏好值设置方法</a:t>
            </a:r>
          </a:p>
        </p:txBody>
      </p:sp>
      <p:sp>
        <p:nvSpPr>
          <p:cNvPr id="10" name="文本框 9">
            <a:extLst>
              <a:ext uri="{FF2B5EF4-FFF2-40B4-BE49-F238E27FC236}">
                <a16:creationId xmlns:a16="http://schemas.microsoft.com/office/drawing/2014/main" id="{AB0C6328-510B-43CC-B5E9-268E65D7C3E4}"/>
              </a:ext>
            </a:extLst>
          </p:cNvPr>
          <p:cNvSpPr txBox="1"/>
          <p:nvPr/>
        </p:nvSpPr>
        <p:spPr>
          <a:xfrm>
            <a:off x="1456780" y="4659037"/>
            <a:ext cx="9952533" cy="1200329"/>
          </a:xfrm>
          <a:prstGeom prst="rect">
            <a:avLst/>
          </a:prstGeom>
          <a:noFill/>
        </p:spPr>
        <p:txBody>
          <a:bodyPr wrap="none" rtlCol="0">
            <a:spAutoFit/>
          </a:bodyPr>
          <a:lstStyle/>
          <a:p>
            <a:r>
              <a:rPr lang="en-US" altLang="zh-CN" dirty="0"/>
              <a:t>1.Pr_z(</a:t>
            </a:r>
            <a:r>
              <a:rPr lang="en-US" altLang="zh-CN" dirty="0" err="1"/>
              <a:t>w_i</a:t>
            </a:r>
            <a:r>
              <a:rPr lang="en-US" altLang="zh-CN" dirty="0"/>
              <a:t>) = </a:t>
            </a:r>
            <a:r>
              <a:rPr lang="en-US" altLang="zh-CN" dirty="0" err="1"/>
              <a:t>Pr</a:t>
            </a:r>
            <a:r>
              <a:rPr lang="en-US" altLang="zh-CN" dirty="0"/>
              <a:t>(</a:t>
            </a:r>
            <a:r>
              <a:rPr lang="en-US" altLang="zh-CN" dirty="0" err="1"/>
              <a:t>w|z</a:t>
            </a:r>
            <a:r>
              <a:rPr lang="en-US" altLang="zh-CN" dirty="0"/>
              <a:t>)</a:t>
            </a:r>
            <a:r>
              <a:rPr lang="zh-CN" altLang="en-US" dirty="0"/>
              <a:t>表示给定主题</a:t>
            </a:r>
            <a:r>
              <a:rPr lang="en-US" altLang="zh-CN" dirty="0"/>
              <a:t>z</a:t>
            </a:r>
            <a:r>
              <a:rPr lang="zh-CN" altLang="en-US" dirty="0"/>
              <a:t>后，单词</a:t>
            </a:r>
            <a:r>
              <a:rPr lang="en-US" altLang="zh-CN" dirty="0"/>
              <a:t>w</a:t>
            </a:r>
            <a:r>
              <a:rPr lang="zh-CN" altLang="en-US" dirty="0"/>
              <a:t>的出现概率</a:t>
            </a:r>
            <a:r>
              <a:rPr lang="en-US" altLang="zh-CN" dirty="0"/>
              <a:t>,</a:t>
            </a:r>
            <a:r>
              <a:rPr lang="zh-CN" altLang="en-US" dirty="0"/>
              <a:t>这表示</a:t>
            </a:r>
            <a:r>
              <a:rPr lang="en-US" altLang="zh-CN" dirty="0"/>
              <a:t>w</a:t>
            </a:r>
            <a:r>
              <a:rPr lang="zh-CN" altLang="en-US" dirty="0"/>
              <a:t>在主题</a:t>
            </a:r>
            <a:r>
              <a:rPr lang="en-US" altLang="zh-CN" dirty="0"/>
              <a:t>z</a:t>
            </a:r>
            <a:r>
              <a:rPr lang="zh-CN" altLang="en-US" dirty="0"/>
              <a:t>中所占比例，</a:t>
            </a:r>
            <a:endParaRPr lang="en-US" altLang="zh-CN" dirty="0"/>
          </a:p>
          <a:p>
            <a:r>
              <a:rPr lang="zh-CN" altLang="en-US" dirty="0"/>
              <a:t>也表示主题</a:t>
            </a:r>
            <a:r>
              <a:rPr lang="en-US" altLang="zh-CN" dirty="0"/>
              <a:t>z</a:t>
            </a:r>
            <a:r>
              <a:rPr lang="zh-CN" altLang="en-US" dirty="0"/>
              <a:t>有多大程度集中在单词</a:t>
            </a:r>
            <a:r>
              <a:rPr lang="en-US" altLang="zh-CN" dirty="0"/>
              <a:t>w</a:t>
            </a:r>
            <a:r>
              <a:rPr lang="zh-CN" altLang="en-US" dirty="0"/>
              <a:t>上。</a:t>
            </a:r>
            <a:endParaRPr lang="en-US" altLang="zh-CN" dirty="0"/>
          </a:p>
          <a:p>
            <a:r>
              <a:rPr lang="en-US" altLang="zh-CN" dirty="0"/>
              <a:t>2. </a:t>
            </a:r>
            <a:r>
              <a:rPr lang="en-US" altLang="zh-CN" dirty="0" err="1"/>
              <a:t>Pr_z</a:t>
            </a:r>
            <a:r>
              <a:rPr lang="en-US" altLang="zh-CN" dirty="0"/>
              <a:t>(</a:t>
            </a:r>
            <a:r>
              <a:rPr lang="en-US" altLang="zh-CN" dirty="0" err="1"/>
              <a:t>w_i</a:t>
            </a:r>
            <a:r>
              <a:rPr lang="en-US" altLang="zh-CN" dirty="0"/>
              <a:t>) = </a:t>
            </a:r>
            <a:r>
              <a:rPr lang="en-US" altLang="zh-CN" dirty="0" err="1"/>
              <a:t>Pr</a:t>
            </a:r>
            <a:r>
              <a:rPr lang="en-US" altLang="zh-CN" dirty="0"/>
              <a:t>(</a:t>
            </a:r>
            <a:r>
              <a:rPr lang="en-US" altLang="zh-CN" dirty="0" err="1"/>
              <a:t>z|w</a:t>
            </a:r>
            <a:r>
              <a:rPr lang="en-US" altLang="zh-CN" dirty="0"/>
              <a:t>)</a:t>
            </a:r>
            <a:r>
              <a:rPr lang="zh-CN" altLang="en-US" dirty="0"/>
              <a:t>表示给定单词</a:t>
            </a:r>
            <a:r>
              <a:rPr lang="en-US" altLang="zh-CN" dirty="0"/>
              <a:t>w</a:t>
            </a:r>
            <a:r>
              <a:rPr lang="zh-CN" altLang="en-US" dirty="0"/>
              <a:t>后，主题</a:t>
            </a:r>
            <a:r>
              <a:rPr lang="en-US" altLang="zh-CN" dirty="0"/>
              <a:t>z</a:t>
            </a:r>
            <a:r>
              <a:rPr lang="zh-CN" altLang="en-US" dirty="0"/>
              <a:t>的出现概率，表示单词</a:t>
            </a:r>
            <a:r>
              <a:rPr lang="en-US" altLang="zh-CN" dirty="0"/>
              <a:t>w</a:t>
            </a:r>
            <a:r>
              <a:rPr lang="zh-CN" altLang="en-US" dirty="0"/>
              <a:t>有多大程度集中在</a:t>
            </a:r>
            <a:r>
              <a:rPr lang="en-US" altLang="zh-CN" dirty="0"/>
              <a:t>z</a:t>
            </a:r>
            <a:r>
              <a:rPr lang="zh-CN" altLang="en-US" dirty="0"/>
              <a:t>上。</a:t>
            </a:r>
            <a:endParaRPr lang="en-US" altLang="zh-CN" dirty="0"/>
          </a:p>
          <a:p>
            <a:r>
              <a:rPr lang="en-US" altLang="zh-CN" dirty="0"/>
              <a:t>3. </a:t>
            </a:r>
            <a:r>
              <a:rPr lang="en-US" altLang="zh-CN" dirty="0" err="1"/>
              <a:t>Pr_z</a:t>
            </a:r>
            <a:r>
              <a:rPr lang="en-US" altLang="zh-CN" dirty="0"/>
              <a:t>(</a:t>
            </a:r>
            <a:r>
              <a:rPr lang="en-US" altLang="zh-CN" dirty="0" err="1"/>
              <a:t>w_i</a:t>
            </a:r>
            <a:r>
              <a:rPr lang="en-US" altLang="zh-CN" dirty="0"/>
              <a:t>) = </a:t>
            </a:r>
            <a:r>
              <a:rPr lang="en-US" altLang="zh-CN" dirty="0" err="1"/>
              <a:t>Pr</a:t>
            </a:r>
            <a:r>
              <a:rPr lang="en-US" altLang="zh-CN" dirty="0"/>
              <a:t>(</a:t>
            </a:r>
            <a:r>
              <a:rPr lang="en-US" altLang="zh-CN" dirty="0" err="1"/>
              <a:t>w|z</a:t>
            </a:r>
            <a:r>
              <a:rPr lang="en-US" altLang="zh-CN" dirty="0"/>
              <a:t>) </a:t>
            </a:r>
            <a:r>
              <a:rPr lang="en-US" altLang="zh-CN" dirty="0" err="1"/>
              <a:t>Pr</a:t>
            </a:r>
            <a:r>
              <a:rPr lang="en-US" altLang="zh-CN" dirty="0"/>
              <a:t>(</a:t>
            </a:r>
            <a:r>
              <a:rPr lang="en-US" altLang="zh-CN" dirty="0" err="1"/>
              <a:t>z|w</a:t>
            </a:r>
            <a:r>
              <a:rPr lang="en-US" altLang="zh-CN" dirty="0"/>
              <a:t>)</a:t>
            </a:r>
            <a:r>
              <a:rPr lang="zh-CN" altLang="en-US" dirty="0"/>
              <a:t>结合了上述两种考虑</a:t>
            </a:r>
          </a:p>
        </p:txBody>
      </p:sp>
    </p:spTree>
    <p:extLst>
      <p:ext uri="{BB962C8B-B14F-4D97-AF65-F5344CB8AC3E}">
        <p14:creationId xmlns:p14="http://schemas.microsoft.com/office/powerpoint/2010/main" val="189295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7FBBD-DE89-48DD-8DD6-928D46C9AF7A}"/>
              </a:ext>
            </a:extLst>
          </p:cNvPr>
          <p:cNvSpPr>
            <a:spLocks noGrp="1"/>
          </p:cNvSpPr>
          <p:nvPr>
            <p:ph type="title"/>
          </p:nvPr>
        </p:nvSpPr>
        <p:spPr>
          <a:xfrm>
            <a:off x="615190" y="343270"/>
            <a:ext cx="8596668" cy="739806"/>
          </a:xfrm>
        </p:spPr>
        <p:txBody>
          <a:bodyPr/>
          <a:lstStyle/>
          <a:p>
            <a:r>
              <a:rPr lang="zh-CN" altLang="en-US" dirty="0"/>
              <a:t>候选关键词重要性计算方法</a:t>
            </a:r>
          </a:p>
        </p:txBody>
      </p:sp>
      <p:sp>
        <p:nvSpPr>
          <p:cNvPr id="3" name="内容占位符 2">
            <a:extLst>
              <a:ext uri="{FF2B5EF4-FFF2-40B4-BE49-F238E27FC236}">
                <a16:creationId xmlns:a16="http://schemas.microsoft.com/office/drawing/2014/main" id="{B793FEE5-6442-4F52-89AE-040995232657}"/>
              </a:ext>
            </a:extLst>
          </p:cNvPr>
          <p:cNvSpPr>
            <a:spLocks noGrp="1"/>
          </p:cNvSpPr>
          <p:nvPr>
            <p:ph idx="1"/>
          </p:nvPr>
        </p:nvSpPr>
        <p:spPr>
          <a:xfrm>
            <a:off x="677334" y="1154097"/>
            <a:ext cx="8596668" cy="5703903"/>
          </a:xfrm>
        </p:spPr>
        <p:txBody>
          <a:bodyPr/>
          <a:lstStyle/>
          <a:p>
            <a:r>
              <a:rPr lang="zh-CN" altLang="en-US" dirty="0"/>
              <a:t>在主题</a:t>
            </a:r>
            <a:r>
              <a:rPr lang="en-US" altLang="zh-CN" dirty="0"/>
              <a:t>z</a:t>
            </a:r>
            <a:r>
              <a:rPr lang="zh-CN" altLang="en-US" dirty="0"/>
              <a:t>下，候选关键词</a:t>
            </a:r>
            <a:r>
              <a:rPr lang="en-US" altLang="zh-CN" dirty="0"/>
              <a:t>p</a:t>
            </a:r>
            <a:r>
              <a:rPr lang="zh-CN" altLang="en-US" dirty="0"/>
              <a:t>的</a:t>
            </a:r>
            <a:r>
              <a:rPr lang="en-US" altLang="zh-CN" dirty="0"/>
              <a:t>PageRank</a:t>
            </a:r>
            <a:r>
              <a:rPr lang="zh-CN" altLang="en-US" dirty="0"/>
              <a:t>值为</a:t>
            </a:r>
            <a:endParaRPr lang="en-US" altLang="zh-CN" dirty="0"/>
          </a:p>
          <a:p>
            <a:endParaRPr lang="en-US" altLang="zh-CN" dirty="0"/>
          </a:p>
          <a:p>
            <a:endParaRPr lang="en-US" altLang="zh-CN" dirty="0"/>
          </a:p>
          <a:p>
            <a:r>
              <a:rPr lang="zh-CN" altLang="en-US" dirty="0"/>
              <a:t>文档</a:t>
            </a:r>
            <a:r>
              <a:rPr lang="en-US" altLang="zh-CN" dirty="0"/>
              <a:t>d</a:t>
            </a:r>
            <a:r>
              <a:rPr lang="zh-CN" altLang="en-US" dirty="0"/>
              <a:t>在主题</a:t>
            </a:r>
            <a:r>
              <a:rPr lang="en-US" altLang="zh-CN" dirty="0"/>
              <a:t>z</a:t>
            </a:r>
            <a:r>
              <a:rPr lang="zh-CN" altLang="en-US" dirty="0"/>
              <a:t>上的概率为</a:t>
            </a:r>
            <a:r>
              <a:rPr lang="en-US" altLang="zh-CN" dirty="0" err="1"/>
              <a:t>Pr</a:t>
            </a:r>
            <a:r>
              <a:rPr lang="en-US" altLang="zh-CN" dirty="0"/>
              <a:t>(</a:t>
            </a:r>
            <a:r>
              <a:rPr lang="en-US" altLang="zh-CN" dirty="0" err="1"/>
              <a:t>z|d</a:t>
            </a:r>
            <a:r>
              <a:rPr lang="en-US" altLang="zh-CN" dirty="0"/>
              <a:t>),</a:t>
            </a:r>
            <a:r>
              <a:rPr lang="zh-CN" altLang="en-US" dirty="0"/>
              <a:t>对于每一个候选关键词</a:t>
            </a:r>
            <a:r>
              <a:rPr lang="en-US" altLang="zh-CN" dirty="0"/>
              <a:t>p</a:t>
            </a:r>
            <a:r>
              <a:rPr lang="zh-CN" altLang="en-US" dirty="0"/>
              <a:t>，则它在文档中的重要性为：</a:t>
            </a:r>
            <a:endParaRPr lang="en-US" altLang="zh-CN" dirty="0"/>
          </a:p>
          <a:p>
            <a:pPr marL="0" indent="0">
              <a:buNone/>
            </a:pPr>
            <a:endParaRPr lang="en-US" altLang="zh-CN" dirty="0"/>
          </a:p>
          <a:p>
            <a:pPr marL="0" indent="0">
              <a:buNone/>
            </a:pPr>
            <a:endParaRPr lang="en-US" altLang="zh-CN" dirty="0"/>
          </a:p>
          <a:p>
            <a:r>
              <a:rPr lang="zh-CN" altLang="en-US" dirty="0"/>
              <a:t>影响</a:t>
            </a:r>
            <a:r>
              <a:rPr lang="en-US" altLang="zh-CN" dirty="0"/>
              <a:t>TPR</a:t>
            </a:r>
            <a:r>
              <a:rPr lang="zh-CN" altLang="en-US" dirty="0"/>
              <a:t>的参数</a:t>
            </a:r>
            <a:endParaRPr lang="en-US" altLang="zh-CN" dirty="0"/>
          </a:p>
          <a:p>
            <a:pPr lvl="1"/>
            <a:r>
              <a:rPr lang="zh-CN" altLang="en-US" dirty="0"/>
              <a:t>滑动窗口大小</a:t>
            </a:r>
            <a:r>
              <a:rPr lang="en-US" altLang="zh-CN" dirty="0"/>
              <a:t>W</a:t>
            </a:r>
          </a:p>
          <a:p>
            <a:pPr lvl="1"/>
            <a:r>
              <a:rPr lang="en-US" altLang="zh-CN" dirty="0"/>
              <a:t>LDA</a:t>
            </a:r>
            <a:r>
              <a:rPr lang="zh-CN" altLang="en-US" dirty="0"/>
              <a:t>主题数</a:t>
            </a:r>
            <a:r>
              <a:rPr lang="en-US" altLang="zh-CN" dirty="0"/>
              <a:t>K</a:t>
            </a:r>
          </a:p>
          <a:p>
            <a:pPr lvl="1"/>
            <a:r>
              <a:rPr lang="zh-CN" altLang="en-US" dirty="0"/>
              <a:t>不同的偏好方法设置</a:t>
            </a:r>
            <a:endParaRPr lang="en-US" altLang="zh-CN" dirty="0"/>
          </a:p>
          <a:p>
            <a:pPr lvl="1"/>
            <a:r>
              <a:rPr lang="en-US" altLang="zh-CN" dirty="0"/>
              <a:t>TPR</a:t>
            </a:r>
            <a:r>
              <a:rPr lang="zh-CN" altLang="en-US" dirty="0"/>
              <a:t>中衰减因子优点：综合考虑了隐含主题信息和文档内结构信息</a:t>
            </a:r>
            <a:endParaRPr lang="en-US" altLang="zh-CN" dirty="0"/>
          </a:p>
          <a:p>
            <a:r>
              <a:rPr lang="zh-CN" altLang="en-US" dirty="0"/>
              <a:t>优缺点：</a:t>
            </a:r>
            <a:endParaRPr lang="en-US" altLang="zh-CN" dirty="0"/>
          </a:p>
          <a:p>
            <a:pPr lvl="1"/>
            <a:r>
              <a:rPr lang="zh-CN" altLang="en-US" dirty="0"/>
              <a:t>优点：综合考虑隐含主题模型和文档结构的关键词抽</a:t>
            </a:r>
            <a:endParaRPr lang="en-US" altLang="zh-CN" dirty="0"/>
          </a:p>
          <a:p>
            <a:pPr lvl="1"/>
            <a:r>
              <a:rPr lang="zh-CN" altLang="en-US" dirty="0"/>
              <a:t>缺点：依赖于</a:t>
            </a:r>
            <a:r>
              <a:rPr lang="en-US" altLang="zh-CN" dirty="0"/>
              <a:t>LDA</a:t>
            </a:r>
            <a:r>
              <a:rPr lang="zh-CN" altLang="en-US" dirty="0"/>
              <a:t>模型的效果和多个参数</a:t>
            </a:r>
            <a:endParaRPr lang="en-US" altLang="zh-CN" dirty="0"/>
          </a:p>
          <a:p>
            <a:endParaRPr lang="en-US" altLang="zh-CN" dirty="0"/>
          </a:p>
          <a:p>
            <a:pPr lvl="3"/>
            <a:endParaRPr lang="en-US" altLang="zh-CN" dirty="0"/>
          </a:p>
          <a:p>
            <a:pPr lvl="1"/>
            <a:endParaRPr lang="en-US" altLang="zh-CN" dirty="0"/>
          </a:p>
        </p:txBody>
      </p:sp>
      <p:pic>
        <p:nvPicPr>
          <p:cNvPr id="4" name="图片 3">
            <a:extLst>
              <a:ext uri="{FF2B5EF4-FFF2-40B4-BE49-F238E27FC236}">
                <a16:creationId xmlns:a16="http://schemas.microsoft.com/office/drawing/2014/main" id="{DF1457E3-C0EC-4EBA-9400-DD633144425E}"/>
              </a:ext>
            </a:extLst>
          </p:cNvPr>
          <p:cNvPicPr>
            <a:picLocks noChangeAspect="1"/>
          </p:cNvPicPr>
          <p:nvPr/>
        </p:nvPicPr>
        <p:blipFill>
          <a:blip r:embed="rId2"/>
          <a:stretch>
            <a:fillRect/>
          </a:stretch>
        </p:blipFill>
        <p:spPr>
          <a:xfrm>
            <a:off x="2305052" y="1564366"/>
            <a:ext cx="2787358" cy="690562"/>
          </a:xfrm>
          <a:prstGeom prst="rect">
            <a:avLst/>
          </a:prstGeom>
        </p:spPr>
      </p:pic>
      <p:pic>
        <p:nvPicPr>
          <p:cNvPr id="5" name="图片 4">
            <a:extLst>
              <a:ext uri="{FF2B5EF4-FFF2-40B4-BE49-F238E27FC236}">
                <a16:creationId xmlns:a16="http://schemas.microsoft.com/office/drawing/2014/main" id="{7FFA535A-A808-4D33-AAB1-29F5BA0F6666}"/>
              </a:ext>
            </a:extLst>
          </p:cNvPr>
          <p:cNvPicPr>
            <a:picLocks noChangeAspect="1"/>
          </p:cNvPicPr>
          <p:nvPr/>
        </p:nvPicPr>
        <p:blipFill>
          <a:blip r:embed="rId3"/>
          <a:stretch>
            <a:fillRect/>
          </a:stretch>
        </p:blipFill>
        <p:spPr>
          <a:xfrm>
            <a:off x="2305052" y="2833015"/>
            <a:ext cx="2781854" cy="845739"/>
          </a:xfrm>
          <a:prstGeom prst="rect">
            <a:avLst/>
          </a:prstGeom>
        </p:spPr>
      </p:pic>
    </p:spTree>
    <p:extLst>
      <p:ext uri="{BB962C8B-B14F-4D97-AF65-F5344CB8AC3E}">
        <p14:creationId xmlns:p14="http://schemas.microsoft.com/office/powerpoint/2010/main" val="914690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6CFC8C-FED6-41E4-BCDE-DB73B4432BE5}"/>
              </a:ext>
            </a:extLst>
          </p:cNvPr>
          <p:cNvSpPr>
            <a:spLocks noGrp="1"/>
          </p:cNvSpPr>
          <p:nvPr>
            <p:ph type="title"/>
          </p:nvPr>
        </p:nvSpPr>
        <p:spPr>
          <a:xfrm>
            <a:off x="677334" y="609600"/>
            <a:ext cx="8596668" cy="722050"/>
          </a:xfrm>
        </p:spPr>
        <p:txBody>
          <a:bodyPr/>
          <a:lstStyle/>
          <a:p>
            <a:r>
              <a:rPr lang="zh-CN" altLang="en-US" dirty="0"/>
              <a:t>文本聚类</a:t>
            </a:r>
          </a:p>
        </p:txBody>
      </p:sp>
      <p:sp>
        <p:nvSpPr>
          <p:cNvPr id="3" name="内容占位符 2">
            <a:extLst>
              <a:ext uri="{FF2B5EF4-FFF2-40B4-BE49-F238E27FC236}">
                <a16:creationId xmlns:a16="http://schemas.microsoft.com/office/drawing/2014/main" id="{D76262A9-E638-4DF2-83FD-B3FF8D4C88D5}"/>
              </a:ext>
            </a:extLst>
          </p:cNvPr>
          <p:cNvSpPr>
            <a:spLocks noGrp="1"/>
          </p:cNvSpPr>
          <p:nvPr>
            <p:ph idx="1"/>
          </p:nvPr>
        </p:nvSpPr>
        <p:spPr>
          <a:xfrm>
            <a:off x="677334" y="1713391"/>
            <a:ext cx="8596668" cy="4327972"/>
          </a:xfrm>
        </p:spPr>
        <p:txBody>
          <a:bodyPr/>
          <a:lstStyle/>
          <a:p>
            <a:r>
              <a:rPr lang="zh-CN" altLang="en-US" dirty="0"/>
              <a:t>文本的表示</a:t>
            </a:r>
            <a:endParaRPr lang="en-US" altLang="zh-CN" dirty="0"/>
          </a:p>
          <a:p>
            <a:r>
              <a:rPr lang="zh-CN" altLang="en-US" dirty="0"/>
              <a:t>相似性度量</a:t>
            </a:r>
            <a:endParaRPr lang="en-US" altLang="zh-CN" dirty="0"/>
          </a:p>
          <a:p>
            <a:r>
              <a:rPr lang="zh-CN" altLang="en-US" dirty="0"/>
              <a:t>聚类算法</a:t>
            </a:r>
          </a:p>
        </p:txBody>
      </p:sp>
    </p:spTree>
    <p:extLst>
      <p:ext uri="{BB962C8B-B14F-4D97-AF65-F5344CB8AC3E}">
        <p14:creationId xmlns:p14="http://schemas.microsoft.com/office/powerpoint/2010/main" val="1095461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CB3F81-E083-4EA0-A536-5284DB8313E6}"/>
              </a:ext>
            </a:extLst>
          </p:cNvPr>
          <p:cNvSpPr>
            <a:spLocks noGrp="1"/>
          </p:cNvSpPr>
          <p:nvPr>
            <p:ph type="title"/>
          </p:nvPr>
        </p:nvSpPr>
        <p:spPr>
          <a:xfrm>
            <a:off x="677334" y="609600"/>
            <a:ext cx="8596668" cy="908482"/>
          </a:xfrm>
        </p:spPr>
        <p:txBody>
          <a:bodyPr/>
          <a:lstStyle/>
          <a:p>
            <a:r>
              <a:rPr lang="zh-CN" altLang="en-US" dirty="0"/>
              <a:t>文本的表示</a:t>
            </a:r>
          </a:p>
        </p:txBody>
      </p:sp>
      <p:sp>
        <p:nvSpPr>
          <p:cNvPr id="3" name="内容占位符 2">
            <a:extLst>
              <a:ext uri="{FF2B5EF4-FFF2-40B4-BE49-F238E27FC236}">
                <a16:creationId xmlns:a16="http://schemas.microsoft.com/office/drawing/2014/main" id="{D3F141ED-8D8A-4449-8EF7-65219BBD1D39}"/>
              </a:ext>
            </a:extLst>
          </p:cNvPr>
          <p:cNvSpPr>
            <a:spLocks noGrp="1"/>
          </p:cNvSpPr>
          <p:nvPr>
            <p:ph idx="1"/>
          </p:nvPr>
        </p:nvSpPr>
        <p:spPr>
          <a:xfrm>
            <a:off x="677334" y="1660125"/>
            <a:ext cx="8596668" cy="4381238"/>
          </a:xfrm>
        </p:spPr>
        <p:txBody>
          <a:bodyPr/>
          <a:lstStyle/>
          <a:p>
            <a:r>
              <a:rPr lang="zh-CN" altLang="en-US" dirty="0"/>
              <a:t>向量空间模型</a:t>
            </a:r>
            <a:r>
              <a:rPr lang="en-US" altLang="zh-CN" dirty="0"/>
              <a:t>Vector Space Model (VSM)</a:t>
            </a:r>
          </a:p>
          <a:p>
            <a:endParaRPr lang="en-US" altLang="zh-CN" dirty="0"/>
          </a:p>
          <a:p>
            <a:r>
              <a:rPr lang="zh-CN" altLang="en-US" dirty="0"/>
              <a:t>分布式表示 </a:t>
            </a:r>
            <a:r>
              <a:rPr lang="en-US" altLang="zh-CN" dirty="0"/>
              <a:t>Distributional Representation/Distributed Representation</a:t>
            </a:r>
            <a:endParaRPr lang="zh-CN" altLang="en-US" dirty="0"/>
          </a:p>
        </p:txBody>
      </p:sp>
    </p:spTree>
    <p:extLst>
      <p:ext uri="{BB962C8B-B14F-4D97-AF65-F5344CB8AC3E}">
        <p14:creationId xmlns:p14="http://schemas.microsoft.com/office/powerpoint/2010/main" val="296031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DBC5C4-1F30-477D-A469-86EECD336CC4}"/>
              </a:ext>
            </a:extLst>
          </p:cNvPr>
          <p:cNvSpPr>
            <a:spLocks noGrp="1"/>
          </p:cNvSpPr>
          <p:nvPr>
            <p:ph type="title"/>
          </p:nvPr>
        </p:nvSpPr>
        <p:spPr>
          <a:xfrm>
            <a:off x="677334" y="609600"/>
            <a:ext cx="8596668" cy="837460"/>
          </a:xfrm>
        </p:spPr>
        <p:txBody>
          <a:bodyPr>
            <a:normAutofit fontScale="90000"/>
          </a:bodyPr>
          <a:lstStyle/>
          <a:p>
            <a:r>
              <a:rPr lang="zh-CN" altLang="en-US" dirty="0"/>
              <a:t>向量空间模型</a:t>
            </a:r>
            <a:r>
              <a:rPr lang="en-US" altLang="zh-CN" dirty="0"/>
              <a:t>Vector Space Model (VSM)</a:t>
            </a:r>
            <a:br>
              <a:rPr lang="en-US" altLang="zh-CN" dirty="0"/>
            </a:br>
            <a:endParaRPr lang="zh-CN" altLang="en-US" dirty="0"/>
          </a:p>
        </p:txBody>
      </p:sp>
      <p:sp>
        <p:nvSpPr>
          <p:cNvPr id="3" name="内容占位符 2">
            <a:extLst>
              <a:ext uri="{FF2B5EF4-FFF2-40B4-BE49-F238E27FC236}">
                <a16:creationId xmlns:a16="http://schemas.microsoft.com/office/drawing/2014/main" id="{F9801EE2-1DB8-4E3C-9D33-A4AA849FEC1D}"/>
              </a:ext>
            </a:extLst>
          </p:cNvPr>
          <p:cNvSpPr>
            <a:spLocks noGrp="1"/>
          </p:cNvSpPr>
          <p:nvPr>
            <p:ph idx="1"/>
          </p:nvPr>
        </p:nvSpPr>
        <p:spPr>
          <a:xfrm>
            <a:off x="677334" y="1562471"/>
            <a:ext cx="8596668" cy="4478892"/>
          </a:xfrm>
        </p:spPr>
        <p:txBody>
          <a:bodyPr/>
          <a:lstStyle/>
          <a:p>
            <a:r>
              <a:rPr lang="zh-CN" altLang="en-US" b="1" dirty="0"/>
              <a:t>向量空间模型</a:t>
            </a:r>
            <a:r>
              <a:rPr lang="zh-CN" altLang="en-US" dirty="0"/>
              <a:t>是一个把文本文件表示为标识符（比如索引）向量的代数模型。</a:t>
            </a:r>
            <a:endParaRPr lang="en-US" altLang="zh-CN" dirty="0"/>
          </a:p>
          <a:p>
            <a:endParaRPr lang="en-US" altLang="zh-CN" dirty="0"/>
          </a:p>
          <a:p>
            <a:r>
              <a:rPr lang="zh-CN" altLang="en-US" dirty="0"/>
              <a:t>常用的</a:t>
            </a:r>
            <a:r>
              <a:rPr lang="en-US" altLang="zh-CN" dirty="0"/>
              <a:t>VSM</a:t>
            </a:r>
            <a:r>
              <a:rPr lang="zh-CN" altLang="en-US" dirty="0"/>
              <a:t>模型实现：词袋模型（</a:t>
            </a:r>
            <a:r>
              <a:rPr lang="en-US" altLang="zh-CN" dirty="0"/>
              <a:t>bag of words</a:t>
            </a:r>
            <a:r>
              <a:rPr lang="zh-CN" altLang="en-US" dirty="0"/>
              <a:t>）</a:t>
            </a:r>
            <a:endParaRPr lang="en-US" altLang="zh-CN" dirty="0"/>
          </a:p>
          <a:p>
            <a:pPr lvl="1"/>
            <a:r>
              <a:rPr lang="zh-CN" altLang="en-US" dirty="0"/>
              <a:t>由语料</a:t>
            </a:r>
            <a:r>
              <a:rPr lang="en-US" altLang="zh-CN" dirty="0"/>
              <a:t>(corpus)</a:t>
            </a:r>
            <a:r>
              <a:rPr lang="zh-CN" altLang="en-US" dirty="0"/>
              <a:t>生成包含</a:t>
            </a:r>
            <a:r>
              <a:rPr lang="en-US" altLang="zh-CN" dirty="0"/>
              <a:t>N</a:t>
            </a:r>
            <a:r>
              <a:rPr lang="zh-CN" altLang="en-US" dirty="0"/>
              <a:t>个</a:t>
            </a:r>
            <a:r>
              <a:rPr lang="en-US" altLang="zh-CN" dirty="0"/>
              <a:t>term</a:t>
            </a:r>
            <a:r>
              <a:rPr lang="zh-CN" altLang="en-US" dirty="0"/>
              <a:t>的词典，构成维度为</a:t>
            </a:r>
            <a:r>
              <a:rPr lang="en-US" altLang="zh-CN" dirty="0"/>
              <a:t>N</a:t>
            </a:r>
            <a:r>
              <a:rPr lang="zh-CN" altLang="en-US" dirty="0"/>
              <a:t>的向量</a:t>
            </a:r>
            <a:endParaRPr lang="en-US" altLang="zh-CN" dirty="0"/>
          </a:p>
          <a:p>
            <a:pPr lvl="1"/>
            <a:r>
              <a:rPr lang="zh-CN" altLang="en-US" dirty="0"/>
              <a:t>对于每篇文档</a:t>
            </a:r>
            <a:r>
              <a:rPr lang="en-US" altLang="zh-CN" dirty="0"/>
              <a:t>(document),</a:t>
            </a:r>
            <a:r>
              <a:rPr lang="zh-CN" altLang="en-US" dirty="0"/>
              <a:t>使用</a:t>
            </a:r>
            <a:r>
              <a:rPr lang="en-US" altLang="zh-CN" dirty="0"/>
              <a:t>one-hot</a:t>
            </a:r>
            <a:r>
              <a:rPr lang="zh-CN" altLang="en-US" dirty="0"/>
              <a:t>、词频、</a:t>
            </a:r>
            <a:r>
              <a:rPr lang="en-US" altLang="zh-CN" dirty="0" err="1"/>
              <a:t>tf-idf</a:t>
            </a:r>
            <a:r>
              <a:rPr lang="zh-CN" altLang="en-US" dirty="0"/>
              <a:t>等不同方式构成文档向量。</a:t>
            </a:r>
            <a:endParaRPr lang="en-US" altLang="zh-CN" dirty="0"/>
          </a:p>
          <a:p>
            <a:r>
              <a:rPr lang="zh-CN" altLang="en-US" dirty="0"/>
              <a:t>优缺点</a:t>
            </a:r>
            <a:endParaRPr lang="en-US" altLang="zh-CN" dirty="0"/>
          </a:p>
          <a:p>
            <a:pPr lvl="1"/>
            <a:r>
              <a:rPr lang="zh-CN" altLang="en-US" dirty="0"/>
              <a:t>优点：实现简单易理解，同时适合某些适用于高维离散特征的机器学习算法（如</a:t>
            </a:r>
            <a:r>
              <a:rPr lang="en-US" altLang="zh-CN" dirty="0"/>
              <a:t>LR</a:t>
            </a:r>
            <a:r>
              <a:rPr lang="zh-CN" altLang="en-US" dirty="0"/>
              <a:t>）</a:t>
            </a:r>
            <a:endParaRPr lang="en-US" altLang="zh-CN" dirty="0"/>
          </a:p>
          <a:p>
            <a:pPr lvl="1"/>
            <a:r>
              <a:rPr lang="zh-CN" altLang="en-US" dirty="0"/>
              <a:t>缺点：</a:t>
            </a:r>
            <a:endParaRPr lang="en-US" altLang="zh-CN" dirty="0"/>
          </a:p>
          <a:p>
            <a:pPr lvl="2"/>
            <a:r>
              <a:rPr lang="zh-CN" altLang="en-US" dirty="0"/>
              <a:t>稀疏性</a:t>
            </a:r>
            <a:endParaRPr lang="en-US" altLang="zh-CN" dirty="0"/>
          </a:p>
          <a:p>
            <a:pPr lvl="2"/>
            <a:r>
              <a:rPr lang="zh-CN" altLang="en-US" dirty="0"/>
              <a:t>语义丢失， 词的顺序信息丢失，近义词没办法体现，假定词都是独立的等等</a:t>
            </a:r>
          </a:p>
        </p:txBody>
      </p:sp>
    </p:spTree>
    <p:extLst>
      <p:ext uri="{BB962C8B-B14F-4D97-AF65-F5344CB8AC3E}">
        <p14:creationId xmlns:p14="http://schemas.microsoft.com/office/powerpoint/2010/main" val="1491629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96D67-5357-4483-827A-4DE1B4B2F3E4}"/>
              </a:ext>
            </a:extLst>
          </p:cNvPr>
          <p:cNvSpPr>
            <a:spLocks noGrp="1"/>
          </p:cNvSpPr>
          <p:nvPr>
            <p:ph type="title"/>
          </p:nvPr>
        </p:nvSpPr>
        <p:spPr>
          <a:xfrm>
            <a:off x="677334" y="609600"/>
            <a:ext cx="8596668" cy="872971"/>
          </a:xfrm>
        </p:spPr>
        <p:txBody>
          <a:bodyPr>
            <a:normAutofit fontScale="90000"/>
          </a:bodyPr>
          <a:lstStyle/>
          <a:p>
            <a:r>
              <a:rPr lang="zh-CN" altLang="en-US" dirty="0"/>
              <a:t>分布式表示</a:t>
            </a:r>
            <a:r>
              <a:rPr lang="en-US" altLang="zh-CN" dirty="0"/>
              <a:t>Distributional Representational</a:t>
            </a:r>
            <a:endParaRPr lang="zh-CN" altLang="en-US" dirty="0"/>
          </a:p>
        </p:txBody>
      </p:sp>
      <p:sp>
        <p:nvSpPr>
          <p:cNvPr id="3" name="内容占位符 2">
            <a:extLst>
              <a:ext uri="{FF2B5EF4-FFF2-40B4-BE49-F238E27FC236}">
                <a16:creationId xmlns:a16="http://schemas.microsoft.com/office/drawing/2014/main" id="{50F26271-41CE-4EA1-AF8F-0775197625DE}"/>
              </a:ext>
            </a:extLst>
          </p:cNvPr>
          <p:cNvSpPr>
            <a:spLocks noGrp="1"/>
          </p:cNvSpPr>
          <p:nvPr>
            <p:ph idx="1"/>
          </p:nvPr>
        </p:nvSpPr>
        <p:spPr>
          <a:xfrm>
            <a:off x="677334" y="1482571"/>
            <a:ext cx="8596668" cy="4558791"/>
          </a:xfrm>
        </p:spPr>
        <p:txBody>
          <a:bodyPr/>
          <a:lstStyle/>
          <a:p>
            <a:endParaRPr lang="en-US" altLang="zh-CN" dirty="0"/>
          </a:p>
          <a:p>
            <a:r>
              <a:rPr lang="en-US" altLang="zh-CN" dirty="0"/>
              <a:t>Distributional Representation</a:t>
            </a:r>
            <a:r>
              <a:rPr lang="zh-CN" altLang="en-US" dirty="0"/>
              <a:t>是从</a:t>
            </a:r>
            <a:r>
              <a:rPr lang="zh-CN" altLang="en-US" b="1" dirty="0"/>
              <a:t>分布式假设</a:t>
            </a:r>
            <a:r>
              <a:rPr lang="zh-CN" altLang="en-US" dirty="0"/>
              <a:t>（即如果两个词的上下文相似，那么这两个词也是相似的</a:t>
            </a:r>
            <a:r>
              <a:rPr lang="en-US" altLang="zh-CN" dirty="0"/>
              <a:t>,</a:t>
            </a:r>
            <a:r>
              <a:rPr lang="en-US" altLang="zh-CN" i="1" dirty="0"/>
              <a:t>linguistic items with similar distributions have similar meanings</a:t>
            </a:r>
            <a:r>
              <a:rPr lang="zh-CN" altLang="en-US" dirty="0"/>
              <a:t>）的角度，利用共生矩阵来获取词的语义表示，可以看成是一类获取词表示的方法。</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1469059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AF2E9-212B-4C8D-AD75-96493FE88B31}"/>
              </a:ext>
            </a:extLst>
          </p:cNvPr>
          <p:cNvSpPr>
            <a:spLocks noGrp="1"/>
          </p:cNvSpPr>
          <p:nvPr>
            <p:ph type="title"/>
          </p:nvPr>
        </p:nvSpPr>
        <p:spPr>
          <a:xfrm>
            <a:off x="677334" y="609600"/>
            <a:ext cx="8596668" cy="615519"/>
          </a:xfrm>
        </p:spPr>
        <p:txBody>
          <a:bodyPr>
            <a:normAutofit fontScale="90000"/>
          </a:bodyPr>
          <a:lstStyle/>
          <a:p>
            <a:r>
              <a:rPr lang="zh-CN" altLang="en-US" dirty="0"/>
              <a:t>常用的</a:t>
            </a:r>
            <a:r>
              <a:rPr lang="en-US" altLang="zh-CN" dirty="0"/>
              <a:t>Distributional Representational</a:t>
            </a:r>
            <a:br>
              <a:rPr lang="en-US" altLang="zh-CN" dirty="0"/>
            </a:br>
            <a:endParaRPr lang="zh-CN" altLang="en-US" dirty="0"/>
          </a:p>
        </p:txBody>
      </p:sp>
      <p:sp>
        <p:nvSpPr>
          <p:cNvPr id="3" name="内容占位符 2">
            <a:extLst>
              <a:ext uri="{FF2B5EF4-FFF2-40B4-BE49-F238E27FC236}">
                <a16:creationId xmlns:a16="http://schemas.microsoft.com/office/drawing/2014/main" id="{0754E430-B9A5-4C26-B194-0F939CF856DB}"/>
              </a:ext>
            </a:extLst>
          </p:cNvPr>
          <p:cNvSpPr>
            <a:spLocks noGrp="1"/>
          </p:cNvSpPr>
          <p:nvPr>
            <p:ph idx="1"/>
          </p:nvPr>
        </p:nvSpPr>
        <p:spPr>
          <a:xfrm>
            <a:off x="677334" y="1225119"/>
            <a:ext cx="8596668" cy="5486399"/>
          </a:xfrm>
        </p:spPr>
        <p:txBody>
          <a:bodyPr/>
          <a:lstStyle/>
          <a:p>
            <a:r>
              <a:rPr lang="en-US" altLang="zh-CN" dirty="0"/>
              <a:t>Latent semantic indexing</a:t>
            </a:r>
            <a:r>
              <a:rPr lang="zh-CN" altLang="en-US" dirty="0"/>
              <a:t>，</a:t>
            </a:r>
            <a:r>
              <a:rPr lang="en-US" altLang="zh-CN" dirty="0"/>
              <a:t>LSI</a:t>
            </a:r>
          </a:p>
          <a:p>
            <a:pPr lvl="1"/>
            <a:r>
              <a:rPr lang="zh-CN" altLang="en-US" dirty="0"/>
              <a:t>通过</a:t>
            </a:r>
            <a:r>
              <a:rPr lang="en-US" altLang="zh-CN" dirty="0"/>
              <a:t>SVD</a:t>
            </a:r>
            <a:r>
              <a:rPr lang="zh-CN" altLang="en-US" dirty="0"/>
              <a:t>奇异值分解，降低维度，得到文本表示</a:t>
            </a:r>
            <a:endParaRPr lang="en-US" altLang="zh-CN" dirty="0"/>
          </a:p>
          <a:p>
            <a:pPr lvl="1"/>
            <a:r>
              <a:rPr lang="zh-CN" altLang="en-US" dirty="0"/>
              <a:t>算法思想：词</a:t>
            </a:r>
            <a:r>
              <a:rPr lang="en-US" altLang="zh-CN" dirty="0"/>
              <a:t>-</a:t>
            </a:r>
            <a:r>
              <a:rPr lang="zh-CN" altLang="en-US" dirty="0"/>
              <a:t>文档矩阵（</a:t>
            </a:r>
            <a:r>
              <a:rPr lang="en-US" altLang="zh-CN" dirty="0"/>
              <a:t>t*d</a:t>
            </a:r>
            <a:r>
              <a:rPr lang="zh-CN" altLang="en-US" dirty="0"/>
              <a:t>）</a:t>
            </a:r>
            <a:r>
              <a:rPr lang="en-US" altLang="zh-CN" dirty="0"/>
              <a:t>X </a:t>
            </a:r>
            <a:r>
              <a:rPr lang="zh-CN" altLang="en-US" dirty="0"/>
              <a:t>可以分解为</a:t>
            </a:r>
            <a:r>
              <a:rPr lang="en-US" altLang="zh-CN" dirty="0"/>
              <a:t>X=T*S*D</a:t>
            </a:r>
            <a:r>
              <a:rPr lang="zh-CN" altLang="en-US" dirty="0"/>
              <a:t>，</a:t>
            </a:r>
            <a:r>
              <a:rPr lang="en-US" altLang="zh-CN" dirty="0"/>
              <a:t>T</a:t>
            </a:r>
            <a:r>
              <a:rPr lang="zh-CN" altLang="en-US" dirty="0"/>
              <a:t>（</a:t>
            </a:r>
            <a:r>
              <a:rPr lang="en-US" altLang="zh-CN" dirty="0"/>
              <a:t>t*m</a:t>
            </a:r>
            <a:r>
              <a:rPr lang="zh-CN" altLang="en-US" dirty="0"/>
              <a:t>）</a:t>
            </a:r>
            <a:r>
              <a:rPr lang="en-US" altLang="zh-CN" dirty="0"/>
              <a:t>,S(m*m),D</a:t>
            </a:r>
            <a:r>
              <a:rPr lang="zh-CN" altLang="en-US" dirty="0"/>
              <a:t>（</a:t>
            </a:r>
            <a:r>
              <a:rPr lang="en-US" altLang="zh-CN" dirty="0"/>
              <a:t>m*d</a:t>
            </a:r>
            <a:r>
              <a:rPr lang="zh-CN" altLang="en-US" dirty="0"/>
              <a:t>）</a:t>
            </a:r>
            <a:r>
              <a:rPr lang="en-US" altLang="zh-CN" dirty="0"/>
              <a:t>,T</a:t>
            </a:r>
            <a:r>
              <a:rPr lang="zh-CN" altLang="en-US" dirty="0"/>
              <a:t>、</a:t>
            </a:r>
            <a:r>
              <a:rPr lang="en-US" altLang="zh-CN" dirty="0"/>
              <a:t>D</a:t>
            </a:r>
            <a:r>
              <a:rPr lang="zh-CN" altLang="en-US" dirty="0"/>
              <a:t>为正交矩阵，</a:t>
            </a:r>
            <a:r>
              <a:rPr lang="en-US" altLang="zh-CN" dirty="0"/>
              <a:t>S</a:t>
            </a:r>
            <a:r>
              <a:rPr lang="zh-CN" altLang="en-US" dirty="0"/>
              <a:t>为对角阵，且对角是递减的正数。取</a:t>
            </a:r>
            <a:r>
              <a:rPr lang="en-US" altLang="zh-CN" dirty="0"/>
              <a:t>S</a:t>
            </a:r>
            <a:r>
              <a:rPr lang="zh-CN" altLang="en-US" dirty="0"/>
              <a:t>中前</a:t>
            </a:r>
            <a:r>
              <a:rPr lang="en-US" altLang="zh-CN" dirty="0"/>
              <a:t>K</a:t>
            </a:r>
            <a:r>
              <a:rPr lang="zh-CN" altLang="en-US" dirty="0"/>
              <a:t>个特征值，</a:t>
            </a:r>
            <a:r>
              <a:rPr lang="en-US" altLang="zh-CN" dirty="0"/>
              <a:t>T</a:t>
            </a:r>
            <a:r>
              <a:rPr lang="zh-CN" altLang="en-US" dirty="0"/>
              <a:t>中前</a:t>
            </a:r>
            <a:r>
              <a:rPr lang="en-US" altLang="zh-CN" dirty="0"/>
              <a:t>K</a:t>
            </a:r>
            <a:r>
              <a:rPr lang="zh-CN" altLang="en-US" dirty="0"/>
              <a:t>列，</a:t>
            </a:r>
            <a:r>
              <a:rPr lang="en-US" altLang="zh-CN" dirty="0"/>
              <a:t>D</a:t>
            </a:r>
            <a:r>
              <a:rPr lang="zh-CN" altLang="en-US" dirty="0"/>
              <a:t>中前</a:t>
            </a:r>
            <a:r>
              <a:rPr lang="en-US" altLang="zh-CN" dirty="0"/>
              <a:t>K</a:t>
            </a:r>
            <a:r>
              <a:rPr lang="zh-CN" altLang="en-US" dirty="0"/>
              <a:t>行，得到</a:t>
            </a:r>
            <a:r>
              <a:rPr lang="en-US" altLang="zh-CN" dirty="0"/>
              <a:t>X′=T′</a:t>
            </a:r>
            <a:r>
              <a:rPr lang="zh-CN" altLang="en-US" dirty="0"/>
              <a:t>*</a:t>
            </a:r>
            <a:r>
              <a:rPr lang="en-US" altLang="zh-CN" dirty="0"/>
              <a:t>S′</a:t>
            </a:r>
            <a:r>
              <a:rPr lang="zh-CN" altLang="en-US" dirty="0"/>
              <a:t>*</a:t>
            </a:r>
            <a:r>
              <a:rPr lang="en-US" altLang="zh-CN" dirty="0"/>
              <a:t>D′</a:t>
            </a:r>
            <a:r>
              <a:rPr lang="zh-CN" altLang="en-US" dirty="0"/>
              <a:t>，</a:t>
            </a:r>
            <a:r>
              <a:rPr lang="en-US" altLang="zh-CN" dirty="0"/>
              <a:t>X′</a:t>
            </a:r>
            <a:r>
              <a:rPr lang="zh-CN" altLang="en-US" dirty="0"/>
              <a:t>≈</a:t>
            </a:r>
            <a:r>
              <a:rPr lang="en-US" altLang="zh-CN" dirty="0"/>
              <a:t>X</a:t>
            </a:r>
            <a:r>
              <a:rPr lang="zh-CN" altLang="en-US" dirty="0"/>
              <a:t> </a:t>
            </a:r>
            <a:endParaRPr lang="en-US" altLang="zh-CN" dirty="0"/>
          </a:p>
          <a:p>
            <a:pPr lvl="2"/>
            <a:r>
              <a:rPr lang="zh-CN" altLang="en-US" dirty="0"/>
              <a:t>如计算文档相似度，即矩阵</a:t>
            </a:r>
            <a:r>
              <a:rPr lang="en-US" altLang="zh-CN" dirty="0"/>
              <a:t>d*d</a:t>
            </a:r>
            <a:r>
              <a:rPr lang="zh-CN" altLang="en-US" dirty="0"/>
              <a:t>，则可由</a:t>
            </a:r>
            <a:r>
              <a:rPr lang="en-US" altLang="zh-CN" dirty="0"/>
              <a:t>X′^T*X′ = D′</a:t>
            </a:r>
            <a:r>
              <a:rPr lang="zh-CN" altLang="en-US" dirty="0"/>
              <a:t>*</a:t>
            </a:r>
            <a:r>
              <a:rPr lang="en-US" altLang="zh-CN" dirty="0"/>
              <a:t>S′^2</a:t>
            </a:r>
            <a:r>
              <a:rPr lang="zh-CN" altLang="en-US" dirty="0"/>
              <a:t>*</a:t>
            </a:r>
            <a:r>
              <a:rPr lang="en-US" altLang="zh-CN" dirty="0"/>
              <a:t>D′^T</a:t>
            </a:r>
            <a:r>
              <a:rPr lang="zh-CN" altLang="en-US" dirty="0"/>
              <a:t>计算。</a:t>
            </a:r>
            <a:r>
              <a:rPr lang="en-US" altLang="zh-CN" dirty="0"/>
              <a:t>D′</a:t>
            </a:r>
            <a:r>
              <a:rPr lang="zh-CN" altLang="en-US" dirty="0"/>
              <a:t>维度为</a:t>
            </a:r>
            <a:r>
              <a:rPr lang="en-US" altLang="zh-CN" dirty="0"/>
              <a:t>k*d</a:t>
            </a:r>
            <a:r>
              <a:rPr lang="zh-CN" altLang="en-US" dirty="0"/>
              <a:t>远小于</a:t>
            </a:r>
            <a:r>
              <a:rPr lang="en-US" altLang="zh-CN" dirty="0"/>
              <a:t>t*d</a:t>
            </a:r>
          </a:p>
          <a:p>
            <a:r>
              <a:rPr lang="zh-CN" altLang="en-US" dirty="0"/>
              <a:t>优缺点</a:t>
            </a:r>
            <a:endParaRPr lang="en-US" altLang="zh-CN" dirty="0"/>
          </a:p>
          <a:p>
            <a:pPr lvl="1"/>
            <a:r>
              <a:rPr lang="zh-CN" altLang="en-US" dirty="0"/>
              <a:t>优点</a:t>
            </a:r>
            <a:endParaRPr lang="en-US" altLang="zh-CN" dirty="0"/>
          </a:p>
          <a:p>
            <a:pPr lvl="2"/>
            <a:r>
              <a:rPr lang="zh-CN" altLang="en-US" dirty="0"/>
              <a:t>降维可去除部分噪声，使特征更鲁棒</a:t>
            </a:r>
            <a:endParaRPr lang="en-US" altLang="zh-CN" dirty="0"/>
          </a:p>
          <a:p>
            <a:pPr lvl="2"/>
            <a:r>
              <a:rPr lang="zh-CN" altLang="en-US" dirty="0"/>
              <a:t>低维空间表示可以刻画同义词，同义词会对应着相同或相似的主题</a:t>
            </a:r>
            <a:endParaRPr lang="en-US" altLang="zh-CN" dirty="0"/>
          </a:p>
          <a:p>
            <a:pPr lvl="1"/>
            <a:r>
              <a:rPr lang="zh-CN" altLang="en-US" dirty="0"/>
              <a:t>缺点</a:t>
            </a:r>
            <a:endParaRPr lang="en-US" altLang="zh-CN" dirty="0"/>
          </a:p>
          <a:p>
            <a:pPr lvl="2"/>
            <a:r>
              <a:rPr lang="en-US" altLang="zh-CN" dirty="0"/>
              <a:t>LSA</a:t>
            </a:r>
            <a:r>
              <a:rPr lang="zh-CN" altLang="en-US" dirty="0"/>
              <a:t>可以处理向量空间模型无法解决的一义多词</a:t>
            </a:r>
            <a:r>
              <a:rPr lang="en-US" altLang="zh-CN" dirty="0"/>
              <a:t>(synonymy)</a:t>
            </a:r>
            <a:r>
              <a:rPr lang="zh-CN" altLang="en-US" dirty="0"/>
              <a:t>问题，但不能解决 一词多义</a:t>
            </a:r>
            <a:r>
              <a:rPr lang="en-US" altLang="zh-CN" dirty="0"/>
              <a:t>(polysemy)</a:t>
            </a:r>
            <a:r>
              <a:rPr lang="zh-CN" altLang="en-US" dirty="0"/>
              <a:t>问题。因为</a:t>
            </a:r>
            <a:r>
              <a:rPr lang="en-US" altLang="zh-CN" dirty="0"/>
              <a:t>LSA</a:t>
            </a:r>
            <a:r>
              <a:rPr lang="zh-CN" altLang="en-US" dirty="0"/>
              <a:t>将每一个词映射为潜在语义空间中的一个点，也就是说一个词的多个意思在空间中对于的是同一个点，并没有被区分</a:t>
            </a:r>
            <a:endParaRPr lang="en-US" altLang="zh-CN" dirty="0"/>
          </a:p>
          <a:p>
            <a:pPr lvl="2"/>
            <a:r>
              <a:rPr lang="en-US" altLang="zh-CN" dirty="0"/>
              <a:t>SVD</a:t>
            </a:r>
            <a:r>
              <a:rPr lang="zh-CN" altLang="en-US" dirty="0"/>
              <a:t>的计算复杂度很高，而且当有新的文档来到时，若要更新模型需重新训练</a:t>
            </a:r>
            <a:endParaRPr lang="en-US" altLang="zh-CN" dirty="0"/>
          </a:p>
          <a:p>
            <a:pPr lvl="2"/>
            <a:endParaRPr lang="zh-CN" altLang="en-US" dirty="0"/>
          </a:p>
        </p:txBody>
      </p:sp>
    </p:spTree>
    <p:extLst>
      <p:ext uri="{BB962C8B-B14F-4D97-AF65-F5344CB8AC3E}">
        <p14:creationId xmlns:p14="http://schemas.microsoft.com/office/powerpoint/2010/main" val="196037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0A5476-B877-4742-A19C-D4F782DB8CDB}"/>
              </a:ext>
            </a:extLst>
          </p:cNvPr>
          <p:cNvSpPr>
            <a:spLocks noGrp="1"/>
          </p:cNvSpPr>
          <p:nvPr>
            <p:ph type="title"/>
          </p:nvPr>
        </p:nvSpPr>
        <p:spPr>
          <a:xfrm>
            <a:off x="677334" y="609600"/>
            <a:ext cx="8596668" cy="722050"/>
          </a:xfrm>
        </p:spPr>
        <p:txBody>
          <a:bodyPr/>
          <a:lstStyle/>
          <a:p>
            <a:r>
              <a:rPr lang="zh-CN" altLang="en-US" dirty="0"/>
              <a:t>常用的</a:t>
            </a:r>
            <a:r>
              <a:rPr lang="en-US" altLang="zh-CN" dirty="0"/>
              <a:t>Distributional Representational</a:t>
            </a:r>
            <a:endParaRPr lang="zh-CN" altLang="en-US" dirty="0"/>
          </a:p>
        </p:txBody>
      </p:sp>
      <p:sp>
        <p:nvSpPr>
          <p:cNvPr id="3" name="内容占位符 2">
            <a:extLst>
              <a:ext uri="{FF2B5EF4-FFF2-40B4-BE49-F238E27FC236}">
                <a16:creationId xmlns:a16="http://schemas.microsoft.com/office/drawing/2014/main" id="{7E09930B-16A8-4A2F-BD8F-617D35498B0E}"/>
              </a:ext>
            </a:extLst>
          </p:cNvPr>
          <p:cNvSpPr>
            <a:spLocks noGrp="1"/>
          </p:cNvSpPr>
          <p:nvPr>
            <p:ph idx="1"/>
          </p:nvPr>
        </p:nvSpPr>
        <p:spPr>
          <a:xfrm>
            <a:off x="677334" y="1411550"/>
            <a:ext cx="8596668" cy="5362112"/>
          </a:xfrm>
        </p:spPr>
        <p:txBody>
          <a:bodyPr/>
          <a:lstStyle/>
          <a:p>
            <a:r>
              <a:rPr lang="en-US" altLang="zh-CN" dirty="0"/>
              <a:t>Latent </a:t>
            </a:r>
            <a:r>
              <a:rPr lang="en-US" altLang="zh-CN" dirty="0" err="1"/>
              <a:t>Dirichlet</a:t>
            </a:r>
            <a:r>
              <a:rPr lang="en-US" altLang="zh-CN" dirty="0"/>
              <a:t> Allocation</a:t>
            </a:r>
            <a:r>
              <a:rPr lang="zh-CN" altLang="en-US" dirty="0"/>
              <a:t>，</a:t>
            </a:r>
            <a:r>
              <a:rPr lang="en-US" altLang="zh-CN" dirty="0"/>
              <a:t>LDA</a:t>
            </a:r>
          </a:p>
          <a:p>
            <a:pPr lvl="1"/>
            <a:r>
              <a:rPr lang="zh-CN" altLang="en-US" dirty="0"/>
              <a:t>隐狄利克雷分布模型是基于贝叶斯模型的，符合贝叶斯学派的思想</a:t>
            </a:r>
            <a:endParaRPr lang="en-US" altLang="zh-CN" dirty="0"/>
          </a:p>
          <a:p>
            <a:pPr lvl="2"/>
            <a:r>
              <a:rPr lang="zh-CN" altLang="en-US" dirty="0"/>
              <a:t>先验分布</a:t>
            </a:r>
            <a:r>
              <a:rPr lang="en-US" altLang="zh-CN" dirty="0"/>
              <a:t> + </a:t>
            </a:r>
            <a:r>
              <a:rPr lang="zh-CN" altLang="en-US" dirty="0"/>
              <a:t>似然</a:t>
            </a:r>
            <a:r>
              <a:rPr lang="en-US" altLang="zh-CN" dirty="0"/>
              <a:t> = </a:t>
            </a:r>
            <a:r>
              <a:rPr lang="zh-CN" altLang="en-US" dirty="0"/>
              <a:t>后验分布</a:t>
            </a:r>
            <a:endParaRPr lang="en-US" altLang="zh-CN" dirty="0"/>
          </a:p>
          <a:p>
            <a:pPr lvl="2"/>
            <a:r>
              <a:rPr lang="zh-CN" altLang="en-US" dirty="0"/>
              <a:t>“传递性”，即后验分布可以作为新的先验分布，因此需要后验分布和先验分布属于共轭分布</a:t>
            </a:r>
            <a:endParaRPr lang="en-US" altLang="zh-CN" dirty="0"/>
          </a:p>
          <a:p>
            <a:pPr lvl="1"/>
            <a:r>
              <a:rPr lang="en-US" altLang="zh-CN" dirty="0"/>
              <a:t>LDA</a:t>
            </a:r>
            <a:r>
              <a:rPr lang="zh-CN" altLang="en-US" dirty="0"/>
              <a:t>中，假设有</a:t>
            </a:r>
            <a:r>
              <a:rPr lang="en-US" altLang="zh-CN" dirty="0"/>
              <a:t>D</a:t>
            </a:r>
            <a:r>
              <a:rPr lang="zh-CN" altLang="en-US" dirty="0"/>
              <a:t>篇文档，</a:t>
            </a:r>
            <a:r>
              <a:rPr lang="en-US" altLang="zh-CN" dirty="0"/>
              <a:t>W</a:t>
            </a:r>
            <a:r>
              <a:rPr lang="zh-CN" altLang="en-US" dirty="0"/>
              <a:t>个词，则输入为</a:t>
            </a:r>
            <a:r>
              <a:rPr lang="en-US" altLang="zh-CN" dirty="0"/>
              <a:t>D*W</a:t>
            </a:r>
            <a:r>
              <a:rPr lang="zh-CN" altLang="en-US" dirty="0"/>
              <a:t>的矩阵，即文档</a:t>
            </a:r>
            <a:r>
              <a:rPr lang="en-US" altLang="zh-CN" dirty="0"/>
              <a:t>-</a:t>
            </a:r>
            <a:r>
              <a:rPr lang="zh-CN" altLang="en-US" dirty="0"/>
              <a:t>词矩阵。目标是找到每一篇文档的主题分布（文档</a:t>
            </a:r>
            <a:r>
              <a:rPr lang="en-US" altLang="zh-CN" dirty="0"/>
              <a:t>-</a:t>
            </a:r>
            <a:r>
              <a:rPr lang="zh-CN" altLang="en-US" dirty="0"/>
              <a:t>主题）和每一个主题中词的分布（主题</a:t>
            </a:r>
            <a:r>
              <a:rPr lang="en-US" altLang="zh-CN" dirty="0"/>
              <a:t>-</a:t>
            </a:r>
            <a:r>
              <a:rPr lang="zh-CN" altLang="en-US" dirty="0"/>
              <a:t>词），因此需要假定主题数目</a:t>
            </a:r>
            <a:r>
              <a:rPr lang="en-US" altLang="zh-CN" dirty="0"/>
              <a:t>T</a:t>
            </a:r>
            <a:r>
              <a:rPr lang="zh-CN" altLang="en-US" dirty="0"/>
              <a:t>，这样所有的分布都是基于</a:t>
            </a:r>
            <a:r>
              <a:rPr lang="en-US" altLang="zh-CN" dirty="0"/>
              <a:t>T</a:t>
            </a:r>
            <a:r>
              <a:rPr lang="zh-CN" altLang="en-US" dirty="0"/>
              <a:t>个主题展开。</a:t>
            </a:r>
            <a:endParaRPr lang="en-US" altLang="zh-CN" dirty="0"/>
          </a:p>
          <a:p>
            <a:pPr lvl="2"/>
            <a:r>
              <a:rPr lang="zh-CN" altLang="en-US" dirty="0"/>
              <a:t>假设文档</a:t>
            </a:r>
            <a:r>
              <a:rPr lang="en-US" altLang="zh-CN" dirty="0"/>
              <a:t>-</a:t>
            </a:r>
            <a:r>
              <a:rPr lang="zh-CN" altLang="en-US" dirty="0"/>
              <a:t>主题的先验分布为</a:t>
            </a:r>
            <a:r>
              <a:rPr lang="en-US" altLang="zh-CN" dirty="0" err="1"/>
              <a:t>Dirichlet</a:t>
            </a:r>
            <a:r>
              <a:rPr lang="zh-CN" altLang="en-US" dirty="0"/>
              <a:t>分布，对于任一文档</a:t>
            </a:r>
            <a:r>
              <a:rPr lang="en-US" altLang="zh-CN" dirty="0"/>
              <a:t>d</a:t>
            </a:r>
            <a:r>
              <a:rPr lang="zh-CN" altLang="en-US" dirty="0"/>
              <a:t>，其主题分布为</a:t>
            </a:r>
            <a:r>
              <a:rPr lang="en-US" altLang="zh-CN" dirty="0" err="1"/>
              <a:t>θ_d</a:t>
            </a:r>
            <a:r>
              <a:rPr lang="en-US" altLang="zh-CN" dirty="0"/>
              <a:t>=</a:t>
            </a:r>
            <a:r>
              <a:rPr lang="en-US" altLang="zh-CN" dirty="0" err="1"/>
              <a:t>Dirichlet</a:t>
            </a:r>
            <a:r>
              <a:rPr lang="en-US" altLang="zh-CN" dirty="0"/>
              <a:t>(</a:t>
            </a:r>
            <a:r>
              <a:rPr lang="en-US" altLang="zh-CN" b="1" dirty="0"/>
              <a:t>α</a:t>
            </a:r>
            <a:r>
              <a:rPr lang="en-US" altLang="zh-CN" dirty="0"/>
              <a:t>)</a:t>
            </a:r>
            <a:r>
              <a:rPr lang="zh-CN" altLang="en-US" dirty="0"/>
              <a:t>，</a:t>
            </a:r>
            <a:r>
              <a:rPr lang="en-US" altLang="zh-CN" dirty="0"/>
              <a:t>α</a:t>
            </a:r>
            <a:r>
              <a:rPr lang="zh-CN" altLang="en-US" dirty="0"/>
              <a:t>为分布的超参数，为</a:t>
            </a:r>
            <a:r>
              <a:rPr lang="en-US" altLang="zh-CN" dirty="0"/>
              <a:t>T</a:t>
            </a:r>
            <a:r>
              <a:rPr lang="zh-CN" altLang="en-US" dirty="0"/>
              <a:t>维向量。</a:t>
            </a:r>
            <a:endParaRPr lang="en-US" altLang="zh-CN" dirty="0"/>
          </a:p>
          <a:p>
            <a:pPr lvl="2"/>
            <a:r>
              <a:rPr lang="zh-CN" altLang="en-US" dirty="0"/>
              <a:t>主题</a:t>
            </a:r>
            <a:r>
              <a:rPr lang="en-US" altLang="zh-CN" dirty="0"/>
              <a:t>-</a:t>
            </a:r>
            <a:r>
              <a:rPr lang="zh-CN" altLang="en-US" dirty="0"/>
              <a:t>词的先验分布为</a:t>
            </a:r>
            <a:r>
              <a:rPr lang="en-US" altLang="zh-CN" dirty="0" err="1"/>
              <a:t>Dirichlet</a:t>
            </a:r>
            <a:r>
              <a:rPr lang="zh-CN" altLang="en-US" dirty="0"/>
              <a:t>分布，对于任一主题</a:t>
            </a:r>
            <a:r>
              <a:rPr lang="en-US" altLang="zh-CN" dirty="0"/>
              <a:t>t,</a:t>
            </a:r>
            <a:r>
              <a:rPr lang="zh-CN" altLang="en-US" dirty="0"/>
              <a:t>其词分布</a:t>
            </a:r>
            <a:r>
              <a:rPr lang="en-US" altLang="zh-CN" dirty="0"/>
              <a:t>β_t=</a:t>
            </a:r>
            <a:r>
              <a:rPr lang="en-US" altLang="zh-CN" dirty="0" err="1"/>
              <a:t>Dirichlet</a:t>
            </a:r>
            <a:r>
              <a:rPr lang="en-US" altLang="zh-CN" dirty="0"/>
              <a:t>(η)</a:t>
            </a:r>
            <a:r>
              <a:rPr lang="zh-CN" altLang="en-US" dirty="0"/>
              <a:t>，</a:t>
            </a:r>
            <a:r>
              <a:rPr lang="en-US" altLang="zh-CN" dirty="0"/>
              <a:t>η</a:t>
            </a:r>
            <a:r>
              <a:rPr lang="zh-CN" altLang="en-US" dirty="0"/>
              <a:t>为分布的超参数，是一个</a:t>
            </a:r>
            <a:r>
              <a:rPr lang="en-US" altLang="zh-CN" dirty="0"/>
              <a:t>W</a:t>
            </a:r>
            <a:r>
              <a:rPr lang="zh-CN" altLang="en-US" dirty="0"/>
              <a:t>维向量。</a:t>
            </a:r>
            <a:endParaRPr lang="en-US" altLang="zh-CN" dirty="0"/>
          </a:p>
          <a:p>
            <a:pPr lvl="2"/>
            <a:r>
              <a:rPr lang="zh-CN" altLang="en-US" dirty="0"/>
              <a:t>对于数据中任意一篇文档</a:t>
            </a:r>
            <a:r>
              <a:rPr lang="en-US" altLang="zh-CN" dirty="0"/>
              <a:t>d</a:t>
            </a:r>
            <a:r>
              <a:rPr lang="zh-CN" altLang="en-US" dirty="0"/>
              <a:t>的主题分布，是从先验分布</a:t>
            </a:r>
            <a:r>
              <a:rPr lang="en-US" altLang="zh-CN" dirty="0" err="1"/>
              <a:t>θ_d</a:t>
            </a:r>
            <a:r>
              <a:rPr lang="zh-CN" altLang="en-US" dirty="0"/>
              <a:t>中采样得到的多项式分布，</a:t>
            </a:r>
            <a:r>
              <a:rPr lang="en-US" altLang="zh-CN" dirty="0" err="1"/>
              <a:t>z_d</a:t>
            </a:r>
            <a:r>
              <a:rPr lang="en-US" altLang="zh-CN" dirty="0"/>
              <a:t>=multi(</a:t>
            </a:r>
            <a:r>
              <a:rPr lang="en-US" altLang="zh-CN" dirty="0" err="1"/>
              <a:t>θ_d</a:t>
            </a:r>
            <a:r>
              <a:rPr lang="en-US" altLang="zh-CN" dirty="0"/>
              <a:t>)</a:t>
            </a:r>
          </a:p>
          <a:p>
            <a:pPr lvl="2"/>
            <a:r>
              <a:rPr lang="zh-CN" altLang="en-US" dirty="0"/>
              <a:t>对于每个主题下的词分布是从先验分布</a:t>
            </a:r>
            <a:r>
              <a:rPr lang="en-US" altLang="zh-CN" dirty="0"/>
              <a:t>β_t</a:t>
            </a:r>
            <a:r>
              <a:rPr lang="zh-CN" altLang="en-US" dirty="0"/>
              <a:t>中采样得到的多项式分布，对于某篇文章中的某个词，先从</a:t>
            </a:r>
            <a:r>
              <a:rPr lang="en-US" altLang="zh-CN" dirty="0" err="1"/>
              <a:t>z_d</a:t>
            </a:r>
            <a:r>
              <a:rPr lang="zh-CN" altLang="en-US" dirty="0"/>
              <a:t>中选择或采样一个主题，再在这个主题对应的词的多项式分布中选择或采样一个词，直到生成</a:t>
            </a:r>
            <a:r>
              <a:rPr lang="en-US" altLang="zh-CN" dirty="0"/>
              <a:t>D</a:t>
            </a:r>
            <a:r>
              <a:rPr lang="zh-CN" altLang="en-US" dirty="0"/>
              <a:t>篇文档。</a:t>
            </a:r>
            <a:endParaRPr lang="en-US" altLang="zh-CN" dirty="0"/>
          </a:p>
          <a:p>
            <a:pPr lvl="3"/>
            <a:endParaRPr lang="en-US" altLang="zh-CN" dirty="0"/>
          </a:p>
          <a:p>
            <a:pPr lvl="1"/>
            <a:endParaRPr lang="en-US" altLang="zh-CN" dirty="0"/>
          </a:p>
          <a:p>
            <a:pPr lvl="1"/>
            <a:endParaRPr lang="en-US" altLang="zh-CN" dirty="0"/>
          </a:p>
          <a:p>
            <a:pPr lvl="2"/>
            <a:endParaRPr lang="en-US" altLang="zh-CN" dirty="0"/>
          </a:p>
        </p:txBody>
      </p:sp>
    </p:spTree>
    <p:extLst>
      <p:ext uri="{BB962C8B-B14F-4D97-AF65-F5344CB8AC3E}">
        <p14:creationId xmlns:p14="http://schemas.microsoft.com/office/powerpoint/2010/main" val="2931198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D3882-B4B8-409C-9AAB-157821C73314}"/>
              </a:ext>
            </a:extLst>
          </p:cNvPr>
          <p:cNvSpPr>
            <a:spLocks noGrp="1"/>
          </p:cNvSpPr>
          <p:nvPr>
            <p:ph type="title"/>
          </p:nvPr>
        </p:nvSpPr>
        <p:spPr>
          <a:xfrm>
            <a:off x="677334" y="609600"/>
            <a:ext cx="8596668" cy="713173"/>
          </a:xfrm>
        </p:spPr>
        <p:txBody>
          <a:bodyPr/>
          <a:lstStyle/>
          <a:p>
            <a:r>
              <a:rPr lang="en-US" altLang="zh-CN" dirty="0"/>
              <a:t>LDA</a:t>
            </a:r>
            <a:endParaRPr lang="zh-CN" altLang="en-US" dirty="0"/>
          </a:p>
        </p:txBody>
      </p:sp>
      <p:sp>
        <p:nvSpPr>
          <p:cNvPr id="3" name="内容占位符 2">
            <a:extLst>
              <a:ext uri="{FF2B5EF4-FFF2-40B4-BE49-F238E27FC236}">
                <a16:creationId xmlns:a16="http://schemas.microsoft.com/office/drawing/2014/main" id="{8856D444-CBE0-4399-9517-563C2F44043E}"/>
              </a:ext>
            </a:extLst>
          </p:cNvPr>
          <p:cNvSpPr>
            <a:spLocks noGrp="1"/>
          </p:cNvSpPr>
          <p:nvPr>
            <p:ph idx="1"/>
          </p:nvPr>
        </p:nvSpPr>
        <p:spPr>
          <a:xfrm>
            <a:off x="677334" y="1455939"/>
            <a:ext cx="8596668" cy="4585424"/>
          </a:xfrm>
        </p:spPr>
        <p:txBody>
          <a:bodyPr/>
          <a:lstStyle/>
          <a:p>
            <a:r>
              <a:rPr lang="zh-CN" altLang="en-US" dirty="0"/>
              <a:t>优缺点</a:t>
            </a:r>
            <a:endParaRPr lang="en-US" altLang="zh-CN" dirty="0"/>
          </a:p>
          <a:p>
            <a:pPr lvl="1"/>
            <a:r>
              <a:rPr lang="zh-CN" altLang="en-US" dirty="0"/>
              <a:t>优点</a:t>
            </a:r>
            <a:endParaRPr lang="en-US" altLang="zh-CN" dirty="0"/>
          </a:p>
          <a:p>
            <a:pPr lvl="2"/>
            <a:r>
              <a:rPr lang="en-US" altLang="zh-CN" dirty="0"/>
              <a:t>LDA</a:t>
            </a:r>
            <a:r>
              <a:rPr lang="zh-CN" altLang="en-US" dirty="0"/>
              <a:t>相对于</a:t>
            </a:r>
            <a:r>
              <a:rPr lang="en-US" altLang="zh-CN" dirty="0"/>
              <a:t>BOW</a:t>
            </a:r>
            <a:r>
              <a:rPr lang="zh-CN" altLang="en-US" dirty="0"/>
              <a:t>，维度由词典大小变为了主题大小</a:t>
            </a:r>
            <a:endParaRPr lang="en-US" altLang="zh-CN" dirty="0"/>
          </a:p>
          <a:p>
            <a:pPr lvl="2"/>
            <a:r>
              <a:rPr lang="en-US" altLang="zh-CN" dirty="0"/>
              <a:t>LDA</a:t>
            </a:r>
            <a:r>
              <a:rPr lang="zh-CN" altLang="en-US" dirty="0"/>
              <a:t>考虑了隐含主题，在语义上更加丰富，可以衡量文档间语义级别的相似性</a:t>
            </a:r>
            <a:endParaRPr lang="en-US" altLang="zh-CN" dirty="0"/>
          </a:p>
          <a:p>
            <a:pPr lvl="2"/>
            <a:r>
              <a:rPr lang="zh-CN" altLang="en-US" dirty="0"/>
              <a:t>由词</a:t>
            </a:r>
            <a:r>
              <a:rPr lang="en-US" altLang="zh-CN" dirty="0"/>
              <a:t>-</a:t>
            </a:r>
            <a:r>
              <a:rPr lang="zh-CN" altLang="en-US" dirty="0"/>
              <a:t>主题矩阵，可用来解决多义词的问题</a:t>
            </a:r>
            <a:endParaRPr lang="en-US" altLang="zh-CN" dirty="0"/>
          </a:p>
          <a:p>
            <a:pPr lvl="2"/>
            <a:r>
              <a:rPr lang="zh-CN" altLang="en-US" dirty="0"/>
              <a:t>可排除文档中的噪音。一般来说，文档中的噪音往往处于次要主题中，我们可以把它们忽略掉，只保持文档中最主要的主题。</a:t>
            </a:r>
            <a:endParaRPr lang="en-US" altLang="zh-CN" dirty="0"/>
          </a:p>
          <a:p>
            <a:pPr lvl="1"/>
            <a:r>
              <a:rPr lang="zh-CN" altLang="en-US" dirty="0"/>
              <a:t>缺点</a:t>
            </a:r>
            <a:endParaRPr lang="en-US" altLang="zh-CN" dirty="0"/>
          </a:p>
          <a:p>
            <a:pPr lvl="2"/>
            <a:r>
              <a:rPr lang="zh-CN" altLang="en-US" dirty="0"/>
              <a:t>需要人工设置主题数目</a:t>
            </a:r>
            <a:endParaRPr lang="en-US" altLang="zh-CN" dirty="0"/>
          </a:p>
          <a:p>
            <a:pPr lvl="2"/>
            <a:r>
              <a:rPr lang="zh-CN" altLang="en-US" dirty="0"/>
              <a:t>对训练语料要求高，如分词、文本长度</a:t>
            </a:r>
            <a:endParaRPr lang="en-US" altLang="zh-CN" dirty="0"/>
          </a:p>
          <a:p>
            <a:pPr lvl="2"/>
            <a:r>
              <a:rPr lang="zh-CN" altLang="en-US" dirty="0"/>
              <a:t>对参数敏感，即先验分布敏感</a:t>
            </a:r>
            <a:endParaRPr lang="en-US" altLang="zh-CN" dirty="0"/>
          </a:p>
          <a:p>
            <a:pPr lvl="2"/>
            <a:r>
              <a:rPr lang="zh-CN" altLang="en-US" dirty="0"/>
              <a:t>由于是基于</a:t>
            </a:r>
            <a:r>
              <a:rPr lang="en-US" altLang="zh-CN" dirty="0"/>
              <a:t>BOW</a:t>
            </a:r>
            <a:r>
              <a:rPr lang="zh-CN" altLang="en-US" dirty="0"/>
              <a:t>，所以没有考虑词与词之间的关系。</a:t>
            </a:r>
            <a:endParaRPr lang="en-US" altLang="zh-CN" dirty="0"/>
          </a:p>
          <a:p>
            <a:pPr lvl="1"/>
            <a:endParaRPr lang="en-US" altLang="zh-CN" dirty="0"/>
          </a:p>
          <a:p>
            <a:pPr lvl="2"/>
            <a:endParaRPr lang="en-US" altLang="zh-CN" dirty="0"/>
          </a:p>
        </p:txBody>
      </p:sp>
    </p:spTree>
    <p:extLst>
      <p:ext uri="{BB962C8B-B14F-4D97-AF65-F5344CB8AC3E}">
        <p14:creationId xmlns:p14="http://schemas.microsoft.com/office/powerpoint/2010/main" val="3654340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69B98-7E9E-4DD7-93D6-649088C668FB}"/>
              </a:ext>
            </a:extLst>
          </p:cNvPr>
          <p:cNvSpPr>
            <a:spLocks noGrp="1"/>
          </p:cNvSpPr>
          <p:nvPr>
            <p:ph type="title"/>
          </p:nvPr>
        </p:nvSpPr>
        <p:spPr>
          <a:xfrm>
            <a:off x="677334" y="609600"/>
            <a:ext cx="8596668" cy="801950"/>
          </a:xfrm>
        </p:spPr>
        <p:txBody>
          <a:bodyPr/>
          <a:lstStyle/>
          <a:p>
            <a:r>
              <a:rPr lang="zh-CN" altLang="en-US" dirty="0"/>
              <a:t>分散式表示</a:t>
            </a:r>
            <a:r>
              <a:rPr lang="en-US" altLang="zh-CN" dirty="0"/>
              <a:t>Distributed Representation</a:t>
            </a:r>
            <a:endParaRPr lang="zh-CN" altLang="en-US" dirty="0"/>
          </a:p>
        </p:txBody>
      </p:sp>
      <p:sp>
        <p:nvSpPr>
          <p:cNvPr id="3" name="内容占位符 2">
            <a:extLst>
              <a:ext uri="{FF2B5EF4-FFF2-40B4-BE49-F238E27FC236}">
                <a16:creationId xmlns:a16="http://schemas.microsoft.com/office/drawing/2014/main" id="{69903315-4D7B-495C-AE71-73DE06822F6A}"/>
              </a:ext>
            </a:extLst>
          </p:cNvPr>
          <p:cNvSpPr>
            <a:spLocks noGrp="1"/>
          </p:cNvSpPr>
          <p:nvPr>
            <p:ph idx="1"/>
          </p:nvPr>
        </p:nvSpPr>
        <p:spPr>
          <a:xfrm>
            <a:off x="677334" y="1633491"/>
            <a:ext cx="8596668" cy="4998128"/>
          </a:xfrm>
        </p:spPr>
        <p:txBody>
          <a:bodyPr/>
          <a:lstStyle/>
          <a:p>
            <a:r>
              <a:rPr lang="zh-CN" altLang="en-US" dirty="0"/>
              <a:t>词嵌入</a:t>
            </a:r>
            <a:r>
              <a:rPr lang="en-US" altLang="zh-CN" dirty="0"/>
              <a:t>,word embedding</a:t>
            </a:r>
          </a:p>
          <a:p>
            <a:pPr lvl="1"/>
            <a:r>
              <a:rPr lang="en-US" altLang="zh-CN" dirty="0"/>
              <a:t>Word2vec</a:t>
            </a:r>
            <a:r>
              <a:rPr lang="zh-CN" altLang="en-US" dirty="0"/>
              <a:t>的两种生成方式，</a:t>
            </a:r>
            <a:r>
              <a:rPr lang="en-US" altLang="zh-CN" dirty="0"/>
              <a:t>CBOW</a:t>
            </a:r>
            <a:r>
              <a:rPr lang="zh-CN" altLang="en-US" dirty="0"/>
              <a:t>和</a:t>
            </a:r>
            <a:r>
              <a:rPr lang="en-US" altLang="zh-CN" dirty="0"/>
              <a:t>Skip-gram</a:t>
            </a:r>
          </a:p>
          <a:p>
            <a:pPr lvl="2"/>
            <a:r>
              <a:rPr lang="en-US" altLang="zh-CN" dirty="0"/>
              <a:t>CBOW</a:t>
            </a:r>
          </a:p>
          <a:p>
            <a:pPr lvl="3"/>
            <a:r>
              <a:rPr lang="zh-CN" altLang="en-US" dirty="0"/>
              <a:t>根据词</a:t>
            </a:r>
            <a:r>
              <a:rPr lang="en-US" altLang="zh-CN" dirty="0"/>
              <a:t>x</a:t>
            </a:r>
            <a:r>
              <a:rPr lang="zh-CN" altLang="en-US" dirty="0"/>
              <a:t>的上下文</a:t>
            </a:r>
            <a:r>
              <a:rPr lang="en-US" altLang="zh-CN" dirty="0"/>
              <a:t>context(x)</a:t>
            </a:r>
            <a:r>
              <a:rPr lang="zh-CN" altLang="en-US" dirty="0"/>
              <a:t>来预测</a:t>
            </a:r>
            <a:r>
              <a:rPr lang="en-US" altLang="zh-CN" dirty="0"/>
              <a:t>x</a:t>
            </a:r>
            <a:r>
              <a:rPr lang="zh-CN" altLang="en-US" dirty="0"/>
              <a:t>，学习目标是最大化对数似然</a:t>
            </a:r>
            <a:endParaRPr lang="en-US" altLang="zh-CN" dirty="0"/>
          </a:p>
          <a:p>
            <a:pPr lvl="3"/>
            <a:r>
              <a:rPr lang="zh-CN" altLang="en-US" dirty="0"/>
              <a:t>隐层的激活函数为线性函数，即</a:t>
            </a:r>
            <a:r>
              <a:rPr lang="en-US" altLang="zh-CN" dirty="0"/>
              <a:t>f(x)=x</a:t>
            </a:r>
          </a:p>
          <a:p>
            <a:pPr lvl="3"/>
            <a:r>
              <a:rPr lang="zh-CN" altLang="en-US" dirty="0"/>
              <a:t>隐层的值为输入的累加</a:t>
            </a:r>
            <a:endParaRPr lang="en-US" altLang="zh-CN" dirty="0"/>
          </a:p>
          <a:p>
            <a:pPr lvl="3"/>
            <a:r>
              <a:rPr lang="zh-CN" altLang="en-US" dirty="0"/>
              <a:t>输出为</a:t>
            </a:r>
            <a:r>
              <a:rPr lang="en-US" altLang="zh-CN" dirty="0" err="1"/>
              <a:t>softmax</a:t>
            </a:r>
            <a:endParaRPr lang="en-US" altLang="zh-CN" dirty="0"/>
          </a:p>
          <a:p>
            <a:pPr lvl="2"/>
            <a:r>
              <a:rPr lang="en-US" altLang="zh-CN" dirty="0"/>
              <a:t>Skip-gram</a:t>
            </a:r>
          </a:p>
          <a:p>
            <a:pPr lvl="3"/>
            <a:r>
              <a:rPr lang="zh-CN" altLang="en-US" dirty="0"/>
              <a:t>根据词</a:t>
            </a:r>
            <a:r>
              <a:rPr lang="en-US" altLang="zh-CN" dirty="0"/>
              <a:t>x</a:t>
            </a:r>
            <a:r>
              <a:rPr lang="zh-CN" altLang="en-US" dirty="0"/>
              <a:t>来预测上下文</a:t>
            </a:r>
            <a:r>
              <a:rPr lang="en-US" altLang="zh-CN" dirty="0"/>
              <a:t>context(x)</a:t>
            </a:r>
          </a:p>
          <a:p>
            <a:pPr lvl="1"/>
            <a:r>
              <a:rPr lang="zh-CN" altLang="en-US" dirty="0"/>
              <a:t>不同粒度的还有</a:t>
            </a:r>
            <a:r>
              <a:rPr lang="en-US" altLang="zh-CN" dirty="0"/>
              <a:t>sent2vec</a:t>
            </a:r>
            <a:r>
              <a:rPr lang="zh-CN" altLang="en-US" dirty="0"/>
              <a:t>、</a:t>
            </a:r>
            <a:r>
              <a:rPr lang="en-US" altLang="zh-CN" dirty="0"/>
              <a:t>doc2vec</a:t>
            </a:r>
            <a:r>
              <a:rPr lang="zh-CN" altLang="en-US" dirty="0"/>
              <a:t>等</a:t>
            </a:r>
            <a:endParaRPr lang="en-US" altLang="zh-CN" dirty="0"/>
          </a:p>
          <a:p>
            <a:pPr lvl="1"/>
            <a:r>
              <a:rPr lang="zh-CN" altLang="en-US" dirty="0"/>
              <a:t>存在问题</a:t>
            </a:r>
            <a:endParaRPr lang="en-US" altLang="zh-CN" dirty="0"/>
          </a:p>
          <a:p>
            <a:pPr lvl="2"/>
            <a:r>
              <a:rPr lang="en-US" altLang="zh-CN" dirty="0"/>
              <a:t>Word2vec</a:t>
            </a:r>
            <a:r>
              <a:rPr lang="zh-CN" altLang="en-US" dirty="0"/>
              <a:t>的训练依赖于语料的质量</a:t>
            </a:r>
            <a:endParaRPr lang="en-US" altLang="zh-CN" dirty="0"/>
          </a:p>
          <a:p>
            <a:endParaRPr lang="en-US" altLang="zh-CN" dirty="0"/>
          </a:p>
          <a:p>
            <a:pPr marL="914400" lvl="2" indent="0">
              <a:buNone/>
            </a:pPr>
            <a:endParaRPr lang="en-US" altLang="zh-CN" dirty="0"/>
          </a:p>
          <a:p>
            <a:pPr lvl="3"/>
            <a:endParaRPr lang="en-US" altLang="zh-CN" dirty="0"/>
          </a:p>
        </p:txBody>
      </p:sp>
      <p:pic>
        <p:nvPicPr>
          <p:cNvPr id="5" name="图片 4">
            <a:extLst>
              <a:ext uri="{FF2B5EF4-FFF2-40B4-BE49-F238E27FC236}">
                <a16:creationId xmlns:a16="http://schemas.microsoft.com/office/drawing/2014/main" id="{34A02A07-18D8-46BF-8DC3-BF9CD860E589}"/>
              </a:ext>
            </a:extLst>
          </p:cNvPr>
          <p:cNvPicPr>
            <a:picLocks noChangeAspect="1"/>
          </p:cNvPicPr>
          <p:nvPr/>
        </p:nvPicPr>
        <p:blipFill>
          <a:blip r:embed="rId2"/>
          <a:stretch>
            <a:fillRect/>
          </a:stretch>
        </p:blipFill>
        <p:spPr>
          <a:xfrm>
            <a:off x="6950784" y="1633491"/>
            <a:ext cx="1873620" cy="2336600"/>
          </a:xfrm>
          <a:prstGeom prst="rect">
            <a:avLst/>
          </a:prstGeom>
        </p:spPr>
      </p:pic>
      <p:pic>
        <p:nvPicPr>
          <p:cNvPr id="7" name="图片 6">
            <a:extLst>
              <a:ext uri="{FF2B5EF4-FFF2-40B4-BE49-F238E27FC236}">
                <a16:creationId xmlns:a16="http://schemas.microsoft.com/office/drawing/2014/main" id="{BC97E8E7-E2A3-4882-A6EB-506D2F39A71D}"/>
              </a:ext>
            </a:extLst>
          </p:cNvPr>
          <p:cNvPicPr>
            <a:picLocks noChangeAspect="1"/>
          </p:cNvPicPr>
          <p:nvPr/>
        </p:nvPicPr>
        <p:blipFill>
          <a:blip r:embed="rId3"/>
          <a:stretch>
            <a:fillRect/>
          </a:stretch>
        </p:blipFill>
        <p:spPr>
          <a:xfrm>
            <a:off x="6865094" y="4132555"/>
            <a:ext cx="2044999" cy="2336600"/>
          </a:xfrm>
          <a:prstGeom prst="rect">
            <a:avLst/>
          </a:prstGeom>
        </p:spPr>
      </p:pic>
    </p:spTree>
    <p:extLst>
      <p:ext uri="{BB962C8B-B14F-4D97-AF65-F5344CB8AC3E}">
        <p14:creationId xmlns:p14="http://schemas.microsoft.com/office/powerpoint/2010/main" val="270882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D9FFA-FDE0-4D8D-A55F-D77125E77F58}"/>
              </a:ext>
            </a:extLst>
          </p:cNvPr>
          <p:cNvSpPr>
            <a:spLocks noGrp="1"/>
          </p:cNvSpPr>
          <p:nvPr>
            <p:ph type="title"/>
          </p:nvPr>
        </p:nvSpPr>
        <p:spPr/>
        <p:txBody>
          <a:bodyPr/>
          <a:lstStyle/>
          <a:p>
            <a:r>
              <a:rPr lang="zh-CN" altLang="en-US" dirty="0"/>
              <a:t>关键词抽取</a:t>
            </a:r>
          </a:p>
        </p:txBody>
      </p:sp>
      <p:sp>
        <p:nvSpPr>
          <p:cNvPr id="3" name="内容占位符 2">
            <a:extLst>
              <a:ext uri="{FF2B5EF4-FFF2-40B4-BE49-F238E27FC236}">
                <a16:creationId xmlns:a16="http://schemas.microsoft.com/office/drawing/2014/main" id="{8B915AD6-B209-4634-9C2D-1AC3D936E176}"/>
              </a:ext>
            </a:extLst>
          </p:cNvPr>
          <p:cNvSpPr>
            <a:spLocks noGrp="1"/>
          </p:cNvSpPr>
          <p:nvPr>
            <p:ph idx="1"/>
          </p:nvPr>
        </p:nvSpPr>
        <p:spPr>
          <a:xfrm>
            <a:off x="677334" y="1699194"/>
            <a:ext cx="8596668" cy="3880773"/>
          </a:xfrm>
        </p:spPr>
        <p:txBody>
          <a:bodyPr/>
          <a:lstStyle/>
          <a:p>
            <a:r>
              <a:rPr lang="zh-CN" altLang="en-US" sz="2800" dirty="0"/>
              <a:t>有监督学习</a:t>
            </a:r>
            <a:endParaRPr lang="en-US" altLang="zh-CN" sz="2800" dirty="0"/>
          </a:p>
          <a:p>
            <a:r>
              <a:rPr lang="zh-CN" altLang="en-US" sz="2800" dirty="0"/>
              <a:t>无监督学习</a:t>
            </a:r>
          </a:p>
        </p:txBody>
      </p:sp>
    </p:spTree>
    <p:extLst>
      <p:ext uri="{BB962C8B-B14F-4D97-AF65-F5344CB8AC3E}">
        <p14:creationId xmlns:p14="http://schemas.microsoft.com/office/powerpoint/2010/main" val="3822140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7E94D-333C-412B-B0A9-9AA7B648A689}"/>
              </a:ext>
            </a:extLst>
          </p:cNvPr>
          <p:cNvSpPr>
            <a:spLocks noGrp="1"/>
          </p:cNvSpPr>
          <p:nvPr>
            <p:ph type="title"/>
          </p:nvPr>
        </p:nvSpPr>
        <p:spPr>
          <a:xfrm>
            <a:off x="677334" y="609600"/>
            <a:ext cx="8596668" cy="793072"/>
          </a:xfrm>
        </p:spPr>
        <p:txBody>
          <a:bodyPr/>
          <a:lstStyle/>
          <a:p>
            <a:r>
              <a:rPr lang="zh-CN" altLang="en-US" dirty="0"/>
              <a:t>文本表示的一些</a:t>
            </a:r>
            <a:r>
              <a:rPr lang="en-US" altLang="zh-CN" dirty="0"/>
              <a:t>trick</a:t>
            </a:r>
            <a:endParaRPr lang="zh-CN" altLang="en-US" dirty="0"/>
          </a:p>
        </p:txBody>
      </p:sp>
      <p:sp>
        <p:nvSpPr>
          <p:cNvPr id="3" name="内容占位符 2">
            <a:extLst>
              <a:ext uri="{FF2B5EF4-FFF2-40B4-BE49-F238E27FC236}">
                <a16:creationId xmlns:a16="http://schemas.microsoft.com/office/drawing/2014/main" id="{1F3156E8-6D4D-409E-A9DF-B7F14ED3CBFA}"/>
              </a:ext>
            </a:extLst>
          </p:cNvPr>
          <p:cNvSpPr>
            <a:spLocks noGrp="1"/>
          </p:cNvSpPr>
          <p:nvPr>
            <p:ph idx="1"/>
          </p:nvPr>
        </p:nvSpPr>
        <p:spPr>
          <a:xfrm>
            <a:off x="677334" y="1402672"/>
            <a:ext cx="8596668" cy="4700834"/>
          </a:xfrm>
        </p:spPr>
        <p:txBody>
          <a:bodyPr/>
          <a:lstStyle/>
          <a:p>
            <a:r>
              <a:rPr lang="zh-CN" altLang="en-US" dirty="0"/>
              <a:t>结合</a:t>
            </a:r>
            <a:r>
              <a:rPr lang="en-US" altLang="zh-CN" dirty="0"/>
              <a:t>LDA</a:t>
            </a:r>
            <a:r>
              <a:rPr lang="zh-CN" altLang="en-US" dirty="0"/>
              <a:t>与</a:t>
            </a:r>
            <a:r>
              <a:rPr lang="en-US" altLang="zh-CN" dirty="0" err="1"/>
              <a:t>tf</a:t>
            </a:r>
            <a:endParaRPr lang="en-US" altLang="zh-CN" dirty="0"/>
          </a:p>
          <a:p>
            <a:endParaRPr lang="en-US" altLang="zh-CN" dirty="0"/>
          </a:p>
          <a:p>
            <a:pPr marL="0" indent="0">
              <a:buNone/>
            </a:pPr>
            <a:endParaRPr lang="en-US" altLang="zh-CN" dirty="0"/>
          </a:p>
          <a:p>
            <a:pPr lvl="1"/>
            <a:r>
              <a:rPr lang="en-US" altLang="zh-CN" dirty="0" err="1"/>
              <a:t>P_k</a:t>
            </a:r>
            <a:r>
              <a:rPr lang="en-US" altLang="zh-CN" dirty="0"/>
              <a:t>(</a:t>
            </a:r>
            <a:r>
              <a:rPr lang="en-US" altLang="zh-CN" dirty="0" err="1"/>
              <a:t>w_i</a:t>
            </a:r>
            <a:r>
              <a:rPr lang="en-US" altLang="zh-CN" dirty="0"/>
              <a:t>)</a:t>
            </a:r>
            <a:r>
              <a:rPr lang="zh-CN" altLang="en-US" dirty="0"/>
              <a:t>为词</a:t>
            </a:r>
            <a:r>
              <a:rPr lang="en-US" altLang="zh-CN" dirty="0" err="1"/>
              <a:t>i</a:t>
            </a:r>
            <a:r>
              <a:rPr lang="zh-CN" altLang="en-US" dirty="0"/>
              <a:t>在主题</a:t>
            </a:r>
            <a:r>
              <a:rPr lang="en-US" altLang="zh-CN" dirty="0"/>
              <a:t>k</a:t>
            </a:r>
            <a:r>
              <a:rPr lang="zh-CN" altLang="en-US" dirty="0"/>
              <a:t>上的概率，</a:t>
            </a:r>
            <a:r>
              <a:rPr lang="en-US" altLang="zh-CN" dirty="0"/>
              <a:t>f(</a:t>
            </a:r>
            <a:r>
              <a:rPr lang="en-US" altLang="zh-CN" dirty="0" err="1"/>
              <a:t>w_i,d</a:t>
            </a:r>
            <a:r>
              <a:rPr lang="en-US" altLang="zh-CN" dirty="0"/>
              <a:t>)</a:t>
            </a:r>
            <a:r>
              <a:rPr lang="zh-CN" altLang="en-US" dirty="0"/>
              <a:t>为文档</a:t>
            </a:r>
            <a:r>
              <a:rPr lang="en-US" altLang="zh-CN" dirty="0"/>
              <a:t>d</a:t>
            </a:r>
            <a:r>
              <a:rPr lang="zh-CN" altLang="en-US" dirty="0"/>
              <a:t>中词</a:t>
            </a:r>
            <a:r>
              <a:rPr lang="en-US" altLang="zh-CN" dirty="0" err="1"/>
              <a:t>i</a:t>
            </a:r>
            <a:r>
              <a:rPr lang="zh-CN" altLang="en-US" dirty="0"/>
              <a:t>出现的频率，</a:t>
            </a:r>
            <a:r>
              <a:rPr lang="en-US" altLang="zh-CN" dirty="0" err="1"/>
              <a:t>s_k</a:t>
            </a:r>
            <a:r>
              <a:rPr lang="en-US" altLang="zh-CN" dirty="0"/>
              <a:t>(d)</a:t>
            </a:r>
            <a:r>
              <a:rPr lang="zh-CN" altLang="en-US" dirty="0"/>
              <a:t>为文档</a:t>
            </a:r>
            <a:r>
              <a:rPr lang="en-US" altLang="zh-CN" dirty="0"/>
              <a:t>d</a:t>
            </a:r>
            <a:r>
              <a:rPr lang="zh-CN" altLang="en-US" dirty="0"/>
              <a:t>在主题</a:t>
            </a:r>
            <a:r>
              <a:rPr lang="en-US" altLang="zh-CN" dirty="0"/>
              <a:t>k</a:t>
            </a:r>
            <a:r>
              <a:rPr lang="zh-CN" altLang="en-US" dirty="0"/>
              <a:t>上的概率之和；文档</a:t>
            </a:r>
            <a:r>
              <a:rPr lang="en-US" altLang="zh-CN" dirty="0"/>
              <a:t>-</a:t>
            </a:r>
            <a:r>
              <a:rPr lang="zh-CN" altLang="en-US" dirty="0"/>
              <a:t>主题矩阵中的值可以由</a:t>
            </a:r>
            <a:r>
              <a:rPr lang="en-US" altLang="zh-CN" dirty="0" err="1"/>
              <a:t>s_k</a:t>
            </a:r>
            <a:r>
              <a:rPr lang="en-US" altLang="zh-CN" dirty="0"/>
              <a:t>(d)</a:t>
            </a:r>
            <a:r>
              <a:rPr lang="zh-CN" altLang="en-US" dirty="0"/>
              <a:t>代替</a:t>
            </a:r>
            <a:endParaRPr lang="en-US" altLang="zh-CN" dirty="0"/>
          </a:p>
          <a:p>
            <a:r>
              <a:rPr lang="en-US" altLang="zh-CN" dirty="0"/>
              <a:t>BOW</a:t>
            </a:r>
            <a:r>
              <a:rPr lang="zh-CN" altLang="en-US" dirty="0"/>
              <a:t>与</a:t>
            </a:r>
            <a:r>
              <a:rPr lang="en-US" altLang="zh-CN" dirty="0"/>
              <a:t>Word2vec</a:t>
            </a:r>
            <a:r>
              <a:rPr lang="zh-CN" altLang="en-US" dirty="0"/>
              <a:t>结合</a:t>
            </a:r>
            <a:endParaRPr lang="en-US" altLang="zh-CN" dirty="0"/>
          </a:p>
          <a:p>
            <a:pPr lvl="1"/>
            <a:r>
              <a:rPr lang="zh-CN" altLang="en-US" dirty="0"/>
              <a:t>根据</a:t>
            </a:r>
            <a:r>
              <a:rPr lang="en-US" altLang="zh-CN" dirty="0"/>
              <a:t>word2vec</a:t>
            </a:r>
            <a:r>
              <a:rPr lang="zh-CN" altLang="en-US" dirty="0"/>
              <a:t>的语义相似性特点，计算词</a:t>
            </a:r>
            <a:r>
              <a:rPr lang="en-US" altLang="zh-CN" dirty="0" err="1"/>
              <a:t>i</a:t>
            </a:r>
            <a:r>
              <a:rPr lang="zh-CN" altLang="en-US" dirty="0"/>
              <a:t>的</a:t>
            </a:r>
            <a:r>
              <a:rPr lang="en-US" altLang="zh-CN" dirty="0"/>
              <a:t>k</a:t>
            </a:r>
            <a:r>
              <a:rPr lang="zh-CN" altLang="en-US" dirty="0"/>
              <a:t>个相似词，填充</a:t>
            </a:r>
            <a:r>
              <a:rPr lang="en-US" altLang="zh-CN" dirty="0"/>
              <a:t>BOW</a:t>
            </a:r>
            <a:r>
              <a:rPr lang="zh-CN" altLang="en-US" dirty="0"/>
              <a:t>模型。</a:t>
            </a:r>
            <a:endParaRPr lang="en-US" altLang="zh-CN" dirty="0"/>
          </a:p>
          <a:p>
            <a:r>
              <a:rPr lang="en-US" altLang="zh-CN" dirty="0"/>
              <a:t>LDA</a:t>
            </a:r>
            <a:r>
              <a:rPr lang="zh-CN" altLang="en-US" dirty="0"/>
              <a:t>与</a:t>
            </a:r>
            <a:r>
              <a:rPr lang="en-US" altLang="zh-CN" dirty="0"/>
              <a:t>Word2vec</a:t>
            </a:r>
            <a:r>
              <a:rPr lang="zh-CN" altLang="en-US" dirty="0"/>
              <a:t>结合</a:t>
            </a:r>
            <a:endParaRPr lang="en-US" altLang="zh-CN" dirty="0"/>
          </a:p>
          <a:p>
            <a:pPr lvl="1"/>
            <a:r>
              <a:rPr lang="zh-CN" altLang="en-US" dirty="0"/>
              <a:t>由</a:t>
            </a:r>
            <a:r>
              <a:rPr lang="en-US" altLang="zh-CN" dirty="0"/>
              <a:t>LDA</a:t>
            </a:r>
            <a:r>
              <a:rPr lang="zh-CN" altLang="en-US" dirty="0"/>
              <a:t>模型，得到</a:t>
            </a:r>
            <a:r>
              <a:rPr lang="en-US" altLang="zh-CN" dirty="0"/>
              <a:t>topic-word</a:t>
            </a:r>
            <a:r>
              <a:rPr lang="zh-CN" altLang="en-US" dirty="0"/>
              <a:t>矩阵的转置</a:t>
            </a:r>
            <a:r>
              <a:rPr lang="en-US" altLang="zh-CN" dirty="0"/>
              <a:t>word-topic</a:t>
            </a:r>
            <a:r>
              <a:rPr lang="zh-CN" altLang="en-US" dirty="0"/>
              <a:t>矩阵，取每个词的最大概率的主题，将文本由词序列变为主题序列。</a:t>
            </a:r>
            <a:endParaRPr lang="en-US" altLang="zh-CN" dirty="0"/>
          </a:p>
          <a:p>
            <a:pPr lvl="1"/>
            <a:r>
              <a:rPr lang="zh-CN" altLang="en-US" dirty="0"/>
              <a:t>由</a:t>
            </a:r>
            <a:r>
              <a:rPr lang="en-US" altLang="zh-CN" dirty="0"/>
              <a:t>topic-word</a:t>
            </a:r>
            <a:r>
              <a:rPr lang="zh-CN" altLang="en-US" dirty="0"/>
              <a:t>矩阵，选取每个主题的</a:t>
            </a:r>
            <a:r>
              <a:rPr lang="en-US" altLang="zh-CN" dirty="0"/>
              <a:t>top-k</a:t>
            </a:r>
            <a:r>
              <a:rPr lang="zh-CN" altLang="en-US" dirty="0"/>
              <a:t>个词，由这</a:t>
            </a:r>
            <a:r>
              <a:rPr lang="en-US" altLang="zh-CN" dirty="0"/>
              <a:t>k</a:t>
            </a:r>
            <a:r>
              <a:rPr lang="zh-CN" altLang="en-US" dirty="0"/>
              <a:t>个词的词向量加权表示该主题向量</a:t>
            </a:r>
            <a:endParaRPr lang="en-US" altLang="zh-CN" dirty="0"/>
          </a:p>
          <a:p>
            <a:pPr lvl="1"/>
            <a:r>
              <a:rPr lang="zh-CN" altLang="en-US" dirty="0"/>
              <a:t>可计算</a:t>
            </a:r>
            <a:r>
              <a:rPr lang="en-US" altLang="zh-CN" dirty="0"/>
              <a:t>word-level</a:t>
            </a:r>
            <a:r>
              <a:rPr lang="zh-CN" altLang="en-US" dirty="0"/>
              <a:t>的相似度，可扩展到</a:t>
            </a:r>
            <a:r>
              <a:rPr lang="en-US" altLang="zh-CN" dirty="0"/>
              <a:t>sentence-level</a:t>
            </a:r>
            <a:r>
              <a:rPr lang="zh-CN" altLang="en-US" dirty="0"/>
              <a:t>和</a:t>
            </a:r>
            <a:r>
              <a:rPr lang="en-US" altLang="zh-CN" dirty="0"/>
              <a:t>document-level</a:t>
            </a:r>
          </a:p>
          <a:p>
            <a:pPr lvl="1"/>
            <a:endParaRPr lang="en-US" altLang="zh-CN" dirty="0"/>
          </a:p>
          <a:p>
            <a:endParaRPr lang="en-US" altLang="zh-CN" dirty="0"/>
          </a:p>
          <a:p>
            <a:pPr lvl="1"/>
            <a:endParaRPr lang="en-US" altLang="zh-CN" dirty="0"/>
          </a:p>
        </p:txBody>
      </p:sp>
      <p:pic>
        <p:nvPicPr>
          <p:cNvPr id="4" name="图片 3">
            <a:extLst>
              <a:ext uri="{FF2B5EF4-FFF2-40B4-BE49-F238E27FC236}">
                <a16:creationId xmlns:a16="http://schemas.microsoft.com/office/drawing/2014/main" id="{B4059626-C63E-4F97-BEA8-50F10807CE3D}"/>
              </a:ext>
            </a:extLst>
          </p:cNvPr>
          <p:cNvPicPr>
            <a:picLocks noChangeAspect="1"/>
          </p:cNvPicPr>
          <p:nvPr/>
        </p:nvPicPr>
        <p:blipFill>
          <a:blip r:embed="rId2"/>
          <a:stretch>
            <a:fillRect/>
          </a:stretch>
        </p:blipFill>
        <p:spPr>
          <a:xfrm>
            <a:off x="1221789" y="1815673"/>
            <a:ext cx="4575329" cy="760142"/>
          </a:xfrm>
          <a:prstGeom prst="rect">
            <a:avLst/>
          </a:prstGeom>
        </p:spPr>
      </p:pic>
    </p:spTree>
    <p:extLst>
      <p:ext uri="{BB962C8B-B14F-4D97-AF65-F5344CB8AC3E}">
        <p14:creationId xmlns:p14="http://schemas.microsoft.com/office/powerpoint/2010/main" val="358258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703B6-F668-43EA-A934-5691747FE36D}"/>
              </a:ext>
            </a:extLst>
          </p:cNvPr>
          <p:cNvSpPr>
            <a:spLocks noGrp="1"/>
          </p:cNvSpPr>
          <p:nvPr>
            <p:ph type="title"/>
          </p:nvPr>
        </p:nvSpPr>
        <p:spPr/>
        <p:txBody>
          <a:bodyPr/>
          <a:lstStyle/>
          <a:p>
            <a:r>
              <a:rPr lang="zh-CN" altLang="en-US" dirty="0"/>
              <a:t>相似性度量</a:t>
            </a:r>
          </a:p>
        </p:txBody>
      </p:sp>
      <p:sp>
        <p:nvSpPr>
          <p:cNvPr id="3" name="内容占位符 2">
            <a:extLst>
              <a:ext uri="{FF2B5EF4-FFF2-40B4-BE49-F238E27FC236}">
                <a16:creationId xmlns:a16="http://schemas.microsoft.com/office/drawing/2014/main" id="{E83DA0ED-F9A9-4E9E-B011-7524AE5978AD}"/>
              </a:ext>
            </a:extLst>
          </p:cNvPr>
          <p:cNvSpPr>
            <a:spLocks noGrp="1"/>
          </p:cNvSpPr>
          <p:nvPr>
            <p:ph idx="1"/>
          </p:nvPr>
        </p:nvSpPr>
        <p:spPr>
          <a:xfrm>
            <a:off x="677334" y="1282769"/>
            <a:ext cx="8596668" cy="5357728"/>
          </a:xfrm>
        </p:spPr>
        <p:txBody>
          <a:bodyPr>
            <a:normAutofit lnSpcReduction="10000"/>
          </a:bodyPr>
          <a:lstStyle/>
          <a:p>
            <a:r>
              <a:rPr lang="zh-CN" altLang="en-US" dirty="0"/>
              <a:t>距离</a:t>
            </a:r>
            <a:endParaRPr lang="en-US" altLang="zh-CN" dirty="0"/>
          </a:p>
          <a:p>
            <a:pPr lvl="1"/>
            <a:r>
              <a:rPr lang="en-US" altLang="zh-CN" dirty="0" err="1"/>
              <a:t>Minkovski</a:t>
            </a:r>
            <a:r>
              <a:rPr lang="zh-CN" altLang="en-US" dirty="0"/>
              <a:t>距离</a:t>
            </a:r>
            <a:endParaRPr lang="en-US" altLang="zh-CN" dirty="0"/>
          </a:p>
          <a:p>
            <a:pPr lvl="2"/>
            <a:r>
              <a:rPr lang="zh-CN" altLang="en-US" dirty="0"/>
              <a:t>绝对值</a:t>
            </a:r>
            <a:r>
              <a:rPr lang="en-US" altLang="zh-CN" dirty="0"/>
              <a:t>/</a:t>
            </a:r>
            <a:r>
              <a:rPr lang="zh-CN" altLang="en-US" dirty="0"/>
              <a:t>曼哈顿距离</a:t>
            </a:r>
            <a:endParaRPr lang="en-US" altLang="zh-CN" dirty="0"/>
          </a:p>
          <a:p>
            <a:pPr lvl="2"/>
            <a:r>
              <a:rPr lang="zh-CN" altLang="en-US" dirty="0"/>
              <a:t>欧氏距离</a:t>
            </a:r>
            <a:endParaRPr lang="en-US" altLang="zh-CN" dirty="0"/>
          </a:p>
          <a:p>
            <a:pPr lvl="2"/>
            <a:r>
              <a:rPr lang="zh-CN" altLang="en-US" dirty="0"/>
              <a:t>切比雪夫距离</a:t>
            </a:r>
            <a:endParaRPr lang="en-US" altLang="zh-CN" dirty="0"/>
          </a:p>
          <a:p>
            <a:pPr lvl="2"/>
            <a:r>
              <a:rPr lang="zh-CN" altLang="en-US" dirty="0"/>
              <a:t>存在问题</a:t>
            </a:r>
            <a:endParaRPr lang="en-US" altLang="zh-CN" dirty="0"/>
          </a:p>
          <a:p>
            <a:pPr lvl="3"/>
            <a:r>
              <a:rPr lang="zh-CN" altLang="en-US" dirty="0"/>
              <a:t>将各个分量的量纲</a:t>
            </a:r>
            <a:r>
              <a:rPr lang="en-US" altLang="zh-CN" dirty="0"/>
              <a:t>(scale)</a:t>
            </a:r>
            <a:r>
              <a:rPr lang="zh-CN" altLang="en-US" dirty="0"/>
              <a:t>，也就是“单位”当作相同的看待</a:t>
            </a:r>
            <a:endParaRPr lang="en-US" altLang="zh-CN" dirty="0"/>
          </a:p>
          <a:p>
            <a:pPr lvl="3"/>
            <a:r>
              <a:rPr lang="zh-CN" altLang="en-US" dirty="0"/>
              <a:t>没有考虑各个分量的分布</a:t>
            </a:r>
            <a:endParaRPr lang="en-US" altLang="zh-CN" dirty="0"/>
          </a:p>
          <a:p>
            <a:pPr lvl="1"/>
            <a:r>
              <a:rPr lang="en-US" altLang="zh-CN" dirty="0" err="1"/>
              <a:t>Mahalanobis</a:t>
            </a:r>
            <a:r>
              <a:rPr lang="en-US" altLang="zh-CN" dirty="0"/>
              <a:t> </a:t>
            </a:r>
            <a:r>
              <a:rPr lang="zh-CN" altLang="en-US" dirty="0"/>
              <a:t>距离</a:t>
            </a:r>
            <a:endParaRPr lang="en-US" altLang="zh-CN" dirty="0"/>
          </a:p>
          <a:p>
            <a:r>
              <a:rPr lang="zh-CN" altLang="en-US" dirty="0"/>
              <a:t>相关系数</a:t>
            </a:r>
            <a:endParaRPr lang="en-US" altLang="zh-CN" dirty="0"/>
          </a:p>
          <a:p>
            <a:pPr lvl="1"/>
            <a:r>
              <a:rPr lang="en-US" altLang="zh-CN" dirty="0"/>
              <a:t>cosine</a:t>
            </a:r>
            <a:r>
              <a:rPr lang="zh-CN" altLang="en-US" dirty="0"/>
              <a:t>夹角余弦</a:t>
            </a:r>
            <a:endParaRPr lang="en-US" altLang="zh-CN" dirty="0"/>
          </a:p>
          <a:p>
            <a:pPr lvl="1"/>
            <a:r>
              <a:rPr lang="en-US" altLang="zh-CN" dirty="0"/>
              <a:t>Jaccard</a:t>
            </a:r>
            <a:r>
              <a:rPr lang="zh-CN" altLang="en-US" dirty="0"/>
              <a:t>相似系数</a:t>
            </a:r>
            <a:endParaRPr lang="en-US" altLang="zh-CN" dirty="0"/>
          </a:p>
          <a:p>
            <a:pPr lvl="1"/>
            <a:r>
              <a:rPr lang="en-US" altLang="zh-CN" dirty="0"/>
              <a:t>Pearson</a:t>
            </a:r>
            <a:r>
              <a:rPr lang="zh-CN" altLang="en-US" dirty="0"/>
              <a:t>相关系数</a:t>
            </a:r>
            <a:endParaRPr lang="en-US" altLang="zh-CN" dirty="0"/>
          </a:p>
          <a:p>
            <a:r>
              <a:rPr lang="zh-CN" altLang="en-US" dirty="0"/>
              <a:t>核函数</a:t>
            </a:r>
            <a:endParaRPr lang="en-US" altLang="zh-CN" dirty="0"/>
          </a:p>
          <a:p>
            <a:pPr lvl="1"/>
            <a:r>
              <a:rPr lang="zh-CN" altLang="en-US" dirty="0"/>
              <a:t>一种高维映射，本质上也反映了距离</a:t>
            </a:r>
            <a:endParaRPr lang="en-US" altLang="zh-CN" dirty="0"/>
          </a:p>
          <a:p>
            <a:pPr marL="457200" lvl="1" indent="0">
              <a:buNone/>
            </a:pPr>
            <a:endParaRPr lang="zh-CN" altLang="en-US" dirty="0"/>
          </a:p>
        </p:txBody>
      </p:sp>
    </p:spTree>
    <p:extLst>
      <p:ext uri="{BB962C8B-B14F-4D97-AF65-F5344CB8AC3E}">
        <p14:creationId xmlns:p14="http://schemas.microsoft.com/office/powerpoint/2010/main" val="2198801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CB476-5470-40F8-9E1B-BE211310BBCF}"/>
              </a:ext>
            </a:extLst>
          </p:cNvPr>
          <p:cNvSpPr>
            <a:spLocks noGrp="1"/>
          </p:cNvSpPr>
          <p:nvPr>
            <p:ph type="title"/>
          </p:nvPr>
        </p:nvSpPr>
        <p:spPr>
          <a:xfrm>
            <a:off x="677334" y="609600"/>
            <a:ext cx="8596668" cy="952870"/>
          </a:xfrm>
        </p:spPr>
        <p:txBody>
          <a:bodyPr/>
          <a:lstStyle/>
          <a:p>
            <a:r>
              <a:rPr lang="zh-CN" altLang="en-US" dirty="0"/>
              <a:t>聚类算法</a:t>
            </a:r>
          </a:p>
        </p:txBody>
      </p:sp>
      <p:sp>
        <p:nvSpPr>
          <p:cNvPr id="3" name="内容占位符 2">
            <a:extLst>
              <a:ext uri="{FF2B5EF4-FFF2-40B4-BE49-F238E27FC236}">
                <a16:creationId xmlns:a16="http://schemas.microsoft.com/office/drawing/2014/main" id="{42EB863C-3AFA-4FE7-9A04-21E9E024842C}"/>
              </a:ext>
            </a:extLst>
          </p:cNvPr>
          <p:cNvSpPr>
            <a:spLocks noGrp="1"/>
          </p:cNvSpPr>
          <p:nvPr>
            <p:ph idx="1"/>
          </p:nvPr>
        </p:nvSpPr>
        <p:spPr>
          <a:xfrm>
            <a:off x="677334" y="1376039"/>
            <a:ext cx="8596668" cy="5157926"/>
          </a:xfrm>
        </p:spPr>
        <p:txBody>
          <a:bodyPr/>
          <a:lstStyle/>
          <a:p>
            <a:r>
              <a:rPr lang="zh-CN" altLang="en-US" dirty="0"/>
              <a:t>划分式聚类算法</a:t>
            </a:r>
            <a:endParaRPr lang="en-US" altLang="zh-CN" dirty="0"/>
          </a:p>
          <a:p>
            <a:pPr lvl="1"/>
            <a:r>
              <a:rPr lang="en-US" altLang="zh-CN" dirty="0"/>
              <a:t>K-means</a:t>
            </a:r>
          </a:p>
          <a:p>
            <a:pPr lvl="1"/>
            <a:r>
              <a:rPr lang="en-US" altLang="zh-CN" dirty="0"/>
              <a:t>K-</a:t>
            </a:r>
            <a:r>
              <a:rPr lang="en-US" altLang="zh-CN" dirty="0" err="1"/>
              <a:t>mediods</a:t>
            </a:r>
            <a:r>
              <a:rPr lang="en-US" altLang="zh-CN" dirty="0"/>
              <a:t>	</a:t>
            </a:r>
          </a:p>
          <a:p>
            <a:r>
              <a:rPr lang="zh-CN" altLang="en-US" dirty="0"/>
              <a:t>层次化聚类算法</a:t>
            </a:r>
            <a:endParaRPr lang="en-US" altLang="zh-CN" dirty="0"/>
          </a:p>
          <a:p>
            <a:pPr lvl="1"/>
            <a:r>
              <a:rPr lang="en-US" altLang="zh-CN" dirty="0"/>
              <a:t>Hierarchical K-means</a:t>
            </a:r>
          </a:p>
          <a:p>
            <a:pPr lvl="1"/>
            <a:r>
              <a:rPr lang="en-US" altLang="zh-CN" dirty="0"/>
              <a:t>Agglomerative Clustering</a:t>
            </a:r>
          </a:p>
          <a:p>
            <a:pPr lvl="1"/>
            <a:r>
              <a:rPr lang="en-US" altLang="zh-CN" dirty="0"/>
              <a:t>BIRCH</a:t>
            </a:r>
          </a:p>
          <a:p>
            <a:pPr lvl="1"/>
            <a:r>
              <a:rPr lang="en-US" altLang="zh-CN" dirty="0"/>
              <a:t>CURE</a:t>
            </a:r>
          </a:p>
          <a:p>
            <a:r>
              <a:rPr lang="zh-CN" altLang="en-US" dirty="0"/>
              <a:t>基于密度的聚类算法</a:t>
            </a:r>
            <a:endParaRPr lang="en-US" altLang="zh-CN" dirty="0"/>
          </a:p>
          <a:p>
            <a:pPr lvl="1"/>
            <a:r>
              <a:rPr lang="en-US" altLang="zh-CN" dirty="0"/>
              <a:t>DBSCAN</a:t>
            </a:r>
          </a:p>
          <a:p>
            <a:pPr lvl="1"/>
            <a:r>
              <a:rPr lang="en-US" altLang="zh-CN" dirty="0"/>
              <a:t>OPTICS</a:t>
            </a:r>
          </a:p>
          <a:p>
            <a:r>
              <a:rPr lang="zh-CN" altLang="en-US" dirty="0"/>
              <a:t>基于网格的聚类算法</a:t>
            </a:r>
            <a:endParaRPr lang="en-US" altLang="zh-CN" dirty="0"/>
          </a:p>
          <a:p>
            <a:r>
              <a:rPr lang="zh-CN" altLang="en-US" dirty="0"/>
              <a:t>基于模型的聚类算法</a:t>
            </a:r>
            <a:endParaRPr lang="en-US" altLang="zh-CN" dirty="0"/>
          </a:p>
          <a:p>
            <a:pPr marL="457200" lvl="1" indent="0">
              <a:buNone/>
            </a:pPr>
            <a:endParaRPr lang="en-US" altLang="zh-CN" dirty="0"/>
          </a:p>
          <a:p>
            <a:pPr lvl="1"/>
            <a:endParaRPr lang="en-US" altLang="zh-CN" dirty="0"/>
          </a:p>
          <a:p>
            <a:pPr lvl="1"/>
            <a:endParaRPr lang="en-US" altLang="zh-CN" dirty="0"/>
          </a:p>
          <a:p>
            <a:pPr lvl="1"/>
            <a:endParaRPr lang="en-US" altLang="zh-CN" dirty="0"/>
          </a:p>
          <a:p>
            <a:pPr lvl="2"/>
            <a:endParaRPr lang="zh-CN" altLang="en-US" dirty="0"/>
          </a:p>
        </p:txBody>
      </p:sp>
    </p:spTree>
    <p:extLst>
      <p:ext uri="{BB962C8B-B14F-4D97-AF65-F5344CB8AC3E}">
        <p14:creationId xmlns:p14="http://schemas.microsoft.com/office/powerpoint/2010/main" val="324957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BC4BC-4CD4-45F1-A0CC-3C937F17CA54}"/>
              </a:ext>
            </a:extLst>
          </p:cNvPr>
          <p:cNvSpPr>
            <a:spLocks noGrp="1"/>
          </p:cNvSpPr>
          <p:nvPr>
            <p:ph type="title"/>
          </p:nvPr>
        </p:nvSpPr>
        <p:spPr>
          <a:xfrm>
            <a:off x="677334" y="609600"/>
            <a:ext cx="8596668" cy="784194"/>
          </a:xfrm>
        </p:spPr>
        <p:txBody>
          <a:bodyPr/>
          <a:lstStyle/>
          <a:p>
            <a:r>
              <a:rPr lang="zh-CN" altLang="en-US" dirty="0"/>
              <a:t>聚类算法</a:t>
            </a:r>
          </a:p>
        </p:txBody>
      </p:sp>
      <p:sp>
        <p:nvSpPr>
          <p:cNvPr id="3" name="内容占位符 2">
            <a:extLst>
              <a:ext uri="{FF2B5EF4-FFF2-40B4-BE49-F238E27FC236}">
                <a16:creationId xmlns:a16="http://schemas.microsoft.com/office/drawing/2014/main" id="{FB066F7C-71BA-4363-A7A7-B6C11033D38B}"/>
              </a:ext>
            </a:extLst>
          </p:cNvPr>
          <p:cNvSpPr>
            <a:spLocks noGrp="1"/>
          </p:cNvSpPr>
          <p:nvPr>
            <p:ph idx="1"/>
          </p:nvPr>
        </p:nvSpPr>
        <p:spPr>
          <a:xfrm>
            <a:off x="677334" y="1393795"/>
            <a:ext cx="8596668" cy="4647568"/>
          </a:xfrm>
        </p:spPr>
        <p:txBody>
          <a:bodyPr/>
          <a:lstStyle/>
          <a:p>
            <a:pPr lvl="1"/>
            <a:endParaRPr lang="en-US" altLang="zh-CN" dirty="0"/>
          </a:p>
          <a:p>
            <a:pPr lvl="1"/>
            <a:endParaRPr lang="zh-CN" altLang="en-US" dirty="0"/>
          </a:p>
        </p:txBody>
      </p:sp>
      <p:pic>
        <p:nvPicPr>
          <p:cNvPr id="4" name="图片 3">
            <a:extLst>
              <a:ext uri="{FF2B5EF4-FFF2-40B4-BE49-F238E27FC236}">
                <a16:creationId xmlns:a16="http://schemas.microsoft.com/office/drawing/2014/main" id="{3C0C7E31-4B8E-40BA-A965-2D185CABCB03}"/>
              </a:ext>
            </a:extLst>
          </p:cNvPr>
          <p:cNvPicPr>
            <a:picLocks noChangeAspect="1"/>
          </p:cNvPicPr>
          <p:nvPr/>
        </p:nvPicPr>
        <p:blipFill>
          <a:blip r:embed="rId2"/>
          <a:stretch>
            <a:fillRect/>
          </a:stretch>
        </p:blipFill>
        <p:spPr>
          <a:xfrm>
            <a:off x="798990" y="1551978"/>
            <a:ext cx="8948691" cy="3621165"/>
          </a:xfrm>
          <a:prstGeom prst="rect">
            <a:avLst/>
          </a:prstGeom>
        </p:spPr>
      </p:pic>
    </p:spTree>
    <p:extLst>
      <p:ext uri="{BB962C8B-B14F-4D97-AF65-F5344CB8AC3E}">
        <p14:creationId xmlns:p14="http://schemas.microsoft.com/office/powerpoint/2010/main" val="2285465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579DE-7FEF-4033-92E1-7C738C34183A}"/>
              </a:ext>
            </a:extLst>
          </p:cNvPr>
          <p:cNvSpPr>
            <a:spLocks noGrp="1"/>
          </p:cNvSpPr>
          <p:nvPr>
            <p:ph type="title"/>
          </p:nvPr>
        </p:nvSpPr>
        <p:spPr>
          <a:xfrm>
            <a:off x="677334" y="609600"/>
            <a:ext cx="8596668" cy="810827"/>
          </a:xfrm>
        </p:spPr>
        <p:txBody>
          <a:bodyPr/>
          <a:lstStyle/>
          <a:p>
            <a:r>
              <a:rPr lang="zh-CN" altLang="en-US" dirty="0"/>
              <a:t>文本聚类的一些</a:t>
            </a:r>
            <a:r>
              <a:rPr lang="en-US" altLang="zh-CN" dirty="0"/>
              <a:t>trick</a:t>
            </a:r>
            <a:endParaRPr lang="zh-CN" altLang="en-US" dirty="0"/>
          </a:p>
        </p:txBody>
      </p:sp>
      <p:sp>
        <p:nvSpPr>
          <p:cNvPr id="3" name="内容占位符 2">
            <a:extLst>
              <a:ext uri="{FF2B5EF4-FFF2-40B4-BE49-F238E27FC236}">
                <a16:creationId xmlns:a16="http://schemas.microsoft.com/office/drawing/2014/main" id="{BF8D33F1-0595-424E-BA54-773A1AFE0670}"/>
              </a:ext>
            </a:extLst>
          </p:cNvPr>
          <p:cNvSpPr>
            <a:spLocks noGrp="1"/>
          </p:cNvSpPr>
          <p:nvPr>
            <p:ph idx="1"/>
          </p:nvPr>
        </p:nvSpPr>
        <p:spPr>
          <a:xfrm>
            <a:off x="677334" y="1347927"/>
            <a:ext cx="8596668" cy="5399102"/>
          </a:xfrm>
        </p:spPr>
        <p:txBody>
          <a:bodyPr/>
          <a:lstStyle/>
          <a:p>
            <a:r>
              <a:rPr lang="zh-CN" altLang="en-US" dirty="0"/>
              <a:t>直接通过文本表示（</a:t>
            </a:r>
            <a:r>
              <a:rPr lang="en-US" altLang="zh-CN" dirty="0"/>
              <a:t>BOW</a:t>
            </a:r>
            <a:r>
              <a:rPr lang="zh-CN" altLang="en-US" dirty="0"/>
              <a:t>、</a:t>
            </a:r>
            <a:r>
              <a:rPr lang="en-US" altLang="zh-CN" dirty="0"/>
              <a:t>LDA/LSA</a:t>
            </a:r>
            <a:r>
              <a:rPr lang="zh-CN" altLang="en-US" dirty="0"/>
              <a:t>、</a:t>
            </a:r>
            <a:r>
              <a:rPr lang="en-US" altLang="zh-CN" dirty="0"/>
              <a:t>Word2vec/doc2vec</a:t>
            </a:r>
            <a:r>
              <a:rPr lang="zh-CN" altLang="en-US" dirty="0"/>
              <a:t>等）结合聚类算法</a:t>
            </a:r>
            <a:endParaRPr lang="en-US" altLang="zh-CN" dirty="0"/>
          </a:p>
          <a:p>
            <a:r>
              <a:rPr lang="zh-CN" altLang="en-US" dirty="0"/>
              <a:t>聚类算法关注于从样本特征的相似度方面将数据聚类，而主题模型是对文字中隐含主题的一种建模方法。比如从“人民的名义”和“达康书记”这两个词我们很容易发现对应的文本有很大的主题相关度。</a:t>
            </a:r>
            <a:endParaRPr lang="en-US" altLang="zh-CN" dirty="0"/>
          </a:p>
          <a:p>
            <a:pPr lvl="1"/>
            <a:r>
              <a:rPr lang="zh-CN" altLang="en-US" dirty="0"/>
              <a:t>先使用</a:t>
            </a:r>
            <a:r>
              <a:rPr lang="en-US" altLang="zh-CN" dirty="0"/>
              <a:t>LDA</a:t>
            </a:r>
            <a:r>
              <a:rPr lang="zh-CN" altLang="en-US" dirty="0"/>
              <a:t>对具有相关隐含主题的文本进行划分，得到的文本具有相近的隐含主题，如都是体育新闻等</a:t>
            </a:r>
          </a:p>
          <a:p>
            <a:pPr lvl="1"/>
            <a:r>
              <a:rPr lang="en-US" altLang="zh-CN" dirty="0"/>
              <a:t>	</a:t>
            </a:r>
            <a:r>
              <a:rPr lang="zh-CN" altLang="en-US" dirty="0"/>
              <a:t>对第</a:t>
            </a:r>
            <a:r>
              <a:rPr lang="en-US" altLang="zh-CN" dirty="0"/>
              <a:t>1</a:t>
            </a:r>
            <a:r>
              <a:rPr lang="zh-CN" altLang="en-US" dirty="0"/>
              <a:t>步的结果文档集采用聚类算法如</a:t>
            </a:r>
            <a:r>
              <a:rPr lang="en-US" altLang="zh-CN" dirty="0"/>
              <a:t>k-means</a:t>
            </a:r>
            <a:r>
              <a:rPr lang="zh-CN" altLang="en-US" dirty="0"/>
              <a:t>进行聚类，从每篇文档特征级别进行聚类，得到更细致的聚类结果。</a:t>
            </a:r>
            <a:endParaRPr lang="en-US" altLang="zh-CN" dirty="0"/>
          </a:p>
          <a:p>
            <a:r>
              <a:rPr lang="zh-CN" altLang="en-US" dirty="0"/>
              <a:t>文本标题和内容的聚类</a:t>
            </a:r>
            <a:endParaRPr lang="en-US" altLang="zh-CN" dirty="0"/>
          </a:p>
          <a:p>
            <a:pPr lvl="1"/>
            <a:r>
              <a:rPr lang="zh-CN" altLang="en-US" dirty="0"/>
              <a:t>通过文本标题关键字匹配，进行初步划分。</a:t>
            </a:r>
            <a:endParaRPr lang="en-US" altLang="zh-CN" dirty="0"/>
          </a:p>
          <a:p>
            <a:pPr lvl="1"/>
            <a:r>
              <a:rPr lang="zh-CN" altLang="en-US" dirty="0"/>
              <a:t>对于未获得分类的文本，通过文本内容进行相似度匹配，获得划分结果。</a:t>
            </a:r>
            <a:endParaRPr lang="en-US" altLang="zh-CN" dirty="0"/>
          </a:p>
          <a:p>
            <a:pPr lvl="1"/>
            <a:r>
              <a:rPr lang="zh-CN" altLang="en-US" dirty="0"/>
              <a:t>对文本关键字向量进行相似度匹配，合并一部分类目。（可选）</a:t>
            </a:r>
            <a:endParaRPr lang="en-US" altLang="zh-CN" dirty="0"/>
          </a:p>
          <a:p>
            <a:r>
              <a:rPr lang="zh-CN" altLang="en-US" dirty="0"/>
              <a:t>聚类算法结合</a:t>
            </a:r>
            <a:r>
              <a:rPr lang="en-US" altLang="zh-CN" dirty="0"/>
              <a:t>LDA</a:t>
            </a:r>
            <a:r>
              <a:rPr lang="zh-CN" altLang="en-US" dirty="0"/>
              <a:t>，再聚类</a:t>
            </a:r>
            <a:endParaRPr lang="en-US" altLang="zh-CN" dirty="0"/>
          </a:p>
          <a:p>
            <a:pPr lvl="1"/>
            <a:r>
              <a:rPr lang="zh-CN" altLang="en-US" dirty="0"/>
              <a:t>通过不用设置聚类类目的聚类算法（如</a:t>
            </a:r>
            <a:r>
              <a:rPr lang="en-US" altLang="zh-CN" dirty="0"/>
              <a:t>DBSCAN</a:t>
            </a:r>
            <a:r>
              <a:rPr lang="zh-CN" altLang="en-US" dirty="0"/>
              <a:t>），得到类别</a:t>
            </a:r>
            <a:r>
              <a:rPr lang="en-US" altLang="zh-CN" dirty="0"/>
              <a:t>K</a:t>
            </a:r>
            <a:r>
              <a:rPr lang="zh-CN" altLang="en-US" dirty="0"/>
              <a:t>，作为</a:t>
            </a:r>
            <a:r>
              <a:rPr lang="en-US" altLang="zh-CN" dirty="0"/>
              <a:t>LDA</a:t>
            </a:r>
            <a:r>
              <a:rPr lang="zh-CN" altLang="en-US" dirty="0"/>
              <a:t>的参数，训练</a:t>
            </a:r>
            <a:r>
              <a:rPr lang="en-US" altLang="zh-CN" dirty="0"/>
              <a:t>LDA</a:t>
            </a:r>
            <a:r>
              <a:rPr lang="zh-CN" altLang="en-US" dirty="0"/>
              <a:t>模型，再进行聚类。</a:t>
            </a:r>
            <a:endParaRPr lang="en-US" altLang="zh-CN" dirty="0"/>
          </a:p>
        </p:txBody>
      </p:sp>
    </p:spTree>
    <p:extLst>
      <p:ext uri="{BB962C8B-B14F-4D97-AF65-F5344CB8AC3E}">
        <p14:creationId xmlns:p14="http://schemas.microsoft.com/office/powerpoint/2010/main" val="1999720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4E423-A345-4A1F-87C8-6027A024F0C1}"/>
              </a:ext>
            </a:extLst>
          </p:cNvPr>
          <p:cNvSpPr>
            <a:spLocks noGrp="1"/>
          </p:cNvSpPr>
          <p:nvPr>
            <p:ph type="title"/>
          </p:nvPr>
        </p:nvSpPr>
        <p:spPr>
          <a:xfrm>
            <a:off x="677334" y="609600"/>
            <a:ext cx="8596668" cy="775317"/>
          </a:xfrm>
        </p:spPr>
        <p:txBody>
          <a:bodyPr/>
          <a:lstStyle/>
          <a:p>
            <a:r>
              <a:rPr lang="zh-CN" altLang="en-US" dirty="0"/>
              <a:t>总结</a:t>
            </a:r>
          </a:p>
        </p:txBody>
      </p:sp>
      <p:sp>
        <p:nvSpPr>
          <p:cNvPr id="3" name="内容占位符 2">
            <a:extLst>
              <a:ext uri="{FF2B5EF4-FFF2-40B4-BE49-F238E27FC236}">
                <a16:creationId xmlns:a16="http://schemas.microsoft.com/office/drawing/2014/main" id="{D1647076-4FFF-4B8B-92C4-3CF09DBF4FA0}"/>
              </a:ext>
            </a:extLst>
          </p:cNvPr>
          <p:cNvSpPr>
            <a:spLocks noGrp="1"/>
          </p:cNvSpPr>
          <p:nvPr>
            <p:ph idx="1"/>
          </p:nvPr>
        </p:nvSpPr>
        <p:spPr>
          <a:xfrm>
            <a:off x="677334" y="1464817"/>
            <a:ext cx="8596668" cy="4576546"/>
          </a:xfrm>
        </p:spPr>
        <p:txBody>
          <a:bodyPr/>
          <a:lstStyle/>
          <a:p>
            <a:r>
              <a:rPr lang="zh-CN" altLang="en-US" dirty="0"/>
              <a:t>除了算法本身，影响结果的重要因素主要包括但不限于</a:t>
            </a:r>
            <a:endParaRPr lang="en-US" altLang="zh-CN" dirty="0"/>
          </a:p>
          <a:p>
            <a:pPr lvl="1"/>
            <a:r>
              <a:rPr lang="zh-CN" altLang="en-US" dirty="0"/>
              <a:t>语料库大小</a:t>
            </a:r>
            <a:endParaRPr lang="en-US" altLang="zh-CN" dirty="0"/>
          </a:p>
          <a:p>
            <a:pPr lvl="1"/>
            <a:r>
              <a:rPr lang="zh-CN" altLang="en-US" dirty="0"/>
              <a:t>语料库纯度（某一大类还是多类）</a:t>
            </a:r>
            <a:endParaRPr lang="en-US" altLang="zh-CN" dirty="0"/>
          </a:p>
          <a:p>
            <a:pPr lvl="1"/>
            <a:r>
              <a:rPr lang="zh-CN" altLang="en-US" dirty="0"/>
              <a:t>分词结果</a:t>
            </a:r>
            <a:endParaRPr lang="en-US" altLang="zh-CN" dirty="0"/>
          </a:p>
          <a:p>
            <a:pPr lvl="1"/>
            <a:r>
              <a:rPr lang="zh-CN" altLang="en-US" dirty="0"/>
              <a:t>词性标注结果</a:t>
            </a:r>
            <a:endParaRPr lang="en-US" altLang="zh-CN" dirty="0"/>
          </a:p>
          <a:p>
            <a:r>
              <a:rPr lang="zh-CN" altLang="en-US" dirty="0"/>
              <a:t>存在问题</a:t>
            </a:r>
            <a:endParaRPr lang="en-US" altLang="zh-CN" dirty="0"/>
          </a:p>
          <a:p>
            <a:pPr lvl="1"/>
            <a:r>
              <a:rPr lang="zh-CN" altLang="en-US" dirty="0"/>
              <a:t>大部分均为线下模型</a:t>
            </a:r>
            <a:endParaRPr lang="en-US" altLang="zh-CN" dirty="0"/>
          </a:p>
          <a:p>
            <a:pPr lvl="1"/>
            <a:r>
              <a:rPr lang="zh-CN" altLang="en-US" dirty="0"/>
              <a:t>无监督学习效果不理想</a:t>
            </a:r>
            <a:endParaRPr lang="en-US" altLang="zh-CN" dirty="0"/>
          </a:p>
          <a:p>
            <a:r>
              <a:rPr lang="zh-CN" altLang="en-US" dirty="0"/>
              <a:t>展望</a:t>
            </a:r>
            <a:endParaRPr lang="en-US" altLang="zh-CN" dirty="0"/>
          </a:p>
          <a:p>
            <a:pPr lvl="1"/>
            <a:r>
              <a:rPr lang="zh-CN" altLang="en-US" dirty="0"/>
              <a:t>聚类算法得到粗粒度的划分结果</a:t>
            </a:r>
            <a:endParaRPr lang="en-US" altLang="zh-CN" dirty="0"/>
          </a:p>
          <a:p>
            <a:pPr lvl="1"/>
            <a:r>
              <a:rPr lang="zh-CN" altLang="en-US" dirty="0"/>
              <a:t>结合标注实体，对聚类结果进一步细分。</a:t>
            </a:r>
            <a:endParaRPr lang="en-US" altLang="zh-CN" dirty="0"/>
          </a:p>
          <a:p>
            <a:pPr lvl="1"/>
            <a:endParaRPr lang="en-US" altLang="zh-CN" dirty="0"/>
          </a:p>
        </p:txBody>
      </p:sp>
    </p:spTree>
    <p:extLst>
      <p:ext uri="{BB962C8B-B14F-4D97-AF65-F5344CB8AC3E}">
        <p14:creationId xmlns:p14="http://schemas.microsoft.com/office/powerpoint/2010/main" val="114654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C76A9-21FC-431D-9FD7-0396A2919F7C}"/>
              </a:ext>
            </a:extLst>
          </p:cNvPr>
          <p:cNvSpPr>
            <a:spLocks noGrp="1"/>
          </p:cNvSpPr>
          <p:nvPr>
            <p:ph type="title"/>
          </p:nvPr>
        </p:nvSpPr>
        <p:spPr>
          <a:xfrm>
            <a:off x="677334" y="609600"/>
            <a:ext cx="8596668" cy="659907"/>
          </a:xfrm>
        </p:spPr>
        <p:txBody>
          <a:bodyPr/>
          <a:lstStyle/>
          <a:p>
            <a:r>
              <a:rPr lang="zh-CN" altLang="en-US" dirty="0"/>
              <a:t>参考资料</a:t>
            </a:r>
          </a:p>
        </p:txBody>
      </p:sp>
      <p:sp>
        <p:nvSpPr>
          <p:cNvPr id="3" name="内容占位符 2">
            <a:extLst>
              <a:ext uri="{FF2B5EF4-FFF2-40B4-BE49-F238E27FC236}">
                <a16:creationId xmlns:a16="http://schemas.microsoft.com/office/drawing/2014/main" id="{BF9105F9-3FC2-4B57-9A75-78161017A1DF}"/>
              </a:ext>
            </a:extLst>
          </p:cNvPr>
          <p:cNvSpPr>
            <a:spLocks noGrp="1"/>
          </p:cNvSpPr>
          <p:nvPr>
            <p:ph idx="1"/>
          </p:nvPr>
        </p:nvSpPr>
        <p:spPr>
          <a:xfrm>
            <a:off x="677334" y="1269507"/>
            <a:ext cx="8596668" cy="5344357"/>
          </a:xfrm>
        </p:spPr>
        <p:txBody>
          <a:bodyPr>
            <a:normAutofit/>
          </a:bodyPr>
          <a:lstStyle/>
          <a:p>
            <a:r>
              <a:rPr lang="zh-CN" altLang="en-US" dirty="0">
                <a:hlinkClick r:id="rId2"/>
              </a:rPr>
              <a:t>基于文档主题结构的关键词抽取方法研究</a:t>
            </a:r>
            <a:endParaRPr lang="en-US" altLang="zh-CN" dirty="0"/>
          </a:p>
          <a:p>
            <a:r>
              <a:rPr lang="zh-CN" altLang="en-US" dirty="0">
                <a:hlinkClick r:id="rId3"/>
              </a:rPr>
              <a:t>一种基于</a:t>
            </a:r>
            <a:r>
              <a:rPr lang="en-US" altLang="zh-CN" dirty="0">
                <a:hlinkClick r:id="rId3"/>
              </a:rPr>
              <a:t>LDA</a:t>
            </a:r>
            <a:r>
              <a:rPr lang="zh-CN" altLang="en-US" dirty="0">
                <a:hlinkClick r:id="rId3"/>
              </a:rPr>
              <a:t>的在线主题演化模型</a:t>
            </a:r>
            <a:endParaRPr lang="en-US" altLang="zh-CN" dirty="0"/>
          </a:p>
          <a:p>
            <a:r>
              <a:rPr lang="zh-CN" altLang="en-US" dirty="0">
                <a:hlinkClick r:id="rId4"/>
              </a:rPr>
              <a:t>隐含狄利克雷分布</a:t>
            </a:r>
            <a:endParaRPr lang="en-US" altLang="zh-CN" dirty="0"/>
          </a:p>
          <a:p>
            <a:r>
              <a:rPr lang="en-US" altLang="zh-CN" dirty="0">
                <a:hlinkClick r:id="rId5"/>
              </a:rPr>
              <a:t>Peacock</a:t>
            </a:r>
            <a:r>
              <a:rPr lang="zh-CN" altLang="en-US" dirty="0">
                <a:hlinkClick r:id="rId5"/>
              </a:rPr>
              <a:t>：大规模主题模型及其在腾讯业务中的应用</a:t>
            </a:r>
            <a:endParaRPr lang="en-US" altLang="zh-CN" dirty="0"/>
          </a:p>
          <a:p>
            <a:r>
              <a:rPr lang="zh-CN" altLang="en-US" dirty="0">
                <a:hlinkClick r:id="rId6"/>
              </a:rPr>
              <a:t>基于</a:t>
            </a:r>
            <a:r>
              <a:rPr lang="en-US" altLang="zh-CN" dirty="0">
                <a:hlinkClick r:id="rId6"/>
              </a:rPr>
              <a:t>word2vec</a:t>
            </a:r>
            <a:r>
              <a:rPr lang="zh-CN" altLang="en-US" dirty="0">
                <a:hlinkClick r:id="rId6"/>
              </a:rPr>
              <a:t>计算文本相似度的话题聚类研究</a:t>
            </a:r>
            <a:endParaRPr lang="en-US" altLang="zh-CN" dirty="0"/>
          </a:p>
          <a:p>
            <a:r>
              <a:rPr lang="zh-CN" altLang="en-US" dirty="0">
                <a:hlinkClick r:id="rId7"/>
              </a:rPr>
              <a:t>文本挖掘技术</a:t>
            </a:r>
            <a:r>
              <a:rPr lang="en-US" altLang="zh-CN" dirty="0">
                <a:hlinkClick r:id="rId7"/>
              </a:rPr>
              <a:t>_</a:t>
            </a:r>
            <a:r>
              <a:rPr lang="zh-CN" altLang="en-US" dirty="0">
                <a:hlinkClick r:id="rId7"/>
              </a:rPr>
              <a:t>第五章</a:t>
            </a:r>
            <a:r>
              <a:rPr lang="en-US" altLang="zh-CN" dirty="0">
                <a:hlinkClick r:id="rId7"/>
              </a:rPr>
              <a:t>_</a:t>
            </a:r>
            <a:r>
              <a:rPr lang="zh-CN" altLang="en-US" dirty="0">
                <a:hlinkClick r:id="rId7"/>
              </a:rPr>
              <a:t>文本自动聚类技术</a:t>
            </a:r>
            <a:r>
              <a:rPr lang="en-US" altLang="zh-CN" dirty="0">
                <a:hlinkClick r:id="rId7"/>
              </a:rPr>
              <a:t>_</a:t>
            </a:r>
            <a:r>
              <a:rPr lang="en-US" altLang="zh-CN" dirty="0" err="1">
                <a:hlinkClick r:id="rId7"/>
              </a:rPr>
              <a:t>pku</a:t>
            </a:r>
            <a:r>
              <a:rPr lang="en-US" altLang="zh-CN" dirty="0">
                <a:hlinkClick r:id="rId7"/>
              </a:rPr>
              <a:t>-ppt</a:t>
            </a:r>
            <a:endParaRPr lang="en-US" altLang="zh-CN" dirty="0"/>
          </a:p>
          <a:p>
            <a:r>
              <a:rPr lang="zh-CN" altLang="en-US" dirty="0">
                <a:hlinkClick r:id="rId8"/>
              </a:rPr>
              <a:t>自动关键词抽取研究综述</a:t>
            </a:r>
            <a:endParaRPr lang="en-US" altLang="zh-CN" dirty="0"/>
          </a:p>
          <a:p>
            <a:r>
              <a:rPr lang="zh-CN" altLang="en-US" dirty="0">
                <a:hlinkClick r:id="rId9"/>
              </a:rPr>
              <a:t>机器学习：基于层次的聚类算法</a:t>
            </a:r>
            <a:endParaRPr lang="en-US" altLang="zh-CN" dirty="0"/>
          </a:p>
          <a:p>
            <a:r>
              <a:rPr lang="zh-CN" altLang="en-US" dirty="0">
                <a:hlinkClick r:id="rId10"/>
              </a:rPr>
              <a:t>马哈拉诺比斯距离</a:t>
            </a:r>
            <a:endParaRPr lang="en-US" altLang="zh-CN" dirty="0"/>
          </a:p>
          <a:p>
            <a:r>
              <a:rPr lang="en-US" altLang="zh-CN" dirty="0">
                <a:hlinkClick r:id="rId11"/>
              </a:rPr>
              <a:t>A Brief Survey of Text Mining: Classification, Clustering and Extraction Techniques</a:t>
            </a:r>
            <a:endParaRPr lang="en-US" altLang="zh-CN" dirty="0"/>
          </a:p>
          <a:p>
            <a:r>
              <a:rPr lang="en-US" altLang="zh-CN" dirty="0">
                <a:hlinkClick r:id="rId12"/>
              </a:rPr>
              <a:t>A SURVEY OF TEXT CLUSTERING ALGORITHMS</a:t>
            </a:r>
            <a:endParaRPr lang="en-US" altLang="zh-CN" dirty="0"/>
          </a:p>
          <a:p>
            <a:r>
              <a:rPr lang="en-US" altLang="zh-CN" dirty="0">
                <a:hlinkClick r:id="rId13"/>
              </a:rPr>
              <a:t>A Comprehensive Survey of Clustering Algorithms</a:t>
            </a:r>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4288053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a:extLst>
              <a:ext uri="{FF2B5EF4-FFF2-40B4-BE49-F238E27FC236}">
                <a16:creationId xmlns:a16="http://schemas.microsoft.com/office/drawing/2014/main" id="{688ED4BD-E6A9-4C00-B522-C83E4811B722}"/>
              </a:ext>
            </a:extLst>
          </p:cNvPr>
          <p:cNvSpPr>
            <a:spLocks noGrp="1"/>
          </p:cNvSpPr>
          <p:nvPr>
            <p:ph idx="1"/>
          </p:nvPr>
        </p:nvSpPr>
        <p:spPr>
          <a:xfrm>
            <a:off x="677334" y="603683"/>
            <a:ext cx="8596668" cy="5437680"/>
          </a:xfrm>
        </p:spPr>
        <p:txBody>
          <a:bodyPr/>
          <a:lstStyle/>
          <a:p>
            <a:r>
              <a:rPr lang="en-US" altLang="zh-CN" dirty="0" err="1">
                <a:hlinkClick r:id="rId2"/>
              </a:rPr>
              <a:t>SimDoc</a:t>
            </a:r>
            <a:r>
              <a:rPr lang="en-US" altLang="zh-CN" dirty="0">
                <a:hlinkClick r:id="rId2"/>
              </a:rPr>
              <a:t>: Topic Sequence Alignment based</a:t>
            </a:r>
            <a:endParaRPr lang="en-US" altLang="zh-CN" dirty="0"/>
          </a:p>
          <a:p>
            <a:r>
              <a:rPr lang="en-US" altLang="zh-CN" dirty="0">
                <a:hlinkClick r:id="rId3"/>
              </a:rPr>
              <a:t>Sentence clustering using continuous vector space representation</a:t>
            </a:r>
            <a:endParaRPr lang="en-US" altLang="zh-CN" dirty="0"/>
          </a:p>
          <a:p>
            <a:r>
              <a:rPr lang="en-US" altLang="zh-CN" dirty="0">
                <a:hlinkClick r:id="rId4"/>
              </a:rPr>
              <a:t>A hybrid framework for news clustering based</a:t>
            </a:r>
            <a:endParaRPr lang="en-US" altLang="zh-CN" dirty="0"/>
          </a:p>
          <a:p>
            <a:r>
              <a:rPr lang="en-US" altLang="zh-CN" dirty="0">
                <a:hlinkClick r:id="rId5"/>
              </a:rPr>
              <a:t>Fin</a:t>
            </a:r>
            <a:r>
              <a:rPr lang="en-US" altLang="zh-CN" dirty="0">
                <a:hlinkClick r:id="rId5"/>
              </a:rPr>
              <a:t>e</a:t>
            </a:r>
            <a:r>
              <a:rPr lang="en-US" altLang="zh-CN" dirty="0">
                <a:hlinkClick r:id="rId5"/>
              </a:rPr>
              <a:t>-Grained Mobile Application Clustering </a:t>
            </a:r>
            <a:r>
              <a:rPr lang="en-US" altLang="zh-CN" dirty="0" err="1">
                <a:hlinkClick r:id="rId5"/>
              </a:rPr>
              <a:t>ModelUsing</a:t>
            </a:r>
            <a:r>
              <a:rPr lang="en-US" altLang="zh-CN" dirty="0">
                <a:hlinkClick r:id="rId5"/>
              </a:rPr>
              <a:t> Retroﬁtted Document Embedding</a:t>
            </a:r>
            <a:endParaRPr lang="en-US" altLang="zh-CN" dirty="0"/>
          </a:p>
          <a:p>
            <a:r>
              <a:rPr lang="en-US" altLang="zh-CN" dirty="0">
                <a:hlinkClick r:id="rId6"/>
              </a:rPr>
              <a:t>Can Word Probabilities from LDA be Simply Added up to Represent Documents?</a:t>
            </a:r>
            <a:endParaRPr lang="en-US" altLang="zh-CN" dirty="0"/>
          </a:p>
          <a:p>
            <a:r>
              <a:rPr lang="en-US" altLang="zh-CN" dirty="0">
                <a:hlinkClick r:id="rId7"/>
              </a:rPr>
              <a:t>Sentence level matrix representation for document spectral clustering</a:t>
            </a:r>
            <a:endParaRPr lang="en-US" altLang="zh-CN" dirty="0"/>
          </a:p>
          <a:p>
            <a:r>
              <a:rPr lang="en-US" altLang="zh-CN" dirty="0" err="1">
                <a:hlinkClick r:id="rId8"/>
              </a:rPr>
              <a:t>sklearn</a:t>
            </a:r>
            <a:r>
              <a:rPr lang="en-US" altLang="zh-CN" dirty="0">
                <a:hlinkClick r:id="rId8"/>
              </a:rPr>
              <a:t>-clustering</a:t>
            </a:r>
            <a:endParaRPr lang="en-US" altLang="zh-CN" dirty="0"/>
          </a:p>
        </p:txBody>
      </p:sp>
    </p:spTree>
    <p:extLst>
      <p:ext uri="{BB962C8B-B14F-4D97-AF65-F5344CB8AC3E}">
        <p14:creationId xmlns:p14="http://schemas.microsoft.com/office/powerpoint/2010/main" val="1798062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31564-BFA2-46EA-81FA-633FCCA8FB97}"/>
              </a:ext>
            </a:extLst>
          </p:cNvPr>
          <p:cNvSpPr>
            <a:spLocks noGrp="1"/>
          </p:cNvSpPr>
          <p:nvPr>
            <p:ph type="title"/>
          </p:nvPr>
        </p:nvSpPr>
        <p:spPr/>
        <p:txBody>
          <a:bodyPr/>
          <a:lstStyle/>
          <a:p>
            <a:r>
              <a:rPr lang="zh-CN" altLang="en-US" dirty="0"/>
              <a:t>有监督学习的关键词抽取</a:t>
            </a:r>
          </a:p>
        </p:txBody>
      </p:sp>
      <p:sp>
        <p:nvSpPr>
          <p:cNvPr id="3" name="内容占位符 2">
            <a:extLst>
              <a:ext uri="{FF2B5EF4-FFF2-40B4-BE49-F238E27FC236}">
                <a16:creationId xmlns:a16="http://schemas.microsoft.com/office/drawing/2014/main" id="{29829BBB-897F-4A03-A919-DA832BF582CF}"/>
              </a:ext>
            </a:extLst>
          </p:cNvPr>
          <p:cNvSpPr>
            <a:spLocks noGrp="1"/>
          </p:cNvSpPr>
          <p:nvPr>
            <p:ph idx="1"/>
          </p:nvPr>
        </p:nvSpPr>
        <p:spPr>
          <a:xfrm>
            <a:off x="677334" y="1640471"/>
            <a:ext cx="8596668" cy="3880773"/>
          </a:xfrm>
        </p:spPr>
        <p:txBody>
          <a:bodyPr>
            <a:normAutofit/>
          </a:bodyPr>
          <a:lstStyle/>
          <a:p>
            <a:r>
              <a:rPr lang="zh-CN" altLang="en-US" sz="2800" dirty="0"/>
              <a:t>将关键词抽取当作分类问题，即对候选关键词判断是否为关键词的二分类问题</a:t>
            </a:r>
            <a:endParaRPr lang="en-US" altLang="zh-CN" sz="2800" dirty="0"/>
          </a:p>
          <a:p>
            <a:pPr marL="0" indent="0">
              <a:buNone/>
            </a:pPr>
            <a:endParaRPr lang="en-US" altLang="zh-CN" sz="2800" dirty="0"/>
          </a:p>
          <a:p>
            <a:r>
              <a:rPr lang="zh-CN" altLang="en-US" dirty="0"/>
              <a:t>缺点：需要人工标注训练集合，不适合大规模应用</a:t>
            </a:r>
            <a:endParaRPr lang="zh-CN" altLang="en-US" sz="2800" dirty="0"/>
          </a:p>
        </p:txBody>
      </p:sp>
    </p:spTree>
    <p:extLst>
      <p:ext uri="{BB962C8B-B14F-4D97-AF65-F5344CB8AC3E}">
        <p14:creationId xmlns:p14="http://schemas.microsoft.com/office/powerpoint/2010/main" val="209526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8F0A4-481B-4591-AAD7-3599C1CDF4DE}"/>
              </a:ext>
            </a:extLst>
          </p:cNvPr>
          <p:cNvSpPr>
            <a:spLocks noGrp="1"/>
          </p:cNvSpPr>
          <p:nvPr>
            <p:ph type="title"/>
          </p:nvPr>
        </p:nvSpPr>
        <p:spPr/>
        <p:txBody>
          <a:bodyPr/>
          <a:lstStyle/>
          <a:p>
            <a:r>
              <a:rPr lang="zh-CN" altLang="en-US" dirty="0"/>
              <a:t>无监督学习的关键词抽取</a:t>
            </a:r>
          </a:p>
        </p:txBody>
      </p:sp>
      <p:sp>
        <p:nvSpPr>
          <p:cNvPr id="3" name="内容占位符 2">
            <a:extLst>
              <a:ext uri="{FF2B5EF4-FFF2-40B4-BE49-F238E27FC236}">
                <a16:creationId xmlns:a16="http://schemas.microsoft.com/office/drawing/2014/main" id="{8318A4D9-A31B-4814-9F85-60632017AF10}"/>
              </a:ext>
            </a:extLst>
          </p:cNvPr>
          <p:cNvSpPr>
            <a:spLocks noGrp="1"/>
          </p:cNvSpPr>
          <p:nvPr>
            <p:ph idx="1"/>
          </p:nvPr>
        </p:nvSpPr>
        <p:spPr/>
        <p:txBody>
          <a:bodyPr/>
          <a:lstStyle/>
          <a:p>
            <a:r>
              <a:rPr lang="zh-CN" altLang="en-US" dirty="0"/>
              <a:t>基于统计信息的关键词抽取</a:t>
            </a:r>
            <a:endParaRPr lang="en-US" altLang="zh-CN" dirty="0"/>
          </a:p>
          <a:p>
            <a:r>
              <a:rPr lang="zh-CN" altLang="en-US" dirty="0"/>
              <a:t>基于文档结构的关键词抽取</a:t>
            </a:r>
            <a:endParaRPr lang="en-US" altLang="zh-CN" dirty="0"/>
          </a:p>
          <a:p>
            <a:r>
              <a:rPr lang="zh-CN" altLang="en-US" dirty="0"/>
              <a:t>基于隐含主题模型的关键词抽取</a:t>
            </a:r>
            <a:endParaRPr lang="en-US" altLang="zh-CN" dirty="0"/>
          </a:p>
          <a:p>
            <a:r>
              <a:rPr lang="zh-CN" altLang="en-US" dirty="0"/>
              <a:t>基于混合方法的关键词抽取</a:t>
            </a:r>
          </a:p>
        </p:txBody>
      </p:sp>
    </p:spTree>
    <p:extLst>
      <p:ext uri="{BB962C8B-B14F-4D97-AF65-F5344CB8AC3E}">
        <p14:creationId xmlns:p14="http://schemas.microsoft.com/office/powerpoint/2010/main" val="2972596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5A0E2-8B50-4FFC-AB42-604269A8687A}"/>
              </a:ext>
            </a:extLst>
          </p:cNvPr>
          <p:cNvSpPr>
            <a:spLocks noGrp="1"/>
          </p:cNvSpPr>
          <p:nvPr>
            <p:ph type="title"/>
          </p:nvPr>
        </p:nvSpPr>
        <p:spPr/>
        <p:txBody>
          <a:bodyPr/>
          <a:lstStyle/>
          <a:p>
            <a:r>
              <a:rPr lang="zh-CN" altLang="en-US" dirty="0"/>
              <a:t>基于统计信息的关键词抽取</a:t>
            </a:r>
          </a:p>
        </p:txBody>
      </p:sp>
      <p:sp>
        <p:nvSpPr>
          <p:cNvPr id="3" name="内容占位符 2">
            <a:extLst>
              <a:ext uri="{FF2B5EF4-FFF2-40B4-BE49-F238E27FC236}">
                <a16:creationId xmlns:a16="http://schemas.microsoft.com/office/drawing/2014/main" id="{246B88BF-8C5D-4551-B932-369D80F2DBB0}"/>
              </a:ext>
            </a:extLst>
          </p:cNvPr>
          <p:cNvSpPr>
            <a:spLocks noGrp="1"/>
          </p:cNvSpPr>
          <p:nvPr>
            <p:ph idx="1"/>
          </p:nvPr>
        </p:nvSpPr>
        <p:spPr>
          <a:xfrm>
            <a:off x="677334" y="2118644"/>
            <a:ext cx="8596668" cy="3880773"/>
          </a:xfrm>
        </p:spPr>
        <p:txBody>
          <a:bodyPr>
            <a:normAutofit/>
          </a:bodyPr>
          <a:lstStyle/>
          <a:p>
            <a:r>
              <a:rPr lang="en-US" altLang="zh-CN" dirty="0"/>
              <a:t>TF-IDF</a:t>
            </a:r>
          </a:p>
          <a:p>
            <a:pPr lvl="1"/>
            <a:r>
              <a:rPr lang="zh-CN" altLang="en-US" dirty="0"/>
              <a:t>算法步骤：</a:t>
            </a:r>
            <a:endParaRPr lang="en-US" altLang="zh-CN" dirty="0"/>
          </a:p>
          <a:p>
            <a:pPr lvl="2"/>
            <a:r>
              <a:rPr lang="zh-CN" altLang="en-US" dirty="0"/>
              <a:t>计算词频</a:t>
            </a:r>
            <a:r>
              <a:rPr lang="en-US" altLang="zh-CN" dirty="0"/>
              <a:t>TF=</a:t>
            </a:r>
            <a:r>
              <a:rPr lang="zh-CN" altLang="en-US" dirty="0"/>
              <a:t>某个词在文章中出现的总次数</a:t>
            </a:r>
            <a:r>
              <a:rPr lang="en-US" altLang="zh-CN" dirty="0"/>
              <a:t>/</a:t>
            </a:r>
            <a:r>
              <a:rPr lang="zh-CN" altLang="en-US" dirty="0"/>
              <a:t>文章的总词数</a:t>
            </a:r>
            <a:endParaRPr lang="en-US" altLang="zh-CN" dirty="0"/>
          </a:p>
          <a:p>
            <a:pPr lvl="2"/>
            <a:r>
              <a:rPr lang="zh-CN" altLang="en-US" dirty="0"/>
              <a:t>计算逆文档频率</a:t>
            </a:r>
            <a:r>
              <a:rPr lang="en-US" altLang="zh-CN" dirty="0"/>
              <a:t>IDF=log</a:t>
            </a:r>
            <a:r>
              <a:rPr lang="zh-CN" altLang="en-US" dirty="0"/>
              <a:t>（词料库的文档总数</a:t>
            </a:r>
            <a:r>
              <a:rPr lang="en-US" altLang="zh-CN" dirty="0"/>
              <a:t>/</a:t>
            </a:r>
            <a:r>
              <a:rPr lang="zh-CN" altLang="en-US" dirty="0"/>
              <a:t>包含该词的文档数</a:t>
            </a:r>
            <a:r>
              <a:rPr lang="en-US" altLang="zh-CN" dirty="0"/>
              <a:t>+1</a:t>
            </a:r>
            <a:r>
              <a:rPr lang="zh-CN" altLang="en-US" dirty="0"/>
              <a:t>）</a:t>
            </a:r>
            <a:endParaRPr lang="en-US" altLang="zh-CN" dirty="0"/>
          </a:p>
          <a:p>
            <a:pPr lvl="2"/>
            <a:r>
              <a:rPr lang="zh-CN" altLang="en-US" dirty="0"/>
              <a:t>计算</a:t>
            </a:r>
            <a:r>
              <a:rPr lang="en-US" altLang="zh-CN" dirty="0"/>
              <a:t>TF-IDF</a:t>
            </a:r>
            <a:r>
              <a:rPr lang="zh-CN" altLang="en-US" dirty="0"/>
              <a:t>值</a:t>
            </a:r>
            <a:r>
              <a:rPr lang="en-US" altLang="zh-CN" dirty="0"/>
              <a:t>= TF * IDF</a:t>
            </a:r>
          </a:p>
          <a:p>
            <a:pPr lvl="2"/>
            <a:r>
              <a:rPr lang="zh-CN" altLang="en-US" dirty="0"/>
              <a:t>求出关键字</a:t>
            </a:r>
            <a:endParaRPr lang="en-US" altLang="zh-CN" dirty="0"/>
          </a:p>
          <a:p>
            <a:pPr lvl="1"/>
            <a:r>
              <a:rPr lang="zh-CN" altLang="en-US" dirty="0"/>
              <a:t>优缺点</a:t>
            </a:r>
            <a:endParaRPr lang="en-US" altLang="zh-CN" dirty="0"/>
          </a:p>
          <a:p>
            <a:pPr lvl="2"/>
            <a:r>
              <a:rPr lang="zh-CN" altLang="en-US" dirty="0"/>
              <a:t>优点：简单易实现</a:t>
            </a:r>
          </a:p>
          <a:p>
            <a:pPr lvl="2"/>
            <a:r>
              <a:rPr lang="zh-CN" altLang="en-US" dirty="0"/>
              <a:t>缺点：不能有效地反映单词的重要程度（只能用来区分文档）和特征词的分布情况，使其无法很好的完成对权值的调整功能，所以在一定程度上该算法的精度并不是很高</a:t>
            </a:r>
            <a:endParaRPr lang="en-US" altLang="zh-CN" dirty="0"/>
          </a:p>
          <a:p>
            <a:pPr lvl="1"/>
            <a:endParaRPr lang="en-US" altLang="zh-CN" dirty="0"/>
          </a:p>
          <a:p>
            <a:pPr lvl="1"/>
            <a:endParaRPr lang="en-US" altLang="zh-CN" dirty="0"/>
          </a:p>
          <a:p>
            <a:pPr lvl="2"/>
            <a:endParaRPr lang="en-US" altLang="zh-CN" dirty="0"/>
          </a:p>
        </p:txBody>
      </p:sp>
    </p:spTree>
    <p:extLst>
      <p:ext uri="{BB962C8B-B14F-4D97-AF65-F5344CB8AC3E}">
        <p14:creationId xmlns:p14="http://schemas.microsoft.com/office/powerpoint/2010/main" val="188153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8DA94-C47E-4BA0-BC51-41CC8788A2FB}"/>
              </a:ext>
            </a:extLst>
          </p:cNvPr>
          <p:cNvSpPr>
            <a:spLocks noGrp="1"/>
          </p:cNvSpPr>
          <p:nvPr>
            <p:ph type="title"/>
          </p:nvPr>
        </p:nvSpPr>
        <p:spPr>
          <a:xfrm>
            <a:off x="677334" y="609600"/>
            <a:ext cx="8483444" cy="761567"/>
          </a:xfrm>
        </p:spPr>
        <p:txBody>
          <a:bodyPr/>
          <a:lstStyle/>
          <a:p>
            <a:r>
              <a:rPr lang="zh-CN" altLang="en-US" dirty="0"/>
              <a:t>基于文档结构的关键词抽取</a:t>
            </a:r>
          </a:p>
        </p:txBody>
      </p:sp>
      <p:sp>
        <p:nvSpPr>
          <p:cNvPr id="3" name="内容占位符 2">
            <a:extLst>
              <a:ext uri="{FF2B5EF4-FFF2-40B4-BE49-F238E27FC236}">
                <a16:creationId xmlns:a16="http://schemas.microsoft.com/office/drawing/2014/main" id="{C656948D-3060-4A10-B8F7-88C9756930EC}"/>
              </a:ext>
            </a:extLst>
          </p:cNvPr>
          <p:cNvSpPr>
            <a:spLocks noGrp="1"/>
          </p:cNvSpPr>
          <p:nvPr>
            <p:ph idx="1"/>
          </p:nvPr>
        </p:nvSpPr>
        <p:spPr>
          <a:xfrm>
            <a:off x="677334" y="1371167"/>
            <a:ext cx="8596668" cy="5323248"/>
          </a:xfrm>
        </p:spPr>
        <p:txBody>
          <a:bodyPr>
            <a:normAutofit lnSpcReduction="10000"/>
          </a:bodyPr>
          <a:lstStyle/>
          <a:p>
            <a:r>
              <a:rPr lang="en-US" altLang="zh-CN" dirty="0" err="1"/>
              <a:t>TextRank</a:t>
            </a:r>
            <a:endParaRPr lang="en-US" altLang="zh-CN" dirty="0"/>
          </a:p>
          <a:p>
            <a:pPr lvl="1"/>
            <a:r>
              <a:rPr lang="en-US" altLang="zh-CN" dirty="0" err="1"/>
              <a:t>TextRank</a:t>
            </a:r>
            <a:r>
              <a:rPr lang="zh-CN" altLang="en-US" dirty="0"/>
              <a:t>是基于</a:t>
            </a:r>
            <a:r>
              <a:rPr lang="en-US" altLang="zh-CN" dirty="0"/>
              <a:t>PageRank</a:t>
            </a:r>
            <a:r>
              <a:rPr lang="zh-CN" altLang="en-US" dirty="0"/>
              <a:t>的图方法。 </a:t>
            </a:r>
            <a:r>
              <a:rPr lang="en-US" altLang="zh-CN" dirty="0" err="1"/>
              <a:t>TextRank</a:t>
            </a:r>
            <a:r>
              <a:rPr lang="zh-CN" altLang="en-US" dirty="0"/>
              <a:t>的计算公式：</a:t>
            </a:r>
            <a:endParaRPr lang="en-US" altLang="zh-CN" dirty="0"/>
          </a:p>
          <a:p>
            <a:pPr lvl="1"/>
            <a:endParaRPr lang="en-US" altLang="zh-CN" dirty="0"/>
          </a:p>
          <a:p>
            <a:pPr marL="457200" lvl="1" indent="0">
              <a:buNone/>
            </a:pPr>
            <a:endParaRPr lang="en-US" altLang="zh-CN" dirty="0"/>
          </a:p>
          <a:p>
            <a:pPr marL="457200" lvl="1" indent="0">
              <a:buNone/>
            </a:pPr>
            <a:r>
              <a:rPr lang="zh-CN" altLang="en-US" dirty="0"/>
              <a:t>    其中</a:t>
            </a:r>
            <a:r>
              <a:rPr lang="en-US" altLang="zh-CN" dirty="0"/>
              <a:t>,λ</a:t>
            </a:r>
            <a:r>
              <a:rPr lang="zh-CN" altLang="en-US" dirty="0"/>
              <a:t>为衰减因子，</a:t>
            </a:r>
            <a:r>
              <a:rPr lang="en-US" altLang="zh-CN" dirty="0" err="1"/>
              <a:t>w_ji,w_jk</a:t>
            </a:r>
            <a:r>
              <a:rPr lang="zh-CN" altLang="en-US" dirty="0"/>
              <a:t>为</a:t>
            </a:r>
            <a:r>
              <a:rPr lang="en-US" altLang="zh-CN" dirty="0"/>
              <a:t>j</a:t>
            </a:r>
            <a:r>
              <a:rPr lang="zh-CN" altLang="en-US" dirty="0"/>
              <a:t>、</a:t>
            </a:r>
            <a:r>
              <a:rPr lang="en-US" altLang="zh-CN" dirty="0" err="1"/>
              <a:t>i</a:t>
            </a:r>
            <a:r>
              <a:rPr lang="zh-CN" altLang="en-US" dirty="0"/>
              <a:t>和</a:t>
            </a:r>
            <a:r>
              <a:rPr lang="en-US" altLang="zh-CN" dirty="0"/>
              <a:t>j</a:t>
            </a:r>
            <a:r>
              <a:rPr lang="zh-CN" altLang="en-US" dirty="0"/>
              <a:t>、</a:t>
            </a:r>
            <a:r>
              <a:rPr lang="en-US" altLang="zh-CN" dirty="0"/>
              <a:t>k</a:t>
            </a:r>
            <a:r>
              <a:rPr lang="zh-CN" altLang="en-US" dirty="0"/>
              <a:t>共现次数。</a:t>
            </a:r>
            <a:endParaRPr lang="en-US" altLang="zh-CN" dirty="0"/>
          </a:p>
          <a:p>
            <a:pPr marL="457200" lvl="1" indent="0">
              <a:buNone/>
            </a:pPr>
            <a:r>
              <a:rPr lang="en-US" altLang="zh-CN" dirty="0" err="1"/>
              <a:t>TextRank</a:t>
            </a:r>
            <a:r>
              <a:rPr lang="zh-CN" altLang="en-US" dirty="0"/>
              <a:t>算法步骤：</a:t>
            </a:r>
            <a:endParaRPr lang="en-US" altLang="zh-CN" dirty="0"/>
          </a:p>
          <a:p>
            <a:pPr marL="457200" lvl="1" indent="0">
              <a:buNone/>
            </a:pPr>
            <a:r>
              <a:rPr lang="en-US" altLang="zh-CN" dirty="0"/>
              <a:t>1.</a:t>
            </a:r>
            <a:r>
              <a:rPr lang="zh-CN" altLang="en-US" dirty="0"/>
              <a:t>分词，词性标注</a:t>
            </a:r>
            <a:endParaRPr lang="en-US" altLang="zh-CN" dirty="0"/>
          </a:p>
          <a:p>
            <a:pPr marL="457200" lvl="1" indent="0">
              <a:buNone/>
            </a:pPr>
            <a:r>
              <a:rPr lang="en-US" altLang="zh-CN" dirty="0"/>
              <a:t>2.</a:t>
            </a:r>
            <a:r>
              <a:rPr lang="zh-CN" altLang="en-US" dirty="0"/>
              <a:t>构建候选关键词图</a:t>
            </a:r>
            <a:r>
              <a:rPr lang="en-US" altLang="zh-CN" dirty="0"/>
              <a:t>G=</a:t>
            </a:r>
            <a:r>
              <a:rPr lang="zh-CN" altLang="en-US" dirty="0"/>
              <a:t>（</a:t>
            </a:r>
            <a:r>
              <a:rPr lang="en-US" altLang="zh-CN" dirty="0"/>
              <a:t>V,E</a:t>
            </a:r>
            <a:r>
              <a:rPr lang="zh-CN" altLang="en-US" dirty="0"/>
              <a:t>），</a:t>
            </a:r>
            <a:r>
              <a:rPr lang="en-US" altLang="zh-CN" dirty="0"/>
              <a:t>V</a:t>
            </a:r>
            <a:r>
              <a:rPr lang="zh-CN" altLang="en-US" dirty="0"/>
              <a:t>为顶点集，然后采用共现关系（</a:t>
            </a:r>
            <a:r>
              <a:rPr lang="en-US" altLang="zh-CN" dirty="0"/>
              <a:t>co-occurrence</a:t>
            </a:r>
            <a:r>
              <a:rPr lang="zh-CN" altLang="en-US" dirty="0"/>
              <a:t>）构造任两点之间的边，两个节点之间存在边仅当它们对应的词汇在长度为</a:t>
            </a:r>
            <a:r>
              <a:rPr lang="en-US" altLang="zh-CN" dirty="0"/>
              <a:t>W</a:t>
            </a:r>
            <a:r>
              <a:rPr lang="zh-CN" altLang="en-US" dirty="0"/>
              <a:t>的窗口中共现，</a:t>
            </a:r>
            <a:r>
              <a:rPr lang="en-US" altLang="zh-CN" dirty="0"/>
              <a:t>W</a:t>
            </a:r>
            <a:r>
              <a:rPr lang="zh-CN" altLang="en-US" dirty="0"/>
              <a:t>表示窗口大小，即最多共现</a:t>
            </a:r>
            <a:r>
              <a:rPr lang="en-US" altLang="zh-CN" dirty="0"/>
              <a:t>w</a:t>
            </a:r>
            <a:r>
              <a:rPr lang="zh-CN" altLang="en-US" dirty="0"/>
              <a:t>个单词。</a:t>
            </a:r>
            <a:endParaRPr lang="en-US" altLang="zh-CN" dirty="0"/>
          </a:p>
          <a:p>
            <a:pPr marL="457200" lvl="1" indent="0">
              <a:buNone/>
            </a:pPr>
            <a:r>
              <a:rPr lang="en-US" altLang="zh-CN" dirty="0"/>
              <a:t>3.</a:t>
            </a:r>
            <a:r>
              <a:rPr lang="zh-CN" altLang="en-US" dirty="0"/>
              <a:t>根据上面公式，迭代传播各节点的权重，直至收敛。</a:t>
            </a:r>
            <a:endParaRPr lang="en-US" altLang="zh-CN" dirty="0"/>
          </a:p>
          <a:p>
            <a:pPr marL="457200" lvl="1" indent="0">
              <a:buNone/>
            </a:pPr>
            <a:r>
              <a:rPr lang="en-US" altLang="zh-CN" dirty="0"/>
              <a:t>4.</a:t>
            </a:r>
            <a:r>
              <a:rPr lang="zh-CN" altLang="en-US" dirty="0"/>
              <a:t>对节点权重进行倒序排序，从而得到最重要的</a:t>
            </a:r>
            <a:r>
              <a:rPr lang="en-US" altLang="zh-CN" dirty="0"/>
              <a:t>K</a:t>
            </a:r>
            <a:r>
              <a:rPr lang="zh-CN" altLang="en-US" dirty="0"/>
              <a:t>个词</a:t>
            </a:r>
            <a:endParaRPr lang="en-US" altLang="zh-CN" dirty="0"/>
          </a:p>
          <a:p>
            <a:pPr lvl="1"/>
            <a:r>
              <a:rPr lang="zh-CN" altLang="en-US" dirty="0"/>
              <a:t>优缺点</a:t>
            </a:r>
            <a:endParaRPr lang="en-US" altLang="zh-CN" dirty="0"/>
          </a:p>
          <a:p>
            <a:pPr lvl="2"/>
            <a:r>
              <a:rPr lang="zh-CN" altLang="en-US" dirty="0"/>
              <a:t>优点：考虑了文档中词与词之间的同现关系</a:t>
            </a:r>
            <a:endParaRPr lang="en-US" altLang="zh-CN" dirty="0"/>
          </a:p>
          <a:p>
            <a:pPr lvl="2"/>
            <a:r>
              <a:rPr lang="zh-CN" altLang="en-US" dirty="0"/>
              <a:t>缺点：只为每个词维护一个排序值。而实际上一篇文档可能包含多个不同的主题，每个词可能在不同的主题上表现出不同的重要性</a:t>
            </a:r>
            <a:endParaRPr lang="en-US" altLang="zh-CN" dirty="0"/>
          </a:p>
          <a:p>
            <a:pPr lvl="2"/>
            <a:endParaRPr lang="en-US" altLang="zh-CN" dirty="0"/>
          </a:p>
        </p:txBody>
      </p:sp>
      <p:pic>
        <p:nvPicPr>
          <p:cNvPr id="4" name="图片 3">
            <a:extLst>
              <a:ext uri="{FF2B5EF4-FFF2-40B4-BE49-F238E27FC236}">
                <a16:creationId xmlns:a16="http://schemas.microsoft.com/office/drawing/2014/main" id="{34AA498B-EFA4-435B-9D4B-CB38F88D5576}"/>
              </a:ext>
            </a:extLst>
          </p:cNvPr>
          <p:cNvPicPr>
            <a:picLocks noChangeAspect="1"/>
          </p:cNvPicPr>
          <p:nvPr/>
        </p:nvPicPr>
        <p:blipFill>
          <a:blip r:embed="rId2"/>
          <a:stretch>
            <a:fillRect/>
          </a:stretch>
        </p:blipFill>
        <p:spPr>
          <a:xfrm>
            <a:off x="1431625" y="2070142"/>
            <a:ext cx="5698582" cy="715004"/>
          </a:xfrm>
          <a:prstGeom prst="rect">
            <a:avLst/>
          </a:prstGeom>
        </p:spPr>
      </p:pic>
    </p:spTree>
    <p:extLst>
      <p:ext uri="{BB962C8B-B14F-4D97-AF65-F5344CB8AC3E}">
        <p14:creationId xmlns:p14="http://schemas.microsoft.com/office/powerpoint/2010/main" val="428158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CB125-1856-4322-A226-3DE4E8E01606}"/>
              </a:ext>
            </a:extLst>
          </p:cNvPr>
          <p:cNvSpPr>
            <a:spLocks noGrp="1"/>
          </p:cNvSpPr>
          <p:nvPr>
            <p:ph type="title"/>
          </p:nvPr>
        </p:nvSpPr>
        <p:spPr>
          <a:xfrm>
            <a:off x="677334" y="609600"/>
            <a:ext cx="8596668" cy="933974"/>
          </a:xfrm>
        </p:spPr>
        <p:txBody>
          <a:bodyPr/>
          <a:lstStyle/>
          <a:p>
            <a:r>
              <a:rPr lang="zh-CN" altLang="en-US" dirty="0"/>
              <a:t>基于隐含主题模型的关键词抽取</a:t>
            </a:r>
          </a:p>
        </p:txBody>
      </p:sp>
      <p:sp>
        <p:nvSpPr>
          <p:cNvPr id="3" name="内容占位符 2">
            <a:extLst>
              <a:ext uri="{FF2B5EF4-FFF2-40B4-BE49-F238E27FC236}">
                <a16:creationId xmlns:a16="http://schemas.microsoft.com/office/drawing/2014/main" id="{78BB6A9A-3B92-4314-BE83-B74E03BE82D4}"/>
              </a:ext>
            </a:extLst>
          </p:cNvPr>
          <p:cNvSpPr>
            <a:spLocks noGrp="1"/>
          </p:cNvSpPr>
          <p:nvPr>
            <p:ph idx="1"/>
          </p:nvPr>
        </p:nvSpPr>
        <p:spPr>
          <a:xfrm>
            <a:off x="677334" y="1543575"/>
            <a:ext cx="8596668" cy="4883858"/>
          </a:xfrm>
        </p:spPr>
        <p:txBody>
          <a:bodyPr/>
          <a:lstStyle/>
          <a:p>
            <a:r>
              <a:rPr lang="zh-CN" altLang="en-US" dirty="0"/>
              <a:t>隐含狄利克雷分配模型（</a:t>
            </a:r>
            <a:r>
              <a:rPr lang="en-US" altLang="zh-CN" dirty="0"/>
              <a:t>LDA</a:t>
            </a:r>
            <a:r>
              <a:rPr lang="zh-CN" altLang="en-US" dirty="0"/>
              <a:t>）可以用来将每篇文档表示为</a:t>
            </a:r>
            <a:r>
              <a:rPr lang="en-US" altLang="zh-CN" dirty="0"/>
              <a:t>K</a:t>
            </a:r>
            <a:r>
              <a:rPr lang="zh-CN" altLang="en-US" dirty="0"/>
              <a:t>个隐含主题的混合分布，每个主题</a:t>
            </a:r>
            <a:r>
              <a:rPr lang="en-US" altLang="zh-CN" dirty="0"/>
              <a:t>k,</a:t>
            </a:r>
            <a:r>
              <a:rPr lang="zh-CN" altLang="en-US" dirty="0"/>
              <a:t>表示为在</a:t>
            </a:r>
            <a:r>
              <a:rPr lang="en-US" altLang="zh-CN" dirty="0"/>
              <a:t>W</a:t>
            </a:r>
            <a:r>
              <a:rPr lang="zh-CN" altLang="en-US" dirty="0"/>
              <a:t>个词上的多项分布。</a:t>
            </a:r>
            <a:endParaRPr lang="en-US" altLang="zh-CN" dirty="0"/>
          </a:p>
          <a:p>
            <a:r>
              <a:rPr lang="zh-CN" altLang="en-US" dirty="0"/>
              <a:t>算法步骤：</a:t>
            </a:r>
            <a:endParaRPr lang="en-US" altLang="zh-CN" dirty="0"/>
          </a:p>
          <a:p>
            <a:pPr lvl="1"/>
            <a:r>
              <a:rPr lang="zh-CN" altLang="en-US" dirty="0"/>
              <a:t>训练</a:t>
            </a:r>
            <a:r>
              <a:rPr lang="en-US" altLang="zh-CN" dirty="0"/>
              <a:t>LDA</a:t>
            </a:r>
            <a:r>
              <a:rPr lang="zh-CN" altLang="en-US" dirty="0"/>
              <a:t>模型，得到主题</a:t>
            </a:r>
            <a:r>
              <a:rPr lang="en-US" altLang="zh-CN" dirty="0"/>
              <a:t>-</a:t>
            </a:r>
            <a:r>
              <a:rPr lang="zh-CN" altLang="en-US" dirty="0"/>
              <a:t>词（</a:t>
            </a:r>
            <a:r>
              <a:rPr lang="en-US" altLang="zh-CN" dirty="0"/>
              <a:t>topic-word</a:t>
            </a:r>
            <a:r>
              <a:rPr lang="zh-CN" altLang="en-US" dirty="0"/>
              <a:t>）分布</a:t>
            </a:r>
            <a:endParaRPr lang="en-US" altLang="zh-CN" dirty="0"/>
          </a:p>
          <a:p>
            <a:pPr lvl="1"/>
            <a:r>
              <a:rPr lang="zh-CN" altLang="en-US" dirty="0"/>
              <a:t>计算文档</a:t>
            </a:r>
            <a:r>
              <a:rPr lang="en-US" altLang="zh-CN" dirty="0"/>
              <a:t>-</a:t>
            </a:r>
            <a:r>
              <a:rPr lang="zh-CN" altLang="en-US" dirty="0"/>
              <a:t>主题（</a:t>
            </a:r>
            <a:r>
              <a:rPr lang="en-US" altLang="zh-CN" dirty="0"/>
              <a:t>doc-topic</a:t>
            </a:r>
            <a:r>
              <a:rPr lang="zh-CN" altLang="en-US" dirty="0"/>
              <a:t>）分布和词</a:t>
            </a:r>
            <a:r>
              <a:rPr lang="en-US" altLang="zh-CN" dirty="0"/>
              <a:t>-</a:t>
            </a:r>
            <a:r>
              <a:rPr lang="zh-CN" altLang="en-US" dirty="0"/>
              <a:t>主题（</a:t>
            </a:r>
            <a:r>
              <a:rPr lang="en-US" altLang="zh-CN" dirty="0"/>
              <a:t>word-topic</a:t>
            </a:r>
            <a:r>
              <a:rPr lang="zh-CN" altLang="en-US" dirty="0"/>
              <a:t>）分布</a:t>
            </a:r>
            <a:endParaRPr lang="en-US" altLang="zh-CN" dirty="0"/>
          </a:p>
          <a:p>
            <a:pPr lvl="1"/>
            <a:r>
              <a:rPr lang="zh-CN" altLang="en-US" dirty="0"/>
              <a:t>计算文档</a:t>
            </a:r>
            <a:r>
              <a:rPr lang="en-US" altLang="zh-CN" dirty="0"/>
              <a:t>-</a:t>
            </a:r>
            <a:r>
              <a:rPr lang="zh-CN" altLang="en-US" dirty="0"/>
              <a:t>主题（</a:t>
            </a:r>
            <a:r>
              <a:rPr lang="en-US" altLang="zh-CN" dirty="0"/>
              <a:t>doc-topic</a:t>
            </a:r>
            <a:r>
              <a:rPr lang="zh-CN" altLang="en-US" dirty="0"/>
              <a:t>）分布 和 词</a:t>
            </a:r>
            <a:r>
              <a:rPr lang="en-US" altLang="zh-CN" dirty="0"/>
              <a:t>-</a:t>
            </a:r>
            <a:r>
              <a:rPr lang="zh-CN" altLang="en-US" dirty="0"/>
              <a:t>主题（</a:t>
            </a:r>
            <a:r>
              <a:rPr lang="en-US" altLang="zh-CN" dirty="0"/>
              <a:t>word-topic</a:t>
            </a:r>
            <a:r>
              <a:rPr lang="zh-CN" altLang="en-US" dirty="0"/>
              <a:t>）分布的相似度</a:t>
            </a:r>
            <a:endParaRPr lang="en-US" altLang="zh-CN" dirty="0"/>
          </a:p>
          <a:p>
            <a:pPr lvl="2"/>
            <a:r>
              <a:rPr lang="zh-CN" altLang="en-US" dirty="0"/>
              <a:t>相似度度量方法：</a:t>
            </a:r>
            <a:endParaRPr lang="en-US" altLang="zh-CN" dirty="0"/>
          </a:p>
          <a:p>
            <a:pPr lvl="3"/>
            <a:r>
              <a:rPr lang="zh-CN" altLang="en-US" dirty="0"/>
              <a:t>余弦相似度、</a:t>
            </a:r>
            <a:r>
              <a:rPr lang="en-US" altLang="zh-CN" dirty="0"/>
              <a:t>KL</a:t>
            </a:r>
            <a:r>
              <a:rPr lang="zh-CN" altLang="en-US" dirty="0"/>
              <a:t>散度、预测似然度等</a:t>
            </a:r>
            <a:endParaRPr lang="en-US" altLang="zh-CN" dirty="0"/>
          </a:p>
          <a:p>
            <a:r>
              <a:rPr lang="zh-CN" altLang="en-US" dirty="0"/>
              <a:t>优缺点：</a:t>
            </a:r>
            <a:endParaRPr lang="en-US" altLang="zh-CN" dirty="0"/>
          </a:p>
          <a:p>
            <a:pPr lvl="1"/>
            <a:r>
              <a:rPr lang="zh-CN" altLang="en-US" dirty="0"/>
              <a:t>优点：它使用大规模文档集合学习隐含主题，这避免了一篇文档自身信息不足的问题，同时也能够得到比较有意义的、稳定的主题信息，避免了在一篇文档上聚类的不确定性。</a:t>
            </a:r>
            <a:endParaRPr lang="en-US" altLang="zh-CN" dirty="0"/>
          </a:p>
          <a:p>
            <a:pPr lvl="1"/>
            <a:r>
              <a:rPr lang="zh-CN" altLang="en-US" dirty="0"/>
              <a:t>缺点：没有考虑一篇文章本身中词与词之间的结构关系；依赖于</a:t>
            </a:r>
            <a:r>
              <a:rPr lang="en-US" altLang="zh-CN" dirty="0"/>
              <a:t>LDA</a:t>
            </a:r>
            <a:r>
              <a:rPr lang="zh-CN" altLang="en-US" dirty="0"/>
              <a:t>模型的效果。</a:t>
            </a:r>
            <a:endParaRPr lang="en-US" altLang="zh-CN" dirty="0"/>
          </a:p>
          <a:p>
            <a:endParaRPr lang="en-US" altLang="zh-CN" dirty="0"/>
          </a:p>
          <a:p>
            <a:endParaRPr lang="en-US" altLang="zh-CN" dirty="0"/>
          </a:p>
          <a:p>
            <a:pPr lvl="1"/>
            <a:endParaRPr lang="en-US" altLang="zh-CN" dirty="0"/>
          </a:p>
        </p:txBody>
      </p:sp>
    </p:spTree>
    <p:extLst>
      <p:ext uri="{BB962C8B-B14F-4D97-AF65-F5344CB8AC3E}">
        <p14:creationId xmlns:p14="http://schemas.microsoft.com/office/powerpoint/2010/main" val="3661836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20515-7C00-4F30-BDFD-391E1488A5B1}"/>
              </a:ext>
            </a:extLst>
          </p:cNvPr>
          <p:cNvSpPr>
            <a:spLocks noGrp="1"/>
          </p:cNvSpPr>
          <p:nvPr>
            <p:ph type="title"/>
          </p:nvPr>
        </p:nvSpPr>
        <p:spPr>
          <a:xfrm>
            <a:off x="677334" y="609600"/>
            <a:ext cx="8596668" cy="837460"/>
          </a:xfrm>
        </p:spPr>
        <p:txBody>
          <a:bodyPr>
            <a:normAutofit fontScale="90000"/>
          </a:bodyPr>
          <a:lstStyle/>
          <a:p>
            <a:r>
              <a:rPr lang="zh-CN" altLang="en-US" dirty="0"/>
              <a:t>基于混合方法的关键词抽取</a:t>
            </a:r>
            <a:br>
              <a:rPr lang="zh-CN" altLang="en-US" dirty="0"/>
            </a:br>
            <a:endParaRPr lang="zh-CN" altLang="en-US" dirty="0"/>
          </a:p>
        </p:txBody>
      </p:sp>
      <p:sp>
        <p:nvSpPr>
          <p:cNvPr id="3" name="内容占位符 2">
            <a:extLst>
              <a:ext uri="{FF2B5EF4-FFF2-40B4-BE49-F238E27FC236}">
                <a16:creationId xmlns:a16="http://schemas.microsoft.com/office/drawing/2014/main" id="{5437EBAA-CA3D-4017-B185-D2D92EA3C874}"/>
              </a:ext>
            </a:extLst>
          </p:cNvPr>
          <p:cNvSpPr>
            <a:spLocks noGrp="1"/>
          </p:cNvSpPr>
          <p:nvPr>
            <p:ph idx="1"/>
          </p:nvPr>
        </p:nvSpPr>
        <p:spPr>
          <a:xfrm>
            <a:off x="677334" y="1447061"/>
            <a:ext cx="8596668" cy="4594302"/>
          </a:xfrm>
        </p:spPr>
        <p:txBody>
          <a:bodyPr/>
          <a:lstStyle/>
          <a:p>
            <a:r>
              <a:rPr lang="zh-CN" altLang="en-US" dirty="0"/>
              <a:t>综合</a:t>
            </a:r>
            <a:r>
              <a:rPr lang="en-US" altLang="zh-CN" dirty="0" err="1"/>
              <a:t>TextRank</a:t>
            </a:r>
            <a:r>
              <a:rPr lang="zh-CN" altLang="en-US" dirty="0"/>
              <a:t>多同现窗口提取关键词</a:t>
            </a:r>
            <a:endParaRPr lang="en-US" altLang="zh-CN" dirty="0"/>
          </a:p>
          <a:p>
            <a:pPr lvl="1"/>
            <a:r>
              <a:rPr lang="zh-CN" altLang="en-US" dirty="0"/>
              <a:t>由于</a:t>
            </a:r>
            <a:r>
              <a:rPr lang="en-US" altLang="zh-CN" dirty="0" err="1"/>
              <a:t>TextRank</a:t>
            </a:r>
            <a:r>
              <a:rPr lang="zh-CN" altLang="en-US" dirty="0"/>
              <a:t>的同现窗口的大小会影响提取的效果，将一个词语在不同大小的窗口下的得分相加，作为该词的总得分</a:t>
            </a:r>
            <a:endParaRPr lang="en-US" altLang="zh-CN" dirty="0"/>
          </a:p>
          <a:p>
            <a:r>
              <a:rPr lang="en-US" altLang="zh-CN" dirty="0" err="1"/>
              <a:t>TextRank</a:t>
            </a:r>
            <a:r>
              <a:rPr lang="en-US" altLang="zh-CN" b="1" dirty="0"/>
              <a:t> </a:t>
            </a:r>
            <a:r>
              <a:rPr lang="zh-CN" altLang="en-US" dirty="0"/>
              <a:t>与</a:t>
            </a:r>
            <a:r>
              <a:rPr lang="zh-CN" altLang="en-US" b="1" dirty="0"/>
              <a:t> </a:t>
            </a:r>
            <a:r>
              <a:rPr lang="en-US" altLang="zh-CN" dirty="0"/>
              <a:t>IDF</a:t>
            </a:r>
            <a:r>
              <a:rPr lang="en-US" altLang="zh-CN" b="1" dirty="0"/>
              <a:t> </a:t>
            </a:r>
            <a:r>
              <a:rPr lang="zh-CN" altLang="en-US" dirty="0"/>
              <a:t>综合</a:t>
            </a:r>
            <a:endParaRPr lang="en-US" altLang="zh-CN" dirty="0"/>
          </a:p>
          <a:p>
            <a:pPr lvl="1"/>
            <a:r>
              <a:rPr lang="zh-CN" altLang="en-US" dirty="0"/>
              <a:t>由于</a:t>
            </a:r>
            <a:r>
              <a:rPr lang="en-US" altLang="zh-CN" dirty="0" err="1"/>
              <a:t>TextRank</a:t>
            </a:r>
            <a:r>
              <a:rPr lang="zh-CN" altLang="en-US" dirty="0"/>
              <a:t>算法仅考虑文档内部的结构信息，导致一些在各个文档的出现频率均较高且不属于停止词的词语最总的得分较高。</a:t>
            </a:r>
            <a:endParaRPr lang="en-US" altLang="zh-CN" dirty="0"/>
          </a:p>
          <a:p>
            <a:pPr lvl="1"/>
            <a:r>
              <a:rPr lang="zh-CN" altLang="en-US" dirty="0"/>
              <a:t>故可将词语的</a:t>
            </a:r>
            <a:r>
              <a:rPr lang="en-US" altLang="zh-CN" dirty="0" err="1"/>
              <a:t>TextRank</a:t>
            </a:r>
            <a:r>
              <a:rPr lang="zh-CN" altLang="en-US" dirty="0"/>
              <a:t>得分乘上这个词的</a:t>
            </a:r>
            <a:r>
              <a:rPr lang="en-US" altLang="zh-CN" dirty="0"/>
              <a:t>IDF</a:t>
            </a:r>
            <a:r>
              <a:rPr lang="zh-CN" altLang="en-US" dirty="0"/>
              <a:t>值后作为该词的新得分</a:t>
            </a:r>
            <a:endParaRPr lang="zh-CN" altLang="en-US" b="1" dirty="0"/>
          </a:p>
          <a:p>
            <a:r>
              <a:rPr lang="en-US" altLang="zh-CN" dirty="0" err="1"/>
              <a:t>TextRank</a:t>
            </a:r>
            <a:r>
              <a:rPr lang="zh-CN" altLang="en-US" dirty="0"/>
              <a:t>与</a:t>
            </a:r>
            <a:r>
              <a:rPr lang="en-US" altLang="zh-CN" dirty="0"/>
              <a:t>TF-IDF</a:t>
            </a:r>
            <a:r>
              <a:rPr lang="zh-CN" altLang="en-US" dirty="0"/>
              <a:t>投票</a:t>
            </a:r>
            <a:endParaRPr lang="en-US" altLang="zh-CN" dirty="0"/>
          </a:p>
          <a:p>
            <a:pPr lvl="1"/>
            <a:r>
              <a:rPr lang="zh-CN" altLang="en-US" dirty="0"/>
              <a:t>由</a:t>
            </a:r>
            <a:r>
              <a:rPr lang="en-US" altLang="zh-CN" dirty="0" err="1"/>
              <a:t>TexkRank</a:t>
            </a:r>
            <a:r>
              <a:rPr lang="zh-CN" altLang="en-US" dirty="0"/>
              <a:t>算法和</a:t>
            </a:r>
            <a:r>
              <a:rPr lang="en-US" altLang="zh-CN" dirty="0"/>
              <a:t>TF-IDF</a:t>
            </a:r>
            <a:r>
              <a:rPr lang="zh-CN" altLang="en-US" dirty="0"/>
              <a:t>算法分别算出</a:t>
            </a:r>
            <a:r>
              <a:rPr lang="en-US" altLang="zh-CN" dirty="0"/>
              <a:t>2n</a:t>
            </a:r>
            <a:r>
              <a:rPr lang="zh-CN" altLang="en-US" dirty="0"/>
              <a:t>个关键词，取共现的</a:t>
            </a:r>
            <a:r>
              <a:rPr lang="en-US" altLang="zh-CN" dirty="0"/>
              <a:t>n</a:t>
            </a:r>
            <a:r>
              <a:rPr lang="zh-CN" altLang="en-US" dirty="0"/>
              <a:t>个词作为关键词，若不足</a:t>
            </a:r>
            <a:r>
              <a:rPr lang="en-US" altLang="zh-CN" dirty="0"/>
              <a:t>n</a:t>
            </a:r>
            <a:r>
              <a:rPr lang="zh-CN" altLang="en-US" dirty="0"/>
              <a:t>个，则从其中一个结果中补。</a:t>
            </a:r>
            <a:endParaRPr lang="en-US" altLang="zh-CN" dirty="0"/>
          </a:p>
          <a:p>
            <a:r>
              <a:rPr lang="en-US" altLang="zh-CN" dirty="0"/>
              <a:t>LDA</a:t>
            </a:r>
            <a:r>
              <a:rPr lang="zh-CN" altLang="en-US" dirty="0"/>
              <a:t>与</a:t>
            </a:r>
            <a:r>
              <a:rPr lang="en-US" altLang="zh-CN" dirty="0" err="1"/>
              <a:t>TextRank</a:t>
            </a:r>
            <a:r>
              <a:rPr lang="zh-CN" altLang="en-US" dirty="0"/>
              <a:t>结合</a:t>
            </a:r>
            <a:endParaRPr lang="en-US" altLang="zh-CN" dirty="0"/>
          </a:p>
          <a:p>
            <a:pPr lvl="1"/>
            <a:r>
              <a:rPr lang="zh-CN" altLang="en-US" dirty="0"/>
              <a:t>将传统的</a:t>
            </a:r>
            <a:r>
              <a:rPr lang="en-US" altLang="zh-CN" dirty="0"/>
              <a:t>PageRank</a:t>
            </a:r>
            <a:r>
              <a:rPr lang="zh-CN" altLang="en-US" dirty="0"/>
              <a:t>算法分解成在不同主题上的带偏好的</a:t>
            </a:r>
            <a:r>
              <a:rPr lang="en-US" altLang="zh-CN" dirty="0"/>
              <a:t>PageRank</a:t>
            </a:r>
            <a:r>
              <a:rPr lang="zh-CN" altLang="en-US" dirty="0"/>
              <a:t>算法（</a:t>
            </a:r>
            <a:r>
              <a:rPr lang="en-US" altLang="zh-CN" dirty="0"/>
              <a:t>Topical </a:t>
            </a:r>
            <a:r>
              <a:rPr lang="en-US" altLang="zh-CN" dirty="0" err="1"/>
              <a:t>PageRank,TPR</a:t>
            </a:r>
            <a:r>
              <a:rPr lang="zh-CN" altLang="en-US" dirty="0"/>
              <a:t>）</a:t>
            </a:r>
            <a:endParaRPr lang="en-US" altLang="zh-CN" dirty="0"/>
          </a:p>
          <a:p>
            <a:endParaRPr lang="en-US" altLang="zh-CN" dirty="0"/>
          </a:p>
          <a:p>
            <a:pPr lvl="1"/>
            <a:endParaRPr lang="en-US" altLang="zh-CN" dirty="0"/>
          </a:p>
          <a:p>
            <a:endParaRPr lang="en-US" altLang="zh-CN" dirty="0"/>
          </a:p>
          <a:p>
            <a:endParaRPr lang="en-US" altLang="zh-CN" dirty="0"/>
          </a:p>
        </p:txBody>
      </p:sp>
    </p:spTree>
    <p:extLst>
      <p:ext uri="{BB962C8B-B14F-4D97-AF65-F5344CB8AC3E}">
        <p14:creationId xmlns:p14="http://schemas.microsoft.com/office/powerpoint/2010/main" val="349444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54BA3-33AF-4F92-8782-7A8861CDD4AF}"/>
              </a:ext>
            </a:extLst>
          </p:cNvPr>
          <p:cNvSpPr>
            <a:spLocks noGrp="1"/>
          </p:cNvSpPr>
          <p:nvPr>
            <p:ph type="title"/>
          </p:nvPr>
        </p:nvSpPr>
        <p:spPr>
          <a:xfrm>
            <a:off x="677334" y="609600"/>
            <a:ext cx="8596668" cy="846338"/>
          </a:xfrm>
        </p:spPr>
        <p:txBody>
          <a:bodyPr/>
          <a:lstStyle/>
          <a:p>
            <a:r>
              <a:rPr lang="en-US" altLang="zh-CN" dirty="0"/>
              <a:t>Topical PageRank</a:t>
            </a:r>
            <a:r>
              <a:rPr lang="zh-CN" altLang="en-US" dirty="0"/>
              <a:t>（</a:t>
            </a:r>
            <a:r>
              <a:rPr lang="en-US" altLang="zh-CN" dirty="0"/>
              <a:t> TPR </a:t>
            </a:r>
            <a:r>
              <a:rPr lang="zh-CN" altLang="en-US" dirty="0"/>
              <a:t>）</a:t>
            </a:r>
          </a:p>
        </p:txBody>
      </p:sp>
      <p:sp>
        <p:nvSpPr>
          <p:cNvPr id="3" name="内容占位符 2">
            <a:extLst>
              <a:ext uri="{FF2B5EF4-FFF2-40B4-BE49-F238E27FC236}">
                <a16:creationId xmlns:a16="http://schemas.microsoft.com/office/drawing/2014/main" id="{A3BE06EF-38AE-48BA-9B7C-EDB8459054F5}"/>
              </a:ext>
            </a:extLst>
          </p:cNvPr>
          <p:cNvSpPr>
            <a:spLocks noGrp="1"/>
          </p:cNvSpPr>
          <p:nvPr>
            <p:ph idx="1"/>
          </p:nvPr>
        </p:nvSpPr>
        <p:spPr>
          <a:xfrm>
            <a:off x="677334" y="1455939"/>
            <a:ext cx="8596668" cy="4585424"/>
          </a:xfrm>
        </p:spPr>
        <p:txBody>
          <a:bodyPr/>
          <a:lstStyle/>
          <a:p>
            <a:r>
              <a:rPr lang="zh-CN" altLang="en-US" dirty="0"/>
              <a:t>算法步骤</a:t>
            </a:r>
            <a:endParaRPr lang="en-US" altLang="zh-CN" dirty="0"/>
          </a:p>
          <a:p>
            <a:pPr lvl="1"/>
            <a:r>
              <a:rPr lang="zh-CN" altLang="en-US" dirty="0"/>
              <a:t>构建</a:t>
            </a:r>
            <a:r>
              <a:rPr lang="en-US" altLang="zh-CN" dirty="0"/>
              <a:t>LDA</a:t>
            </a:r>
            <a:r>
              <a:rPr lang="zh-CN" altLang="en-US" dirty="0"/>
              <a:t>模型</a:t>
            </a:r>
            <a:endParaRPr lang="en-US" altLang="zh-CN" dirty="0"/>
          </a:p>
          <a:p>
            <a:pPr lvl="1"/>
            <a:r>
              <a:rPr lang="zh-CN" altLang="en-US" dirty="0"/>
              <a:t>运行</a:t>
            </a:r>
            <a:r>
              <a:rPr lang="en-US" altLang="zh-CN" dirty="0"/>
              <a:t>TPR</a:t>
            </a:r>
            <a:r>
              <a:rPr lang="zh-CN" altLang="en-US" dirty="0"/>
              <a:t>，从文档中抽取关键词</a:t>
            </a:r>
            <a:endParaRPr lang="en-US" altLang="zh-CN" dirty="0"/>
          </a:p>
          <a:p>
            <a:pPr marL="457200" lvl="1" indent="0">
              <a:buNone/>
            </a:pPr>
            <a:endParaRPr lang="en-US" altLang="zh-CN" dirty="0"/>
          </a:p>
          <a:p>
            <a:r>
              <a:rPr lang="zh-CN" altLang="en-US" dirty="0"/>
              <a:t>进一步，在给定文档</a:t>
            </a:r>
            <a:r>
              <a:rPr lang="en-US" altLang="zh-CN" dirty="0"/>
              <a:t>d</a:t>
            </a:r>
            <a:r>
              <a:rPr lang="zh-CN" altLang="en-US" dirty="0"/>
              <a:t>后</a:t>
            </a:r>
            <a:endParaRPr lang="en-US" altLang="zh-CN" dirty="0"/>
          </a:p>
          <a:p>
            <a:pPr lvl="1"/>
            <a:r>
              <a:rPr lang="zh-CN" altLang="en-US" dirty="0"/>
              <a:t>根据文档</a:t>
            </a:r>
            <a:r>
              <a:rPr lang="en-US" altLang="zh-CN" dirty="0"/>
              <a:t>d</a:t>
            </a:r>
            <a:r>
              <a:rPr lang="zh-CN" altLang="en-US" dirty="0"/>
              <a:t>中单词的同现关系，构建文档对应的单词图</a:t>
            </a:r>
            <a:endParaRPr lang="en-US" altLang="zh-CN" dirty="0"/>
          </a:p>
          <a:p>
            <a:pPr lvl="1"/>
            <a:r>
              <a:rPr lang="zh-CN" altLang="en-US" dirty="0"/>
              <a:t>在图上运行</a:t>
            </a:r>
            <a:r>
              <a:rPr lang="en-US" altLang="zh-CN" dirty="0"/>
              <a:t>TPR</a:t>
            </a:r>
            <a:r>
              <a:rPr lang="zh-CN" altLang="en-US" dirty="0"/>
              <a:t>算法，得到每个单词在不同主题上的</a:t>
            </a:r>
            <a:r>
              <a:rPr lang="en-US" altLang="zh-CN" dirty="0"/>
              <a:t>PageRank</a:t>
            </a:r>
            <a:r>
              <a:rPr lang="zh-CN" altLang="en-US" dirty="0"/>
              <a:t>值</a:t>
            </a:r>
            <a:endParaRPr lang="en-US" altLang="zh-CN" dirty="0"/>
          </a:p>
          <a:p>
            <a:pPr lvl="1"/>
            <a:r>
              <a:rPr lang="zh-CN" altLang="en-US" dirty="0"/>
              <a:t>在不同主题上，根据单词在该主题上的</a:t>
            </a:r>
            <a:r>
              <a:rPr lang="en-US" altLang="zh-CN" dirty="0" err="1"/>
              <a:t>PangRank</a:t>
            </a:r>
            <a:r>
              <a:rPr lang="zh-CN" altLang="en-US" dirty="0"/>
              <a:t>值得到候选关键词在该主题上的值</a:t>
            </a:r>
            <a:endParaRPr lang="en-US" altLang="zh-CN" dirty="0"/>
          </a:p>
          <a:p>
            <a:pPr lvl="1"/>
            <a:r>
              <a:rPr lang="zh-CN" altLang="en-US" dirty="0"/>
              <a:t>获取文档</a:t>
            </a:r>
            <a:r>
              <a:rPr lang="en-US" altLang="zh-CN" dirty="0"/>
              <a:t>d</a:t>
            </a:r>
            <a:r>
              <a:rPr lang="zh-CN" altLang="en-US" dirty="0"/>
              <a:t>的主题分布，综合不同主题上候选关键词的重要性，得到对候选关键词的最终排序</a:t>
            </a:r>
            <a:endParaRPr lang="en-US" altLang="zh-CN" dirty="0"/>
          </a:p>
          <a:p>
            <a:endParaRPr lang="en-US" altLang="zh-CN" dirty="0"/>
          </a:p>
        </p:txBody>
      </p:sp>
    </p:spTree>
    <p:extLst>
      <p:ext uri="{BB962C8B-B14F-4D97-AF65-F5344CB8AC3E}">
        <p14:creationId xmlns:p14="http://schemas.microsoft.com/office/powerpoint/2010/main" val="2712086340"/>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1593</TotalTime>
  <Words>2749</Words>
  <Application>Microsoft Office PowerPoint</Application>
  <PresentationFormat>宽屏</PresentationFormat>
  <Paragraphs>273</Paragraphs>
  <Slides>27</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等线</vt:lpstr>
      <vt:lpstr>方正姚体</vt:lpstr>
      <vt:lpstr>华文新魏</vt:lpstr>
      <vt:lpstr>Arial</vt:lpstr>
      <vt:lpstr>Trebuchet MS</vt:lpstr>
      <vt:lpstr>Wingdings 3</vt:lpstr>
      <vt:lpstr>平面</vt:lpstr>
      <vt:lpstr>关键词抽取与文本聚类</vt:lpstr>
      <vt:lpstr>关键词抽取</vt:lpstr>
      <vt:lpstr>有监督学习的关键词抽取</vt:lpstr>
      <vt:lpstr>无监督学习的关键词抽取</vt:lpstr>
      <vt:lpstr>基于统计信息的关键词抽取</vt:lpstr>
      <vt:lpstr>基于文档结构的关键词抽取</vt:lpstr>
      <vt:lpstr>基于隐含主题模型的关键词抽取</vt:lpstr>
      <vt:lpstr>基于混合方法的关键词抽取 </vt:lpstr>
      <vt:lpstr>Topical PageRank（ TPR ）</vt:lpstr>
      <vt:lpstr>PowerPoint 演示文稿</vt:lpstr>
      <vt:lpstr>候选关键词重要性计算方法</vt:lpstr>
      <vt:lpstr>文本聚类</vt:lpstr>
      <vt:lpstr>文本的表示</vt:lpstr>
      <vt:lpstr>向量空间模型Vector Space Model (VSM) </vt:lpstr>
      <vt:lpstr>分布式表示Distributional Representational</vt:lpstr>
      <vt:lpstr>常用的Distributional Representational </vt:lpstr>
      <vt:lpstr>常用的Distributional Representational</vt:lpstr>
      <vt:lpstr>LDA</vt:lpstr>
      <vt:lpstr>分散式表示Distributed Representation</vt:lpstr>
      <vt:lpstr>文本表示的一些trick</vt:lpstr>
      <vt:lpstr>相似性度量</vt:lpstr>
      <vt:lpstr>聚类算法</vt:lpstr>
      <vt:lpstr>聚类算法</vt:lpstr>
      <vt:lpstr>文本聚类的一些trick</vt:lpstr>
      <vt:lpstr>总结</vt:lpstr>
      <vt:lpstr>参考资料</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寇亚飞</dc:creator>
  <cp:lastModifiedBy>寇亚飞</cp:lastModifiedBy>
  <cp:revision>75</cp:revision>
  <dcterms:created xsi:type="dcterms:W3CDTF">2017-12-26T08:23:47Z</dcterms:created>
  <dcterms:modified xsi:type="dcterms:W3CDTF">2017-12-28T06:40:46Z</dcterms:modified>
</cp:coreProperties>
</file>