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notesMasterIdLst>
    <p:notesMasterId r:id="rId22"/>
  </p:notesMasterIdLst>
  <p:sldIdLst>
    <p:sldId id="256" r:id="rId2"/>
    <p:sldId id="257" r:id="rId3"/>
    <p:sldId id="284" r:id="rId4"/>
    <p:sldId id="285" r:id="rId5"/>
    <p:sldId id="286" r:id="rId6"/>
    <p:sldId id="287" r:id="rId7"/>
    <p:sldId id="290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2" r:id="rId17"/>
    <p:sldId id="300" r:id="rId18"/>
    <p:sldId id="301" r:id="rId19"/>
    <p:sldId id="298" r:id="rId20"/>
    <p:sldId id="30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FD3A-A330-4013-B1FA-B1061BDBF72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D7D6A-A645-4B5E-9F09-9F87100F6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7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7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0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9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95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nu46.magtech.com.cn/Jweb_prai/CN/article/downloadArticleFile.do?attachType=PDF&amp;id=9767" TargetMode="External"/><Relationship Id="rId7" Type="http://schemas.openxmlformats.org/officeDocument/2006/relationships/hyperlink" Target="http://www.jos.org.cn/jos/ch/reader/create_pdf.aspx?file_no=4254&amp;year_id=2013&amp;quarter_id=5&amp;falg=1" TargetMode="External"/><Relationship Id="rId2" Type="http://schemas.openxmlformats.org/officeDocument/2006/relationships/hyperlink" Target="http://www.matrix67.com/blog/archives/50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oca.cn/CN/article/downloadArticleFile.do?attachType=PDF&amp;id=17951" TargetMode="External"/><Relationship Id="rId5" Type="http://schemas.openxmlformats.org/officeDocument/2006/relationships/hyperlink" Target="http://ir.hit.edu.cn/~taozi/newWord.pdf" TargetMode="External"/><Relationship Id="rId4" Type="http://schemas.openxmlformats.org/officeDocument/2006/relationships/hyperlink" Target="http://www.arocmag.com/getarticle/?aid=229be95f99e560c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E628-C8D5-47EA-BE05-62A105342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385048"/>
            <a:ext cx="8637073" cy="2920713"/>
          </a:xfrm>
        </p:spPr>
        <p:txBody>
          <a:bodyPr/>
          <a:lstStyle/>
          <a:p>
            <a:r>
              <a:rPr lang="zh-CN" altLang="en-US" sz="4000" dirty="0"/>
              <a:t>新词发现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4AE67A-BF28-4E85-A918-952DD5A8F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寇亚飞</a:t>
            </a:r>
          </a:p>
        </p:txBody>
      </p:sp>
    </p:spTree>
    <p:extLst>
      <p:ext uri="{BB962C8B-B14F-4D97-AF65-F5344CB8AC3E}">
        <p14:creationId xmlns:p14="http://schemas.microsoft.com/office/powerpoint/2010/main" val="361291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信息熵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信息熵公式</a:t>
            </a:r>
            <a:endParaRPr lang="en-US" altLang="zh-CN" sz="2600" dirty="0"/>
          </a:p>
          <a:p>
            <a:pPr lvl="1"/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2389E-7772-4F87-8468-9722DED7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44" y="2610736"/>
            <a:ext cx="635406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左右熵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熵用来衡量蕴含信息的丰富程度，熵越高，则蕴含信息越多。</a:t>
            </a:r>
            <a:endParaRPr lang="en-US" altLang="zh-CN" sz="2600" dirty="0"/>
          </a:p>
          <a:p>
            <a:pPr lvl="2"/>
            <a:r>
              <a:rPr lang="zh-CN" altLang="en-US" sz="2400" dirty="0"/>
              <a:t>“被子”和“辈子”的左邻字信息熵差距很大</a:t>
            </a:r>
            <a:endParaRPr lang="en-US" altLang="zh-CN" sz="2400" dirty="0"/>
          </a:p>
          <a:p>
            <a:pPr lvl="1"/>
            <a:r>
              <a:rPr lang="zh-CN" altLang="en-US" sz="2600" dirty="0"/>
              <a:t>有些词汇只是单侧词汇丰富程度高</a:t>
            </a:r>
            <a:endParaRPr lang="en-US" altLang="zh-CN" sz="2600" dirty="0"/>
          </a:p>
          <a:p>
            <a:pPr lvl="2"/>
            <a:r>
              <a:rPr lang="zh-CN" altLang="en-US" sz="2400" dirty="0"/>
              <a:t>如“交响”、“后遗”、“鹅卵”等</a:t>
            </a:r>
            <a:endParaRPr lang="en-US" altLang="zh-CN" sz="2400" dirty="0"/>
          </a:p>
          <a:p>
            <a:pPr lvl="1"/>
            <a:r>
              <a:rPr lang="zh-CN" altLang="en-US" sz="2800" dirty="0"/>
              <a:t>定义左右熵为左信息熵和右信息熵的最小值</a:t>
            </a:r>
          </a:p>
        </p:txBody>
      </p:sp>
    </p:spTree>
    <p:extLst>
      <p:ext uri="{BB962C8B-B14F-4D97-AF65-F5344CB8AC3E}">
        <p14:creationId xmlns:p14="http://schemas.microsoft.com/office/powerpoint/2010/main" val="25763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存在问题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凝聚度</a:t>
            </a:r>
            <a:r>
              <a:rPr lang="en-US" altLang="zh-CN" sz="2600" dirty="0"/>
              <a:t>PMI</a:t>
            </a:r>
            <a:r>
              <a:rPr lang="zh-CN" altLang="en-US" sz="2600" dirty="0"/>
              <a:t>对低频共现字串敏感</a:t>
            </a:r>
            <a:endParaRPr lang="en-US" altLang="zh-CN" sz="2600" dirty="0"/>
          </a:p>
          <a:p>
            <a:pPr lvl="2"/>
            <a:r>
              <a:rPr lang="zh-CN" altLang="en-US" sz="2600" dirty="0"/>
              <a:t>如“啰嗦”和“很啰嗦”、“蝙蝠”和“的蝙蝠”</a:t>
            </a:r>
            <a:endParaRPr lang="en-US" altLang="zh-CN" sz="2600" dirty="0"/>
          </a:p>
          <a:p>
            <a:pPr lvl="3"/>
            <a:r>
              <a:rPr lang="zh-CN" altLang="en-US" sz="2000" dirty="0"/>
              <a:t>假设</a:t>
            </a:r>
            <a:r>
              <a:rPr lang="en-US" altLang="zh-CN" sz="2000" dirty="0"/>
              <a:t>P(</a:t>
            </a:r>
            <a:r>
              <a:rPr lang="zh-CN" altLang="en-US" sz="2000" dirty="0"/>
              <a:t>啰</a:t>
            </a:r>
            <a:r>
              <a:rPr lang="en-US" altLang="zh-CN" sz="2000" dirty="0"/>
              <a:t>)=0.1,P(</a:t>
            </a:r>
            <a:r>
              <a:rPr lang="zh-CN" altLang="en-US" sz="2000" dirty="0"/>
              <a:t>嗦</a:t>
            </a:r>
            <a:r>
              <a:rPr lang="en-US" altLang="zh-CN" sz="2000" dirty="0"/>
              <a:t>)=0.1,P(</a:t>
            </a:r>
            <a:r>
              <a:rPr lang="zh-CN" altLang="en-US" sz="2000" dirty="0"/>
              <a:t>啰嗦</a:t>
            </a:r>
            <a:r>
              <a:rPr lang="en-US" altLang="zh-CN" sz="2000" dirty="0"/>
              <a:t>)=0.1,P(</a:t>
            </a:r>
            <a:r>
              <a:rPr lang="zh-CN" altLang="en-US" sz="2000" dirty="0"/>
              <a:t>很啰</a:t>
            </a:r>
            <a:r>
              <a:rPr lang="en-US" altLang="zh-CN" sz="2000" dirty="0"/>
              <a:t>)=0.05,P(</a:t>
            </a:r>
            <a:r>
              <a:rPr lang="zh-CN" altLang="en-US" sz="2000" dirty="0"/>
              <a:t>很啰嗦</a:t>
            </a:r>
            <a:r>
              <a:rPr lang="en-US" altLang="zh-CN" sz="2000" dirty="0"/>
              <a:t>)=0.05,</a:t>
            </a:r>
            <a:r>
              <a:rPr lang="zh-CN" altLang="en-US" sz="2000" dirty="0"/>
              <a:t>则</a:t>
            </a:r>
            <a:r>
              <a:rPr lang="en-US" altLang="zh-CN" sz="2000" dirty="0"/>
              <a:t>PMI(</a:t>
            </a:r>
            <a:r>
              <a:rPr lang="zh-CN" altLang="en-US" sz="2000" dirty="0"/>
              <a:t>啰嗦）</a:t>
            </a:r>
            <a:r>
              <a:rPr lang="en-US" altLang="zh-CN" sz="2000" dirty="0"/>
              <a:t>=log10,PMI(</a:t>
            </a:r>
            <a:r>
              <a:rPr lang="zh-CN" altLang="en-US" sz="2000" dirty="0"/>
              <a:t>很啰嗦</a:t>
            </a:r>
            <a:r>
              <a:rPr lang="en-US" altLang="zh-CN" sz="2000" dirty="0"/>
              <a:t>)=log10</a:t>
            </a:r>
            <a:endParaRPr lang="en-US" altLang="zh-CN" sz="2600" dirty="0"/>
          </a:p>
          <a:p>
            <a:pPr lvl="1"/>
            <a:r>
              <a:rPr lang="zh-CN" altLang="en-US" sz="2600" dirty="0"/>
              <a:t>左右熵忽略常用在句首或句尾的词</a:t>
            </a:r>
            <a:endParaRPr lang="en-US" altLang="zh-CN" sz="2600" dirty="0"/>
          </a:p>
          <a:p>
            <a:pPr lvl="3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2506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31" y="775916"/>
            <a:ext cx="8596668" cy="4959059"/>
          </a:xfrm>
        </p:spPr>
        <p:txBody>
          <a:bodyPr/>
          <a:lstStyle/>
          <a:p>
            <a:pPr lvl="1"/>
            <a:r>
              <a:rPr lang="zh-CN" altLang="en-US" sz="2600" dirty="0"/>
              <a:t>凝聚度</a:t>
            </a:r>
            <a:r>
              <a:rPr lang="en-US" altLang="zh-CN" sz="2600" dirty="0"/>
              <a:t>PMI</a:t>
            </a:r>
            <a:r>
              <a:rPr lang="zh-CN" altLang="en-US" sz="2600" dirty="0"/>
              <a:t>对低频共现字串敏感</a:t>
            </a:r>
            <a:endParaRPr lang="en-US" altLang="zh-CN" sz="2000" dirty="0"/>
          </a:p>
          <a:p>
            <a:pPr lvl="2"/>
            <a:r>
              <a:rPr lang="zh-CN" altLang="en-US" sz="2000" dirty="0"/>
              <a:t>对于充分小的正数</a:t>
            </a:r>
            <a:r>
              <a:rPr lang="en-US" altLang="zh-CN" sz="2000" dirty="0"/>
              <a:t>θ</a:t>
            </a:r>
            <a:r>
              <a:rPr lang="zh-CN" altLang="en-US" sz="2000" dirty="0"/>
              <a:t>，如果字串</a:t>
            </a:r>
            <a:r>
              <a:rPr lang="en-US" altLang="zh-CN" sz="2000" dirty="0"/>
              <a:t>str1</a:t>
            </a:r>
            <a:r>
              <a:rPr lang="zh-CN" altLang="en-US" sz="2000" dirty="0"/>
              <a:t>和</a:t>
            </a:r>
            <a:r>
              <a:rPr lang="en-US" altLang="zh-CN" sz="2000" dirty="0"/>
              <a:t>str2</a:t>
            </a:r>
            <a:r>
              <a:rPr lang="zh-CN" altLang="en-US" sz="2000" dirty="0"/>
              <a:t>满足</a:t>
            </a:r>
            <a:r>
              <a:rPr lang="en-US" altLang="zh-CN" sz="2000" dirty="0"/>
              <a:t>p(str1)&lt;= θ</a:t>
            </a:r>
            <a:r>
              <a:rPr lang="zh-CN" altLang="en-US" sz="2000" dirty="0"/>
              <a:t>、</a:t>
            </a:r>
            <a:r>
              <a:rPr lang="en-US" altLang="zh-CN" sz="2000" dirty="0"/>
              <a:t>p(str2)&lt;= θ</a:t>
            </a:r>
            <a:r>
              <a:rPr lang="zh-CN" altLang="en-US" sz="2000" dirty="0"/>
              <a:t>且他们总是相邻出现，则称</a:t>
            </a:r>
            <a:r>
              <a:rPr lang="en-US" altLang="zh-CN" sz="2000" dirty="0"/>
              <a:t>str1</a:t>
            </a:r>
            <a:r>
              <a:rPr lang="zh-CN" altLang="en-US" sz="2000" dirty="0"/>
              <a:t>和</a:t>
            </a:r>
            <a:r>
              <a:rPr lang="en-US" altLang="zh-CN" sz="2000" dirty="0"/>
              <a:t>str2</a:t>
            </a:r>
            <a:r>
              <a:rPr lang="zh-CN" altLang="en-US" sz="2000" dirty="0"/>
              <a:t>为低频共现字串，否则为非低频共现字串。</a:t>
            </a:r>
            <a:endParaRPr lang="en-US" altLang="zh-CN" sz="2000" dirty="0"/>
          </a:p>
          <a:p>
            <a:pPr lvl="2"/>
            <a:r>
              <a:rPr lang="zh-CN" altLang="en-US" sz="2000" dirty="0"/>
              <a:t>低频共现字串</a:t>
            </a:r>
            <a:r>
              <a:rPr lang="en-US" altLang="zh-CN" sz="2000" dirty="0"/>
              <a:t>str1</a:t>
            </a:r>
            <a:r>
              <a:rPr lang="zh-CN" altLang="en-US" sz="2000" dirty="0"/>
              <a:t>和</a:t>
            </a:r>
            <a:r>
              <a:rPr lang="en-US" altLang="zh-CN" sz="2000" dirty="0"/>
              <a:t>str2</a:t>
            </a:r>
            <a:r>
              <a:rPr lang="zh-CN" altLang="en-US" sz="2000" dirty="0"/>
              <a:t>及它们的组合字串</a:t>
            </a:r>
            <a:r>
              <a:rPr lang="en-US" altLang="zh-CN" sz="2000" dirty="0"/>
              <a:t>str1str2</a:t>
            </a:r>
            <a:r>
              <a:rPr lang="zh-CN" altLang="en-US" sz="2000" dirty="0"/>
              <a:t>满足：</a:t>
            </a:r>
            <a:endParaRPr lang="en-US" altLang="zh-CN" sz="2000" dirty="0"/>
          </a:p>
          <a:p>
            <a:pPr lvl="3"/>
            <a:r>
              <a:rPr lang="en-US" altLang="zh-CN" sz="1800" dirty="0"/>
              <a:t>p(str1)=p(str2)=p(str1str2)&lt;= θ</a:t>
            </a:r>
            <a:endParaRPr lang="en-US" altLang="zh-CN" sz="2000" dirty="0"/>
          </a:p>
          <a:p>
            <a:pPr lvl="2"/>
            <a:r>
              <a:rPr lang="zh-CN" altLang="en-US" sz="2000" dirty="0"/>
              <a:t>非低频共现字串</a:t>
            </a:r>
            <a:r>
              <a:rPr lang="en-US" altLang="zh-CN" sz="2000" dirty="0"/>
              <a:t>str1</a:t>
            </a:r>
            <a:r>
              <a:rPr lang="zh-CN" altLang="en-US" sz="2000" dirty="0"/>
              <a:t>和</a:t>
            </a:r>
            <a:r>
              <a:rPr lang="en-US" altLang="zh-CN" sz="2000" dirty="0"/>
              <a:t>str2</a:t>
            </a:r>
            <a:r>
              <a:rPr lang="zh-CN" altLang="en-US" sz="2000" dirty="0"/>
              <a:t>及它们的组合字串</a:t>
            </a:r>
            <a:r>
              <a:rPr lang="en-US" altLang="zh-CN" sz="2000" dirty="0"/>
              <a:t>str1str2</a:t>
            </a:r>
            <a:r>
              <a:rPr lang="zh-CN" altLang="en-US" sz="2000" dirty="0"/>
              <a:t>满足：</a:t>
            </a:r>
            <a:endParaRPr lang="en-US" altLang="zh-CN" sz="2000" dirty="0"/>
          </a:p>
          <a:p>
            <a:pPr lvl="3"/>
            <a:r>
              <a:rPr lang="en-US" altLang="zh-CN" sz="1800" dirty="0"/>
              <a:t>θ&lt;p(str1str2)&lt;=p(str1)</a:t>
            </a:r>
          </a:p>
          <a:p>
            <a:pPr lvl="3"/>
            <a:r>
              <a:rPr lang="el-GR" altLang="zh-CN" sz="1800" dirty="0"/>
              <a:t>Θ</a:t>
            </a:r>
            <a:r>
              <a:rPr lang="en-US" altLang="zh-CN" sz="1800" dirty="0"/>
              <a:t>&lt;p(str1str2)&lt;=p(str2)</a:t>
            </a:r>
          </a:p>
          <a:p>
            <a:pPr lvl="3"/>
            <a:endParaRPr lang="en-US" altLang="zh-CN" sz="1800" dirty="0"/>
          </a:p>
          <a:p>
            <a:pPr lvl="3"/>
            <a:endParaRPr lang="en-US" altLang="zh-CN" sz="1800" dirty="0"/>
          </a:p>
          <a:p>
            <a:pPr lvl="3"/>
            <a:endParaRPr lang="en-US" altLang="zh-CN" sz="1800" dirty="0"/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599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15AD6-B209-4634-9C2D-1AC3D936E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7031" y="775916"/>
                <a:ext cx="8596668" cy="4959059"/>
              </a:xfrm>
            </p:spPr>
            <p:txBody>
              <a:bodyPr/>
              <a:lstStyle/>
              <a:p>
                <a:pPr lvl="1"/>
                <a:r>
                  <a:rPr lang="zh-CN" altLang="en-US" sz="2600" dirty="0"/>
                  <a:t>凝聚度</a:t>
                </a:r>
                <a:r>
                  <a:rPr lang="en-US" altLang="zh-CN" sz="2600" dirty="0"/>
                  <a:t>PMI</a:t>
                </a:r>
                <a:r>
                  <a:rPr lang="zh-CN" altLang="en-US" sz="2600" dirty="0"/>
                  <a:t>对低频共现字串敏感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低频共现字串集合</a:t>
                </a:r>
                <a:r>
                  <a:rPr lang="en-US" altLang="zh-CN" sz="2000" dirty="0"/>
                  <a:t>Low={(str1,str2)|str1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str2</a:t>
                </a:r>
                <a:r>
                  <a:rPr lang="zh-CN" altLang="en-US" sz="2000" dirty="0"/>
                  <a:t>为低频共现字串</a:t>
                </a:r>
                <a:r>
                  <a:rPr lang="en-US" altLang="zh-CN" sz="2000" dirty="0"/>
                  <a:t>}</a:t>
                </a:r>
              </a:p>
              <a:p>
                <a:pPr lvl="2"/>
                <a:r>
                  <a:rPr lang="zh-CN" altLang="en-US" sz="2000" dirty="0"/>
                  <a:t>非低频共现字串集合</a:t>
                </a:r>
                <a:r>
                  <a:rPr lang="en-US" altLang="zh-CN" sz="2000" dirty="0" err="1"/>
                  <a:t>Comm</a:t>
                </a:r>
                <a:r>
                  <a:rPr lang="en-US" altLang="zh-CN" sz="2000" dirty="0"/>
                  <a:t>={(str1′,str2′)| str1′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str2′</a:t>
                </a:r>
                <a:r>
                  <a:rPr lang="zh-CN" altLang="en-US" sz="2000" dirty="0"/>
                  <a:t>为非低频共现字串</a:t>
                </a:r>
                <a:r>
                  <a:rPr lang="en-US" altLang="zh-CN" sz="2000" dirty="0"/>
                  <a:t>}</a:t>
                </a:r>
              </a:p>
              <a:p>
                <a:pPr lvl="2"/>
                <a:r>
                  <a:rPr lang="en-US" altLang="zh-CN" sz="2000" dirty="0"/>
                  <a:t>PMI</a:t>
                </a:r>
                <a:r>
                  <a:rPr lang="zh-CN" altLang="en-US" sz="2000" dirty="0"/>
                  <a:t>对低频共现字串敏感，即对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𝐿𝑜𝑤</m:t>
                    </m:r>
                  </m:oMath>
                </a14:m>
                <a:r>
                  <a:rPr lang="zh-CN" altLang="en-US" sz="1800" dirty="0"/>
                  <a:t>，使得</a:t>
                </a:r>
                <a:r>
                  <a:rPr lang="en-US" altLang="zh-CN" sz="1800" dirty="0"/>
                  <a:t>PMI(</a:t>
                </a:r>
                <a:r>
                  <a:rPr lang="en-US" altLang="zh-CN" sz="1800" dirty="0" err="1"/>
                  <a:t>a,b</a:t>
                </a:r>
                <a:r>
                  <a:rPr lang="en-US" altLang="zh-CN" sz="1800" dirty="0"/>
                  <a:t>)&gt;PMI(</a:t>
                </a:r>
                <a:r>
                  <a:rPr lang="en-US" altLang="zh-CN" sz="1800" dirty="0" err="1"/>
                  <a:t>c,d</a:t>
                </a:r>
                <a:r>
                  <a:rPr lang="en-US" altLang="zh-CN" sz="1800" dirty="0"/>
                  <a:t>)</a:t>
                </a:r>
              </a:p>
              <a:p>
                <a:pPr lvl="3"/>
                <a:r>
                  <a:rPr lang="zh-CN" altLang="en-US" sz="1600" dirty="0"/>
                  <a:t>证明：对于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𝑃𝑀𝐼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zh-CN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1400" b="0" dirty="0">
                  <a:ea typeface="Cambria Math" panose="02040503050406030204" pitchFamily="18" charset="0"/>
                </a:endParaRPr>
              </a:p>
              <a:p>
                <a:pPr lvl="4"/>
                <a:r>
                  <a:rPr lang="zh-CN" altLang="en-US" sz="1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,有</m:t>
                    </m:r>
                    <m:r>
                      <a:rPr lang="zh-CN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CN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</m:oMath>
                </a14:m>
                <a:endParaRPr lang="en-US" altLang="zh-CN" sz="1400" b="0" dirty="0"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𝑃𝑀𝐼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1400" dirty="0"/>
              </a:p>
              <a:p>
                <a:pPr lvl="4"/>
                <a:r>
                  <a:rPr lang="zh-CN" altLang="en-US" sz="1400" dirty="0"/>
                  <a:t>所以对于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𝑃𝑀𝐼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𝑃𝑀𝐼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 lvl="3"/>
                <a:endParaRPr lang="en-US" altLang="zh-CN" sz="1800" dirty="0"/>
              </a:p>
              <a:p>
                <a:pPr lvl="3"/>
                <a:endParaRPr lang="en-US" altLang="zh-CN" sz="1800" dirty="0"/>
              </a:p>
              <a:p>
                <a:pPr lvl="2"/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15AD6-B209-4634-9C2D-1AC3D936E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031" y="775916"/>
                <a:ext cx="8596668" cy="4959059"/>
              </a:xfrm>
              <a:blipFill>
                <a:blip r:embed="rId2"/>
                <a:stretch>
                  <a:fillRect t="-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99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解决方法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15AD6-B209-4634-9C2D-1AC3D936E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9194"/>
                <a:ext cx="8596668" cy="3880773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𝑃𝑀𝐼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600" i="1">
                        <a:latin typeface="Cambria Math" panose="02040503050406030204" pitchFamily="18" charset="0"/>
                      </a:rPr>
                      <m:t>代替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原公式</m:t>
                    </m:r>
                  </m:oMath>
                </a14:m>
                <a:endParaRPr lang="en-US" altLang="zh-CN" sz="2600" dirty="0"/>
              </a:p>
              <a:p>
                <a:pPr lvl="2"/>
                <a:r>
                  <a:rPr lang="zh-CN" altLang="en-US" sz="2600" dirty="0"/>
                  <a:t>如“啰嗦”和“很啰嗦”、“蝙蝠”和“的蝙蝠”</a:t>
                </a:r>
                <a:endParaRPr lang="en-US" altLang="zh-CN" sz="2600" dirty="0"/>
              </a:p>
              <a:p>
                <a:pPr lvl="3"/>
                <a:r>
                  <a:rPr lang="zh-CN" altLang="en-US" sz="2000" dirty="0"/>
                  <a:t>假设</a:t>
                </a:r>
                <a:r>
                  <a:rPr lang="en-US" altLang="zh-CN" sz="2000" dirty="0"/>
                  <a:t>P(</a:t>
                </a:r>
                <a:r>
                  <a:rPr lang="zh-CN" altLang="en-US" sz="2000" dirty="0"/>
                  <a:t>啰</a:t>
                </a:r>
                <a:r>
                  <a:rPr lang="en-US" altLang="zh-CN" sz="2000" dirty="0"/>
                  <a:t>)=0.1,P(</a:t>
                </a:r>
                <a:r>
                  <a:rPr lang="zh-CN" altLang="en-US" sz="2000" dirty="0"/>
                  <a:t>嗦</a:t>
                </a:r>
                <a:r>
                  <a:rPr lang="en-US" altLang="zh-CN" sz="2000" dirty="0"/>
                  <a:t>)=0.1,P(</a:t>
                </a:r>
                <a:r>
                  <a:rPr lang="zh-CN" altLang="en-US" sz="2000" dirty="0"/>
                  <a:t>啰嗦</a:t>
                </a:r>
                <a:r>
                  <a:rPr lang="en-US" altLang="zh-CN" sz="2000" dirty="0"/>
                  <a:t>)=0.1,P(</a:t>
                </a:r>
                <a:r>
                  <a:rPr lang="zh-CN" altLang="en-US" sz="2000" dirty="0"/>
                  <a:t>很啰</a:t>
                </a:r>
                <a:r>
                  <a:rPr lang="en-US" altLang="zh-CN" sz="2000" dirty="0"/>
                  <a:t>)=0.05,P(</a:t>
                </a:r>
                <a:r>
                  <a:rPr lang="zh-CN" altLang="en-US" sz="2000" dirty="0"/>
                  <a:t>很啰嗦</a:t>
                </a:r>
                <a:r>
                  <a:rPr lang="en-US" altLang="zh-CN" sz="2000" dirty="0"/>
                  <a:t>)=0.05,</a:t>
                </a:r>
                <a:r>
                  <a:rPr lang="zh-CN" altLang="en-US" sz="2000" dirty="0"/>
                  <a:t>则</a:t>
                </a:r>
                <a:r>
                  <a:rPr lang="en-US" altLang="zh-CN" sz="2000" dirty="0"/>
                  <a:t>PMI(</a:t>
                </a:r>
                <a:r>
                  <a:rPr lang="zh-CN" altLang="en-US" sz="2000" dirty="0"/>
                  <a:t>啰嗦）</a:t>
                </a:r>
                <a:r>
                  <a:rPr lang="en-US" altLang="zh-CN" sz="2000" dirty="0"/>
                  <a:t>=log10,PMI(</a:t>
                </a:r>
                <a:r>
                  <a:rPr lang="zh-CN" altLang="en-US" sz="2000" dirty="0"/>
                  <a:t>很啰嗦</a:t>
                </a:r>
                <a:r>
                  <a:rPr lang="en-US" altLang="zh-CN" sz="2000" dirty="0"/>
                  <a:t>)=log10</a:t>
                </a:r>
              </a:p>
              <a:p>
                <a:pPr lvl="3"/>
                <a:r>
                  <a:rPr lang="zh-CN" altLang="en-US" sz="2000" dirty="0"/>
                  <a:t>取</a:t>
                </a:r>
                <a:r>
                  <a:rPr lang="en-US" altLang="zh-CN" sz="2000" dirty="0"/>
                  <a:t>k=2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PMI(</a:t>
                </a:r>
                <a:r>
                  <a:rPr lang="zh-CN" altLang="en-US" sz="2000" dirty="0"/>
                  <a:t>啰嗦</a:t>
                </a:r>
                <a:r>
                  <a:rPr lang="en-US" altLang="zh-CN" sz="2000" dirty="0"/>
                  <a:t>)^2=log1,PMI(</a:t>
                </a:r>
                <a:r>
                  <a:rPr lang="zh-CN" altLang="en-US" sz="2000" dirty="0"/>
                  <a:t>很啰嗦</a:t>
                </a:r>
                <a:r>
                  <a:rPr lang="en-US" altLang="zh-CN" sz="2000" dirty="0"/>
                  <a:t>)^2=log0.5</a:t>
                </a:r>
                <a:endParaRPr lang="en-US" altLang="zh-CN" sz="2600" dirty="0"/>
              </a:p>
              <a:p>
                <a:pPr lvl="1"/>
                <a:r>
                  <a:rPr lang="zh-CN" altLang="en-US" sz="2600" dirty="0"/>
                  <a:t>首尾添加随机数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15AD6-B209-4634-9C2D-1AC3D936E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9194"/>
                <a:ext cx="8596668" cy="3880773"/>
              </a:xfrm>
              <a:blipFill>
                <a:blip r:embed="rId2"/>
                <a:stretch>
                  <a:fillRect r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52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抽取结果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抽取结果中</a:t>
            </a:r>
            <a:r>
              <a:rPr lang="en-US" altLang="zh-CN" sz="2600" dirty="0"/>
              <a:t>60%~70%</a:t>
            </a:r>
            <a:r>
              <a:rPr lang="zh-CN" altLang="en-US" sz="2600" dirty="0"/>
              <a:t>存在百度词条，直接认为正确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总正确率达到</a:t>
            </a:r>
            <a:r>
              <a:rPr lang="en-US" altLang="zh-CN" sz="2600" dirty="0"/>
              <a:t>90%</a:t>
            </a:r>
            <a:r>
              <a:rPr lang="zh-CN" altLang="en-US" sz="2600" dirty="0"/>
              <a:t>以上 （</a:t>
            </a:r>
            <a:r>
              <a:rPr lang="en-US" altLang="zh-CN" sz="2600" dirty="0"/>
              <a:t>936/1005 93.1%   332/347  95.6%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22654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191960"/>
            <a:ext cx="9291215" cy="1049235"/>
          </a:xfrm>
        </p:spPr>
        <p:txBody>
          <a:bodyPr/>
          <a:lstStyle/>
          <a:p>
            <a:r>
              <a:rPr lang="zh-CN" altLang="en-US" dirty="0"/>
              <a:t>按类目抽取</a:t>
            </a:r>
            <a:r>
              <a:rPr lang="en-US" altLang="zh-CN" dirty="0"/>
              <a:t>top20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9" y="1051124"/>
            <a:ext cx="8596668" cy="4967936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b="1" dirty="0"/>
              <a:t>财经</a:t>
            </a:r>
            <a:r>
              <a:rPr lang="zh-CN" altLang="en-US" sz="1600" dirty="0"/>
              <a:t>：</a:t>
            </a:r>
            <a:r>
              <a:rPr lang="zh-CN" altLang="en-US" sz="1400" dirty="0"/>
              <a:t>税改 资管 现金贷 短线 乐视 拉升 贾跃亭 沪深区块链 一带一路 供给侧 四季度 去年同期 猪价 转债加密货币 净流入 网贷 阿里巴巴 小贷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动漫</a:t>
            </a:r>
            <a:r>
              <a:rPr lang="zh-CN" altLang="en-US" sz="1600" dirty="0"/>
              <a:t>：</a:t>
            </a:r>
            <a:r>
              <a:rPr lang="zh-CN" altLang="en-US" sz="1400" dirty="0"/>
              <a:t>海贼 路飞 超级英雄 男主 正义联盟 卡卡西 大蛇丸 宫崎骏 灭霸 四皇 皮卡丘 寻梦环游记 查克拉 海贼团 恶魔果实 火影忍者 名無 樱木 黑胡子 宝可梦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房产</a:t>
            </a:r>
            <a:r>
              <a:rPr lang="zh-CN" altLang="en-US" sz="1600" dirty="0"/>
              <a:t>：</a:t>
            </a:r>
            <a:r>
              <a:rPr lang="zh-CN" altLang="en-US" sz="1400" dirty="0"/>
              <a:t>实木 三四线 储物 融创 加推 电视背景墙 长租房 地产税 数据显示 长效机制 干湿分离 置物 推荐理由 预售证 交汇处 土拍 入驻 铺贴 炒房客 不动产登记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股票</a:t>
            </a:r>
            <a:r>
              <a:rPr lang="zh-CN" altLang="en-US" sz="1600" dirty="0"/>
              <a:t>：</a:t>
            </a:r>
            <a:r>
              <a:rPr lang="zh-CN" altLang="en-US" sz="1400" dirty="0"/>
              <a:t>拉升 沪深 短线 净流入 转债 贾跃亭 低开 高送转 江南嘉捷 混改 中科招商 上证 沪指 乐视 洗盘 建仓 净流出 赵薇 资管 四季度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健身</a:t>
            </a:r>
            <a:r>
              <a:rPr lang="zh-CN" altLang="en-US" sz="1600" dirty="0"/>
              <a:t>：</a:t>
            </a:r>
            <a:r>
              <a:rPr lang="zh-CN" altLang="en-US" sz="1400" dirty="0"/>
              <a:t>肌群 增肌 浮漂 血液循环 平板支撑 体脂 硬拉 卷腹 饱腹感 膳食纤维 马甲线 燃脂 红虫 肱二头肌 配速 肱三头肌 减重 同宽 碳水 窝料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军事</a:t>
            </a:r>
            <a:r>
              <a:rPr lang="zh-CN" altLang="en-US" sz="1600" dirty="0"/>
              <a:t>：</a:t>
            </a:r>
            <a:r>
              <a:rPr lang="zh-CN" altLang="en-US" sz="1400" dirty="0"/>
              <a:t>首飞 五代机 特战 反恐 主战坦克 狙击步枪 相控阵雷达 搜救 东风 胡塞武装 军民融合 电磁弹射 洲际弹道导弹 鲲龙 恐怖分子 实战化 伊斯兰国 今日要闻 十九大 海试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科技</a:t>
            </a:r>
            <a:r>
              <a:rPr lang="zh-CN" altLang="en-US" sz="1600" dirty="0"/>
              <a:t>：</a:t>
            </a:r>
            <a:r>
              <a:rPr lang="zh-CN" altLang="en-US" sz="1400" dirty="0"/>
              <a:t>区块链 共享单车 现金贷 阿里巴巴 轮融资 自动驾驶 摩拜 苏宁 合作伙伴 美团 短视频 乐视 金服 马化腾 人脸识别 贾跃亭 痛点 竞争对手 趣店 同比增长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娱乐</a:t>
            </a:r>
            <a:r>
              <a:rPr lang="zh-CN" altLang="en-US" sz="1600" dirty="0"/>
              <a:t>：</a:t>
            </a:r>
            <a:r>
              <a:rPr lang="zh-CN" altLang="en-US" sz="1400" dirty="0"/>
              <a:t>章子怡 郑秋冬 鹿晗 郑爽 刘亦菲 演员的诞生 周星驰 千玺 谢霆锋 女主 颜值 奚梦瑶 吴亦凡 热搜 嗯哼 牧云 易烊千玺 赵本山 维密 郭德纲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86049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46" y="154524"/>
            <a:ext cx="9291215" cy="1049235"/>
          </a:xfrm>
        </p:spPr>
        <p:txBody>
          <a:bodyPr/>
          <a:lstStyle/>
          <a:p>
            <a:r>
              <a:rPr lang="zh-CN" altLang="en-US" dirty="0"/>
              <a:t>抽取结果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9" y="988978"/>
            <a:ext cx="8596668" cy="5021203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sz="1600" b="1" dirty="0"/>
              <a:t>历史</a:t>
            </a:r>
            <a:r>
              <a:rPr lang="zh-CN" altLang="en-US" sz="1600" dirty="0"/>
              <a:t>：</a:t>
            </a:r>
            <a:r>
              <a:rPr lang="zh-CN" altLang="en-US" sz="1400" dirty="0"/>
              <a:t>刘备 朱元璋 吕布 袁世凯 李世民 慈禧太后 董卓 曾国藩 赵匡胤 曹丕 吴三桂 姜维 晚清 杜月笙 貂蝉 袁崇焕 霍去病 魏忠贤 唐玄宗 张郃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旅游</a:t>
            </a:r>
            <a:r>
              <a:rPr lang="zh-CN" altLang="en-US" sz="1600" dirty="0"/>
              <a:t>：</a:t>
            </a:r>
            <a:r>
              <a:rPr lang="zh-CN" altLang="en-US" sz="1400" dirty="0"/>
              <a:t>图虫网 工作人员 风景名胜区 免签 野生动物 蓝天白云 温馨提示 西成高铁 玉龙雪山 注意事项 平方千米 青藏高原 博卡拉 同比增长 江南水乡 丹霞地貌 厕所革命 国家级自然保护区 保存完好 阿贡火山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美食</a:t>
            </a:r>
            <a:r>
              <a:rPr lang="zh-CN" altLang="en-US" sz="1600" dirty="0"/>
              <a:t>：</a:t>
            </a:r>
            <a:r>
              <a:rPr lang="zh-CN" altLang="en-US" sz="1400" dirty="0"/>
              <a:t>搅拌均匀 沥干 洗干净 营养价值 中小火 清洗干净 青红椒 十分钟 浓稠 软糯 抓匀秘制 晾凉 网红 嚼劲 冰箱冷藏 郫县豆瓣酱 盖上锅盖 两面金黄 细砂糖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奇闻趣事</a:t>
            </a:r>
            <a:r>
              <a:rPr lang="zh-CN" altLang="en-US" sz="1600" dirty="0"/>
              <a:t>：</a:t>
            </a:r>
            <a:r>
              <a:rPr lang="zh-CN" altLang="en-US" sz="1400" dirty="0"/>
              <a:t>糗友 糗百 刘子光 特么 呲牙 再见咯 卧槽 撞到玻璃 诶诶 懵逼 菁芥 程睦 无语 吃完饭 余姝 前段时间 鲁班 白宵 余轻舟 割割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汽车</a:t>
            </a:r>
            <a:r>
              <a:rPr lang="zh-CN" altLang="en-US" sz="1600" dirty="0"/>
              <a:t>：</a:t>
            </a:r>
            <a:r>
              <a:rPr lang="zh-CN" altLang="en-US" sz="1400" dirty="0"/>
              <a:t>纯电动 广汽 涡轮增压 最大功率 混动 乘用车 前脸 领克 续航 里程 蔚来 广州车展 峰值扭矩 舒适性 进气格栅 超跑 自然吸气 众泰 同比增长 老司机 同级别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情感</a:t>
            </a:r>
            <a:r>
              <a:rPr lang="zh-CN" altLang="en-US" sz="1600" dirty="0"/>
              <a:t>：</a:t>
            </a:r>
            <a:r>
              <a:rPr lang="zh-CN" altLang="en-US" sz="1400" dirty="0"/>
              <a:t>另一半 渣男 佛系 知乎 兴趣爱好 作者简介 换位思考 一大堆 占有欲 莫小阮 不经意间 人际交往 苏哲宇 郑秋冬 刘鑫 江辰 李嘉诚 陈小希 秦菲 全职太太</a:t>
            </a:r>
            <a:endParaRPr lang="en-US" altLang="zh-CN" sz="1400" dirty="0"/>
          </a:p>
          <a:p>
            <a:pPr lvl="1"/>
            <a:r>
              <a:rPr lang="zh-CN" altLang="en-US" sz="1600" b="1" dirty="0"/>
              <a:t>社会</a:t>
            </a:r>
            <a:r>
              <a:rPr lang="zh-CN" altLang="en-US" sz="1600" dirty="0"/>
              <a:t>：</a:t>
            </a:r>
            <a:r>
              <a:rPr lang="zh-CN" altLang="en-US" sz="1400" dirty="0"/>
              <a:t>公安机关 共享单车 养老保险 参保 用人单位 最低气温 十九大 限行 空气质量 食品药品 法律法规 刑事拘留 烟花爆竹 高度重视 防控 全覆盖 十九大精神 环卫工人 垃圾分类 贯彻落实</a:t>
            </a:r>
            <a:endParaRPr lang="en-US" altLang="zh-CN" sz="1400" b="1" dirty="0"/>
          </a:p>
          <a:p>
            <a:pPr lvl="1"/>
            <a:r>
              <a:rPr lang="zh-CN" altLang="en-US" sz="1600" b="1" dirty="0"/>
              <a:t>体育</a:t>
            </a:r>
            <a:r>
              <a:rPr lang="zh-CN" altLang="en-US" sz="1600" dirty="0"/>
              <a:t>：</a:t>
            </a:r>
            <a:r>
              <a:rPr lang="zh-CN" altLang="en-US" sz="1400" dirty="0"/>
              <a:t>职业生涯 虎扑 热刺 意甲 接受采访 丁彦雨航 里皮 朱婷 关键时刻 卢卡库 广州恒大 韦世豪 北控 库兹 尤文图斯 绿军 控卫 因伤 字母哥 易建联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0501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A913-0E0D-491A-971D-BAEE05E3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170" y="440534"/>
            <a:ext cx="9291215" cy="1049235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634EE-5B1D-4B01-85DC-9E3205A9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53754"/>
            <a:ext cx="9291215" cy="3450613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互联网时代的社会语言学：基于</a:t>
            </a:r>
            <a:r>
              <a:rPr lang="en-US" altLang="zh-CN" dirty="0">
                <a:hlinkClick r:id="rId2"/>
              </a:rPr>
              <a:t>SNS</a:t>
            </a:r>
            <a:r>
              <a:rPr lang="zh-CN" altLang="en-US" dirty="0">
                <a:hlinkClick r:id="rId2"/>
              </a:rPr>
              <a:t>的文本数据挖掘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基于微博内容的新词发现方法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基于词内部结合度和边界自由度的新词发现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新词发现综述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互信息改进方法在术语抽取中的应用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基于条件随机场方法的开放领域新词发现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51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新词发现的意义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中文信息处理领域，由于中文自身的特点，中文自动分词是一项很重要的基础工作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中国自改革开放的</a:t>
            </a:r>
            <a:r>
              <a:rPr lang="en-US" altLang="zh-CN" sz="2800" dirty="0"/>
              <a:t>20</a:t>
            </a:r>
            <a:r>
              <a:rPr lang="zh-CN" altLang="en-US" sz="2800" dirty="0"/>
              <a:t>年来平均每年产生</a:t>
            </a:r>
            <a:r>
              <a:rPr lang="en-US" altLang="zh-CN" sz="2800" dirty="0"/>
              <a:t>800</a:t>
            </a:r>
            <a:r>
              <a:rPr lang="zh-CN" altLang="en-US" sz="2800" dirty="0"/>
              <a:t>多个新词</a:t>
            </a:r>
            <a:r>
              <a:rPr lang="en-US" altLang="zh-CN" sz="2800" dirty="0"/>
              <a:t>【2000</a:t>
            </a:r>
            <a:r>
              <a:rPr lang="zh-CN" altLang="en-US" sz="2800" dirty="0"/>
              <a:t>、</a:t>
            </a:r>
            <a:r>
              <a:rPr lang="en-US" altLang="zh-CN" sz="2800" dirty="0"/>
              <a:t>2004】</a:t>
            </a:r>
          </a:p>
          <a:p>
            <a:endParaRPr lang="en-US" altLang="zh-CN" sz="2800" dirty="0"/>
          </a:p>
          <a:p>
            <a:r>
              <a:rPr lang="zh-CN" altLang="en-US" sz="2800" dirty="0"/>
              <a:t>据统计，</a:t>
            </a:r>
            <a:r>
              <a:rPr lang="en-US" altLang="zh-CN" sz="2800" dirty="0"/>
              <a:t>60%</a:t>
            </a:r>
            <a:r>
              <a:rPr lang="zh-CN" altLang="en-US" sz="2800" dirty="0"/>
              <a:t>的分词错误是新词导致的</a:t>
            </a:r>
            <a:r>
              <a:rPr lang="en-US" altLang="zh-CN" sz="2800" dirty="0"/>
              <a:t>【2003】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221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634EE-5B1D-4B01-85DC-9E3205A9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435" y="1161295"/>
            <a:ext cx="92912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Thanks!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503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什么是新词？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r>
              <a:rPr lang="zh-CN" altLang="en-US" sz="2800" dirty="0"/>
              <a:t>新词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NewWords</a:t>
            </a:r>
            <a:r>
              <a:rPr lang="en-US" altLang="zh-CN" sz="2800" dirty="0"/>
              <a:t>)</a:t>
            </a:r>
            <a:r>
              <a:rPr lang="zh-CN" altLang="en-US" sz="2800" dirty="0"/>
              <a:t>、未登录词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UnknownWords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1600" dirty="0"/>
              <a:t>缩略词：如日韩、美职篮、复联、阿里等</a:t>
            </a:r>
            <a:endParaRPr lang="en-US" altLang="zh-CN" sz="1600" dirty="0"/>
          </a:p>
          <a:p>
            <a:pPr lvl="1"/>
            <a:r>
              <a:rPr lang="zh-CN" altLang="en-US" sz="1600" dirty="0"/>
              <a:t>专有名词：人名、机构名、地名等。如 锤哥、微软、瓦罗兰大陆等</a:t>
            </a:r>
            <a:endParaRPr lang="en-US" altLang="zh-CN" sz="1600" dirty="0"/>
          </a:p>
          <a:p>
            <a:pPr lvl="1"/>
            <a:r>
              <a:rPr lang="zh-CN" altLang="en-US" sz="1600" dirty="0"/>
              <a:t>复合词：如 剁手、一大堆、怒怼、晒照等</a:t>
            </a:r>
            <a:endParaRPr lang="en-US" altLang="zh-CN" sz="1600" dirty="0"/>
          </a:p>
          <a:p>
            <a:pPr lvl="1"/>
            <a:r>
              <a:rPr lang="zh-CN" altLang="en-US" sz="1600" dirty="0"/>
              <a:t>旧词新用：如 呵呵、科学家、发明家等</a:t>
            </a:r>
            <a:endParaRPr lang="en-US" altLang="zh-CN" sz="1600" dirty="0"/>
          </a:p>
          <a:p>
            <a:pPr lvl="1"/>
            <a:r>
              <a:rPr lang="zh-CN" altLang="en-US" sz="1600" dirty="0"/>
              <a:t>谐音词、英语音译词：如 粉丝、河文档、因吹斯挺等</a:t>
            </a:r>
            <a:endParaRPr lang="en-US" altLang="zh-CN" sz="1600" dirty="0"/>
          </a:p>
          <a:p>
            <a:pPr lvl="1"/>
            <a:r>
              <a:rPr lang="zh-CN" altLang="en-US" sz="1600" dirty="0"/>
              <a:t>方言词：如 扑街、渣渣辉等</a:t>
            </a:r>
            <a:endParaRPr lang="en-US" altLang="zh-CN" sz="1600" dirty="0"/>
          </a:p>
          <a:p>
            <a:pPr lvl="1"/>
            <a:r>
              <a:rPr lang="zh-CN" altLang="en-US" sz="1600" dirty="0"/>
              <a:t>新造词：如 迷妹、</a:t>
            </a:r>
            <a:r>
              <a:rPr lang="en-US" altLang="zh-CN" sz="1600" dirty="0" err="1"/>
              <a:t>Jrs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lvl="1"/>
            <a:r>
              <a:rPr lang="en-US" altLang="zh-CN" sz="1600" dirty="0"/>
              <a:t>……</a:t>
            </a:r>
          </a:p>
          <a:p>
            <a:pPr lvl="1"/>
            <a:endParaRPr lang="en-US" altLang="zh-CN" sz="26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91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新词发现主要任务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确定新词边界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确定新词语义</a:t>
            </a:r>
            <a:endParaRPr lang="en-US" altLang="zh-CN" sz="26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08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新词发现方法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无监督方法</a:t>
            </a:r>
            <a:endParaRPr lang="en-US" altLang="zh-CN" sz="2600" dirty="0"/>
          </a:p>
          <a:p>
            <a:pPr lvl="2"/>
            <a:r>
              <a:rPr lang="zh-CN" altLang="en-US" sz="2200" dirty="0"/>
              <a:t>领域文本规则、构词规则</a:t>
            </a:r>
            <a:endParaRPr lang="en-US" altLang="zh-CN" sz="2200" dirty="0"/>
          </a:p>
          <a:p>
            <a:pPr lvl="2"/>
            <a:r>
              <a:rPr lang="zh-CN" altLang="en-US" sz="2200" dirty="0"/>
              <a:t>统计信息（凝聚度、左右熵）</a:t>
            </a:r>
            <a:endParaRPr lang="en-US" altLang="zh-CN" sz="2600" dirty="0"/>
          </a:p>
          <a:p>
            <a:pPr lvl="1"/>
            <a:r>
              <a:rPr lang="zh-CN" altLang="en-US" sz="2600" dirty="0"/>
              <a:t>有监督方法</a:t>
            </a:r>
            <a:endParaRPr lang="en-US" altLang="zh-CN" sz="2600" dirty="0"/>
          </a:p>
          <a:p>
            <a:pPr lvl="2"/>
            <a:r>
              <a:rPr lang="zh-CN" altLang="en-US" sz="2400" dirty="0"/>
              <a:t>转化为序列标注问题（</a:t>
            </a:r>
            <a:r>
              <a:rPr lang="en-US" altLang="zh-CN" sz="2400" dirty="0"/>
              <a:t>HMM</a:t>
            </a:r>
            <a:r>
              <a:rPr lang="zh-CN" altLang="en-US" sz="2400" dirty="0"/>
              <a:t>、</a:t>
            </a:r>
            <a:r>
              <a:rPr lang="en-US" altLang="zh-CN" sz="2400" dirty="0"/>
              <a:t>CRF</a:t>
            </a:r>
            <a:r>
              <a:rPr lang="zh-CN" altLang="en-US" sz="2400" dirty="0"/>
              <a:t>、</a:t>
            </a:r>
            <a:r>
              <a:rPr lang="en-US" altLang="zh-CN" sz="2400" dirty="0"/>
              <a:t>LSTM+CRF……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86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CDCB9E-8AC3-4C82-B757-416657DC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2" y="1278033"/>
            <a:ext cx="8984489" cy="37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凝聚度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凝聚度计算公式</a:t>
            </a:r>
            <a:endParaRPr lang="en-US" altLang="zh-CN" sz="26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309AA3-0CBE-4AE2-9AB0-E699004D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28" y="2538288"/>
            <a:ext cx="603969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凝聚度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凝聚度</a:t>
            </a:r>
            <a:endParaRPr lang="en-US" altLang="zh-CN" sz="2600" dirty="0"/>
          </a:p>
          <a:p>
            <a:pPr lvl="2"/>
            <a:r>
              <a:rPr lang="zh-CN" altLang="en-US" sz="2400" dirty="0"/>
              <a:t>衡量词汇内部凝聚程度</a:t>
            </a:r>
            <a:endParaRPr lang="en-US" altLang="zh-CN" sz="2600" dirty="0"/>
          </a:p>
          <a:p>
            <a:pPr lvl="1"/>
            <a:r>
              <a:rPr lang="zh-CN" altLang="en-US" sz="2600" dirty="0"/>
              <a:t>直观解释</a:t>
            </a:r>
            <a:endParaRPr lang="en-US" altLang="zh-CN" sz="2600" dirty="0"/>
          </a:p>
          <a:p>
            <a:pPr lvl="2"/>
            <a:r>
              <a:rPr lang="zh-CN" altLang="en-US" sz="2400" dirty="0"/>
              <a:t>对于“电影院”一词，如果“电影”和“院”是互不相干的独立词汇，则他们一起出现的概率应为</a:t>
            </a:r>
            <a:r>
              <a:rPr lang="en-US" altLang="zh-CN" sz="2400" dirty="0"/>
              <a:t>P1 = P(</a:t>
            </a:r>
            <a:r>
              <a:rPr lang="zh-CN" altLang="en-US" sz="2400" dirty="0"/>
              <a:t>电影</a:t>
            </a:r>
            <a:r>
              <a:rPr lang="en-US" altLang="zh-CN" sz="2400" dirty="0"/>
              <a:t>)*P(</a:t>
            </a:r>
            <a:r>
              <a:rPr lang="zh-CN" altLang="en-US" sz="2400" dirty="0"/>
              <a:t>院</a:t>
            </a:r>
            <a:r>
              <a:rPr lang="en-US" altLang="zh-CN" sz="2400" dirty="0"/>
              <a:t>)</a:t>
            </a:r>
            <a:r>
              <a:rPr lang="zh-CN" altLang="en-US" sz="2400" dirty="0"/>
              <a:t>，而实际统计</a:t>
            </a:r>
            <a:r>
              <a:rPr lang="en-US" altLang="zh-CN" sz="2400" dirty="0"/>
              <a:t>P(</a:t>
            </a:r>
            <a:r>
              <a:rPr lang="zh-CN" altLang="en-US" sz="2400" dirty="0"/>
              <a:t>电影院</a:t>
            </a:r>
            <a:r>
              <a:rPr lang="en-US" altLang="zh-CN" sz="2400" dirty="0"/>
              <a:t>)</a:t>
            </a:r>
            <a:r>
              <a:rPr lang="zh-CN" altLang="en-US" sz="2400" dirty="0"/>
              <a:t>可能远大于</a:t>
            </a:r>
            <a:r>
              <a:rPr lang="en-US" altLang="zh-CN" sz="2400" dirty="0"/>
              <a:t>P1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020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9FFA-FDE0-4D8D-A55F-D77125E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68" y="458290"/>
            <a:ext cx="9291215" cy="1049235"/>
          </a:xfrm>
        </p:spPr>
        <p:txBody>
          <a:bodyPr/>
          <a:lstStyle/>
          <a:p>
            <a:r>
              <a:rPr lang="zh-CN" altLang="en-US" dirty="0"/>
              <a:t>左右熵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5AD6-B209-4634-9C2D-1AC3D93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pPr lvl="1"/>
            <a:r>
              <a:rPr lang="zh-CN" altLang="en-US" sz="2600" dirty="0"/>
              <a:t>只考虑凝聚度，还不足以确定一个词</a:t>
            </a:r>
            <a:endParaRPr lang="en-US" altLang="zh-CN" sz="2600" dirty="0"/>
          </a:p>
          <a:p>
            <a:pPr lvl="2"/>
            <a:r>
              <a:rPr lang="zh-CN" altLang="en-US" sz="2400" dirty="0"/>
              <a:t>“被子”和“辈子”</a:t>
            </a:r>
            <a:endParaRPr lang="en-US" altLang="zh-CN" sz="2400" dirty="0"/>
          </a:p>
          <a:p>
            <a:pPr lvl="3"/>
            <a:r>
              <a:rPr lang="zh-CN" altLang="en-US" dirty="0"/>
              <a:t>“被子”可以有的搭配“盖被子”、“进被子”、“买被子”等等</a:t>
            </a:r>
            <a:endParaRPr lang="en-US" altLang="zh-CN" dirty="0"/>
          </a:p>
          <a:p>
            <a:pPr lvl="3"/>
            <a:r>
              <a:rPr lang="zh-CN" altLang="en-US" dirty="0"/>
              <a:t>“辈子”通常只有“一辈子”、“这辈子”、“下辈子”、“上辈子”几种固定用法</a:t>
            </a:r>
            <a:endParaRPr lang="en-US" altLang="zh-CN" sz="2600" dirty="0"/>
          </a:p>
          <a:p>
            <a:pPr lvl="1"/>
            <a:r>
              <a:rPr lang="zh-CN" altLang="en-US" sz="2600" dirty="0"/>
              <a:t>左右熵考虑一个词的左右丰富程度</a:t>
            </a:r>
            <a:endParaRPr lang="en-US" altLang="zh-CN" sz="26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94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5381</TotalTime>
  <Words>1660</Words>
  <Application>Microsoft Office PowerPoint</Application>
  <PresentationFormat>宽屏</PresentationFormat>
  <Paragraphs>111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Rockwell</vt:lpstr>
      <vt:lpstr>画廊</vt:lpstr>
      <vt:lpstr>新词发现</vt:lpstr>
      <vt:lpstr>新词发现的意义</vt:lpstr>
      <vt:lpstr>什么是新词？</vt:lpstr>
      <vt:lpstr>新词发现主要任务</vt:lpstr>
      <vt:lpstr>新词发现方法</vt:lpstr>
      <vt:lpstr>处理流程</vt:lpstr>
      <vt:lpstr>凝聚度</vt:lpstr>
      <vt:lpstr>凝聚度</vt:lpstr>
      <vt:lpstr>左右熵</vt:lpstr>
      <vt:lpstr>信息熵</vt:lpstr>
      <vt:lpstr>左右熵</vt:lpstr>
      <vt:lpstr>存在问题</vt:lpstr>
      <vt:lpstr>PowerPoint 演示文稿</vt:lpstr>
      <vt:lpstr>PowerPoint 演示文稿</vt:lpstr>
      <vt:lpstr>解决方法</vt:lpstr>
      <vt:lpstr>抽取结果</vt:lpstr>
      <vt:lpstr>按类目抽取top20</vt:lpstr>
      <vt:lpstr>抽取结果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寇亚飞</dc:creator>
  <cp:lastModifiedBy>寇亚飞</cp:lastModifiedBy>
  <cp:revision>115</cp:revision>
  <dcterms:created xsi:type="dcterms:W3CDTF">2017-12-26T08:23:47Z</dcterms:created>
  <dcterms:modified xsi:type="dcterms:W3CDTF">2018-06-19T13:48:51Z</dcterms:modified>
</cp:coreProperties>
</file>