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77" r:id="rId25"/>
    <p:sldId id="284" r:id="rId26"/>
    <p:sldId id="278" r:id="rId27"/>
    <p:sldId id="281" r:id="rId28"/>
    <p:sldId id="285" r:id="rId29"/>
    <p:sldId id="279" r:id="rId30"/>
    <p:sldId id="286" r:id="rId31"/>
    <p:sldId id="288" r:id="rId32"/>
    <p:sldId id="289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0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7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5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7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325B-7995-49F3-AF9C-F3DB9CB9666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371246-9F4D-44D3-82B4-72C65303A6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0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cs.com/nlp/parsing/crf-sequence-annotation-chinese-dependency-parser-implementation-based-on-java.html" TargetMode="External"/><Relationship Id="rId2" Type="http://schemas.openxmlformats.org/officeDocument/2006/relationships/hyperlink" Target="http://jcip.cipsc.org.cn/CN/abstract/abstract1455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481.6809&amp;rep=rep1&amp;type=pdf" TargetMode="External"/><Relationship Id="rId5" Type="http://schemas.openxmlformats.org/officeDocument/2006/relationships/hyperlink" Target="https://sklearn-crfsuite.readthedocs.io/en/latest/tutorial.html#let-s-use-conll-2002-data-to-build-a-ner-system" TargetMode="External"/><Relationship Id="rId4" Type="http://schemas.openxmlformats.org/officeDocument/2006/relationships/hyperlink" Target="https://www.cnblogs.com/Determined22/p/7238342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D195-B159-4B17-93B5-D6334625D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事件抽取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5A99C-7EDC-49BF-BF2D-7594EF9AF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寇亚飞</a:t>
            </a:r>
          </a:p>
        </p:txBody>
      </p:sp>
    </p:spTree>
    <p:extLst>
      <p:ext uri="{BB962C8B-B14F-4D97-AF65-F5344CB8AC3E}">
        <p14:creationId xmlns:p14="http://schemas.microsoft.com/office/powerpoint/2010/main" val="429257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CC2F-D821-4988-B3AC-AA9A0BC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BC4B8A-FCF6-4695-9A0E-D5DD437A9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7" y="1945103"/>
            <a:ext cx="6604985" cy="4180489"/>
          </a:xfrm>
        </p:spPr>
      </p:pic>
    </p:spTree>
    <p:extLst>
      <p:ext uri="{BB962C8B-B14F-4D97-AF65-F5344CB8AC3E}">
        <p14:creationId xmlns:p14="http://schemas.microsoft.com/office/powerpoint/2010/main" val="25776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C7FB-8250-4608-99E8-84896FB2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依存句法分析器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190A7-39DC-475F-89B4-FEA2649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生成式句法分析</a:t>
            </a:r>
            <a:endParaRPr lang="en-US" altLang="zh-CN" dirty="0"/>
          </a:p>
          <a:p>
            <a:pPr lvl="1"/>
            <a:r>
              <a:rPr lang="zh-CN" altLang="en-US" dirty="0"/>
              <a:t>构建一系列的句法树，从中挑选概率最大的那一棵作为输出。</a:t>
            </a:r>
            <a:endParaRPr lang="en-US" altLang="zh-CN" dirty="0"/>
          </a:p>
          <a:p>
            <a:pPr lvl="1"/>
            <a:r>
              <a:rPr lang="zh-CN" altLang="en-US" dirty="0"/>
              <a:t>如：我</a:t>
            </a:r>
            <a:r>
              <a:rPr lang="en-US" altLang="zh-CN" dirty="0"/>
              <a:t>/</a:t>
            </a:r>
            <a:r>
              <a:rPr lang="en-US" altLang="zh-CN" dirty="0" err="1"/>
              <a:t>rr</a:t>
            </a:r>
            <a:r>
              <a:rPr lang="en-US" altLang="zh-CN" dirty="0"/>
              <a:t> </a:t>
            </a:r>
            <a:r>
              <a:rPr lang="zh-CN" altLang="en-US" dirty="0"/>
              <a:t>吃</a:t>
            </a:r>
            <a:r>
              <a:rPr lang="en-US" altLang="zh-CN" dirty="0"/>
              <a:t>/v </a:t>
            </a:r>
            <a:r>
              <a:rPr lang="zh-CN" altLang="en-US" dirty="0"/>
              <a:t>米饭</a:t>
            </a:r>
            <a:r>
              <a:rPr lang="en-US" altLang="zh-CN" dirty="0"/>
              <a:t>/n </a:t>
            </a:r>
            <a:r>
              <a:rPr lang="zh-CN" altLang="en-US" dirty="0"/>
              <a:t>加上虚根构成</a:t>
            </a:r>
            <a:r>
              <a:rPr lang="en-US" altLang="zh-CN" dirty="0"/>
              <a:t>12</a:t>
            </a:r>
            <a:r>
              <a:rPr lang="zh-CN" altLang="en-US" dirty="0"/>
              <a:t>条有向边，通过统计方法给每条边赋予权值，最后通过最小生成树算法得到依存句法树</a:t>
            </a:r>
            <a:endParaRPr lang="en-US" altLang="zh-CN" dirty="0"/>
          </a:p>
          <a:p>
            <a:r>
              <a:rPr lang="zh-CN" altLang="en-US" dirty="0"/>
              <a:t>判决式句法分析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判决式一般基于动作（转移）和分类器实现，针对不断读入的词语，分类器输出当前状态下最佳动作，最后将所有动作拼接为句法树。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7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E7AAC-60A0-4386-8C42-2147906B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利用依存句法分析抽取触发词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48115-7CEB-487F-96F2-D017522C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由于事件触发词多数都为动词</a:t>
            </a:r>
            <a:r>
              <a:rPr lang="en-US" altLang="zh-CN" dirty="0"/>
              <a:t> </a:t>
            </a:r>
            <a:r>
              <a:rPr lang="zh-CN" altLang="en-US" dirty="0"/>
              <a:t>，故通过依存句法分析抽取领域触发动词</a:t>
            </a:r>
            <a:endParaRPr lang="en-US" altLang="zh-CN" dirty="0"/>
          </a:p>
          <a:p>
            <a:pPr lvl="1"/>
            <a:r>
              <a:rPr lang="zh-CN" altLang="en-US" dirty="0"/>
              <a:t>对领域语料分词和词性标注，输入依存句法分析器，抽取主谓关系</a:t>
            </a:r>
            <a:r>
              <a:rPr lang="en-US" altLang="zh-CN" dirty="0"/>
              <a:t>SBV</a:t>
            </a:r>
            <a:r>
              <a:rPr lang="zh-CN" altLang="en-US" dirty="0"/>
              <a:t>和动宾关系</a:t>
            </a:r>
            <a:r>
              <a:rPr lang="en-US" altLang="zh-CN" dirty="0"/>
              <a:t>VOB</a:t>
            </a:r>
            <a:r>
              <a:rPr lang="zh-CN" altLang="en-US" dirty="0"/>
              <a:t>相关联的动词</a:t>
            </a:r>
            <a:r>
              <a:rPr lang="en-US" altLang="zh-CN" dirty="0"/>
              <a:t>V</a:t>
            </a:r>
            <a:r>
              <a:rPr lang="zh-CN" altLang="en-US" dirty="0"/>
              <a:t>，作为候选领域触发词</a:t>
            </a:r>
            <a:endParaRPr lang="en-US" altLang="zh-CN" dirty="0"/>
          </a:p>
          <a:p>
            <a:pPr lvl="1"/>
            <a:r>
              <a:rPr lang="zh-CN" altLang="en-US" dirty="0"/>
              <a:t>根据动词在领域语料和通用语料中的分布，计算其领域相关度。</a:t>
            </a:r>
            <a:endParaRPr lang="en-US" altLang="zh-CN" dirty="0"/>
          </a:p>
          <a:p>
            <a:pPr lvl="2"/>
            <a:r>
              <a:rPr lang="en-US" altLang="zh-CN" dirty="0"/>
              <a:t>Score(V) = </a:t>
            </a:r>
            <a:r>
              <a:rPr lang="en-US" altLang="zh-CN" dirty="0" err="1"/>
              <a:t>Freq_d</a:t>
            </a:r>
            <a:r>
              <a:rPr lang="en-US" altLang="zh-CN" dirty="0"/>
              <a:t>(V)/</a:t>
            </a:r>
            <a:r>
              <a:rPr lang="en-US" altLang="zh-CN" dirty="0" err="1"/>
              <a:t>Freq_g</a:t>
            </a:r>
            <a:r>
              <a:rPr lang="en-US" altLang="zh-CN" dirty="0"/>
              <a:t>(V)</a:t>
            </a:r>
          </a:p>
          <a:p>
            <a:pPr lvl="1"/>
            <a:r>
              <a:rPr lang="zh-CN" altLang="en-US" dirty="0"/>
              <a:t>根据动词细分类，将助动词、系动词等删去，仅保留一般动词，得到领域触发动词。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0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AFAEE-9028-49B4-BBD7-50198923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统计左右熵获取触发词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FEC51-1607-44C9-B946-4CEF3287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左右熵可以表示一个词左右信息的丰富程度。</a:t>
            </a:r>
            <a:endParaRPr lang="en-US" altLang="zh-CN" dirty="0"/>
          </a:p>
          <a:p>
            <a:pPr lvl="1"/>
            <a:r>
              <a:rPr lang="zh-CN" altLang="en-US" dirty="0"/>
              <a:t>如  </a:t>
            </a:r>
            <a:r>
              <a:rPr lang="en-US" altLang="zh-CN" dirty="0"/>
              <a:t>{</a:t>
            </a:r>
            <a:r>
              <a:rPr lang="zh-CN" altLang="en-US" dirty="0"/>
              <a:t>大巴车，轿车，</a:t>
            </a:r>
            <a:r>
              <a:rPr lang="en-US" altLang="zh-CN" dirty="0"/>
              <a:t>……} </a:t>
            </a:r>
            <a:r>
              <a:rPr lang="zh-CN" altLang="en-US" dirty="0"/>
              <a:t>撞上</a:t>
            </a:r>
            <a:r>
              <a:rPr lang="en-US" altLang="zh-CN" dirty="0"/>
              <a:t>{</a:t>
            </a:r>
            <a:r>
              <a:rPr lang="zh-CN" altLang="en-US" dirty="0"/>
              <a:t>护栏，三轮车，</a:t>
            </a:r>
            <a:r>
              <a:rPr lang="en-US" altLang="zh-CN" dirty="0"/>
              <a:t>……} </a:t>
            </a:r>
            <a:r>
              <a:rPr lang="zh-CN" altLang="en-US" dirty="0"/>
              <a:t>，“撞上”就可以作为一个触发词</a:t>
            </a:r>
            <a:endParaRPr lang="en-US" altLang="zh-CN" dirty="0"/>
          </a:p>
          <a:p>
            <a:r>
              <a:rPr lang="zh-CN" altLang="en-US" dirty="0"/>
              <a:t>类似于依存句法分析统计触发词方法，通过统计左右熵获取得候选触发词，同样需要计算领域相关度得分，同时过滤词性。该方法可以弥补触发词只包含动词的缺点。</a:t>
            </a:r>
            <a:endParaRPr lang="en-US" altLang="zh-CN" dirty="0"/>
          </a:p>
          <a:p>
            <a:r>
              <a:rPr lang="zh-CN" altLang="en-US" dirty="0"/>
              <a:t>统计候选触发词的共现性，可以得到触发结构。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8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0B3FC-D060-4388-9D3C-989A0069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领域触发词扩充与聚类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8E8AD-5560-419D-8A6F-32FF366E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领域触发词扩充</a:t>
            </a:r>
            <a:endParaRPr lang="en-US" altLang="zh-CN" dirty="0"/>
          </a:p>
          <a:p>
            <a:pPr lvl="1"/>
            <a:r>
              <a:rPr lang="zh-CN" altLang="en-US" dirty="0"/>
              <a:t>两种方法得到的触发词，通过同义词词典或词向量相似度计算，进行触发词扩充</a:t>
            </a:r>
            <a:endParaRPr lang="en-US" altLang="zh-CN" dirty="0"/>
          </a:p>
          <a:p>
            <a:r>
              <a:rPr lang="zh-CN" altLang="en-US" dirty="0"/>
              <a:t>领域触发词聚类</a:t>
            </a:r>
            <a:endParaRPr lang="en-US" altLang="zh-CN" dirty="0"/>
          </a:p>
          <a:p>
            <a:pPr lvl="1"/>
            <a:r>
              <a:rPr lang="zh-CN" altLang="en-US" dirty="0"/>
              <a:t>领域触发词聚类的目的是为了自动发现事件类别，通过聚类结果，如</a:t>
            </a:r>
            <a:r>
              <a:rPr lang="en-US" altLang="zh-CN" dirty="0"/>
              <a:t>{</a:t>
            </a:r>
            <a:r>
              <a:rPr lang="zh-CN" altLang="en-US" dirty="0"/>
              <a:t>追尾，撞翻，</a:t>
            </a:r>
            <a:r>
              <a:rPr lang="en-US" altLang="zh-CN" dirty="0"/>
              <a:t>……}</a:t>
            </a:r>
            <a:r>
              <a:rPr lang="zh-CN" altLang="en-US" dirty="0"/>
              <a:t>可知该类触发词为交通事故触发词。</a:t>
            </a:r>
            <a:endParaRPr lang="en-US" altLang="zh-CN" dirty="0"/>
          </a:p>
          <a:p>
            <a:pPr lvl="2"/>
            <a:r>
              <a:rPr lang="zh-CN" altLang="en-US" dirty="0"/>
              <a:t>人工整合</a:t>
            </a:r>
            <a:endParaRPr lang="en-US" altLang="zh-CN" dirty="0"/>
          </a:p>
          <a:p>
            <a:pPr lvl="2"/>
            <a:r>
              <a:rPr lang="zh-CN" altLang="en-US" dirty="0"/>
              <a:t>同义词词典</a:t>
            </a:r>
            <a:endParaRPr lang="en-US" altLang="zh-CN" dirty="0"/>
          </a:p>
          <a:p>
            <a:pPr lvl="2"/>
            <a:r>
              <a:rPr lang="zh-CN" altLang="en-US" dirty="0"/>
              <a:t>聚类算法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03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2714-F69F-4E81-A498-206D674C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预定义事件抽取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21B3C-CB46-466E-8A49-AC3FF8E2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相较于开放域自动发现事件类别，预定义事件抽取获取候选事件文本则较为方便。</a:t>
            </a:r>
            <a:endParaRPr lang="en-US" altLang="zh-CN" dirty="0"/>
          </a:p>
          <a:p>
            <a:r>
              <a:rPr lang="zh-CN" altLang="en-US" dirty="0"/>
              <a:t>获取候选事件文本方法：</a:t>
            </a:r>
            <a:endParaRPr lang="en-US" altLang="zh-CN" dirty="0"/>
          </a:p>
          <a:p>
            <a:pPr lvl="1"/>
            <a:r>
              <a:rPr lang="zh-CN" altLang="en-US" dirty="0"/>
              <a:t>人工设置种子词，如交通事故事件，设置种子词集合</a:t>
            </a:r>
            <a:r>
              <a:rPr lang="en-US" altLang="zh-CN" dirty="0"/>
              <a:t>{</a:t>
            </a:r>
            <a:r>
              <a:rPr lang="zh-CN" altLang="en-US" dirty="0"/>
              <a:t>交通事故，车祸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使用种子词集合过滤文本，得到候选事件文本</a:t>
            </a:r>
            <a:endParaRPr lang="en-US" altLang="zh-CN" dirty="0"/>
          </a:p>
          <a:p>
            <a:pPr lvl="1"/>
            <a:r>
              <a:rPr lang="zh-CN" altLang="en-US" dirty="0"/>
              <a:t>使用领域触发词抽取方法，从候选文本中抽取领域触发词</a:t>
            </a:r>
            <a:endParaRPr lang="en-US" altLang="zh-CN" dirty="0"/>
          </a:p>
          <a:p>
            <a:pPr lvl="1"/>
            <a:r>
              <a:rPr lang="zh-CN" altLang="en-US" dirty="0"/>
              <a:t>由上一步得到的领域触发词，扩充种子词集合，重复第二步，直到收敛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0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1937-8689-45E4-ABF1-AD31CAE6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事件类别识别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2F653-E055-48B3-9313-5E7A2075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事件类别识别可采用规则分类器和机器学习模型分类器</a:t>
            </a:r>
            <a:endParaRPr lang="en-US" altLang="zh-CN" dirty="0"/>
          </a:p>
          <a:p>
            <a:pPr lvl="1"/>
            <a:r>
              <a:rPr lang="zh-CN" altLang="en-US" dirty="0"/>
              <a:t>规则分类器：</a:t>
            </a:r>
            <a:endParaRPr lang="en-US" altLang="zh-CN" dirty="0"/>
          </a:p>
          <a:p>
            <a:pPr lvl="2"/>
            <a:r>
              <a:rPr lang="zh-CN" altLang="en-US" dirty="0"/>
              <a:t>通过触发词集合过滤，确定事件类别</a:t>
            </a:r>
            <a:endParaRPr lang="en-US" altLang="zh-CN" dirty="0"/>
          </a:p>
          <a:p>
            <a:pPr lvl="1"/>
            <a:r>
              <a:rPr lang="zh-CN" altLang="en-US" dirty="0"/>
              <a:t>机器学习模型：</a:t>
            </a:r>
            <a:endParaRPr lang="en-US" altLang="zh-CN" dirty="0"/>
          </a:p>
          <a:p>
            <a:pPr lvl="2"/>
            <a:r>
              <a:rPr lang="zh-CN" altLang="en-US" dirty="0"/>
              <a:t>通过建立文本分类器，确定事件类别</a:t>
            </a:r>
            <a:endParaRPr lang="en-US" altLang="zh-CN" dirty="0"/>
          </a:p>
          <a:p>
            <a:r>
              <a:rPr lang="zh-CN" altLang="en-US" dirty="0"/>
              <a:t>各自的优缺点：</a:t>
            </a:r>
            <a:endParaRPr lang="en-US" altLang="zh-CN" dirty="0"/>
          </a:p>
          <a:p>
            <a:pPr lvl="1"/>
            <a:r>
              <a:rPr lang="zh-CN" altLang="en-US" dirty="0"/>
              <a:t>触发词集合过滤，可得到较高的召回率，但精度较低</a:t>
            </a:r>
            <a:endParaRPr lang="en-US" altLang="zh-CN" dirty="0"/>
          </a:p>
          <a:p>
            <a:pPr lvl="1"/>
            <a:r>
              <a:rPr lang="zh-CN" altLang="en-US" dirty="0"/>
              <a:t>机器学习模型的精度较高，但召回不如规则分类器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6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13D04-A6DD-44B0-BEBD-3074EDA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机器学习分类器构建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D1A-6A5F-45BD-BC24-018EA061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标注数据构建</a:t>
            </a:r>
            <a:endParaRPr lang="en-US" altLang="zh-CN" dirty="0"/>
          </a:p>
          <a:p>
            <a:pPr lvl="1"/>
            <a:r>
              <a:rPr lang="zh-CN" altLang="en-US" dirty="0"/>
              <a:t>使用强规则生成用于训练的文本数据</a:t>
            </a:r>
            <a:endParaRPr lang="en-US" altLang="zh-CN" dirty="0"/>
          </a:p>
          <a:p>
            <a:pPr lvl="2"/>
            <a:r>
              <a:rPr lang="zh-CN" altLang="en-US" dirty="0"/>
              <a:t>交通事故事件，可用规则 </a:t>
            </a:r>
            <a:r>
              <a:rPr lang="en-US" altLang="zh-CN" dirty="0"/>
              <a:t>{</a:t>
            </a:r>
            <a:r>
              <a:rPr lang="zh-CN" altLang="en-US" dirty="0"/>
              <a:t>高优先级触发词 </a:t>
            </a:r>
            <a:r>
              <a:rPr lang="en-US" altLang="zh-CN" dirty="0"/>
              <a:t>+ m</a:t>
            </a:r>
            <a:r>
              <a:rPr lang="zh-CN" altLang="en-US" dirty="0"/>
              <a:t>死</a:t>
            </a:r>
            <a:r>
              <a:rPr lang="en-US" altLang="zh-CN" dirty="0"/>
              <a:t>n</a:t>
            </a:r>
            <a:r>
              <a:rPr lang="zh-CN" altLang="en-US" dirty="0"/>
              <a:t>伤</a:t>
            </a:r>
            <a:r>
              <a:rPr lang="en-US" altLang="zh-CN" dirty="0"/>
              <a:t>}</a:t>
            </a:r>
            <a:r>
              <a:rPr lang="zh-CN" altLang="en-US" dirty="0"/>
              <a:t>等模式来过滤文本</a:t>
            </a:r>
            <a:endParaRPr lang="en-US" altLang="zh-CN" dirty="0"/>
          </a:p>
          <a:p>
            <a:pPr lvl="2"/>
            <a:r>
              <a:rPr lang="zh-CN" altLang="en-US" dirty="0"/>
              <a:t>体育比赛事件，可用规则 </a:t>
            </a:r>
            <a:r>
              <a:rPr lang="en-US" altLang="zh-CN" dirty="0"/>
              <a:t>{</a:t>
            </a:r>
            <a:r>
              <a:rPr lang="zh-CN" altLang="en-US" dirty="0"/>
              <a:t>高优先级触发词</a:t>
            </a:r>
            <a:r>
              <a:rPr lang="en-US" altLang="zh-CN" dirty="0"/>
              <a:t>/</a:t>
            </a:r>
            <a:r>
              <a:rPr lang="zh-CN" altLang="en-US" dirty="0"/>
              <a:t>球队名 </a:t>
            </a:r>
            <a:r>
              <a:rPr lang="en-US" altLang="zh-CN" dirty="0"/>
              <a:t>+ </a:t>
            </a:r>
            <a:r>
              <a:rPr lang="zh-CN" altLang="en-US" dirty="0"/>
              <a:t>比分</a:t>
            </a:r>
            <a:r>
              <a:rPr lang="en-US" altLang="zh-CN" dirty="0"/>
              <a:t>pattern}</a:t>
            </a:r>
            <a:r>
              <a:rPr lang="zh-CN" altLang="en-US" dirty="0"/>
              <a:t>等模式过滤文本</a:t>
            </a:r>
            <a:endParaRPr lang="en-US" altLang="zh-CN" dirty="0"/>
          </a:p>
          <a:p>
            <a:r>
              <a:rPr lang="zh-CN" altLang="en-US" dirty="0"/>
              <a:t>分类器构建</a:t>
            </a:r>
            <a:endParaRPr lang="en-US" altLang="zh-CN" dirty="0"/>
          </a:p>
          <a:p>
            <a:pPr lvl="1"/>
            <a:r>
              <a:rPr lang="zh-CN" altLang="en-US" dirty="0"/>
              <a:t>可选用常用的文本分类器构建模型</a:t>
            </a:r>
            <a:endParaRPr lang="en-US" altLang="zh-CN" dirty="0"/>
          </a:p>
          <a:p>
            <a:pPr lvl="2"/>
            <a:r>
              <a:rPr lang="en-US" altLang="zh-CN" dirty="0" err="1"/>
              <a:t>fasttext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1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EDD2-7F08-4AB7-906B-70B45DC7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事件元素识别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40E05-A6C6-4F18-9DDC-98555AF9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事件元素确定</a:t>
            </a:r>
            <a:endParaRPr lang="en-US" altLang="zh-CN" dirty="0"/>
          </a:p>
          <a:p>
            <a:pPr lvl="1"/>
            <a:r>
              <a:rPr lang="zh-CN" altLang="en-US" dirty="0"/>
              <a:t>人工确定：如体育比赛事件，需要抽取的事件元素包括</a:t>
            </a:r>
            <a:r>
              <a:rPr lang="en-US" altLang="zh-CN" dirty="0"/>
              <a:t>{</a:t>
            </a:r>
            <a:r>
              <a:rPr lang="zh-CN" altLang="en-US" dirty="0"/>
              <a:t>相关球队，重要球员，比分</a:t>
            </a: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交通事故事件需要抽取</a:t>
            </a:r>
            <a:r>
              <a:rPr lang="en-US" altLang="zh-CN" dirty="0"/>
              <a:t>{</a:t>
            </a:r>
            <a:r>
              <a:rPr lang="zh-CN" altLang="en-US" dirty="0"/>
              <a:t>相关地点，事故结果，相关人员，相关车辆等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自动确定：触发词上下文泛化结果可作为事件相关元素。如 </a:t>
            </a:r>
            <a:r>
              <a:rPr lang="en-US" altLang="zh-CN" dirty="0"/>
              <a:t>{</a:t>
            </a:r>
            <a:r>
              <a:rPr lang="zh-CN" altLang="en-US" dirty="0"/>
              <a:t>某人</a:t>
            </a:r>
            <a:r>
              <a:rPr lang="en-US" altLang="zh-CN" dirty="0"/>
              <a:t>}</a:t>
            </a:r>
            <a:r>
              <a:rPr lang="zh-CN" altLang="en-US" dirty="0"/>
              <a:t> 晒 </a:t>
            </a:r>
            <a:r>
              <a:rPr lang="en-US" altLang="zh-CN" dirty="0"/>
              <a:t>{</a:t>
            </a:r>
            <a:r>
              <a:rPr lang="zh-CN" altLang="en-US" dirty="0"/>
              <a:t>某 照片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某演员</a:t>
            </a:r>
            <a:r>
              <a:rPr lang="en-US" altLang="zh-CN" dirty="0"/>
              <a:t>} </a:t>
            </a:r>
            <a:r>
              <a:rPr lang="zh-CN" altLang="en-US" dirty="0"/>
              <a:t>出演 </a:t>
            </a:r>
            <a:r>
              <a:rPr lang="en-US" altLang="zh-CN" dirty="0"/>
              <a:t>{</a:t>
            </a:r>
            <a:r>
              <a:rPr lang="zh-CN" altLang="en-US" dirty="0"/>
              <a:t>某角色</a:t>
            </a:r>
            <a:r>
              <a:rPr lang="en-US" altLang="zh-CN" dirty="0"/>
              <a:t>}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9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481B1-75B6-4619-9C73-E7204A8B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事件元素识别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2D0C4-D810-4CE9-8E89-BBE817D3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事件元素识别可分为规则方法和机器学习方法</a:t>
            </a:r>
            <a:endParaRPr lang="en-US" altLang="zh-CN" dirty="0"/>
          </a:p>
          <a:p>
            <a:pPr lvl="1"/>
            <a:r>
              <a:rPr lang="zh-CN" altLang="en-US" dirty="0"/>
              <a:t>规则方法</a:t>
            </a:r>
            <a:endParaRPr lang="en-US" altLang="zh-CN" dirty="0"/>
          </a:p>
          <a:p>
            <a:pPr lvl="2"/>
            <a:r>
              <a:rPr lang="zh-CN" altLang="en-US" dirty="0"/>
              <a:t>使用正则表达式抽取事件相关元素，主要针对模式清晰的事件元素，如比赛比分，事故伤亡等 </a:t>
            </a:r>
            <a:endParaRPr lang="en-US" altLang="zh-CN" dirty="0"/>
          </a:p>
          <a:p>
            <a:pPr lvl="1"/>
            <a:r>
              <a:rPr lang="zh-CN" altLang="en-US" dirty="0"/>
              <a:t>机器学习方法</a:t>
            </a:r>
            <a:endParaRPr lang="en-US" altLang="zh-CN" dirty="0"/>
          </a:p>
          <a:p>
            <a:pPr lvl="2"/>
            <a:r>
              <a:rPr lang="zh-CN" altLang="en-US" dirty="0"/>
              <a:t>将事件元素识别问题视为序列标注问题，主要针对较难提取模式的事件元素，如地名，人名等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1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E81D-E74E-4746-A5CC-EAC10332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20095"/>
          </a:xfrm>
        </p:spPr>
        <p:txBody>
          <a:bodyPr/>
          <a:lstStyle/>
          <a:p>
            <a:r>
              <a:rPr lang="zh-CN" altLang="en-US" cap="none" dirty="0"/>
              <a:t>事件抽取是什么？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DC92B-25F0-4A64-8A49-EB74EF93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332"/>
            <a:ext cx="9603275" cy="3994951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周杰伦</a:t>
            </a:r>
            <a:r>
              <a:rPr lang="zh-CN" altLang="en-US" dirty="0"/>
              <a:t>将于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2010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年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月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11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日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92D050"/>
                </a:solidFill>
              </a:rPr>
              <a:t>台北小巨蛋</a:t>
            </a:r>
            <a:r>
              <a:rPr lang="zh-CN" altLang="en-US" dirty="0"/>
              <a:t>举办“</a:t>
            </a:r>
            <a:r>
              <a:rPr lang="zh-CN" altLang="en-US" b="1" dirty="0">
                <a:solidFill>
                  <a:srgbClr val="0070C0"/>
                </a:solidFill>
              </a:rPr>
              <a:t>周杰伦超时代演唱会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sz="2000" dirty="0"/>
              <a:t>类型</a:t>
            </a:r>
            <a:r>
              <a:rPr lang="en-US" altLang="zh-CN" sz="2000" dirty="0"/>
              <a:t>:</a:t>
            </a:r>
            <a:r>
              <a:rPr lang="zh-CN" altLang="en-US" sz="2000" dirty="0"/>
              <a:t>演唱会</a:t>
            </a:r>
            <a:endParaRPr lang="en-US" altLang="zh-CN" sz="2000" dirty="0"/>
          </a:p>
          <a:p>
            <a:pPr lvl="1"/>
            <a:r>
              <a:rPr lang="zh-CN" altLang="en-US" sz="2000" dirty="0"/>
              <a:t>歌手</a:t>
            </a:r>
            <a:r>
              <a:rPr lang="en-US" altLang="zh-CN" sz="2000" dirty="0"/>
              <a:t>:</a:t>
            </a:r>
            <a:r>
              <a:rPr lang="zh-CN" altLang="en-US" sz="2000" dirty="0"/>
              <a:t>周杰伦</a:t>
            </a:r>
            <a:endParaRPr lang="en-US" altLang="zh-CN" sz="2000" dirty="0"/>
          </a:p>
          <a:p>
            <a:pPr lvl="1"/>
            <a:r>
              <a:rPr lang="zh-CN" altLang="en-US" sz="2000" dirty="0"/>
              <a:t>时间</a:t>
            </a:r>
            <a:r>
              <a:rPr lang="en-US" altLang="zh-CN" sz="2000" dirty="0"/>
              <a:t>:2010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11</a:t>
            </a:r>
            <a:r>
              <a:rPr lang="zh-CN" altLang="en-US" sz="2000" dirty="0"/>
              <a:t>日</a:t>
            </a:r>
            <a:endParaRPr lang="en-US" altLang="zh-CN" sz="2000" dirty="0"/>
          </a:p>
          <a:p>
            <a:pPr lvl="1"/>
            <a:r>
              <a:rPr lang="zh-CN" altLang="en-US" sz="2000" dirty="0"/>
              <a:t>地点</a:t>
            </a:r>
            <a:r>
              <a:rPr lang="en-US" altLang="zh-CN" sz="2000" dirty="0"/>
              <a:t>:</a:t>
            </a:r>
            <a:r>
              <a:rPr lang="zh-CN" altLang="en-US" sz="2000" dirty="0"/>
              <a:t>台北小巨蛋</a:t>
            </a:r>
            <a:endParaRPr lang="en-US" altLang="zh-CN" sz="2000" dirty="0"/>
          </a:p>
          <a:p>
            <a:pPr lvl="1"/>
            <a:r>
              <a:rPr lang="zh-CN" altLang="en-US" sz="2000" dirty="0"/>
              <a:t>演唱会名</a:t>
            </a:r>
            <a:r>
              <a:rPr lang="en-US" altLang="zh-CN" sz="2000" dirty="0"/>
              <a:t>:</a:t>
            </a:r>
            <a:r>
              <a:rPr lang="zh-CN" altLang="en-US" sz="2000" dirty="0"/>
              <a:t>周杰伦超时代演唱会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E3FA1-E713-4789-91F5-FC8AE994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9E68E-5B65-4467-A6D4-71B3CF0B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序列标注问题用于解决如词性标注，命名实体识别等问题。针对输入序列</a:t>
            </a:r>
            <a:r>
              <a:rPr lang="en-US" altLang="zh-CN" dirty="0"/>
              <a:t>{x1,x2,x3……</a:t>
            </a:r>
            <a:r>
              <a:rPr lang="en-US" altLang="zh-CN" dirty="0" err="1"/>
              <a:t>xn</a:t>
            </a:r>
            <a:r>
              <a:rPr lang="en-US" altLang="zh-CN" dirty="0"/>
              <a:t>}</a:t>
            </a:r>
            <a:r>
              <a:rPr lang="zh-CN" altLang="en-US" dirty="0"/>
              <a:t>，给出其对应的标注结果</a:t>
            </a:r>
            <a:r>
              <a:rPr lang="en-US" altLang="zh-CN" dirty="0"/>
              <a:t>{y1,y2,y3……</a:t>
            </a:r>
            <a:r>
              <a:rPr lang="en-US" altLang="zh-CN" dirty="0" err="1"/>
              <a:t>yn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常用的解决序列标注问题的算法包括但不限于</a:t>
            </a:r>
            <a:endParaRPr lang="en-US" altLang="zh-CN" dirty="0"/>
          </a:p>
          <a:p>
            <a:pPr lvl="1"/>
            <a:r>
              <a:rPr lang="en-US" altLang="zh-CN" dirty="0"/>
              <a:t>HMM </a:t>
            </a:r>
            <a:r>
              <a:rPr lang="zh-CN" altLang="en-US" dirty="0"/>
              <a:t>隐马尔科夫模型</a:t>
            </a:r>
            <a:endParaRPr lang="en-US" altLang="zh-CN" dirty="0"/>
          </a:p>
          <a:p>
            <a:pPr lvl="1"/>
            <a:r>
              <a:rPr lang="en-US" altLang="zh-CN" dirty="0"/>
              <a:t>CRF </a:t>
            </a:r>
            <a:r>
              <a:rPr lang="zh-CN" altLang="en-US" dirty="0"/>
              <a:t>条件随机场</a:t>
            </a:r>
            <a:endParaRPr lang="en-US" altLang="zh-CN" dirty="0"/>
          </a:p>
          <a:p>
            <a:pPr lvl="1"/>
            <a:r>
              <a:rPr lang="en-US" altLang="zh-CN" dirty="0" err="1"/>
              <a:t>BiLSTM</a:t>
            </a:r>
            <a:r>
              <a:rPr lang="en-US" altLang="zh-CN" dirty="0"/>
              <a:t> + CRF </a:t>
            </a:r>
            <a:r>
              <a:rPr lang="zh-CN" altLang="en-US" dirty="0"/>
              <a:t>双向</a:t>
            </a:r>
            <a:r>
              <a:rPr lang="en-US" altLang="zh-CN" dirty="0"/>
              <a:t>LSTM+CRF</a:t>
            </a:r>
          </a:p>
        </p:txBody>
      </p:sp>
    </p:spTree>
    <p:extLst>
      <p:ext uri="{BB962C8B-B14F-4D97-AF65-F5344CB8AC3E}">
        <p14:creationId xmlns:p14="http://schemas.microsoft.com/office/powerpoint/2010/main" val="9371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279C-5EBB-4A7D-B1B8-4F82525A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Hidden Markov </a:t>
            </a:r>
            <a:r>
              <a:rPr lang="en-US" altLang="zh-CN" cap="none" dirty="0" err="1"/>
              <a:t>Model,HMM</a:t>
            </a:r>
            <a:r>
              <a:rPr lang="en-US" altLang="zh-CN" cap="none" dirty="0"/>
              <a:t> 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ED3B-622C-45C9-AB74-67F571AC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隐马尔可夫模型认为观测序列</a:t>
            </a:r>
            <a:r>
              <a:rPr lang="en-US" altLang="zh-CN" dirty="0"/>
              <a:t>(observation sequence)</a:t>
            </a:r>
            <a:r>
              <a:rPr lang="zh-CN" altLang="en-US" dirty="0"/>
              <a:t>是由状态序列</a:t>
            </a:r>
            <a:r>
              <a:rPr lang="en-US" altLang="zh-CN" dirty="0"/>
              <a:t>(state sequence)</a:t>
            </a:r>
            <a:r>
              <a:rPr lang="zh-CN" altLang="en-US" dirty="0"/>
              <a:t>决定。</a:t>
            </a:r>
            <a:endParaRPr lang="en-US" altLang="zh-CN" dirty="0"/>
          </a:p>
          <a:p>
            <a:pPr lvl="1"/>
            <a:r>
              <a:rPr lang="en-US" altLang="zh-CN" dirty="0"/>
              <a:t>HMM</a:t>
            </a:r>
            <a:r>
              <a:rPr lang="zh-CN" altLang="en-US" dirty="0"/>
              <a:t>模型由初始概率、转移概率、观测概率三部分组成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 err="1"/>
              <a:t>rr</a:t>
            </a:r>
            <a:r>
              <a:rPr lang="en-US" altLang="zh-CN" dirty="0"/>
              <a:t> ————&gt; v ————&gt; n</a:t>
            </a:r>
          </a:p>
          <a:p>
            <a:pPr marL="1371600" lvl="3" indent="0">
              <a:buNone/>
            </a:pPr>
            <a:r>
              <a:rPr lang="en-US" altLang="zh-CN" dirty="0"/>
              <a:t>↓                   ↓                   ↓</a:t>
            </a:r>
          </a:p>
          <a:p>
            <a:pPr marL="1371600" lvl="3" indent="0">
              <a:buNone/>
            </a:pPr>
            <a:r>
              <a:rPr lang="zh-CN" altLang="en-US" dirty="0"/>
              <a:t>我               喜欢 </a:t>
            </a:r>
            <a:r>
              <a:rPr lang="en-US" altLang="zh-CN" dirty="0"/>
              <a:t>	           </a:t>
            </a:r>
            <a:r>
              <a:rPr lang="zh-CN" altLang="en-US" dirty="0"/>
              <a:t>篮球 </a:t>
            </a:r>
            <a:endParaRPr lang="en-US" altLang="zh-CN" dirty="0"/>
          </a:p>
          <a:p>
            <a:r>
              <a:rPr lang="zh-CN" altLang="en-US" dirty="0"/>
              <a:t>两个基本假设</a:t>
            </a:r>
            <a:endParaRPr lang="en-US" altLang="zh-CN" dirty="0"/>
          </a:p>
          <a:p>
            <a:pPr lvl="1"/>
            <a:r>
              <a:rPr lang="zh-CN" altLang="en-US" dirty="0"/>
              <a:t>齐次马尔科夫性假设：任意时刻</a:t>
            </a:r>
            <a:r>
              <a:rPr lang="en-US" altLang="zh-CN" dirty="0"/>
              <a:t>t</a:t>
            </a:r>
            <a:r>
              <a:rPr lang="zh-CN" altLang="en-US" dirty="0"/>
              <a:t>状态只依赖于前一个时刻</a:t>
            </a:r>
            <a:endParaRPr lang="en-US" altLang="zh-CN" dirty="0"/>
          </a:p>
          <a:p>
            <a:pPr lvl="1"/>
            <a:r>
              <a:rPr lang="zh-CN" altLang="en-US" dirty="0"/>
              <a:t>观测独立性假设：任意时刻</a:t>
            </a:r>
            <a:r>
              <a:rPr lang="en-US" altLang="zh-CN" dirty="0"/>
              <a:t>t</a:t>
            </a:r>
            <a:r>
              <a:rPr lang="zh-CN" altLang="en-US" dirty="0"/>
              <a:t>观测只依赖于该时刻马尔可夫链状态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4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2EFB-13B8-47E2-99E0-EBC0D800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学习问题与预测问题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4426F-04D4-473C-923F-F9B6D8F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学习问题</a:t>
            </a:r>
            <a:endParaRPr lang="en-US" altLang="zh-CN" dirty="0"/>
          </a:p>
          <a:p>
            <a:pPr lvl="1"/>
            <a:r>
              <a:rPr lang="zh-CN" altLang="en-US" dirty="0"/>
              <a:t>监督学习（训练数据含有隐藏序列）</a:t>
            </a:r>
            <a:endParaRPr lang="en-US" altLang="zh-CN" dirty="0"/>
          </a:p>
          <a:p>
            <a:pPr lvl="2"/>
            <a:r>
              <a:rPr lang="zh-CN" altLang="en-US" dirty="0"/>
              <a:t>极大似然估计，从标注数据中统计转移概率、观测概率、初始概率</a:t>
            </a:r>
            <a:endParaRPr lang="en-US" altLang="zh-CN" dirty="0"/>
          </a:p>
          <a:p>
            <a:pPr lvl="1"/>
            <a:r>
              <a:rPr lang="zh-CN" altLang="en-US" dirty="0"/>
              <a:t>非监督学习（训练数据不含隐藏序列）</a:t>
            </a:r>
            <a:endParaRPr lang="en-US" altLang="zh-CN" dirty="0"/>
          </a:p>
          <a:p>
            <a:pPr lvl="2"/>
            <a:r>
              <a:rPr lang="en-US" altLang="zh-CN" i="1" dirty="0"/>
              <a:t>HMM</a:t>
            </a:r>
            <a:r>
              <a:rPr lang="zh-CN" altLang="en-US" i="1" dirty="0"/>
              <a:t>模型  </a:t>
            </a:r>
            <a:r>
              <a:rPr lang="el-GR" altLang="zh-CN" i="1" dirty="0"/>
              <a:t>λ</a:t>
            </a:r>
            <a:r>
              <a:rPr lang="el-GR" altLang="zh-CN" dirty="0"/>
              <a:t>=(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l-GR" altLang="zh-CN" i="1" dirty="0"/>
              <a:t>π</a:t>
            </a:r>
            <a:r>
              <a:rPr lang="el-GR" altLang="zh-CN" dirty="0"/>
              <a:t>)</a:t>
            </a:r>
            <a:r>
              <a:rPr lang="zh-CN" altLang="en-US" dirty="0"/>
              <a:t>，观测序列</a:t>
            </a:r>
            <a:r>
              <a:rPr lang="pt-BR" altLang="zh-CN" dirty="0"/>
              <a:t>{</a:t>
            </a:r>
            <a:r>
              <a:rPr lang="pt-BR" altLang="zh-CN" i="1" dirty="0"/>
              <a:t>O</a:t>
            </a:r>
            <a:r>
              <a:rPr lang="pt-BR" altLang="zh-CN" dirty="0"/>
              <a:t>1​,</a:t>
            </a:r>
            <a:r>
              <a:rPr lang="pt-BR" altLang="zh-CN" i="1" dirty="0"/>
              <a:t>O</a:t>
            </a:r>
            <a:r>
              <a:rPr lang="pt-BR" altLang="zh-CN" dirty="0"/>
              <a:t>2​,⋯,</a:t>
            </a:r>
            <a:r>
              <a:rPr lang="pt-BR" altLang="zh-CN" i="1" dirty="0"/>
              <a:t>Os</a:t>
            </a:r>
            <a:r>
              <a:rPr lang="pt-BR" altLang="zh-CN" dirty="0"/>
              <a:t>​}</a:t>
            </a:r>
            <a:endParaRPr lang="en-US" altLang="zh-CN" dirty="0"/>
          </a:p>
          <a:p>
            <a:pPr lvl="2"/>
            <a:r>
              <a:rPr lang="en-US" altLang="zh-CN" dirty="0"/>
              <a:t>EM</a:t>
            </a:r>
            <a:r>
              <a:rPr lang="zh-CN" altLang="en-US" dirty="0"/>
              <a:t>算法求解</a:t>
            </a:r>
            <a:r>
              <a:rPr lang="en-US" altLang="zh-CN" dirty="0"/>
              <a:t>   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O</a:t>
            </a:r>
            <a:r>
              <a:rPr lang="en-US" altLang="zh-CN" dirty="0"/>
              <a:t>∣</a:t>
            </a:r>
            <a:r>
              <a:rPr lang="el-GR" altLang="zh-CN" i="1" dirty="0"/>
              <a:t>λ</a:t>
            </a:r>
            <a:r>
              <a:rPr lang="el-GR" altLang="zh-CN" dirty="0"/>
              <a:t>)=∑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O</a:t>
            </a:r>
            <a:r>
              <a:rPr lang="en-US" altLang="zh-CN" dirty="0"/>
              <a:t>∣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l-GR" altLang="zh-CN" i="1" dirty="0"/>
              <a:t>λ</a:t>
            </a:r>
            <a:r>
              <a:rPr lang="el-GR" altLang="zh-CN" dirty="0"/>
              <a:t>)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dirty="0"/>
              <a:t>∣</a:t>
            </a:r>
            <a:r>
              <a:rPr lang="el-GR" altLang="zh-CN" i="1" dirty="0"/>
              <a:t>λ</a:t>
            </a:r>
            <a:r>
              <a:rPr lang="el-GR" altLang="zh-CN" dirty="0"/>
              <a:t>)</a:t>
            </a:r>
            <a:endParaRPr lang="en-US" altLang="zh-CN" dirty="0"/>
          </a:p>
          <a:p>
            <a:r>
              <a:rPr lang="zh-CN" altLang="en-US" dirty="0"/>
              <a:t>预测问题</a:t>
            </a:r>
            <a:endParaRPr lang="en-US" altLang="zh-CN" dirty="0"/>
          </a:p>
          <a:p>
            <a:pPr lvl="1"/>
            <a:r>
              <a:rPr lang="zh-CN" altLang="en-US" dirty="0"/>
              <a:t>已知</a:t>
            </a:r>
            <a:r>
              <a:rPr lang="en-US" altLang="zh-CN" dirty="0"/>
              <a:t>HMM</a:t>
            </a:r>
            <a:r>
              <a:rPr lang="zh-CN" altLang="en-US" dirty="0"/>
              <a:t>模型和观测序列，求隐藏序列</a:t>
            </a:r>
            <a:endParaRPr lang="en-US" altLang="zh-CN" dirty="0"/>
          </a:p>
          <a:p>
            <a:pPr lvl="2"/>
            <a:r>
              <a:rPr lang="zh-CN" altLang="en-US" dirty="0"/>
              <a:t>维特比算法求解概率最大路径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09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E1292-7936-4466-8355-B177E1C7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预测问题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FCEE6-64A1-4378-B8D9-0C6956BEF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假设已知</a:t>
                </a:r>
                <a:r>
                  <a:rPr lang="en-US" altLang="zh-C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，代表两个盒子的转移概率，</a:t>
                </a:r>
                <a:r>
                  <a:rPr lang="en-US" altLang="zh-CN" dirty="0"/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，代表每个盒子取出红球或者白球的概率，</a:t>
                </a:r>
                <a:r>
                  <a:rPr lang="en-US" altLang="zh-CN" dirty="0"/>
                  <a:t>π=[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 ]</a:t>
                </a:r>
                <a:r>
                  <a:rPr lang="zh-CN" altLang="en-US" dirty="0"/>
                  <a:t>，代表第一次选择盒子的概率，假设观测序列为</a:t>
                </a:r>
                <a:r>
                  <a:rPr lang="en-US" altLang="zh-CN" dirty="0"/>
                  <a:t>O=(</a:t>
                </a:r>
                <a:r>
                  <a:rPr lang="zh-CN" altLang="en-US" dirty="0"/>
                  <a:t>红，白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，求两次选择盒子的序列。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维特比算法求解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T=1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a_1(1) = 0.3*0.4 = 0.12    a_1(2) = 0.7*0.5=0.35</a:t>
                </a:r>
              </a:p>
              <a:p>
                <a:pPr lvl="2"/>
                <a:r>
                  <a:rPr lang="en-US" altLang="zh-CN" dirty="0"/>
                  <a:t>T=2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a_2(1) = max[0.12*0.4,0.35*0.2]*0.6 =0.042    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0.35*0.2,</a:t>
                </a:r>
                <a:r>
                  <a:rPr lang="zh-CN" altLang="en-US" dirty="0"/>
                  <a:t>记录第一次状态</a:t>
                </a:r>
                <a:r>
                  <a:rPr lang="en-US" altLang="zh-CN" dirty="0"/>
                  <a:t>2,  2</a:t>
                </a:r>
                <a:r>
                  <a:rPr lang="en-US" altLang="zh-CN" dirty="0">
                    <a:sym typeface="Wingdings" panose="05000000000000000000" pitchFamily="2" charset="2"/>
                  </a:rPr>
                  <a:t>1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 	 a_2(2) = max[0.12*0.6,0.35*0.8]*0.5=0.014     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0.35*0.8,</a:t>
                </a:r>
                <a:r>
                  <a:rPr lang="zh-CN" altLang="en-US" dirty="0"/>
                  <a:t>记录第一次状态</a:t>
                </a:r>
                <a:r>
                  <a:rPr lang="en-US" altLang="zh-CN" dirty="0"/>
                  <a:t>2,  2</a:t>
                </a:r>
                <a:r>
                  <a:rPr lang="en-US" altLang="zh-CN" dirty="0">
                    <a:sym typeface="Wingdings" panose="05000000000000000000" pitchFamily="2" charset="2"/>
                  </a:rPr>
                  <a:t>2 </a:t>
                </a:r>
              </a:p>
              <a:p>
                <a:pPr marL="914400" lvl="2" indent="0">
                  <a:buNone/>
                </a:pPr>
                <a:r>
                  <a:rPr lang="zh-CN" altLang="en-US" dirty="0"/>
                  <a:t>因此两次选择盒子的序列为</a:t>
                </a:r>
                <a:r>
                  <a:rPr lang="en-US" altLang="zh-CN" dirty="0"/>
                  <a:t>(2,2)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FCEE6-64A1-4378-B8D9-0C6956BEF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0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586B2-D329-45C0-9D12-2753BC38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Conditional random field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0D299-13FD-45DE-9567-A56DFC41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条件随机场是给定随机变量</a:t>
            </a:r>
            <a:r>
              <a:rPr lang="en-US" altLang="zh-CN" dirty="0"/>
              <a:t>X</a:t>
            </a:r>
            <a:r>
              <a:rPr lang="zh-CN" altLang="en-US" dirty="0"/>
              <a:t>的条件下，随机变量</a:t>
            </a:r>
            <a:r>
              <a:rPr lang="en-US" altLang="zh-CN" dirty="0"/>
              <a:t>Y</a:t>
            </a:r>
            <a:r>
              <a:rPr lang="zh-CN" altLang="en-US" dirty="0"/>
              <a:t>的马尔科夫随机场。</a:t>
            </a:r>
            <a:endParaRPr lang="en-US" altLang="zh-CN" dirty="0"/>
          </a:p>
          <a:p>
            <a:pPr lvl="1"/>
            <a:r>
              <a:rPr lang="en-US" altLang="zh-CN" dirty="0"/>
              <a:t>P(Y|X) 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是输出变量，表示标记序列，</a:t>
            </a:r>
            <a:r>
              <a:rPr lang="en-US" altLang="zh-CN" dirty="0"/>
              <a:t>X</a:t>
            </a:r>
            <a:r>
              <a:rPr lang="zh-CN" altLang="en-US" dirty="0"/>
              <a:t>是输入变量，表示观测序列。</a:t>
            </a:r>
            <a:endParaRPr lang="en-US" altLang="zh-CN" dirty="0"/>
          </a:p>
          <a:p>
            <a:pPr lvl="1"/>
            <a:r>
              <a:rPr lang="zh-CN" altLang="en-US" dirty="0"/>
              <a:t>条件随机场可以写成权值和特征函数乘积的形式</a:t>
            </a:r>
            <a:endParaRPr lang="en-US" altLang="zh-CN" dirty="0"/>
          </a:p>
          <a:p>
            <a:pPr lvl="2"/>
            <a:r>
              <a:rPr lang="en-US" altLang="zh-CN" dirty="0"/>
              <a:t>P(Y|X) = exp(w*F(</a:t>
            </a:r>
            <a:r>
              <a:rPr lang="en-US" altLang="zh-CN" dirty="0" err="1"/>
              <a:t>y,x</a:t>
            </a:r>
            <a:r>
              <a:rPr lang="en-US" altLang="zh-CN" dirty="0"/>
              <a:t>))</a:t>
            </a:r>
          </a:p>
          <a:p>
            <a:pPr lvl="2"/>
            <a:r>
              <a:rPr lang="zh-CN" altLang="en-US" dirty="0"/>
              <a:t>特征函数由人为指定，以地名识别为例，</a:t>
            </a:r>
            <a:r>
              <a:rPr lang="en-US" altLang="zh-CN" dirty="0"/>
              <a:t>s(</a:t>
            </a:r>
            <a:r>
              <a:rPr lang="en-US" altLang="zh-CN" dirty="0" err="1"/>
              <a:t>y,x,i</a:t>
            </a:r>
            <a:r>
              <a:rPr lang="en-US" altLang="zh-CN" dirty="0"/>
              <a:t>)=1,</a:t>
            </a:r>
            <a:r>
              <a:rPr lang="zh-CN" altLang="en-US" dirty="0"/>
              <a:t>如果</a:t>
            </a:r>
            <a:r>
              <a:rPr lang="en-US" altLang="zh-CN" dirty="0"/>
              <a:t>y=LOE  </a:t>
            </a:r>
            <a:r>
              <a:rPr lang="zh-CN" altLang="en-US" dirty="0"/>
              <a:t>且</a:t>
            </a:r>
            <a:r>
              <a:rPr lang="en-US" altLang="zh-CN" dirty="0"/>
              <a:t>x=</a:t>
            </a:r>
            <a:r>
              <a:rPr lang="zh-CN" altLang="en-US" dirty="0"/>
              <a:t>“市”，否则为</a:t>
            </a:r>
            <a:r>
              <a:rPr lang="en-US" altLang="zh-CN" dirty="0"/>
              <a:t>0</a:t>
            </a:r>
            <a:r>
              <a:rPr lang="zh-CN" altLang="en-US" dirty="0"/>
              <a:t>。如果该特征函数有一个较大的正权重，这表明倾向于把以“市”结尾的词标注为地名结尾。</a:t>
            </a:r>
            <a:r>
              <a:rPr lang="en-US" altLang="zh-CN" dirty="0"/>
              <a:t>t(y_i-1,y_i</a:t>
            </a:r>
            <a:r>
              <a:rPr lang="zh-CN" altLang="en-US" dirty="0"/>
              <a:t>，</a:t>
            </a:r>
            <a:r>
              <a:rPr lang="en-US" altLang="zh-CN" dirty="0" err="1"/>
              <a:t>x,i</a:t>
            </a:r>
            <a:r>
              <a:rPr lang="en-US" altLang="zh-CN" dirty="0"/>
              <a:t>)=1</a:t>
            </a:r>
            <a:r>
              <a:rPr lang="zh-CN" altLang="en-US" dirty="0"/>
              <a:t>，如果</a:t>
            </a:r>
            <a:r>
              <a:rPr lang="en-US" altLang="zh-CN" dirty="0"/>
              <a:t>y_i-1=LOS</a:t>
            </a:r>
            <a:r>
              <a:rPr lang="zh-CN" altLang="en-US" dirty="0"/>
              <a:t>，且</a:t>
            </a:r>
            <a:r>
              <a:rPr lang="en-US" altLang="zh-CN" dirty="0" err="1"/>
              <a:t>y_i</a:t>
            </a:r>
            <a:r>
              <a:rPr lang="en-US" altLang="zh-CN" dirty="0"/>
              <a:t>=LOE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。如果该特征函数有一个较大的正权重，表示地名开头后一般跟随地名结尾。</a:t>
            </a:r>
            <a:endParaRPr lang="en-US" altLang="zh-CN" dirty="0"/>
          </a:p>
          <a:p>
            <a:pPr lvl="2"/>
            <a:r>
              <a:rPr lang="zh-CN" altLang="en-US" dirty="0"/>
              <a:t>学习算法可通过极大似然估计求得权值。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7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0039-B963-4270-935A-225F6081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条件随机场的预测问题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2E3C6-084F-4A46-A02E-8A145AF7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HMM</a:t>
            </a:r>
            <a:r>
              <a:rPr lang="zh-CN" altLang="en-US" dirty="0"/>
              <a:t>模型，条件随机场同样采用维特比算法求解。</a:t>
            </a:r>
            <a:endParaRPr lang="en-US" altLang="zh-CN" dirty="0"/>
          </a:p>
          <a:p>
            <a:pPr lvl="1"/>
            <a:r>
              <a:rPr lang="zh-CN" altLang="en-US" dirty="0"/>
              <a:t>条件随机场的最优路径问题</a:t>
            </a:r>
            <a:endParaRPr lang="en-US" altLang="zh-CN" dirty="0"/>
          </a:p>
          <a:p>
            <a:pPr lvl="2"/>
            <a:r>
              <a:rPr lang="en-US" altLang="zh-CN" dirty="0" err="1"/>
              <a:t>max_y</a:t>
            </a:r>
            <a:r>
              <a:rPr lang="en-US" altLang="zh-CN" dirty="0"/>
              <a:t>(w*F(</a:t>
            </a:r>
            <a:r>
              <a:rPr lang="en-US" altLang="zh-CN" dirty="0" err="1"/>
              <a:t>y,x</a:t>
            </a:r>
            <a:r>
              <a:rPr lang="en-US" altLang="zh-CN" dirty="0"/>
              <a:t>))</a:t>
            </a:r>
          </a:p>
          <a:p>
            <a:pPr lvl="1"/>
            <a:r>
              <a:rPr lang="zh-CN" altLang="en-US" dirty="0"/>
              <a:t>维特比算法求解：</a:t>
            </a:r>
            <a:endParaRPr lang="en-US" altLang="zh-CN" dirty="0"/>
          </a:p>
          <a:p>
            <a:pPr lvl="2"/>
            <a:r>
              <a:rPr lang="zh-CN" altLang="en-US" dirty="0"/>
              <a:t>初始状态，计算位置</a:t>
            </a:r>
            <a:r>
              <a:rPr lang="en-US" altLang="zh-CN" dirty="0"/>
              <a:t>1</a:t>
            </a:r>
            <a:r>
              <a:rPr lang="zh-CN" altLang="en-US" dirty="0"/>
              <a:t>的各个标记的</a:t>
            </a:r>
            <a:r>
              <a:rPr lang="en-US" altLang="zh-CN" dirty="0"/>
              <a:t>j</a:t>
            </a:r>
            <a:r>
              <a:rPr lang="zh-CN" altLang="en-US" dirty="0"/>
              <a:t>“概率” </a:t>
            </a:r>
            <a:r>
              <a:rPr lang="en-US" altLang="zh-CN" dirty="0"/>
              <a:t>p_1(j)=w*F_1(y0=start,y1=</a:t>
            </a:r>
            <a:r>
              <a:rPr lang="en-US" altLang="zh-CN" dirty="0" err="1"/>
              <a:t>j,x</a:t>
            </a:r>
            <a:r>
              <a:rPr lang="en-US" altLang="zh-CN" dirty="0"/>
              <a:t>),j=1,2,……m</a:t>
            </a:r>
          </a:p>
          <a:p>
            <a:pPr lvl="2"/>
            <a:r>
              <a:rPr lang="zh-CN" altLang="en-US" dirty="0"/>
              <a:t>最优子结构：</a:t>
            </a:r>
            <a:r>
              <a:rPr lang="en-US" altLang="zh-CN" dirty="0" err="1"/>
              <a:t>p_i</a:t>
            </a:r>
            <a:r>
              <a:rPr lang="en-US" altLang="zh-CN" dirty="0"/>
              <a:t>(l)=max[p_i-1(j) + w*</a:t>
            </a:r>
            <a:r>
              <a:rPr lang="en-US" altLang="zh-CN" dirty="0" err="1"/>
              <a:t>F_i</a:t>
            </a:r>
            <a:r>
              <a:rPr lang="en-US" altLang="zh-CN" dirty="0"/>
              <a:t>(y_i-1=</a:t>
            </a:r>
            <a:r>
              <a:rPr lang="en-US" altLang="zh-CN" dirty="0" err="1"/>
              <a:t>j,y_i</a:t>
            </a:r>
            <a:r>
              <a:rPr lang="en-US" altLang="zh-CN" dirty="0"/>
              <a:t>=</a:t>
            </a:r>
            <a:r>
              <a:rPr lang="en-US" altLang="zh-CN" dirty="0" err="1"/>
              <a:t>l,x</a:t>
            </a:r>
            <a:r>
              <a:rPr lang="en-US" altLang="zh-CN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623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40713-9A60-45B4-96B8-6DB3446D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r>
              <a:rPr lang="en-US" altLang="zh-CN" dirty="0"/>
              <a:t> + CRF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AC554-3914-49E7-B9AD-348FE261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条件随机场根据特征函数，学习到转移概率，预测问题使用维特比算法求解。</a:t>
            </a:r>
            <a:endParaRPr lang="en-US" altLang="zh-CN" dirty="0"/>
          </a:p>
          <a:p>
            <a:r>
              <a:rPr lang="zh-CN" altLang="en-US" dirty="0"/>
              <a:t>利用深度学习更强的特征提取能力，在</a:t>
            </a:r>
            <a:r>
              <a:rPr lang="en-US" altLang="zh-CN" dirty="0"/>
              <a:t>LSTM output</a:t>
            </a:r>
            <a:r>
              <a:rPr lang="zh-CN" altLang="en-US" dirty="0"/>
              <a:t>层获得每个位置标注分值，后接</a:t>
            </a:r>
            <a:r>
              <a:rPr lang="en-US" altLang="zh-CN" dirty="0"/>
              <a:t>CRF</a:t>
            </a:r>
            <a:r>
              <a:rPr lang="zh-CN" altLang="en-US" dirty="0"/>
              <a:t>层，其参数为转移矩阵。预测问题同样使用维特比算法求解。</a:t>
            </a:r>
            <a:endParaRPr lang="en-US" altLang="zh-CN" dirty="0"/>
          </a:p>
          <a:p>
            <a:r>
              <a:rPr lang="zh-CN" altLang="en-US" dirty="0"/>
              <a:t>网络结构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9813FC-4EBC-4013-A62F-4704FEE5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28" y="3429000"/>
            <a:ext cx="3888511" cy="31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E843-36D8-452E-8064-D7EDFEBE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9613"/>
            <a:ext cx="9603275" cy="1049235"/>
          </a:xfrm>
        </p:spPr>
        <p:txBody>
          <a:bodyPr/>
          <a:lstStyle/>
          <a:p>
            <a:r>
              <a:rPr lang="zh-CN" altLang="en-US" dirty="0"/>
              <a:t>序列标注结果分析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5055A-C8A8-45D9-BEB7-CB2F8C92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8279"/>
            <a:ext cx="9603275" cy="4145371"/>
          </a:xfrm>
        </p:spPr>
        <p:txBody>
          <a:bodyPr/>
          <a:lstStyle/>
          <a:p>
            <a:r>
              <a:rPr lang="zh-CN" altLang="en-US" dirty="0"/>
              <a:t>地名识别为例</a:t>
            </a:r>
            <a:endParaRPr lang="en-US" altLang="zh-CN" dirty="0"/>
          </a:p>
          <a:p>
            <a:pPr lvl="1"/>
            <a:r>
              <a:rPr lang="en-US" altLang="zh-CN" dirty="0"/>
              <a:t>CRF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BiLSTM+CRF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4D5100-E13B-446D-B6D4-D2FA4A71A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43271"/>
              </p:ext>
            </p:extLst>
          </p:nvPr>
        </p:nvGraphicFramePr>
        <p:xfrm>
          <a:off x="2189216" y="28946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94530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85597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0169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9497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513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7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77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0899FE-EEDB-4F48-AEB9-83880C4D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95180"/>
              </p:ext>
            </p:extLst>
          </p:nvPr>
        </p:nvGraphicFramePr>
        <p:xfrm>
          <a:off x="2189216" y="48397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81623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6732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06490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6900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274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7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6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3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A924-2917-4BC4-AC1A-85355866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5D35E-C13F-4F12-B769-03BFC215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错误结果分析：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临汾</a:t>
            </a:r>
            <a:r>
              <a:rPr lang="zh-CN" altLang="en-US" dirty="0"/>
              <a:t>路遇车祸他挺身而出救伤者    标记值</a:t>
            </a:r>
            <a:r>
              <a:rPr lang="en-US" altLang="zh-CN" dirty="0"/>
              <a:t>-</a:t>
            </a:r>
            <a:r>
              <a:rPr lang="zh-CN" altLang="en-US" dirty="0"/>
              <a:t>临汾，预测值</a:t>
            </a:r>
            <a:r>
              <a:rPr lang="en-US" altLang="zh-CN" dirty="0"/>
              <a:t>-</a:t>
            </a:r>
            <a:r>
              <a:rPr lang="zh-CN" altLang="en-US" dirty="0"/>
              <a:t>临汾路   </a:t>
            </a:r>
            <a:endParaRPr lang="en-US" altLang="zh-CN" dirty="0"/>
          </a:p>
          <a:p>
            <a:pPr lvl="1"/>
            <a:r>
              <a:rPr lang="zh-CN" altLang="en-US" dirty="0"/>
              <a:t>凌晨</a:t>
            </a:r>
            <a:r>
              <a:rPr lang="zh-CN" altLang="en-US" dirty="0">
                <a:solidFill>
                  <a:srgbClr val="FF0000"/>
                </a:solidFill>
              </a:rPr>
              <a:t>军埠镇</a:t>
            </a:r>
            <a:r>
              <a:rPr lang="zh-CN" altLang="en-US" dirty="0">
                <a:solidFill>
                  <a:srgbClr val="00B050"/>
                </a:solidFill>
              </a:rPr>
              <a:t>石桥头</a:t>
            </a:r>
            <a:r>
              <a:rPr lang="zh-CN" altLang="en-US" dirty="0"/>
              <a:t>发生车祸</a:t>
            </a:r>
            <a:r>
              <a:rPr lang="en-US" altLang="zh-CN" dirty="0"/>
              <a:t>	        </a:t>
            </a:r>
            <a:r>
              <a:rPr lang="zh-CN" altLang="en-US" dirty="0"/>
              <a:t>标记值</a:t>
            </a:r>
            <a:r>
              <a:rPr lang="en-US" altLang="zh-CN" dirty="0"/>
              <a:t>-</a:t>
            </a:r>
            <a:r>
              <a:rPr lang="zh-CN" altLang="en-US" dirty="0"/>
              <a:t>军埠镇，石桥头  预测值</a:t>
            </a:r>
            <a:r>
              <a:rPr lang="en-US" altLang="zh-CN" dirty="0"/>
              <a:t>-</a:t>
            </a:r>
            <a:r>
              <a:rPr lang="zh-CN" altLang="en-US" dirty="0"/>
              <a:t>军埠镇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禄丰</a:t>
            </a:r>
            <a:r>
              <a:rPr lang="zh-CN" altLang="en-US" dirty="0">
                <a:solidFill>
                  <a:srgbClr val="00B050"/>
                </a:solidFill>
              </a:rPr>
              <a:t>润都</a:t>
            </a:r>
            <a:r>
              <a:rPr lang="zh-CN" altLang="en-US" dirty="0">
                <a:solidFill>
                  <a:srgbClr val="0070C0"/>
                </a:solidFill>
              </a:rPr>
              <a:t>世纪城</a:t>
            </a:r>
            <a:r>
              <a:rPr lang="zh-CN" altLang="en-US" dirty="0"/>
              <a:t>发生交通事故</a:t>
            </a:r>
            <a:r>
              <a:rPr lang="en-US" altLang="zh-CN" dirty="0"/>
              <a:t>        </a:t>
            </a:r>
            <a:r>
              <a:rPr lang="zh-CN" altLang="en-US" dirty="0"/>
              <a:t>标记值</a:t>
            </a:r>
            <a:r>
              <a:rPr lang="en-US" altLang="zh-CN" dirty="0"/>
              <a:t>-</a:t>
            </a:r>
            <a:r>
              <a:rPr lang="zh-CN" altLang="en-US" dirty="0"/>
              <a:t>禄丰 预测值</a:t>
            </a:r>
            <a:r>
              <a:rPr lang="en-US" altLang="zh-CN" dirty="0"/>
              <a:t>-</a:t>
            </a:r>
            <a:r>
              <a:rPr lang="zh-CN" altLang="en-US" dirty="0"/>
              <a:t>禄丰 润都 世纪城</a:t>
            </a:r>
            <a:endParaRPr lang="en-US" altLang="zh-CN" dirty="0"/>
          </a:p>
          <a:p>
            <a:r>
              <a:rPr lang="en-US" altLang="zh-CN" dirty="0" err="1"/>
              <a:t>BiLSTM+CRF</a:t>
            </a:r>
            <a:r>
              <a:rPr lang="zh-CN" altLang="en-US" dirty="0"/>
              <a:t>结构并未显示出较大优势</a:t>
            </a:r>
            <a:endParaRPr lang="en-US" altLang="zh-CN" dirty="0"/>
          </a:p>
          <a:p>
            <a:pPr lvl="1"/>
            <a:r>
              <a:rPr lang="zh-CN" altLang="en-US" dirty="0"/>
              <a:t>可能原因</a:t>
            </a:r>
            <a:endParaRPr lang="en-US" altLang="zh-CN" dirty="0"/>
          </a:p>
          <a:p>
            <a:pPr lvl="2"/>
            <a:r>
              <a:rPr lang="zh-CN" altLang="en-US" dirty="0"/>
              <a:t>数据量较小</a:t>
            </a:r>
            <a:endParaRPr lang="en-US" altLang="zh-CN" dirty="0"/>
          </a:p>
          <a:p>
            <a:pPr lvl="2"/>
            <a:r>
              <a:rPr lang="zh-CN" altLang="en-US" dirty="0"/>
              <a:t>地名串灵活且长度较短，用特征模板在窗口内提取的特征有效，</a:t>
            </a:r>
            <a:r>
              <a:rPr lang="en-US" altLang="zh-CN" dirty="0"/>
              <a:t>LSTM</a:t>
            </a:r>
            <a:r>
              <a:rPr lang="zh-CN" altLang="en-US" dirty="0"/>
              <a:t>未能体现其挖掘较长距离语义特征的能力。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1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D4C5-9338-44A6-90DE-6F786B89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事件元素消歧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1CFB7-0B6B-4D77-9A82-4A49B3DB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使用简单方法对相关人物、地点等事件元素消歧</a:t>
            </a:r>
            <a:endParaRPr lang="en-US" altLang="zh-CN" dirty="0"/>
          </a:p>
          <a:p>
            <a:pPr lvl="1"/>
            <a:r>
              <a:rPr lang="zh-CN" altLang="en-US" dirty="0"/>
              <a:t>若相关人物、相关地点抽取结果唯一，则认为其为相关元素</a:t>
            </a:r>
            <a:endParaRPr lang="en-US" altLang="zh-CN" dirty="0"/>
          </a:p>
          <a:p>
            <a:pPr lvl="1"/>
            <a:r>
              <a:rPr lang="zh-CN" altLang="en-US" dirty="0"/>
              <a:t>若抽取结果不唯一</a:t>
            </a:r>
            <a:endParaRPr lang="en-US" altLang="zh-CN" dirty="0"/>
          </a:p>
          <a:p>
            <a:pPr lvl="2"/>
            <a:r>
              <a:rPr lang="zh-CN" altLang="en-US" dirty="0"/>
              <a:t>若句子蕴含触发词，若相关元素在触发词的主语或者宾语中出现，则认为其更相关</a:t>
            </a:r>
            <a:endParaRPr lang="en-US" altLang="zh-CN" dirty="0"/>
          </a:p>
          <a:p>
            <a:pPr lvl="2"/>
            <a:r>
              <a:rPr lang="zh-CN" altLang="en-US" dirty="0"/>
              <a:t>若句子不蕴含触发词，考虑句子关键词和正文关键词，若其在句子和正文关键词中均具有较高权重，则认为其更相关。</a:t>
            </a:r>
          </a:p>
        </p:txBody>
      </p:sp>
    </p:spTree>
    <p:extLst>
      <p:ext uri="{BB962C8B-B14F-4D97-AF65-F5344CB8AC3E}">
        <p14:creationId xmlns:p14="http://schemas.microsoft.com/office/powerpoint/2010/main" val="26707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757AF-F42B-43FB-A7EE-8EFB8263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事件抽取任务定义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CB5F0-0288-436D-9083-619D0C7B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事件类别发现</a:t>
            </a:r>
            <a:endParaRPr lang="en-US" altLang="zh-CN" dirty="0"/>
          </a:p>
          <a:p>
            <a:pPr lvl="1"/>
            <a:r>
              <a:rPr lang="zh-CN" altLang="en-US" dirty="0"/>
              <a:t>预定义事件</a:t>
            </a:r>
            <a:endParaRPr lang="en-US" altLang="zh-CN" dirty="0"/>
          </a:p>
          <a:p>
            <a:pPr lvl="1"/>
            <a:r>
              <a:rPr lang="zh-CN" altLang="en-US" dirty="0"/>
              <a:t>开放域事件</a:t>
            </a:r>
            <a:endParaRPr lang="en-US" altLang="zh-CN" dirty="0"/>
          </a:p>
          <a:p>
            <a:r>
              <a:rPr lang="zh-CN" altLang="en-US" dirty="0"/>
              <a:t>事件类别识别</a:t>
            </a:r>
            <a:endParaRPr lang="en-US" altLang="zh-CN" dirty="0"/>
          </a:p>
          <a:p>
            <a:pPr lvl="1"/>
            <a:r>
              <a:rPr lang="zh-CN" altLang="en-US" dirty="0"/>
              <a:t>事件触发词</a:t>
            </a:r>
            <a:endParaRPr lang="en-US" altLang="zh-CN" dirty="0"/>
          </a:p>
          <a:p>
            <a:r>
              <a:rPr lang="zh-CN" altLang="en-US" dirty="0"/>
              <a:t>事件元素识别</a:t>
            </a:r>
            <a:endParaRPr lang="en-US" altLang="zh-CN" dirty="0"/>
          </a:p>
          <a:p>
            <a:pPr lvl="1"/>
            <a:r>
              <a:rPr lang="zh-CN" altLang="en-US" dirty="0"/>
              <a:t>事件相关元素</a:t>
            </a:r>
          </a:p>
        </p:txBody>
      </p:sp>
    </p:spTree>
    <p:extLst>
      <p:ext uri="{BB962C8B-B14F-4D97-AF65-F5344CB8AC3E}">
        <p14:creationId xmlns:p14="http://schemas.microsoft.com/office/powerpoint/2010/main" val="29263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7DEE-4C01-4500-8C37-CD46846A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69079-3086-474B-8AB3-15400A0B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事件抽取由于存在多个步骤，很容易造成错误累积。</a:t>
            </a:r>
            <a:endParaRPr lang="en-US" altLang="zh-CN" dirty="0"/>
          </a:p>
          <a:p>
            <a:pPr lvl="1"/>
            <a:r>
              <a:rPr lang="zh-CN" altLang="en-US" dirty="0"/>
              <a:t>加入新词发现结果，优化分词及句法分析结果</a:t>
            </a:r>
            <a:endParaRPr lang="en-US" altLang="zh-CN" dirty="0"/>
          </a:p>
          <a:p>
            <a:pPr lvl="1"/>
            <a:r>
              <a:rPr lang="zh-CN" altLang="en-US" dirty="0"/>
              <a:t>使用词向量相似度计算方法为新词添加可能的词性</a:t>
            </a:r>
            <a:endParaRPr lang="en-US" altLang="zh-CN" dirty="0"/>
          </a:p>
          <a:p>
            <a:r>
              <a:rPr lang="zh-CN" altLang="en-US" dirty="0"/>
              <a:t>触发词或触发模板抽取方法</a:t>
            </a:r>
            <a:endParaRPr lang="en-US" altLang="zh-CN" dirty="0"/>
          </a:p>
          <a:p>
            <a:pPr lvl="1"/>
            <a:r>
              <a:rPr lang="zh-CN" altLang="en-US" dirty="0"/>
              <a:t>序列标注方法抽取触发词</a:t>
            </a:r>
            <a:endParaRPr lang="en-US" altLang="zh-CN" dirty="0"/>
          </a:p>
          <a:p>
            <a:pPr lvl="1"/>
            <a:r>
              <a:rPr lang="zh-CN" altLang="en-US" dirty="0"/>
              <a:t>关联分析</a:t>
            </a:r>
            <a:r>
              <a:rPr lang="en-US" altLang="zh-CN" dirty="0" err="1"/>
              <a:t>apriori</a:t>
            </a:r>
            <a:r>
              <a:rPr lang="zh-CN" altLang="en-US" dirty="0"/>
              <a:t>方法抽取触发模板</a:t>
            </a:r>
            <a:endParaRPr lang="en-US" altLang="zh-CN" dirty="0"/>
          </a:p>
          <a:p>
            <a:pPr lvl="1"/>
            <a:r>
              <a:rPr lang="en-US" altLang="zh-CN" dirty="0"/>
              <a:t>N-gram</a:t>
            </a:r>
            <a:r>
              <a:rPr lang="zh-CN" altLang="en-US" dirty="0"/>
              <a:t>滑动窗口统计触发模板</a:t>
            </a:r>
            <a:endParaRPr lang="en-US" altLang="zh-CN" dirty="0"/>
          </a:p>
          <a:p>
            <a:r>
              <a:rPr lang="zh-CN" altLang="en-US" dirty="0"/>
              <a:t>事件类别发现</a:t>
            </a:r>
            <a:endParaRPr lang="en-US" altLang="zh-CN" dirty="0"/>
          </a:p>
          <a:p>
            <a:pPr lvl="1"/>
            <a:r>
              <a:rPr lang="zh-CN" altLang="en-US" dirty="0"/>
              <a:t>采用基于</a:t>
            </a:r>
            <a:r>
              <a:rPr lang="en-US" altLang="zh-CN" dirty="0"/>
              <a:t>LDA</a:t>
            </a:r>
            <a:r>
              <a:rPr lang="zh-CN" altLang="en-US" dirty="0"/>
              <a:t>等的隐变量聚类方法，确定事件类别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5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54F2-B89B-40CA-A863-867E3646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91184-44B5-4A47-A5BC-E60760F1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事件抽取由于具有较长的处理步骤，错误累积问题是影响性能的关键之一。</a:t>
            </a:r>
            <a:endParaRPr lang="en-US" altLang="zh-CN" dirty="0"/>
          </a:p>
          <a:p>
            <a:r>
              <a:rPr lang="zh-CN" altLang="en-US" dirty="0"/>
              <a:t>事件抽取在开放域问题上效果一般，瓶颈在于事件类别发现。</a:t>
            </a:r>
            <a:endParaRPr lang="en-US" altLang="zh-CN" dirty="0"/>
          </a:p>
          <a:p>
            <a:r>
              <a:rPr lang="zh-CN" altLang="en-US" dirty="0"/>
              <a:t>在特定域问题上，使用规则词典结合机器学习的方法能够取得较好的结果。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18EBD-E890-443A-97B1-68D5B848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75BC-B2EE-4948-AEDE-40D16B3D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音乐领域典型事件抽取方法研究</a:t>
            </a:r>
            <a:endParaRPr lang="en-US" altLang="zh-CN" dirty="0"/>
          </a:p>
          <a:p>
            <a:r>
              <a:rPr lang="zh-CN" altLang="en-US" dirty="0"/>
              <a:t>李航 统计学习方法</a:t>
            </a:r>
            <a:r>
              <a:rPr lang="en-US" altLang="zh-CN" dirty="0"/>
              <a:t> 10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基于</a:t>
            </a:r>
            <a:r>
              <a:rPr lang="en-US" altLang="zh-CN" dirty="0">
                <a:hlinkClick r:id="rId3"/>
              </a:rPr>
              <a:t>CRF</a:t>
            </a:r>
            <a:r>
              <a:rPr lang="zh-CN" altLang="en-US" dirty="0">
                <a:hlinkClick r:id="rId3"/>
              </a:rPr>
              <a:t>的依存句法分析器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BiLSTM</a:t>
            </a:r>
            <a:r>
              <a:rPr lang="en-US" altLang="zh-CN" dirty="0">
                <a:hlinkClick r:id="rId4"/>
              </a:rPr>
              <a:t>-CRF</a:t>
            </a:r>
            <a:r>
              <a:rPr lang="zh-CN" altLang="en-US" dirty="0">
                <a:hlinkClick r:id="rId4"/>
              </a:rPr>
              <a:t>模型做基于字的中文命名实体识别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Let’s use </a:t>
            </a:r>
            <a:r>
              <a:rPr lang="en-US" altLang="zh-CN" dirty="0" err="1">
                <a:hlinkClick r:id="rId5"/>
              </a:rPr>
              <a:t>CoNLL</a:t>
            </a:r>
            <a:r>
              <a:rPr lang="en-US" altLang="zh-CN" dirty="0">
                <a:hlinkClick r:id="rId5"/>
              </a:rPr>
              <a:t> 2002 data to build a NER system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Open Domain Event Extraction from Twitter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7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324F594-DCD8-444D-82C1-321B340F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478" y="2198313"/>
            <a:ext cx="9603275" cy="104923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11445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C4D42-4F86-4A2D-A965-3095EA5A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事件抽取流程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151517-4385-40AF-8A40-B39CC5BAA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" y="2299066"/>
            <a:ext cx="9358730" cy="1904762"/>
          </a:xfrm>
        </p:spPr>
      </p:pic>
    </p:spTree>
    <p:extLst>
      <p:ext uri="{BB962C8B-B14F-4D97-AF65-F5344CB8AC3E}">
        <p14:creationId xmlns:p14="http://schemas.microsoft.com/office/powerpoint/2010/main" val="7429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1B36A-78F1-4CB1-9172-4C15E140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如何从大量无标注数据中实现事件抽取？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C4283-6A20-483B-B6C0-384AC185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开放域事件抽取</a:t>
            </a:r>
            <a:endParaRPr lang="en-US" altLang="zh-CN" dirty="0"/>
          </a:p>
          <a:p>
            <a:pPr lvl="1"/>
            <a:r>
              <a:rPr lang="zh-CN" altLang="en-US" dirty="0"/>
              <a:t>无任何信息，自动发现事件类别，进行事件抽取</a:t>
            </a:r>
            <a:endParaRPr lang="en-US" altLang="zh-CN" dirty="0"/>
          </a:p>
          <a:p>
            <a:r>
              <a:rPr lang="zh-CN" altLang="en-US" dirty="0"/>
              <a:t>预定义事件抽取</a:t>
            </a:r>
            <a:r>
              <a:rPr lang="en-US" altLang="zh-CN" dirty="0"/>
              <a:t>(ACE)</a:t>
            </a:r>
          </a:p>
          <a:p>
            <a:pPr lvl="1"/>
            <a:r>
              <a:rPr lang="zh-CN" altLang="en-US" dirty="0"/>
              <a:t>虽然数据无标注，但想要抽取某类事件，如交通事故事件，地震事件，体育比赛事件等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BCA1-7FD2-49EE-AAA6-0E7E7450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开放域事件抽取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4E593-86B0-4046-BC79-667192E5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整体思路：</a:t>
            </a:r>
            <a:endParaRPr lang="en-US" altLang="zh-CN" dirty="0"/>
          </a:p>
          <a:p>
            <a:pPr lvl="1"/>
            <a:r>
              <a:rPr lang="zh-CN" altLang="en-US" dirty="0"/>
              <a:t>先确定数据中都蕴涵哪些事件</a:t>
            </a:r>
            <a:endParaRPr lang="en-US" altLang="zh-CN" dirty="0"/>
          </a:p>
          <a:p>
            <a:pPr lvl="1"/>
            <a:r>
              <a:rPr lang="zh-CN" altLang="en-US" dirty="0"/>
              <a:t>问题转化为预定义事件抽取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80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DF65-DBA6-44CF-A920-77EE8D22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如何确定大量文本中蕴含的事件？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4F23-2604-4F9C-9D55-3D8880C2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领域事件词抽取</a:t>
            </a:r>
            <a:endParaRPr lang="en-US" altLang="zh-CN" dirty="0"/>
          </a:p>
          <a:p>
            <a:pPr lvl="1"/>
            <a:r>
              <a:rPr lang="zh-CN" altLang="en-US" dirty="0"/>
              <a:t>事件触发词是表征一个事件的关键，它直接引起事件的产生，是决定事件类别重要特征。</a:t>
            </a:r>
            <a:endParaRPr lang="en-US" altLang="zh-CN" dirty="0"/>
          </a:p>
          <a:p>
            <a:pPr lvl="1"/>
            <a:r>
              <a:rPr lang="zh-CN" altLang="en-US" dirty="0"/>
              <a:t>比如：追尾  </a:t>
            </a:r>
            <a:r>
              <a:rPr lang="en-US" altLang="zh-CN" dirty="0"/>
              <a:t>—— </a:t>
            </a:r>
            <a:r>
              <a:rPr lang="zh-CN" altLang="en-US" dirty="0"/>
              <a:t>交通事故事件，出演</a:t>
            </a:r>
            <a:r>
              <a:rPr lang="en-US" altLang="zh-CN" dirty="0"/>
              <a:t>/</a:t>
            </a:r>
            <a:r>
              <a:rPr lang="zh-CN" altLang="en-US" dirty="0"/>
              <a:t>扮演 </a:t>
            </a:r>
            <a:r>
              <a:rPr lang="en-US" altLang="zh-CN" dirty="0"/>
              <a:t>—— </a:t>
            </a:r>
            <a:r>
              <a:rPr lang="zh-CN" altLang="en-US" dirty="0"/>
              <a:t>明星拍戏事件</a:t>
            </a:r>
            <a:endParaRPr lang="en-US" altLang="zh-CN" dirty="0"/>
          </a:p>
          <a:p>
            <a:r>
              <a:rPr lang="zh-CN" altLang="en-US" dirty="0"/>
              <a:t>领域事件词聚类</a:t>
            </a:r>
            <a:endParaRPr lang="en-US" altLang="zh-CN" dirty="0"/>
          </a:p>
          <a:p>
            <a:pPr lvl="1"/>
            <a:r>
              <a:rPr lang="zh-CN" altLang="en-US" dirty="0"/>
              <a:t>将得到的领域事件词，通过聚类的方法，自动发现事件类型。</a:t>
            </a:r>
            <a:endParaRPr lang="en-US" altLang="zh-CN" dirty="0"/>
          </a:p>
          <a:p>
            <a:pPr lvl="2"/>
            <a:r>
              <a:rPr lang="zh-CN" altLang="en-US" dirty="0"/>
              <a:t>聚类指广义的聚类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56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2F54-F975-47EE-A6F1-A6C6E972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领域触发词的获取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CCD45-441B-444E-AFEF-24672D5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使用依存句法分析获取触发词</a:t>
            </a:r>
            <a:endParaRPr lang="en-US" altLang="zh-CN" dirty="0"/>
          </a:p>
          <a:p>
            <a:r>
              <a:rPr lang="zh-CN" altLang="en-US" dirty="0"/>
              <a:t>统计左右熵获取触发词</a:t>
            </a:r>
          </a:p>
        </p:txBody>
      </p:sp>
    </p:spTree>
    <p:extLst>
      <p:ext uri="{BB962C8B-B14F-4D97-AF65-F5344CB8AC3E}">
        <p14:creationId xmlns:p14="http://schemas.microsoft.com/office/powerpoint/2010/main" val="267509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51E12-64F3-4F29-BFB2-530CE55D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依存句法分析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F329E-4942-45F8-A542-A60AA5B8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依存句法分析是描述语法的一种方式，它识别句子中的“主谓宾定状补</a:t>
            </a:r>
            <a:r>
              <a:rPr lang="en-US" altLang="zh-CN" dirty="0"/>
              <a:t>”</a:t>
            </a:r>
            <a:r>
              <a:rPr lang="zh-CN" altLang="en-US" dirty="0"/>
              <a:t>等结构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3E010-723B-426C-B69A-0D597F265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99" y="2615815"/>
            <a:ext cx="884043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662</TotalTime>
  <Words>2157</Words>
  <Application>Microsoft Office PowerPoint</Application>
  <PresentationFormat>宽屏</PresentationFormat>
  <Paragraphs>233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Gill Sans MT</vt:lpstr>
      <vt:lpstr>Wingdings</vt:lpstr>
      <vt:lpstr>画廊</vt:lpstr>
      <vt:lpstr>事件抽取</vt:lpstr>
      <vt:lpstr>事件抽取是什么？</vt:lpstr>
      <vt:lpstr>事件抽取任务定义</vt:lpstr>
      <vt:lpstr>事件抽取流程</vt:lpstr>
      <vt:lpstr>如何从大量无标注数据中实现事件抽取？</vt:lpstr>
      <vt:lpstr>开放域事件抽取</vt:lpstr>
      <vt:lpstr>如何确定大量文本中蕴含的事件？</vt:lpstr>
      <vt:lpstr>领域触发词的获取</vt:lpstr>
      <vt:lpstr>依存句法分析</vt:lpstr>
      <vt:lpstr>依存关系</vt:lpstr>
      <vt:lpstr>依存句法分析器</vt:lpstr>
      <vt:lpstr>利用依存句法分析抽取触发词</vt:lpstr>
      <vt:lpstr>统计左右熵获取触发词</vt:lpstr>
      <vt:lpstr>领域触发词扩充与聚类</vt:lpstr>
      <vt:lpstr>预定义事件抽取</vt:lpstr>
      <vt:lpstr>事件类别识别</vt:lpstr>
      <vt:lpstr>机器学习分类器构建</vt:lpstr>
      <vt:lpstr>事件元素识别</vt:lpstr>
      <vt:lpstr>事件元素识别</vt:lpstr>
      <vt:lpstr>序列标注问题</vt:lpstr>
      <vt:lpstr>Hidden Markov Model,HMM </vt:lpstr>
      <vt:lpstr>HMM学习问题与预测问题</vt:lpstr>
      <vt:lpstr>HMM预测问题</vt:lpstr>
      <vt:lpstr>Conditional random field，CRF</vt:lpstr>
      <vt:lpstr>条件随机场的预测问题</vt:lpstr>
      <vt:lpstr>Bilstm + CRF</vt:lpstr>
      <vt:lpstr>序列标注结果分析</vt:lpstr>
      <vt:lpstr>序列标注结果分析</vt:lpstr>
      <vt:lpstr>事件元素消歧</vt:lpstr>
      <vt:lpstr>其他</vt:lpstr>
      <vt:lpstr>总结</vt:lpstr>
      <vt:lpstr>参考文献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事件抽取</dc:title>
  <dc:creator>寇亚飞</dc:creator>
  <cp:lastModifiedBy>寇亚飞</cp:lastModifiedBy>
  <cp:revision>53</cp:revision>
  <dcterms:created xsi:type="dcterms:W3CDTF">2018-06-20T13:58:10Z</dcterms:created>
  <dcterms:modified xsi:type="dcterms:W3CDTF">2018-06-21T07:46:35Z</dcterms:modified>
</cp:coreProperties>
</file>