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84" r:id="rId13"/>
    <p:sldId id="267" r:id="rId14"/>
    <p:sldId id="268" r:id="rId15"/>
    <p:sldId id="281" r:id="rId16"/>
    <p:sldId id="28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CFE21-9D02-4181-B411-24A4EE1B33C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EB270D-1FEA-4A4A-82FA-01708CF5E6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41D-825D-4C4D-98DF-2135DD990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Log Likelihood Ratios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47C2F-2610-4794-BED4-67650F1E6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Jonathan Nguyen</a:t>
            </a:r>
          </a:p>
          <a:p>
            <a:r>
              <a:rPr lang="en-US" dirty="0" err="1"/>
              <a:t>Ucla</a:t>
            </a:r>
            <a:r>
              <a:rPr lang="en-US" dirty="0"/>
              <a:t> id: 304929013</a:t>
            </a:r>
          </a:p>
        </p:txBody>
      </p:sp>
    </p:spTree>
    <p:extLst>
      <p:ext uri="{BB962C8B-B14F-4D97-AF65-F5344CB8AC3E}">
        <p14:creationId xmlns:p14="http://schemas.microsoft.com/office/powerpoint/2010/main" val="354157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F754-B767-4D55-AD07-B16D226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and 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620B-2216-462B-A18C-0B43476F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not use Batch Normalization in my model because it resulted in worse training and validation accuracy. </a:t>
            </a:r>
          </a:p>
          <a:p>
            <a:pPr lvl="1"/>
            <a:r>
              <a:rPr lang="en-US" dirty="0"/>
              <a:t>Perhaps if I ran my model for more epochs, this issue may have gone away. </a:t>
            </a:r>
          </a:p>
          <a:p>
            <a:pPr lvl="1"/>
            <a:r>
              <a:rPr lang="en-US" dirty="0"/>
              <a:t>The purpose of </a:t>
            </a:r>
            <a:r>
              <a:rPr lang="en-US" dirty="0" err="1"/>
              <a:t>bathnorm</a:t>
            </a:r>
            <a:r>
              <a:rPr lang="en-US" dirty="0"/>
              <a:t> is to ensure that the input to each layer has the same statistics (mean and variance). </a:t>
            </a:r>
          </a:p>
          <a:p>
            <a:pPr lvl="2"/>
            <a:r>
              <a:rPr lang="en-US" dirty="0"/>
              <a:t>This is a form of regularization which can help the model train faster and prevent overfitting.</a:t>
            </a:r>
          </a:p>
          <a:p>
            <a:r>
              <a:rPr lang="en-US" dirty="0"/>
              <a:t>Dropout did not help when training, so I did not use it in any model except for the fading channel. </a:t>
            </a:r>
          </a:p>
          <a:p>
            <a:pPr lvl="1"/>
            <a:r>
              <a:rPr lang="en-US" dirty="0"/>
              <a:t>In fact, for dropout rates 0.1, 0.2, and 0.5, the performance of the models trained on a single SNR and an SNR range degraded. </a:t>
            </a:r>
          </a:p>
          <a:p>
            <a:pPr lvl="1"/>
            <a:r>
              <a:rPr lang="en-US" dirty="0"/>
              <a:t>Even on the fading channel, the improvement was marginal</a:t>
            </a:r>
          </a:p>
          <a:p>
            <a:pPr lvl="1"/>
            <a:r>
              <a:rPr lang="en-US" dirty="0"/>
              <a:t>Dropout prevents overfitting by only giving the model access to a subset of the data at a time</a:t>
            </a:r>
          </a:p>
          <a:p>
            <a:pPr lvl="2"/>
            <a:r>
              <a:rPr lang="en-US" dirty="0"/>
              <a:t>This can be viewed as an approximate form of bagging</a:t>
            </a:r>
          </a:p>
        </p:txBody>
      </p:sp>
    </p:spTree>
    <p:extLst>
      <p:ext uri="{BB962C8B-B14F-4D97-AF65-F5344CB8AC3E}">
        <p14:creationId xmlns:p14="http://schemas.microsoft.com/office/powerpoint/2010/main" val="30958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DF77A0-FDE4-415A-813D-B7DE8E66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3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A8E2-85F0-4134-89B9-CE67B26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E9B0-189C-4FCB-AD9F-99AD0692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[0,10]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922-F399-48E9-A58C-61FBD13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(16 QAM trained on 1.8 dB data with fading)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CDD-669D-4771-8801-72296DCF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5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B61E-C882-4C59-9818-A0CD4D01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Channel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C73-FB32-4FBB-86C6-6FE14B4B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previously written code to simulate Frame Error Rates (FER) when decoding LDPC codes given their parity check matrix. </a:t>
            </a:r>
          </a:p>
          <a:p>
            <a:pPr lvl="1"/>
            <a:r>
              <a:rPr lang="en-US" dirty="0"/>
              <a:t>Simulation assumes all zeros codeword was sent</a:t>
            </a:r>
          </a:p>
          <a:p>
            <a:pPr lvl="1"/>
            <a:r>
              <a:rPr lang="en-US" dirty="0"/>
              <a:t>However the code was written in C++ as opposed to Python or MATLAB</a:t>
            </a:r>
          </a:p>
          <a:p>
            <a:pPr lvl="1"/>
            <a:r>
              <a:rPr lang="en-US" dirty="0"/>
              <a:t>Used library to import pre-trained model from Python into C++</a:t>
            </a:r>
          </a:p>
          <a:p>
            <a:pPr lvl="1"/>
            <a:r>
              <a:rPr lang="en-US" dirty="0"/>
              <a:t>Decoder was implemented using full-precision belief propagation (message passing) and with a relatively short block length code </a:t>
            </a:r>
          </a:p>
          <a:p>
            <a:pPr lvl="2"/>
            <a:r>
              <a:rPr lang="en-US" dirty="0"/>
              <a:t>802.11n with rate=0.5 and n=1296</a:t>
            </a:r>
          </a:p>
        </p:txBody>
      </p:sp>
    </p:spTree>
    <p:extLst>
      <p:ext uri="{BB962C8B-B14F-4D97-AF65-F5344CB8AC3E}">
        <p14:creationId xmlns:p14="http://schemas.microsoft.com/office/powerpoint/2010/main" val="62484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D66-8709-4986-AB58-BC97D5AB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CA88EE7C-F044-4C6C-92C3-F4CCF678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64" y="1837385"/>
            <a:ext cx="6524272" cy="4247941"/>
          </a:xfrm>
        </p:spPr>
      </p:pic>
    </p:spTree>
    <p:extLst>
      <p:ext uri="{BB962C8B-B14F-4D97-AF65-F5344CB8AC3E}">
        <p14:creationId xmlns:p14="http://schemas.microsoft.com/office/powerpoint/2010/main" val="207343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1.8 dB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E1C0F-43E6-440F-821C-75A12EBC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3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[0,10]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922-F399-48E9-A58C-61FBD13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6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 QAM trained on 1.8 dB data with fading)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CDD-669D-4771-8801-72296DCF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1A73-3F60-497D-9F6A-DD37FA83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5E77-DD4F-4C11-BFDF-EC9AA5D5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generated using 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pre-defined “constellation maps” to map randomly generated source bits to a symbol</a:t>
            </a:r>
          </a:p>
          <a:p>
            <a:pPr marL="749808" lvl="1" indent="-457200"/>
            <a:r>
              <a:rPr lang="en-US" dirty="0"/>
              <a:t>Each constellation map was constructed with an average symbol energy of 1</a:t>
            </a:r>
          </a:p>
          <a:p>
            <a:pPr marL="749808" lvl="1" indent="-457200"/>
            <a:r>
              <a:rPr lang="en-US" dirty="0"/>
              <a:t>Also note that each constellation map was constructed in ascending bit order</a:t>
            </a:r>
          </a:p>
          <a:p>
            <a:pPr marL="932688" lvl="2" indent="-457200"/>
            <a:r>
              <a:rPr lang="en-US" dirty="0"/>
              <a:t>constellation_map(1) corresponds to 0000, constellation_map(2) corresponds to 0001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complex AWGN noise to each entry of our symbol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Log-Likelihood Ratio of each bit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Export the Data as a .csv file to be fed into Python</a:t>
            </a:r>
          </a:p>
        </p:txBody>
      </p:sp>
    </p:spTree>
    <p:extLst>
      <p:ext uri="{BB962C8B-B14F-4D97-AF65-F5344CB8AC3E}">
        <p14:creationId xmlns:p14="http://schemas.microsoft.com/office/powerpoint/2010/main" val="179109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1.8 dB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B6050-2A76-4562-92C9-7ACBA10F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[0,10]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922-F399-48E9-A58C-61FBD13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6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(8PSK trained on 1.8 dB data with fading)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CDD-669D-4771-8801-72296DCF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0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1.8 dB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5F5D2-2B98-4C20-BB70-4A26220F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8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[0,10]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922-F399-48E9-A58C-61FBD13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5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(QPSK trained on 1.8 dB data with fading)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CDD-669D-4771-8801-72296DCF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B768-9EE8-4F2A-9612-5481A7C2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1.8 dB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9C34C-5DF7-4C50-B611-A2EA6099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2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4C8-9117-4190-A0B4-9C9BF878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[0,10] dB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3922-F399-48E9-A58C-61FBD13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4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96D-EA82-4E51-93D1-4D86783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(BPSK trained on 1.8 dB data with fading)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ECDD-669D-4771-8801-72296DCF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1FCE-F8E3-4BB8-B9BE-59CAFDF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LLRs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FCD808-8A47-44DB-BA44-A00F88CF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55" y="1846263"/>
            <a:ext cx="8616490" cy="44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AF4E-0B68-4726-ACF5-C721381F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LLRs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993E1-113C-4207-94DC-62741B6E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86" y="1855140"/>
            <a:ext cx="8343428" cy="45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3BE-289C-4FB0-A4E7-BF81638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LLRs: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36FF-CFA1-4050-9679-02FDBAE2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Store sum of exp() terms corresponding to </a:t>
            </a:r>
            <a:r>
              <a:rPr lang="en-US" dirty="0" err="1"/>
              <a:t>ith</a:t>
            </a:r>
            <a:r>
              <a:rPr lang="en-US" dirty="0"/>
              <a:t> bit = 0 in a variable called </a:t>
            </a:r>
            <a:r>
              <a:rPr lang="en-US" dirty="0" err="1"/>
              <a:t>num_sum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the same for </a:t>
            </a:r>
            <a:r>
              <a:rPr lang="en-US" dirty="0" err="1"/>
              <a:t>ith</a:t>
            </a:r>
            <a:r>
              <a:rPr lang="en-US" dirty="0"/>
              <a:t> bit = 1 with a variable called </a:t>
            </a:r>
            <a:r>
              <a:rPr lang="en-US" dirty="0" err="1"/>
              <a:t>dem_sum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Loop through constellation map, swap whether looking at 0 or 1 every 2^(i-1) iterations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log ( </a:t>
            </a:r>
            <a:r>
              <a:rPr lang="en-US" dirty="0" err="1"/>
              <a:t>num_sum</a:t>
            </a:r>
            <a:r>
              <a:rPr lang="en-US" dirty="0"/>
              <a:t> / </a:t>
            </a:r>
            <a:r>
              <a:rPr lang="en-US" dirty="0" err="1"/>
              <a:t>dem_sum</a:t>
            </a:r>
            <a:r>
              <a:rPr lang="en-US" dirty="0"/>
              <a:t>) to get LLR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AE3814-259C-451C-9F9E-3A555881C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66180"/>
              </p:ext>
            </p:extLst>
          </p:nvPr>
        </p:nvGraphicFramePr>
        <p:xfrm>
          <a:off x="6952483" y="3429000"/>
          <a:ext cx="4203197" cy="2891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32">
                  <a:extLst>
                    <a:ext uri="{9D8B030D-6E8A-4147-A177-3AD203B41FA5}">
                      <a16:colId xmlns:a16="http://schemas.microsoft.com/office/drawing/2014/main" val="1268643736"/>
                    </a:ext>
                  </a:extLst>
                </a:gridCol>
                <a:gridCol w="538230">
                  <a:extLst>
                    <a:ext uri="{9D8B030D-6E8A-4147-A177-3AD203B41FA5}">
                      <a16:colId xmlns:a16="http://schemas.microsoft.com/office/drawing/2014/main" val="4051638646"/>
                    </a:ext>
                  </a:extLst>
                </a:gridCol>
                <a:gridCol w="619780">
                  <a:extLst>
                    <a:ext uri="{9D8B030D-6E8A-4147-A177-3AD203B41FA5}">
                      <a16:colId xmlns:a16="http://schemas.microsoft.com/office/drawing/2014/main" val="3047679833"/>
                    </a:ext>
                  </a:extLst>
                </a:gridCol>
                <a:gridCol w="2454655">
                  <a:extLst>
                    <a:ext uri="{9D8B030D-6E8A-4147-A177-3AD203B41FA5}">
                      <a16:colId xmlns:a16="http://schemas.microsoft.com/office/drawing/2014/main" val="3340029184"/>
                    </a:ext>
                  </a:extLst>
                </a:gridCol>
              </a:tblGrid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Bit 3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2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Index in Constellation map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52006937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478153716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670945632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53268720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83078001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1689608079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681005668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3866339153"/>
                  </a:ext>
                </a:extLst>
              </a:tr>
              <a:tr h="31540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77414" marR="77414" marT="38707" marB="3870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7414" marR="77414" marT="38707" marB="38707"/>
                </a:tc>
                <a:extLst>
                  <a:ext uri="{0D108BD9-81ED-4DB2-BD59-A6C34878D82A}">
                    <a16:rowId xmlns:a16="http://schemas.microsoft.com/office/drawing/2014/main" val="793674507"/>
                  </a:ext>
                </a:extLst>
              </a:tr>
            </a:tbl>
          </a:graphicData>
        </a:graphic>
      </p:graphicFrame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ADD2975-D53F-4E29-BBCA-3A17CF2A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9" t="41777" r="31303" b="36694"/>
          <a:stretch/>
        </p:blipFill>
        <p:spPr>
          <a:xfrm>
            <a:off x="1419484" y="4072436"/>
            <a:ext cx="5210795" cy="16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221-0371-47E7-958B-BD601AB4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98A-8E77-4478-A99A-3D5A7034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generate symbols / LLRs over a range of SNRs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generate symbols / LLRs for a single SNR with fading</a:t>
            </a:r>
          </a:p>
          <a:p>
            <a:pPr marL="749808" lvl="1" indent="-457200"/>
            <a:r>
              <a:rPr lang="en-US" dirty="0"/>
              <a:t>Fading attenuation follows Rayleigh distribution and phase shift is uniform distributed over [0, 2</a:t>
            </a:r>
            <a:r>
              <a:rPr lang="el-GR" dirty="0"/>
              <a:t>π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31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9806-3D56-49C8-826F-B3090B4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1723-9442-4EBC-8A94-BD234954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</a:t>
            </a:r>
            <a:r>
              <a:rPr lang="en-US" dirty="0" err="1"/>
              <a:t>Keras</a:t>
            </a:r>
            <a:r>
              <a:rPr lang="en-US" dirty="0"/>
              <a:t> Library to construct a fully connected MIMO network</a:t>
            </a:r>
          </a:p>
          <a:p>
            <a:pPr lvl="1"/>
            <a:r>
              <a:rPr lang="en-US" dirty="0"/>
              <a:t>Each input to the network corresponds to the in-phase and quadrature component of our symbol respectively</a:t>
            </a:r>
          </a:p>
          <a:p>
            <a:pPr lvl="1"/>
            <a:r>
              <a:rPr lang="en-US" dirty="0"/>
              <a:t>Each output corresponds to the predicted LLR of each bit</a:t>
            </a:r>
          </a:p>
          <a:p>
            <a:pPr lvl="2"/>
            <a:r>
              <a:rPr lang="en-US" dirty="0"/>
              <a:t>For BPSK, there is 1 output, QPSK has 2 outputs, …, 16_QAM has 4 outputs</a:t>
            </a:r>
          </a:p>
          <a:p>
            <a:pPr lvl="1"/>
            <a:r>
              <a:rPr lang="en-US" dirty="0"/>
              <a:t>Network contains 6-7 hidden layers which progressively smaller layer sizes</a:t>
            </a:r>
          </a:p>
          <a:p>
            <a:pPr lvl="2"/>
            <a:r>
              <a:rPr lang="en-US" dirty="0"/>
              <a:t>The hidden layers are shared between all outputs</a:t>
            </a:r>
          </a:p>
          <a:p>
            <a:pPr lvl="1"/>
            <a:r>
              <a:rPr lang="en-US" dirty="0"/>
              <a:t>Output of hidden layers are fed into several layers that are each unique to each bit</a:t>
            </a:r>
          </a:p>
        </p:txBody>
      </p:sp>
    </p:spTree>
    <p:extLst>
      <p:ext uri="{BB962C8B-B14F-4D97-AF65-F5344CB8AC3E}">
        <p14:creationId xmlns:p14="http://schemas.microsoft.com/office/powerpoint/2010/main" val="305255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BE7D-BC93-42CB-8666-867E553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Model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143BB-7B89-4171-A809-6D0C75A5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01" r="3428" b="-1"/>
          <a:stretch/>
        </p:blipFill>
        <p:spPr>
          <a:xfrm>
            <a:off x="3184355" y="1837678"/>
            <a:ext cx="5764283" cy="4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15A4-A92F-4BCE-9971-08D2ABE8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A40-53C5-4B49-9AEC-A70B3076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metric was chosen as Mean Squared Error (MSE)</a:t>
            </a:r>
          </a:p>
          <a:p>
            <a:pPr lvl="1"/>
            <a:r>
              <a:rPr lang="en-US" dirty="0"/>
              <a:t>Reason: We are working with soft outputs, Therefore, we want to minimize the distance between the predicted LLR and the actual LLR</a:t>
            </a:r>
          </a:p>
          <a:p>
            <a:r>
              <a:rPr lang="en-US" dirty="0"/>
              <a:t>Loss function was chosen to be logcosh:</a:t>
            </a:r>
          </a:p>
          <a:p>
            <a:pPr lvl="1"/>
            <a:r>
              <a:rPr lang="en-US" dirty="0"/>
              <a:t>Reason: For small differences, logcosh behaves similarly to mean squared error (x^2 / 2). For larger differences, it behaves closer to abs(x) - log(2) which is more linear. This has the effect of not penalizing wildly incorrect predictions as heavily which may skew the model towards overfitting those points.</a:t>
            </a:r>
          </a:p>
          <a:p>
            <a:r>
              <a:rPr lang="en-US" dirty="0" err="1"/>
              <a:t>ReLU</a:t>
            </a:r>
            <a:r>
              <a:rPr lang="en-US" dirty="0"/>
              <a:t> was chosen for the activation function empirically</a:t>
            </a:r>
          </a:p>
          <a:p>
            <a:pPr lvl="1"/>
            <a:r>
              <a:rPr lang="en-US" dirty="0"/>
              <a:t>Reason: Through running several tests, it was shown to result in the lowest MSE and training time. This is backed up by other papers.</a:t>
            </a:r>
          </a:p>
        </p:txBody>
      </p:sp>
    </p:spTree>
    <p:extLst>
      <p:ext uri="{BB962C8B-B14F-4D97-AF65-F5344CB8AC3E}">
        <p14:creationId xmlns:p14="http://schemas.microsoft.com/office/powerpoint/2010/main" val="2414024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943</Words>
  <Application>Microsoft Office PowerPoint</Application>
  <PresentationFormat>Widescreen</PresentationFormat>
  <Paragraphs>110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Predicting Log Likelihood Ratios With Machine Learning</vt:lpstr>
      <vt:lpstr>Generating the Data</vt:lpstr>
      <vt:lpstr>Calculating LLRs</vt:lpstr>
      <vt:lpstr>Calculating LLRs (Cont.)</vt:lpstr>
      <vt:lpstr>Calculating LLRs: The Algorithm</vt:lpstr>
      <vt:lpstr>Additional Features</vt:lpstr>
      <vt:lpstr>Neural Network Model Overview</vt:lpstr>
      <vt:lpstr>Example Model Summary</vt:lpstr>
      <vt:lpstr>Selecting Hyperparameters</vt:lpstr>
      <vt:lpstr>Dropout and Batch Normalization</vt:lpstr>
      <vt:lpstr>Results (16 QAM trained on 1.8 dB data)</vt:lpstr>
      <vt:lpstr>Results (16 QAM trained on 1.8 dB data)</vt:lpstr>
      <vt:lpstr>Results (16 QAM trained on [0,10] dB data)</vt:lpstr>
      <vt:lpstr>Results (16 QAM trained on 1.8 dB data with fading)</vt:lpstr>
      <vt:lpstr>Implementation with Channel Coding</vt:lpstr>
      <vt:lpstr>Results</vt:lpstr>
      <vt:lpstr>Results (8 QAM trained on 1.8 dB data)</vt:lpstr>
      <vt:lpstr>Results (8 QAM trained on [0,10] dB data)</vt:lpstr>
      <vt:lpstr>Results (8 QAM trained on 1.8 dB data with fading)</vt:lpstr>
      <vt:lpstr>Results (8PSK trained on 1.8 dB data)</vt:lpstr>
      <vt:lpstr>Results (8PSK trained on [0,10] dB data)</vt:lpstr>
      <vt:lpstr>Results (8PSK trained on 1.8 dB data with fading)</vt:lpstr>
      <vt:lpstr>Results (QPSK trained on 1.8 dB data)</vt:lpstr>
      <vt:lpstr>Results (QPSK trained on [0,10] dB data)</vt:lpstr>
      <vt:lpstr>Results (QPSK trained on 1.8 dB data with fading)</vt:lpstr>
      <vt:lpstr>Results (BPSK trained on 1.8 dB data)</vt:lpstr>
      <vt:lpstr>Results (BPSK trained on [0,10] dB data)</vt:lpstr>
      <vt:lpstr>Results (BPSK trained on 1.8 dB data with fading)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Log Likelihood Ratios With Machine Learning</dc:title>
  <dc:creator>Jonathan Nguyen</dc:creator>
  <cp:lastModifiedBy>Jonathan Nguyen</cp:lastModifiedBy>
  <cp:revision>14</cp:revision>
  <dcterms:created xsi:type="dcterms:W3CDTF">2020-03-15T01:00:16Z</dcterms:created>
  <dcterms:modified xsi:type="dcterms:W3CDTF">2020-03-15T06:24:10Z</dcterms:modified>
</cp:coreProperties>
</file>