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84" r:id="rId13"/>
    <p:sldId id="267" r:id="rId14"/>
    <p:sldId id="268" r:id="rId15"/>
    <p:sldId id="286" r:id="rId16"/>
    <p:sldId id="281" r:id="rId17"/>
    <p:sldId id="285" r:id="rId18"/>
    <p:sldId id="283" r:id="rId19"/>
    <p:sldId id="287" r:id="rId20"/>
    <p:sldId id="269" r:id="rId21"/>
    <p:sldId id="291" r:id="rId22"/>
    <p:sldId id="270" r:id="rId23"/>
    <p:sldId id="271" r:id="rId24"/>
    <p:sldId id="272" r:id="rId25"/>
    <p:sldId id="290" r:id="rId26"/>
    <p:sldId id="273" r:id="rId27"/>
    <p:sldId id="274" r:id="rId28"/>
    <p:sldId id="275" r:id="rId29"/>
    <p:sldId id="289" r:id="rId30"/>
    <p:sldId id="276" r:id="rId31"/>
    <p:sldId id="277" r:id="rId32"/>
    <p:sldId id="278" r:id="rId33"/>
    <p:sldId id="288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CFE21-9D02-4181-B411-24A4EE1B33C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41D-825D-4C4D-98DF-2135DD990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Log Likelihood Ratios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7C2F-2610-4794-BED4-67650F1E6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Jonathan Nguyen</a:t>
            </a:r>
          </a:p>
          <a:p>
            <a:r>
              <a:rPr lang="en-US" dirty="0" err="1"/>
              <a:t>Ucla</a:t>
            </a:r>
            <a:r>
              <a:rPr lang="en-US" dirty="0"/>
              <a:t> id: 304929013</a:t>
            </a:r>
          </a:p>
        </p:txBody>
      </p:sp>
    </p:spTree>
    <p:extLst>
      <p:ext uri="{BB962C8B-B14F-4D97-AF65-F5344CB8AC3E}">
        <p14:creationId xmlns:p14="http://schemas.microsoft.com/office/powerpoint/2010/main" val="354157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F754-B767-4D55-AD07-B16D226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and 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620B-2216-462B-A18C-0B43476F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not use Batch Normalization in my model because it resulted in worse training and validation accuracy. </a:t>
            </a:r>
          </a:p>
          <a:p>
            <a:pPr lvl="1"/>
            <a:r>
              <a:rPr lang="en-US" dirty="0"/>
              <a:t>Perhaps if I ran my model for more epochs, this issue may have gone away. </a:t>
            </a:r>
          </a:p>
          <a:p>
            <a:pPr lvl="1"/>
            <a:r>
              <a:rPr lang="en-US" dirty="0"/>
              <a:t>The purpose of </a:t>
            </a:r>
            <a:r>
              <a:rPr lang="en-US" dirty="0" err="1"/>
              <a:t>bathnorm</a:t>
            </a:r>
            <a:r>
              <a:rPr lang="en-US" dirty="0"/>
              <a:t> is to ensure that the input to each layer has the same statistics (mean and variance). </a:t>
            </a:r>
          </a:p>
          <a:p>
            <a:pPr lvl="2"/>
            <a:r>
              <a:rPr lang="en-US" dirty="0"/>
              <a:t>This is a form of regularization which can help the model train faster and prevent overfitting.</a:t>
            </a:r>
          </a:p>
          <a:p>
            <a:r>
              <a:rPr lang="en-US" dirty="0"/>
              <a:t>Dropout did not help when training, so I did not use it in any model except for the fading channel. </a:t>
            </a:r>
          </a:p>
          <a:p>
            <a:pPr lvl="1"/>
            <a:r>
              <a:rPr lang="en-US" dirty="0"/>
              <a:t>In fact, for dropout rates 0.1, 0.2, and 0.5, the performance of the models trained on a single SNR and an SNR range degraded. </a:t>
            </a:r>
          </a:p>
          <a:p>
            <a:pPr lvl="1"/>
            <a:r>
              <a:rPr lang="en-US" dirty="0"/>
              <a:t>Even on the fading channel, the improvement was marginal</a:t>
            </a:r>
          </a:p>
          <a:p>
            <a:pPr lvl="1"/>
            <a:r>
              <a:rPr lang="en-US" dirty="0"/>
              <a:t>Dropout prevents overfitting by only giving the model access to a subset of the data at a time</a:t>
            </a:r>
          </a:p>
          <a:p>
            <a:pPr lvl="2"/>
            <a:r>
              <a:rPr lang="en-US" dirty="0"/>
              <a:t>This can be viewed as an approximate form of bagging</a:t>
            </a:r>
          </a:p>
        </p:txBody>
      </p:sp>
    </p:spTree>
    <p:extLst>
      <p:ext uri="{BB962C8B-B14F-4D97-AF65-F5344CB8AC3E}">
        <p14:creationId xmlns:p14="http://schemas.microsoft.com/office/powerpoint/2010/main" val="30958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data)</a:t>
            </a:r>
          </a:p>
        </p:txBody>
      </p:sp>
      <p:pic>
        <p:nvPicPr>
          <p:cNvPr id="4" name="Content Placeholder 3" descr="A picture containing screen, clock, group&#10;&#10;Description automatically generated">
            <a:extLst>
              <a:ext uri="{FF2B5EF4-FFF2-40B4-BE49-F238E27FC236}">
                <a16:creationId xmlns:a16="http://schemas.microsoft.com/office/drawing/2014/main" id="{1830614B-BF3A-44ED-A9E6-05A0331E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7" y="1870541"/>
            <a:ext cx="3722370" cy="4371335"/>
          </a:xfrm>
        </p:spPr>
      </p:pic>
      <p:pic>
        <p:nvPicPr>
          <p:cNvPr id="6" name="Picture 5" descr="A picture containing clock, window, sitting, light&#10;&#10;Description automatically generated">
            <a:extLst>
              <a:ext uri="{FF2B5EF4-FFF2-40B4-BE49-F238E27FC236}">
                <a16:creationId xmlns:a16="http://schemas.microsoft.com/office/drawing/2014/main" id="{9623D595-0930-44DB-B376-FC472BAA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56721"/>
            <a:ext cx="3801356" cy="43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8E2-85F0-4134-89B9-CE67B26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FBB96-98B2-40B3-9BF0-00EBC926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6" y="2453410"/>
            <a:ext cx="5006774" cy="2667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BF660-1B10-45E0-B657-E5D00A87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2" y="3194186"/>
            <a:ext cx="4595258" cy="1188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C78C1-B244-43AC-BAF0-C77241569FBB}"/>
              </a:ext>
            </a:extLst>
          </p:cNvPr>
          <p:cNvSpPr txBox="1"/>
          <p:nvPr/>
        </p:nvSpPr>
        <p:spPr>
          <a:xfrm>
            <a:off x="1021080" y="2063281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and Tested on 1.8 dB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0BECB-07FF-4813-8582-B9DD933ABCBC}"/>
              </a:ext>
            </a:extLst>
          </p:cNvPr>
          <p:cNvSpPr txBox="1"/>
          <p:nvPr/>
        </p:nvSpPr>
        <p:spPr>
          <a:xfrm>
            <a:off x="6484222" y="2763751"/>
            <a:ext cx="42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1.8 dB data, tested on [0,10] dB:</a:t>
            </a:r>
          </a:p>
        </p:txBody>
      </p:sp>
    </p:spTree>
    <p:extLst>
      <p:ext uri="{BB962C8B-B14F-4D97-AF65-F5344CB8AC3E}">
        <p14:creationId xmlns:p14="http://schemas.microsoft.com/office/powerpoint/2010/main" val="382759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[0,10] dB data)</a:t>
            </a:r>
          </a:p>
        </p:txBody>
      </p:sp>
      <p:pic>
        <p:nvPicPr>
          <p:cNvPr id="5" name="Content Placeholder 4" descr="A picture containing clock, city&#10;&#10;Description automatically generated">
            <a:extLst>
              <a:ext uri="{FF2B5EF4-FFF2-40B4-BE49-F238E27FC236}">
                <a16:creationId xmlns:a16="http://schemas.microsoft.com/office/drawing/2014/main" id="{CF1C415B-A354-466E-BF4A-70A3542D9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3955847" cy="45777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AD468-CADD-4574-8139-204EBBF7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29" y="2522770"/>
            <a:ext cx="474005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 with fading)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B78B9687-F72E-4FD0-8755-E015A9060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60"/>
            <a:ext cx="4001324" cy="45857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EC2BB-6CA2-4279-91A4-219B60C2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23" y="2524215"/>
            <a:ext cx="481625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5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892A-21E1-44FF-8E76-9482F799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CBE1-A674-4206-8059-B0369914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perform excellent when testing at the same SNR they were trained at</a:t>
            </a:r>
          </a:p>
          <a:p>
            <a:pPr lvl="1"/>
            <a:r>
              <a:rPr lang="en-US" dirty="0"/>
              <a:t>Poor generalization to other SNRs</a:t>
            </a:r>
          </a:p>
          <a:p>
            <a:pPr lvl="1"/>
            <a:r>
              <a:rPr lang="en-US" dirty="0"/>
              <a:t>Training on a range of SNRs can result in mixed results depending on how large the range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B61E-C882-4C59-9818-A0CD4D01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Channel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C73-FB32-4FBB-86C6-6FE14B4B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previously written code to simulate Frame Error Rates (FER) when decoding LDPC codes given their parity check matrix. </a:t>
            </a:r>
          </a:p>
          <a:p>
            <a:pPr lvl="1"/>
            <a:r>
              <a:rPr lang="en-US" dirty="0"/>
              <a:t>Simulation assumes all zeros codeword was sent</a:t>
            </a:r>
          </a:p>
          <a:p>
            <a:pPr lvl="1"/>
            <a:r>
              <a:rPr lang="en-US" dirty="0"/>
              <a:t>However the code was written in C++ as opposed to Python or MATLAB</a:t>
            </a:r>
          </a:p>
          <a:p>
            <a:pPr lvl="1"/>
            <a:r>
              <a:rPr lang="en-US" dirty="0"/>
              <a:t>Used library to import pre-trained model from Python into C++</a:t>
            </a:r>
          </a:p>
          <a:p>
            <a:pPr lvl="2"/>
            <a:r>
              <a:rPr lang="en-US" dirty="0"/>
              <a:t>Frugally Deep Library </a:t>
            </a:r>
          </a:p>
          <a:p>
            <a:pPr lvl="1"/>
            <a:r>
              <a:rPr lang="en-US" dirty="0"/>
              <a:t>Decoder was implemented using double-precision belief propagation (message passing) and with a relatively short block length code</a:t>
            </a:r>
          </a:p>
          <a:p>
            <a:pPr lvl="2"/>
            <a:r>
              <a:rPr lang="en-US" dirty="0"/>
              <a:t>802.11n LDPC Code with rate= 0.5 and n=1296</a:t>
            </a:r>
          </a:p>
          <a:p>
            <a:pPr lvl="3"/>
            <a:r>
              <a:rPr lang="en-US" dirty="0"/>
              <a:t>Currently assuming no puncturing, but the software simulation supports it </a:t>
            </a:r>
          </a:p>
          <a:p>
            <a:pPr lvl="2"/>
            <a:r>
              <a:rPr lang="en-US" dirty="0"/>
              <a:t>Belief Propagation meaning that check node and variable node messages use the </a:t>
            </a:r>
            <a:r>
              <a:rPr lang="en-US" dirty="0" err="1"/>
              <a:t>boxplus</a:t>
            </a:r>
            <a:r>
              <a:rPr lang="en-US" dirty="0"/>
              <a:t> formula with tanh and log</a:t>
            </a:r>
          </a:p>
          <a:p>
            <a:pPr lvl="3"/>
            <a:r>
              <a:rPr lang="en-US" dirty="0"/>
              <a:t>Future work could include min sum / min* approximation with NN generated LLRs</a:t>
            </a:r>
          </a:p>
        </p:txBody>
      </p:sp>
    </p:spTree>
    <p:extLst>
      <p:ext uri="{BB962C8B-B14F-4D97-AF65-F5344CB8AC3E}">
        <p14:creationId xmlns:p14="http://schemas.microsoft.com/office/powerpoint/2010/main" val="62484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ED6-61B1-4838-B4F2-DC9F47CE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Coding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6771-2291-4719-B373-9B3DE961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the trained Neural Network as a .h5 file</a:t>
            </a:r>
          </a:p>
          <a:p>
            <a:pPr lvl="1"/>
            <a:r>
              <a:rPr lang="en-US" dirty="0"/>
              <a:t>I chose the BPSK model trained at SNR 1.8 dB for this round</a:t>
            </a:r>
          </a:p>
          <a:p>
            <a:pPr lvl="1"/>
            <a:r>
              <a:rPr lang="en-US" dirty="0"/>
              <a:t>Can also import other modulation models but their modulation order needs to be a factor of 1296</a:t>
            </a:r>
          </a:p>
          <a:p>
            <a:r>
              <a:rPr lang="en-US" dirty="0"/>
              <a:t>Convert the .h5 file to a .json</a:t>
            </a:r>
          </a:p>
          <a:p>
            <a:r>
              <a:rPr lang="en-US" dirty="0"/>
              <a:t>Load the model into C++ using Frugally-Deep, Json, Functional-Plus, and Eigen libraries</a:t>
            </a:r>
          </a:p>
          <a:p>
            <a:r>
              <a:rPr lang="en-US" dirty="0"/>
              <a:t>Assuming all-zero codeword transmission, generate LLRs and feed into decoder</a:t>
            </a:r>
          </a:p>
          <a:p>
            <a:r>
              <a:rPr lang="en-US" dirty="0"/>
              <a:t>Run at each SNR until 100 frame errors reached (more would give smoother curve but takes longer)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1FBCE0A-1BFC-45CC-B09C-EF6BE726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63" y="1834972"/>
            <a:ext cx="6549874" cy="44693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16D66-8709-4986-AB58-BC97D5AB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7343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9F94-57B6-40D0-B2E0-DA9E2226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Results for Other Modulation Schemes</a:t>
            </a:r>
          </a:p>
        </p:txBody>
      </p:sp>
    </p:spTree>
    <p:extLst>
      <p:ext uri="{BB962C8B-B14F-4D97-AF65-F5344CB8AC3E}">
        <p14:creationId xmlns:p14="http://schemas.microsoft.com/office/powerpoint/2010/main" val="76220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1A73-3F60-497D-9F6A-DD37FA83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5E77-DD4F-4C11-BFDF-EC9AA5D5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generated using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pre-defined “constellation maps” to map randomly generated source bits to a symbol</a:t>
            </a:r>
          </a:p>
          <a:p>
            <a:pPr marL="749808" lvl="1" indent="-457200"/>
            <a:r>
              <a:rPr lang="en-US" dirty="0"/>
              <a:t>Each constellation map was constructed with an average symbol energy of 1</a:t>
            </a:r>
          </a:p>
          <a:p>
            <a:pPr marL="749808" lvl="1" indent="-457200"/>
            <a:r>
              <a:rPr lang="en-US" dirty="0"/>
              <a:t>Also note that each constellation map was constructed in ascending bit order</a:t>
            </a:r>
          </a:p>
          <a:p>
            <a:pPr marL="932688" lvl="2" indent="-457200"/>
            <a:r>
              <a:rPr lang="en-US" dirty="0"/>
              <a:t>constellation_map(1) corresponds to 0000, constellation_map(2) corresponds to 0001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complex AWGN noise to each entry of our symbol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Log-Likelihood Ratio of each bit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the Data as a .csv file to be fed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79109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1.8 dB data)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A74B1B3-914D-42C0-8340-D4AB1630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1" y="1817721"/>
            <a:ext cx="3858678" cy="4487128"/>
          </a:xfr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DEBD913C-421F-434D-B711-86D5D782D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01" y="1817721"/>
            <a:ext cx="3858678" cy="44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1.8 dB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A81D2-7E77-4D3E-A59A-79653AD2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1122"/>
            <a:ext cx="5159187" cy="2362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E88D3-4BAC-4710-A792-72307A70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87289"/>
            <a:ext cx="4587638" cy="1120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DD496-ECAA-4689-B108-2CD33F54ADA5}"/>
              </a:ext>
            </a:extLst>
          </p:cNvPr>
          <p:cNvSpPr txBox="1"/>
          <p:nvPr/>
        </p:nvSpPr>
        <p:spPr>
          <a:xfrm>
            <a:off x="1021080" y="1743183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and Tested on 1.8 dB data: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7A32-4F46-461F-A15A-3EE8B2E57795}"/>
              </a:ext>
            </a:extLst>
          </p:cNvPr>
          <p:cNvSpPr txBox="1"/>
          <p:nvPr/>
        </p:nvSpPr>
        <p:spPr>
          <a:xfrm>
            <a:off x="1021080" y="4535885"/>
            <a:ext cx="42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1.8 dB data, tested on [0,10] dB:</a:t>
            </a:r>
          </a:p>
        </p:txBody>
      </p:sp>
    </p:spTree>
    <p:extLst>
      <p:ext uri="{BB962C8B-B14F-4D97-AF65-F5344CB8AC3E}">
        <p14:creationId xmlns:p14="http://schemas.microsoft.com/office/powerpoint/2010/main" val="364983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[0,10] dB data)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A0448CC1-FA65-4DA8-A823-10C8D104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2135"/>
            <a:ext cx="3728321" cy="43355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E2F3E-6B19-4680-AB25-2927084A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40133"/>
            <a:ext cx="4816257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1.8 dB data with fading)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E8634-BAEE-4B9B-A2CC-305E0A67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3940019" cy="46269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F8629B-C98F-400A-8B04-9F7DBD7E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903915"/>
            <a:ext cx="485436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1.8 dB data)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8F03DA97-05FD-4B95-9704-B5D2FB24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91" y="1734403"/>
            <a:ext cx="3867224" cy="4482465"/>
          </a:xfr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ACD4C9D5-D468-4733-B343-041F18C01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55" y="1734403"/>
            <a:ext cx="3789045" cy="44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1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1.8 dB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6CD44-4A3A-43E7-AE34-BB180B3D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2515"/>
            <a:ext cx="5075360" cy="242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A276A-7AC8-47AB-88F7-C63DD7EC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025340"/>
            <a:ext cx="4587638" cy="115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D7D08-A73B-4BE6-A369-56BE92B411EF}"/>
              </a:ext>
            </a:extLst>
          </p:cNvPr>
          <p:cNvSpPr txBox="1"/>
          <p:nvPr/>
        </p:nvSpPr>
        <p:spPr>
          <a:xfrm>
            <a:off x="1021080" y="1743183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and Tested on 1.8 dB data: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70B60-D2A0-4F84-AB1D-832902A98BD2}"/>
              </a:ext>
            </a:extLst>
          </p:cNvPr>
          <p:cNvSpPr txBox="1"/>
          <p:nvPr/>
        </p:nvSpPr>
        <p:spPr>
          <a:xfrm>
            <a:off x="1021080" y="4535885"/>
            <a:ext cx="42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1.8 dB data, tested on [0,10] dB:</a:t>
            </a:r>
          </a:p>
        </p:txBody>
      </p:sp>
    </p:spTree>
    <p:extLst>
      <p:ext uri="{BB962C8B-B14F-4D97-AF65-F5344CB8AC3E}">
        <p14:creationId xmlns:p14="http://schemas.microsoft.com/office/powerpoint/2010/main" val="78145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[0,10] dB data)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72BF956-6E9F-4659-A44D-23E9835C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60"/>
            <a:ext cx="3936384" cy="456262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69327-C6E1-47D6-A9A3-23F173E8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17" y="2871764"/>
            <a:ext cx="458763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6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1.8 dB data with fading)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79416FB-5EB6-4EE8-8078-4B4475B6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3940481" cy="462747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EDA8BD-BB3B-4062-BC72-25EF175E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907997"/>
            <a:ext cx="4671465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1.8 dB data)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FDD2CD9-BAB0-46C6-971A-A6237DEC7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01" b="50237"/>
          <a:stretch/>
        </p:blipFill>
        <p:spPr>
          <a:xfrm>
            <a:off x="6258006" y="1772761"/>
            <a:ext cx="5260090" cy="2963862"/>
          </a:xfr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E9EA162-8448-4FB0-811D-0C2522A61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7122"/>
          <a:stretch/>
        </p:blipFill>
        <p:spPr>
          <a:xfrm>
            <a:off x="1097280" y="1772761"/>
            <a:ext cx="4965815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1.8 dB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D3727-68E2-4CC5-92B6-6191DF1849AC}"/>
              </a:ext>
            </a:extLst>
          </p:cNvPr>
          <p:cNvSpPr txBox="1"/>
          <p:nvPr/>
        </p:nvSpPr>
        <p:spPr>
          <a:xfrm>
            <a:off x="1021080" y="1883902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and Tested on 1.8 dB data: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48-DF18-4C0C-B2F9-81B30DCD0F8D}"/>
              </a:ext>
            </a:extLst>
          </p:cNvPr>
          <p:cNvSpPr txBox="1"/>
          <p:nvPr/>
        </p:nvSpPr>
        <p:spPr>
          <a:xfrm>
            <a:off x="1021080" y="4381148"/>
            <a:ext cx="42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1.8 dB data, tested on [0,10] dB: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71B02B-24AA-481E-A676-B86FBD21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3" y="2253234"/>
            <a:ext cx="5037257" cy="1981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4826AD-7579-4A8F-BA29-A8956325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97022"/>
            <a:ext cx="449619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1FCE-F8E3-4BB8-B9BE-59CAFDF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LLRs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FCD808-8A47-44DB-BA44-A00F88CF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55" y="1846263"/>
            <a:ext cx="8616490" cy="44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[0,10] dB data)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214E3C05-4563-41BB-AD15-00B3E5F2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921" b="45264"/>
          <a:stretch/>
        </p:blipFill>
        <p:spPr>
          <a:xfrm>
            <a:off x="988841" y="2158425"/>
            <a:ext cx="5756618" cy="352583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C54EF1-2762-48D3-9F0C-03EEB2AA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59" y="2884933"/>
            <a:ext cx="459525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1.8 dB data with fading)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CB42BCA7-D58D-4649-8FC5-9A6703DE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217" b="47869"/>
          <a:stretch/>
        </p:blipFill>
        <p:spPr>
          <a:xfrm>
            <a:off x="1097280" y="1971976"/>
            <a:ext cx="5857085" cy="337398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943CA2-9147-4462-85EF-6B07381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65" y="2664472"/>
            <a:ext cx="458763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6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1.8 dB data)</a:t>
            </a:r>
          </a:p>
        </p:txBody>
      </p:sp>
      <p:pic>
        <p:nvPicPr>
          <p:cNvPr id="5" name="Content Placeholder 4" descr="A picture containing table, white&#10;&#10;Description automatically generated">
            <a:extLst>
              <a:ext uri="{FF2B5EF4-FFF2-40B4-BE49-F238E27FC236}">
                <a16:creationId xmlns:a16="http://schemas.microsoft.com/office/drawing/2014/main" id="{6431385C-8EC6-4444-A9EA-B3083CE07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62" y="1955166"/>
            <a:ext cx="3464952" cy="4022725"/>
          </a:xfrm>
        </p:spPr>
      </p:pic>
      <p:pic>
        <p:nvPicPr>
          <p:cNvPr id="7" name="Picture 6" descr="A picture containing building, black, small, white&#10;&#10;Description automatically generated">
            <a:extLst>
              <a:ext uri="{FF2B5EF4-FFF2-40B4-BE49-F238E27FC236}">
                <a16:creationId xmlns:a16="http://schemas.microsoft.com/office/drawing/2014/main" id="{9CD50F4D-1B98-4511-BD0A-14AEF39F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27" y="1955166"/>
            <a:ext cx="3459319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2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1.8 dB data)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DF96C60-075D-42F7-8BC5-D0A8EE2E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2526"/>
            <a:ext cx="6081287" cy="173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71E80-6153-4C53-BA9E-068C51C6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82453"/>
            <a:ext cx="5258256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E4076-6BEC-45A5-9777-E93EEB1D5208}"/>
              </a:ext>
            </a:extLst>
          </p:cNvPr>
          <p:cNvSpPr txBox="1"/>
          <p:nvPr/>
        </p:nvSpPr>
        <p:spPr>
          <a:xfrm>
            <a:off x="1021080" y="1883902"/>
            <a:ext cx="34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and Tested on 1.8 dB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2ADF3-D1A2-496B-B102-8DCAD9239F3A}"/>
              </a:ext>
            </a:extLst>
          </p:cNvPr>
          <p:cNvSpPr txBox="1"/>
          <p:nvPr/>
        </p:nvSpPr>
        <p:spPr>
          <a:xfrm>
            <a:off x="1021080" y="4166579"/>
            <a:ext cx="42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1.8 dB data, tested on [0,10] dB:</a:t>
            </a:r>
          </a:p>
        </p:txBody>
      </p:sp>
    </p:spTree>
    <p:extLst>
      <p:ext uri="{BB962C8B-B14F-4D97-AF65-F5344CB8AC3E}">
        <p14:creationId xmlns:p14="http://schemas.microsoft.com/office/powerpoint/2010/main" val="13311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[0,10] dB data)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1655F6A-9B3C-4192-9B07-50FAADC2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60"/>
            <a:ext cx="4016888" cy="46635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A52D42-9E17-4EC0-A93C-3BDA716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39" y="3138430"/>
            <a:ext cx="554784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1.8 dB data with fading)</a:t>
            </a:r>
          </a:p>
        </p:txBody>
      </p:sp>
      <p:pic>
        <p:nvPicPr>
          <p:cNvPr id="5" name="Content Placeholder 4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A56317A9-3462-4B84-BF7E-188D8F9D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3937871" cy="457921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BB109B-23B7-4E32-BCE0-5CEB4274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1" y="3146257"/>
            <a:ext cx="538780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AF4E-0B68-4726-ACF5-C721381F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LLRs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993E1-113C-4207-94DC-62741B6E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86" y="1855140"/>
            <a:ext cx="8343428" cy="45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3BE-289C-4FB0-A4E7-BF81638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LLRs: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36FF-CFA1-4050-9679-02FDBAE2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Store sum of exp() terms corresponding to </a:t>
            </a:r>
            <a:r>
              <a:rPr lang="en-US" dirty="0" err="1"/>
              <a:t>ith</a:t>
            </a:r>
            <a:r>
              <a:rPr lang="en-US" dirty="0"/>
              <a:t> bit = 0 in a variable called </a:t>
            </a:r>
            <a:r>
              <a:rPr lang="en-US" dirty="0" err="1"/>
              <a:t>num_sum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the same for </a:t>
            </a:r>
            <a:r>
              <a:rPr lang="en-US" dirty="0" err="1"/>
              <a:t>ith</a:t>
            </a:r>
            <a:r>
              <a:rPr lang="en-US" dirty="0"/>
              <a:t> bit = 1 with a variable called </a:t>
            </a:r>
            <a:r>
              <a:rPr lang="en-US" dirty="0" err="1"/>
              <a:t>dem_sum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Loop through constellation map, swap whether looking at 0 or 1 every 2^(i-1) iterations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 ( </a:t>
            </a:r>
            <a:r>
              <a:rPr lang="en-US" dirty="0" err="1"/>
              <a:t>num_sum</a:t>
            </a:r>
            <a:r>
              <a:rPr lang="en-US" dirty="0"/>
              <a:t> / </a:t>
            </a:r>
            <a:r>
              <a:rPr lang="en-US" dirty="0" err="1"/>
              <a:t>dem_sum</a:t>
            </a:r>
            <a:r>
              <a:rPr lang="en-US" dirty="0"/>
              <a:t>) to get LLR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AE3814-259C-451C-9F9E-3A555881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66180"/>
              </p:ext>
            </p:extLst>
          </p:nvPr>
        </p:nvGraphicFramePr>
        <p:xfrm>
          <a:off x="6952483" y="3429000"/>
          <a:ext cx="4203197" cy="2891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32">
                  <a:extLst>
                    <a:ext uri="{9D8B030D-6E8A-4147-A177-3AD203B41FA5}">
                      <a16:colId xmlns:a16="http://schemas.microsoft.com/office/drawing/2014/main" val="1268643736"/>
                    </a:ext>
                  </a:extLst>
                </a:gridCol>
                <a:gridCol w="538230">
                  <a:extLst>
                    <a:ext uri="{9D8B030D-6E8A-4147-A177-3AD203B41FA5}">
                      <a16:colId xmlns:a16="http://schemas.microsoft.com/office/drawing/2014/main" val="4051638646"/>
                    </a:ext>
                  </a:extLst>
                </a:gridCol>
                <a:gridCol w="619780">
                  <a:extLst>
                    <a:ext uri="{9D8B030D-6E8A-4147-A177-3AD203B41FA5}">
                      <a16:colId xmlns:a16="http://schemas.microsoft.com/office/drawing/2014/main" val="3047679833"/>
                    </a:ext>
                  </a:extLst>
                </a:gridCol>
                <a:gridCol w="2454655">
                  <a:extLst>
                    <a:ext uri="{9D8B030D-6E8A-4147-A177-3AD203B41FA5}">
                      <a16:colId xmlns:a16="http://schemas.microsoft.com/office/drawing/2014/main" val="3340029184"/>
                    </a:ext>
                  </a:extLst>
                </a:gridCol>
              </a:tblGrid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Bit 3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2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in Constellation map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52006937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478153716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670945632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53268720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83078001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689608079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68100566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866339153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793674507"/>
                  </a:ext>
                </a:extLst>
              </a:tr>
            </a:tbl>
          </a:graphicData>
        </a:graphic>
      </p:graphicFrame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ADD2975-D53F-4E29-BBCA-3A17CF2A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9" t="41777" r="31303" b="36694"/>
          <a:stretch/>
        </p:blipFill>
        <p:spPr>
          <a:xfrm>
            <a:off x="1419484" y="4072436"/>
            <a:ext cx="5210795" cy="1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221-0371-47E7-958B-BD601AB4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98A-8E77-4478-A99A-3D5A7034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generate symbols / LLRs over a range of SNRs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generate symbols / LLRs for a single SNR with fading</a:t>
            </a:r>
          </a:p>
          <a:p>
            <a:pPr marL="749808" lvl="1" indent="-457200"/>
            <a:r>
              <a:rPr lang="en-US" dirty="0"/>
              <a:t>Fading attenuation follows Rayleigh distribution and phase shift is uniformly distributed over [0, 2</a:t>
            </a:r>
            <a:r>
              <a:rPr lang="el-GR" dirty="0"/>
              <a:t>π</a:t>
            </a:r>
            <a:r>
              <a:rPr lang="en-US" dirty="0"/>
              <a:t>]</a:t>
            </a:r>
          </a:p>
          <a:p>
            <a:pPr marL="749808" lvl="1" indent="-457200"/>
            <a:r>
              <a:rPr lang="en-US" dirty="0"/>
              <a:t>Receiver assumes no fading however</a:t>
            </a:r>
          </a:p>
        </p:txBody>
      </p:sp>
    </p:spTree>
    <p:extLst>
      <p:ext uri="{BB962C8B-B14F-4D97-AF65-F5344CB8AC3E}">
        <p14:creationId xmlns:p14="http://schemas.microsoft.com/office/powerpoint/2010/main" val="9731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9806-3D56-49C8-826F-B3090B4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1723-9442-4EBC-8A94-BD234954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dirty="0" err="1"/>
              <a:t>Keras</a:t>
            </a:r>
            <a:r>
              <a:rPr lang="en-US" dirty="0"/>
              <a:t> Library to construct a fully connected MIMO network</a:t>
            </a:r>
          </a:p>
          <a:p>
            <a:pPr lvl="1"/>
            <a:r>
              <a:rPr lang="en-US" dirty="0"/>
              <a:t>Each input to the network corresponds to the in-phase and quadrature component of our symbol respectively</a:t>
            </a:r>
          </a:p>
          <a:p>
            <a:pPr lvl="1"/>
            <a:r>
              <a:rPr lang="en-US" dirty="0"/>
              <a:t>Each output corresponds to the predicted LLR of each bit</a:t>
            </a:r>
          </a:p>
          <a:p>
            <a:pPr lvl="2"/>
            <a:r>
              <a:rPr lang="en-US" dirty="0"/>
              <a:t>For BPSK, there is 1 output, QPSK has 2 outputs, …, 16_QAM has 4 outputs</a:t>
            </a:r>
          </a:p>
          <a:p>
            <a:pPr lvl="1"/>
            <a:r>
              <a:rPr lang="en-US" dirty="0"/>
              <a:t>Network contains 6-7 hidden layers which progressively smaller layer sizes</a:t>
            </a:r>
          </a:p>
          <a:p>
            <a:pPr lvl="2"/>
            <a:r>
              <a:rPr lang="en-US" dirty="0"/>
              <a:t>The hidden layers are shared between all outputs</a:t>
            </a:r>
          </a:p>
          <a:p>
            <a:pPr lvl="1"/>
            <a:r>
              <a:rPr lang="en-US" dirty="0"/>
              <a:t>Output of hidden layers are fed into several layers that are each unique to each bit</a:t>
            </a:r>
          </a:p>
        </p:txBody>
      </p:sp>
    </p:spTree>
    <p:extLst>
      <p:ext uri="{BB962C8B-B14F-4D97-AF65-F5344CB8AC3E}">
        <p14:creationId xmlns:p14="http://schemas.microsoft.com/office/powerpoint/2010/main" val="305255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BE7D-BC93-42CB-8666-867E553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143BB-7B89-4171-A809-6D0C75A5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01" r="3428" b="-1"/>
          <a:stretch/>
        </p:blipFill>
        <p:spPr>
          <a:xfrm>
            <a:off x="3184355" y="1837678"/>
            <a:ext cx="5764283" cy="4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5A4-A92F-4BCE-9971-08D2ABE8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A40-53C5-4B49-9AEC-A70B3076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metric was chosen as Mean Squared Error (MSE)</a:t>
            </a:r>
          </a:p>
          <a:p>
            <a:pPr lvl="1"/>
            <a:r>
              <a:rPr lang="en-US" dirty="0"/>
              <a:t>Reason: We are working with soft outputs; Therefore, we want to minimize the distance between the predicted LLR and the actual LLR</a:t>
            </a:r>
          </a:p>
          <a:p>
            <a:r>
              <a:rPr lang="en-US" dirty="0"/>
              <a:t>Loss function was chosen to be logcosh:</a:t>
            </a:r>
          </a:p>
          <a:p>
            <a:pPr lvl="1"/>
            <a:r>
              <a:rPr lang="en-US" dirty="0"/>
              <a:t>Reason: For small differences, logcosh behaves similarly to mean squared error (x^2 / 2). For larger differences, it behaves closer to abs(x) - log(2) which is more linear. This has the effect of not penalizing wildly incorrect predictions as heavily which may skew the model towards overfitting those points.</a:t>
            </a:r>
          </a:p>
          <a:p>
            <a:r>
              <a:rPr lang="en-US" dirty="0" err="1"/>
              <a:t>ReLU</a:t>
            </a:r>
            <a:r>
              <a:rPr lang="en-US" dirty="0"/>
              <a:t> was chosen for the activation function empirically</a:t>
            </a:r>
          </a:p>
          <a:p>
            <a:pPr lvl="1"/>
            <a:r>
              <a:rPr lang="en-US" dirty="0"/>
              <a:t>Reason: Through running several tests, it was shown to result in the lowest MSE and training time compared to sigmoid, tanh, etc. This is backed up by other papers.</a:t>
            </a:r>
          </a:p>
        </p:txBody>
      </p:sp>
    </p:spTree>
    <p:extLst>
      <p:ext uri="{BB962C8B-B14F-4D97-AF65-F5344CB8AC3E}">
        <p14:creationId xmlns:p14="http://schemas.microsoft.com/office/powerpoint/2010/main" val="2414024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</TotalTime>
  <Words>1288</Words>
  <Application>Microsoft Office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Retrospect</vt:lpstr>
      <vt:lpstr>Predicting Log Likelihood Ratios With Machine Learning</vt:lpstr>
      <vt:lpstr>Generating the Data</vt:lpstr>
      <vt:lpstr>Calculating LLRs</vt:lpstr>
      <vt:lpstr>Calculating LLRs (Cont.)</vt:lpstr>
      <vt:lpstr>Calculating LLRs: The Algorithm</vt:lpstr>
      <vt:lpstr>Additional Features</vt:lpstr>
      <vt:lpstr>Neural Network Model Overview</vt:lpstr>
      <vt:lpstr>Example Model Summary</vt:lpstr>
      <vt:lpstr>Selecting Hyperparameters</vt:lpstr>
      <vt:lpstr>Dropout and Batch Normalization</vt:lpstr>
      <vt:lpstr>Results (16 QAM trained on 1.8 dB data)</vt:lpstr>
      <vt:lpstr>Results (16 QAM trained on 1.8 dB data)</vt:lpstr>
      <vt:lpstr>Results (16 QAM trained on [0,10] dB data)</vt:lpstr>
      <vt:lpstr>Results (16 QAM trained on 1.8 dB data with fading)</vt:lpstr>
      <vt:lpstr>Inferences</vt:lpstr>
      <vt:lpstr>Implementation with Channel Coding</vt:lpstr>
      <vt:lpstr>Channel Coding Simulations</vt:lpstr>
      <vt:lpstr>Results</vt:lpstr>
      <vt:lpstr>Neural Network Results for Other Modulation Schemes</vt:lpstr>
      <vt:lpstr>Results (8 QAM trained on 1.8 dB data)</vt:lpstr>
      <vt:lpstr>Results (8 QAM trained on 1.8 dB data)</vt:lpstr>
      <vt:lpstr>Results (8 QAM trained on [0,10] dB data)</vt:lpstr>
      <vt:lpstr>Results (8 QAM trained on 1.8 dB data with fading)</vt:lpstr>
      <vt:lpstr>Results (8PSK trained on 1.8 dB data)</vt:lpstr>
      <vt:lpstr>Results (8PSK trained on 1.8 dB data)</vt:lpstr>
      <vt:lpstr>Results (8PSK trained on [0,10] dB data)</vt:lpstr>
      <vt:lpstr>Results (8PSK trained on 1.8 dB data with fading)</vt:lpstr>
      <vt:lpstr>Results (QPSK trained on 1.8 dB data)</vt:lpstr>
      <vt:lpstr>Results (QPSK trained on 1.8 dB data)</vt:lpstr>
      <vt:lpstr>Results (QPSK trained on [0,10] dB data)</vt:lpstr>
      <vt:lpstr>Results (QPSK trained on 1.8 dB data with fading)</vt:lpstr>
      <vt:lpstr>Results (BPSK trained on 1.8 dB data)</vt:lpstr>
      <vt:lpstr>Results (BPSK trained on 1.8 dB data)</vt:lpstr>
      <vt:lpstr>Results (BPSK trained on [0,10] dB data)</vt:lpstr>
      <vt:lpstr>Results (BPSK trained on 1.8 dB data with fading)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Log Likelihood Ratios With Machine Learning</dc:title>
  <dc:creator>Jonathan Nguyen</dc:creator>
  <cp:lastModifiedBy>Jonathan Nguyen</cp:lastModifiedBy>
  <cp:revision>26</cp:revision>
  <dcterms:created xsi:type="dcterms:W3CDTF">2020-03-15T01:00:16Z</dcterms:created>
  <dcterms:modified xsi:type="dcterms:W3CDTF">2020-03-16T21:11:35Z</dcterms:modified>
</cp:coreProperties>
</file>