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67" r:id="rId5"/>
    <p:sldId id="268" r:id="rId6"/>
    <p:sldId id="274" r:id="rId7"/>
    <p:sldId id="269" r:id="rId8"/>
    <p:sldId id="270" r:id="rId9"/>
    <p:sldId id="271" r:id="rId10"/>
    <p:sldId id="272" r:id="rId11"/>
    <p:sldId id="275" r:id="rId12"/>
    <p:sldId id="273" r:id="rId13"/>
    <p:sldId id="276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FD0"/>
    <a:srgbClr val="9FC9B4"/>
    <a:srgbClr val="9FC9BD"/>
    <a:srgbClr val="009480"/>
    <a:srgbClr val="0089C6"/>
    <a:srgbClr val="00528E"/>
    <a:srgbClr val="8799C1"/>
    <a:srgbClr val="FBB034"/>
    <a:srgbClr val="0B91D5"/>
    <a:srgbClr val="2DB0D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9" autoAdjust="0"/>
    <p:restoredTop sz="94992" autoAdjust="0"/>
  </p:normalViewPr>
  <p:slideViewPr>
    <p:cSldViewPr>
      <p:cViewPr>
        <p:scale>
          <a:sx n="100" d="100"/>
          <a:sy n="100" d="100"/>
        </p:scale>
        <p:origin x="-474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9284E9-4574-44C9-A435-7A9942220E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CB5E9B-85D9-449C-BEBA-E7DFD6B48A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AF31F-F175-41E6-81B5-A2608FCF54F8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F50E2-44F7-49CA-A6BA-8746D2462F7A}" type="slidenum">
              <a:rPr lang="en-US"/>
              <a:pPr/>
              <a:t>10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F50E2-44F7-49CA-A6BA-8746D2462F7A}" type="slidenum">
              <a:rPr lang="en-US"/>
              <a:pPr/>
              <a:t>11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F50E2-44F7-49CA-A6BA-8746D2462F7A}" type="slidenum">
              <a:rPr lang="en-US"/>
              <a:pPr/>
              <a:t>12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F50E2-44F7-49CA-A6BA-8746D2462F7A}" type="slidenum">
              <a:rPr lang="en-US"/>
              <a:pPr/>
              <a:t>13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3EE7C-D175-422E-94F5-E6E9889B3636}" type="slidenum">
              <a:rPr lang="en-US"/>
              <a:pPr/>
              <a:t>2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F50E2-44F7-49CA-A6BA-8746D2462F7A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F50E2-44F7-49CA-A6BA-8746D2462F7A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F50E2-44F7-49CA-A6BA-8746D2462F7A}" type="slidenum">
              <a:rPr lang="en-US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F50E2-44F7-49CA-A6BA-8746D2462F7A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F50E2-44F7-49CA-A6BA-8746D2462F7A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F50E2-44F7-49CA-A6BA-8746D2462F7A}" type="slidenum">
              <a:rPr lang="en-US"/>
              <a:pPr/>
              <a:t>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F50E2-44F7-49CA-A6BA-8746D2462F7A}" type="slidenum">
              <a:rPr lang="en-US"/>
              <a:pPr/>
              <a:t>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0574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3162300"/>
            <a:ext cx="8229600" cy="2476500"/>
          </a:xfrm>
        </p:spPr>
        <p:txBody>
          <a:bodyPr/>
          <a:lstStyle>
            <a:lvl1pPr marL="0" indent="0">
              <a:buFont typeface="Wingdings" pitchFamily="-96" charset="2"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0" y="2863850"/>
            <a:ext cx="8874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15" name="Picture 43" descr="bluebanne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</p:spPr>
      </p:pic>
      <p:pic>
        <p:nvPicPr>
          <p:cNvPr id="3116" name="Picture 44" descr="st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964F39-8B84-4A71-B396-F5ECA8B2ABE0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0" y="1524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357352-FFF4-4CC4-9A06-29A1EE381902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fld id="{0B202A5D-4369-49BF-BA0A-11A3693BC33A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316094-D43F-4A52-A678-1EEE33C542CE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DFD040-C475-4BDA-BF7B-19BE91484E35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76D28D-C400-499E-A647-3F24AA5A925E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50448B-B07B-4A85-A1A8-50207D31A5E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180711-F9A1-43B9-8240-9541DDB045E8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3AE6C1-0DAD-4C6E-AC7C-459969DD61E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A0F073-0846-4C74-9321-3A98917D5F7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0C8929-7A6B-4C9B-9B0A-F5DF8DF870CB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Picture 46" descr="bluebanner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</p:spPr>
      </p:pic>
      <p:pic>
        <p:nvPicPr>
          <p:cNvPr id="1065" name="Picture 41" descr="stlogo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524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6230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C50B5B7-BDFB-42C2-AF7F-C980814ADCE4}" type="slidenum">
              <a:rPr lang="en-US"/>
              <a:pPr/>
              <a:t>‹#›</a:t>
            </a:fld>
            <a:endParaRPr lang="en-US" sz="1400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857250"/>
            <a:ext cx="88788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 Interconnect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F056D-1228-4532-BF45-7E8A2AA3A0FE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Hierarchy: </a:t>
            </a:r>
            <a:r>
              <a:rPr lang="en-US" dirty="0" err="1" smtClean="0"/>
              <a:t>AddressDecoder_Resp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1676400" y="914400"/>
            <a:ext cx="152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AddressDecoder_Resp</a:t>
            </a:r>
            <a:endParaRPr lang="en-US" sz="1000" dirty="0" smtClean="0"/>
          </a:p>
        </p:txBody>
      </p:sp>
      <p:sp>
        <p:nvSpPr>
          <p:cNvPr id="55" name="Rectangle 54"/>
          <p:cNvSpPr/>
          <p:nvPr/>
        </p:nvSpPr>
        <p:spPr bwMode="auto">
          <a:xfrm>
            <a:off x="1295400" y="1143000"/>
            <a:ext cx="2209800" cy="4495800"/>
          </a:xfrm>
          <a:prstGeom prst="rect">
            <a:avLst/>
          </a:prstGeom>
          <a:solidFill>
            <a:srgbClr val="CECFD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 smtClean="0"/>
          </a:p>
        </p:txBody>
      </p:sp>
      <p:sp>
        <p:nvSpPr>
          <p:cNvPr id="80" name="Flowchart: Delay 79"/>
          <p:cNvSpPr/>
          <p:nvPr/>
        </p:nvSpPr>
        <p:spPr bwMode="auto">
          <a:xfrm>
            <a:off x="2209800" y="1447800"/>
            <a:ext cx="381000" cy="304800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07" name="Straight Arrow Connector 106"/>
          <p:cNvCxnSpPr/>
          <p:nvPr/>
        </p:nvCxnSpPr>
        <p:spPr bwMode="auto">
          <a:xfrm>
            <a:off x="1905000" y="1524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/>
          </a:ln>
          <a:effectLst/>
        </p:spPr>
      </p:cxnSp>
      <p:sp>
        <p:nvSpPr>
          <p:cNvPr id="112" name="Flowchart: Delay 111"/>
          <p:cNvSpPr/>
          <p:nvPr/>
        </p:nvSpPr>
        <p:spPr bwMode="auto">
          <a:xfrm>
            <a:off x="2209800" y="1905000"/>
            <a:ext cx="381000" cy="304800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13" name="Straight Arrow Connector 112"/>
          <p:cNvCxnSpPr/>
          <p:nvPr/>
        </p:nvCxnSpPr>
        <p:spPr bwMode="auto">
          <a:xfrm>
            <a:off x="1905000" y="19812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1295400" y="16764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>
            <a:off x="1295400" y="21336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5400000" flipH="1" flipV="1">
            <a:off x="647700" y="2552700"/>
            <a:ext cx="2514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>
            <a:off x="1295400" y="12954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Flowchart: Delay 123"/>
          <p:cNvSpPr/>
          <p:nvPr/>
        </p:nvSpPr>
        <p:spPr bwMode="auto">
          <a:xfrm>
            <a:off x="2209800" y="2286000"/>
            <a:ext cx="381000" cy="304800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25" name="Straight Arrow Connector 124"/>
          <p:cNvCxnSpPr/>
          <p:nvPr/>
        </p:nvCxnSpPr>
        <p:spPr bwMode="auto">
          <a:xfrm>
            <a:off x="1905000" y="23622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/>
          </a:ln>
          <a:effectLst/>
        </p:spPr>
      </p:cxnSp>
      <p:sp>
        <p:nvSpPr>
          <p:cNvPr id="126" name="Flowchart: Delay 125"/>
          <p:cNvSpPr/>
          <p:nvPr/>
        </p:nvSpPr>
        <p:spPr bwMode="auto">
          <a:xfrm>
            <a:off x="2209800" y="2743200"/>
            <a:ext cx="381000" cy="304800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>
            <a:off x="1905000" y="2819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1295400" y="25146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1295400" y="29718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0" name="Flowchart: Delay 129"/>
          <p:cNvSpPr/>
          <p:nvPr/>
        </p:nvSpPr>
        <p:spPr bwMode="auto">
          <a:xfrm>
            <a:off x="2209800" y="3200400"/>
            <a:ext cx="381000" cy="304800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31" name="Straight Arrow Connector 130"/>
          <p:cNvCxnSpPr/>
          <p:nvPr/>
        </p:nvCxnSpPr>
        <p:spPr bwMode="auto">
          <a:xfrm>
            <a:off x="1905000" y="32766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1295400" y="34290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504825" y="1184731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data_r_valid_i</a:t>
            </a:r>
            <a:endParaRPr 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90371" y="1552575"/>
            <a:ext cx="95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data_r_ID_i</a:t>
            </a:r>
            <a:r>
              <a:rPr lang="en-US" sz="800" dirty="0" smtClean="0"/>
              <a:t>[0]</a:t>
            </a:r>
            <a:endParaRPr 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95300" y="2013406"/>
            <a:ext cx="95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data_r_ID_i</a:t>
            </a:r>
            <a:r>
              <a:rPr lang="en-US" sz="800" dirty="0" smtClean="0"/>
              <a:t>[1]</a:t>
            </a:r>
            <a:endParaRPr 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95300" y="2394406"/>
            <a:ext cx="95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data_r_ID_i</a:t>
            </a:r>
            <a:r>
              <a:rPr lang="en-US" sz="800" dirty="0" smtClean="0"/>
              <a:t>[2]</a:t>
            </a:r>
            <a:endParaRPr 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57200" y="2861131"/>
            <a:ext cx="95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data_r_ID_i</a:t>
            </a:r>
            <a:r>
              <a:rPr lang="en-US" sz="800" dirty="0" smtClean="0"/>
              <a:t>[3]</a:t>
            </a:r>
            <a:endParaRPr lang="en-US" sz="800" dirty="0"/>
          </a:p>
        </p:txBody>
      </p:sp>
      <p:sp>
        <p:nvSpPr>
          <p:cNvPr id="147" name="Flowchart: Delay 146"/>
          <p:cNvSpPr/>
          <p:nvPr/>
        </p:nvSpPr>
        <p:spPr bwMode="auto">
          <a:xfrm>
            <a:off x="2209800" y="5105400"/>
            <a:ext cx="381000" cy="304800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48" name="Straight Arrow Connector 147"/>
          <p:cNvCxnSpPr/>
          <p:nvPr/>
        </p:nvCxnSpPr>
        <p:spPr bwMode="auto">
          <a:xfrm>
            <a:off x="1905000" y="51816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1295400" y="53340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rot="5400000" flipH="1" flipV="1">
            <a:off x="1714500" y="4991100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/>
          <p:nvPr/>
        </p:nvCxnSpPr>
        <p:spPr bwMode="auto">
          <a:xfrm rot="5400000" flipH="1" flipV="1">
            <a:off x="1562100" y="43053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3505200" y="3048000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data_r_valid_o</a:t>
            </a:r>
            <a:endParaRPr lang="en-US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90525" y="5210175"/>
            <a:ext cx="95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data_r_ID_i</a:t>
            </a:r>
            <a:r>
              <a:rPr lang="en-US" sz="800" dirty="0" smtClean="0"/>
              <a:t>[19]</a:t>
            </a:r>
            <a:endParaRPr lang="en-US" sz="800" dirty="0"/>
          </a:p>
        </p:txBody>
      </p:sp>
      <p:cxnSp>
        <p:nvCxnSpPr>
          <p:cNvPr id="161" name="Straight Connector 160"/>
          <p:cNvCxnSpPr/>
          <p:nvPr/>
        </p:nvCxnSpPr>
        <p:spPr bwMode="auto">
          <a:xfrm>
            <a:off x="2590800" y="16002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stCxn id="147" idx="3"/>
          </p:cNvCxnSpPr>
          <p:nvPr/>
        </p:nvCxnSpPr>
        <p:spPr bwMode="auto">
          <a:xfrm>
            <a:off x="2590800" y="52578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>
            <a:stCxn id="112" idx="3"/>
          </p:cNvCxnSpPr>
          <p:nvPr/>
        </p:nvCxnSpPr>
        <p:spPr bwMode="auto">
          <a:xfrm>
            <a:off x="2590800" y="20574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>
            <a:stCxn id="124" idx="3"/>
          </p:cNvCxnSpPr>
          <p:nvPr/>
        </p:nvCxnSpPr>
        <p:spPr bwMode="auto">
          <a:xfrm>
            <a:off x="2590800" y="24384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/>
          <p:cNvCxnSpPr/>
          <p:nvPr/>
        </p:nvCxnSpPr>
        <p:spPr bwMode="auto">
          <a:xfrm>
            <a:off x="2590800" y="28956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>
            <a:stCxn id="130" idx="3"/>
          </p:cNvCxnSpPr>
          <p:nvPr/>
        </p:nvCxnSpPr>
        <p:spPr bwMode="auto">
          <a:xfrm>
            <a:off x="2590800" y="33528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 rot="5400000">
            <a:off x="1295400" y="3429000"/>
            <a:ext cx="3657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Arrow Connector 180"/>
          <p:cNvCxnSpPr/>
          <p:nvPr/>
        </p:nvCxnSpPr>
        <p:spPr bwMode="auto">
          <a:xfrm>
            <a:off x="3124200" y="3124200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5105400" y="1219200"/>
            <a:ext cx="350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OneHot</a:t>
            </a:r>
            <a:r>
              <a:rPr lang="en-US" dirty="0" smtClean="0"/>
              <a:t> </a:t>
            </a:r>
            <a:r>
              <a:rPr lang="en-US" dirty="0" err="1" smtClean="0"/>
              <a:t>data_r_valid</a:t>
            </a:r>
            <a:r>
              <a:rPr lang="en-US" dirty="0" smtClean="0"/>
              <a:t>:</a:t>
            </a:r>
          </a:p>
          <a:p>
            <a:r>
              <a:rPr lang="en-US" sz="1200" dirty="0" smtClean="0"/>
              <a:t>Valid response is merged with the response ID to create a vector of valid response. This vector is then used to route back the response.</a:t>
            </a:r>
          </a:p>
          <a:p>
            <a:r>
              <a:rPr lang="en-US" sz="1200" dirty="0" smtClean="0"/>
              <a:t>Since the </a:t>
            </a:r>
            <a:r>
              <a:rPr lang="en-US" sz="1200" dirty="0" err="1" smtClean="0"/>
              <a:t>data_r_ID</a:t>
            </a:r>
            <a:r>
              <a:rPr lang="en-US" sz="1200" dirty="0" smtClean="0"/>
              <a:t> is coded with </a:t>
            </a:r>
            <a:r>
              <a:rPr lang="en-US" sz="1200" dirty="0" err="1" smtClean="0"/>
              <a:t>ther</a:t>
            </a:r>
            <a:r>
              <a:rPr lang="en-US" sz="1200" dirty="0" smtClean="0"/>
              <a:t> </a:t>
            </a:r>
            <a:r>
              <a:rPr lang="en-US" sz="1200" dirty="0" err="1" smtClean="0"/>
              <a:t>OneHot</a:t>
            </a:r>
            <a:r>
              <a:rPr lang="en-US" sz="1200" dirty="0" smtClean="0"/>
              <a:t> scheme, the </a:t>
            </a:r>
            <a:r>
              <a:rPr lang="en-US" sz="1200" dirty="0" err="1" smtClean="0"/>
              <a:t>data_r_valid_o</a:t>
            </a:r>
            <a:r>
              <a:rPr lang="en-US" sz="1200" dirty="0" smtClean="0"/>
              <a:t> </a:t>
            </a:r>
            <a:r>
              <a:rPr lang="en-US" sz="1200" dirty="0" smtClean="0"/>
              <a:t>is ONEHOT.</a:t>
            </a:r>
          </a:p>
          <a:p>
            <a:r>
              <a:rPr lang="en-US" sz="1200" dirty="0" smtClean="0"/>
              <a:t>If bit j of </a:t>
            </a:r>
            <a:r>
              <a:rPr lang="en-US" sz="1200" dirty="0" err="1" smtClean="0"/>
              <a:t>data_r_valid_o</a:t>
            </a:r>
            <a:r>
              <a:rPr lang="en-US" sz="1200" dirty="0" smtClean="0"/>
              <a:t> is one, it means that there is pending </a:t>
            </a:r>
            <a:r>
              <a:rPr lang="en-US" sz="1200" dirty="0" err="1" smtClean="0"/>
              <a:t>tranfer</a:t>
            </a:r>
            <a:r>
              <a:rPr lang="en-US" sz="1200" dirty="0" smtClean="0"/>
              <a:t> from the memory related to this address decoder to the j Processing element.</a:t>
            </a:r>
            <a:endParaRPr 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4343400" y="3810000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20bit, one for each processing </a:t>
            </a:r>
            <a:r>
              <a:rPr lang="en-US" sz="800" dirty="0" err="1" smtClean="0"/>
              <a:t>elemnts</a:t>
            </a:r>
            <a:endParaRPr lang="en-US" sz="800" dirty="0"/>
          </a:p>
        </p:txBody>
      </p:sp>
      <p:cxnSp>
        <p:nvCxnSpPr>
          <p:cNvPr id="185" name="Straight Arrow Connector 184"/>
          <p:cNvCxnSpPr/>
          <p:nvPr/>
        </p:nvCxnSpPr>
        <p:spPr bwMode="auto">
          <a:xfrm rot="10800000">
            <a:off x="4038600" y="3352800"/>
            <a:ext cx="7620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7" name="TextBox 186"/>
          <p:cNvSpPr txBox="1"/>
          <p:nvPr/>
        </p:nvSpPr>
        <p:spPr>
          <a:xfrm>
            <a:off x="5181600" y="41910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ONEHOT:</a:t>
            </a:r>
          </a:p>
          <a:p>
            <a:r>
              <a:rPr lang="en-US" sz="1200" dirty="0" err="1" smtClean="0"/>
              <a:t>Data_r_ID_i</a:t>
            </a:r>
            <a:r>
              <a:rPr lang="en-US" sz="1200" dirty="0" smtClean="0"/>
              <a:t> and </a:t>
            </a:r>
            <a:r>
              <a:rPr lang="en-US" sz="1200" dirty="0" err="1" smtClean="0"/>
              <a:t>data_r_valid_i</a:t>
            </a:r>
            <a:r>
              <a:rPr lang="en-US" sz="1200" dirty="0" smtClean="0"/>
              <a:t> are generated from registers, and this encoding ensure the minimum number of gates in the response path (with respect to Binary decoding)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Rectangle 688"/>
          <p:cNvSpPr/>
          <p:nvPr/>
        </p:nvSpPr>
        <p:spPr bwMode="auto">
          <a:xfrm rot="10800000">
            <a:off x="609600" y="838200"/>
            <a:ext cx="5181600" cy="5791200"/>
          </a:xfrm>
          <a:prstGeom prst="rect">
            <a:avLst/>
          </a:prstGeom>
          <a:solidFill>
            <a:srgbClr val="CECFD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F056D-1228-4532-BF45-7E8A2AA3A0FE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685800"/>
          </a:xfrm>
        </p:spPr>
        <p:txBody>
          <a:bodyPr/>
          <a:lstStyle/>
          <a:p>
            <a:r>
              <a:rPr lang="en-US" dirty="0" smtClean="0"/>
              <a:t>Hierarchy: </a:t>
            </a:r>
            <a:r>
              <a:rPr lang="en-US" dirty="0" err="1" smtClean="0"/>
              <a:t>ResponseBlock</a:t>
            </a:r>
            <a:endParaRPr lang="en-US" dirty="0"/>
          </a:p>
        </p:txBody>
      </p:sp>
      <p:grpSp>
        <p:nvGrpSpPr>
          <p:cNvPr id="468" name="Group 467"/>
          <p:cNvGrpSpPr/>
          <p:nvPr/>
        </p:nvGrpSpPr>
        <p:grpSpPr>
          <a:xfrm rot="10800000">
            <a:off x="3124200" y="990600"/>
            <a:ext cx="2133600" cy="3886200"/>
            <a:chOff x="609600" y="914400"/>
            <a:chExt cx="2895600" cy="5181600"/>
          </a:xfrm>
        </p:grpSpPr>
        <p:sp>
          <p:nvSpPr>
            <p:cNvPr id="469" name="Rectangle 468"/>
            <p:cNvSpPr/>
            <p:nvPr/>
          </p:nvSpPr>
          <p:spPr bwMode="auto">
            <a:xfrm>
              <a:off x="609600" y="914400"/>
              <a:ext cx="2895600" cy="518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dirty="0" smtClean="0"/>
            </a:p>
          </p:txBody>
        </p:sp>
        <p:grpSp>
          <p:nvGrpSpPr>
            <p:cNvPr id="470" name="Group 157"/>
            <p:cNvGrpSpPr/>
            <p:nvPr/>
          </p:nvGrpSpPr>
          <p:grpSpPr>
            <a:xfrm>
              <a:off x="609600" y="990600"/>
              <a:ext cx="1524001" cy="2362200"/>
              <a:chOff x="609600" y="990600"/>
              <a:chExt cx="2362200" cy="3429000"/>
            </a:xfrm>
          </p:grpSpPr>
          <p:sp>
            <p:nvSpPr>
              <p:cNvPr id="566" name="Oval 565"/>
              <p:cNvSpPr/>
              <p:nvPr/>
            </p:nvSpPr>
            <p:spPr bwMode="auto">
              <a:xfrm>
                <a:off x="1066800" y="990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567" name="Straight Connector 566"/>
              <p:cNvCxnSpPr/>
              <p:nvPr/>
            </p:nvCxnSpPr>
            <p:spPr bwMode="auto">
              <a:xfrm>
                <a:off x="609600" y="9906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8" name="Straight Connector 567"/>
              <p:cNvCxnSpPr/>
              <p:nvPr/>
            </p:nvCxnSpPr>
            <p:spPr bwMode="auto">
              <a:xfrm>
                <a:off x="609600" y="12192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9" name="Straight Arrow Connector 568"/>
              <p:cNvCxnSpPr/>
              <p:nvPr/>
            </p:nvCxnSpPr>
            <p:spPr bwMode="auto">
              <a:xfrm>
                <a:off x="914400" y="9906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70" name="Straight Arrow Connector 569"/>
              <p:cNvCxnSpPr/>
              <p:nvPr/>
            </p:nvCxnSpPr>
            <p:spPr bwMode="auto">
              <a:xfrm flipV="1">
                <a:off x="914400" y="11430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71" name="Oval 570"/>
              <p:cNvSpPr/>
              <p:nvPr/>
            </p:nvSpPr>
            <p:spPr bwMode="auto">
              <a:xfrm>
                <a:off x="1066800" y="14478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572" name="Straight Connector 571"/>
              <p:cNvCxnSpPr/>
              <p:nvPr/>
            </p:nvCxnSpPr>
            <p:spPr bwMode="auto">
              <a:xfrm>
                <a:off x="609600" y="14478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3" name="Straight Connector 572"/>
              <p:cNvCxnSpPr/>
              <p:nvPr/>
            </p:nvCxnSpPr>
            <p:spPr bwMode="auto">
              <a:xfrm>
                <a:off x="609600" y="16764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4" name="Straight Arrow Connector 573"/>
              <p:cNvCxnSpPr/>
              <p:nvPr/>
            </p:nvCxnSpPr>
            <p:spPr bwMode="auto">
              <a:xfrm>
                <a:off x="914400" y="14478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75" name="Straight Arrow Connector 574"/>
              <p:cNvCxnSpPr/>
              <p:nvPr/>
            </p:nvCxnSpPr>
            <p:spPr bwMode="auto">
              <a:xfrm flipV="1">
                <a:off x="914400" y="16002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76" name="Oval 575"/>
              <p:cNvSpPr/>
              <p:nvPr/>
            </p:nvSpPr>
            <p:spPr bwMode="auto">
              <a:xfrm>
                <a:off x="1066800" y="19050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577" name="Straight Connector 576"/>
              <p:cNvCxnSpPr/>
              <p:nvPr/>
            </p:nvCxnSpPr>
            <p:spPr bwMode="auto">
              <a:xfrm>
                <a:off x="609600" y="19050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8" name="Straight Connector 577"/>
              <p:cNvCxnSpPr/>
              <p:nvPr/>
            </p:nvCxnSpPr>
            <p:spPr bwMode="auto">
              <a:xfrm>
                <a:off x="609600" y="21336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0" name="Straight Arrow Connector 579"/>
              <p:cNvCxnSpPr/>
              <p:nvPr/>
            </p:nvCxnSpPr>
            <p:spPr bwMode="auto">
              <a:xfrm>
                <a:off x="914400" y="19050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81" name="Straight Arrow Connector 580"/>
              <p:cNvCxnSpPr/>
              <p:nvPr/>
            </p:nvCxnSpPr>
            <p:spPr bwMode="auto">
              <a:xfrm flipV="1">
                <a:off x="914400" y="20574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82" name="Oval 581"/>
              <p:cNvSpPr/>
              <p:nvPr/>
            </p:nvSpPr>
            <p:spPr bwMode="auto">
              <a:xfrm>
                <a:off x="1066800" y="23622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583" name="Straight Connector 582"/>
              <p:cNvCxnSpPr/>
              <p:nvPr/>
            </p:nvCxnSpPr>
            <p:spPr bwMode="auto">
              <a:xfrm>
                <a:off x="609600" y="23622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4" name="Straight Connector 583"/>
              <p:cNvCxnSpPr/>
              <p:nvPr/>
            </p:nvCxnSpPr>
            <p:spPr bwMode="auto">
              <a:xfrm>
                <a:off x="609600" y="25908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5" name="Straight Arrow Connector 584"/>
              <p:cNvCxnSpPr/>
              <p:nvPr/>
            </p:nvCxnSpPr>
            <p:spPr bwMode="auto">
              <a:xfrm>
                <a:off x="914400" y="23622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86" name="Straight Arrow Connector 585"/>
              <p:cNvCxnSpPr/>
              <p:nvPr/>
            </p:nvCxnSpPr>
            <p:spPr bwMode="auto">
              <a:xfrm flipV="1">
                <a:off x="914400" y="25146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87" name="Oval 586"/>
              <p:cNvSpPr/>
              <p:nvPr/>
            </p:nvSpPr>
            <p:spPr bwMode="auto">
              <a:xfrm>
                <a:off x="1524000" y="12192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588" name="Oval 587"/>
              <p:cNvSpPr/>
              <p:nvPr/>
            </p:nvSpPr>
            <p:spPr bwMode="auto">
              <a:xfrm>
                <a:off x="1524000" y="2133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589" name="Straight Arrow Connector 588"/>
              <p:cNvCxnSpPr>
                <a:stCxn id="566" idx="6"/>
                <a:endCxn id="587" idx="1"/>
              </p:cNvCxnSpPr>
              <p:nvPr/>
            </p:nvCxnSpPr>
            <p:spPr bwMode="auto">
              <a:xfrm>
                <a:off x="1295400" y="1104900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90" name="Straight Arrow Connector 589"/>
              <p:cNvCxnSpPr>
                <a:stCxn id="571" idx="6"/>
                <a:endCxn id="587" idx="3"/>
              </p:cNvCxnSpPr>
              <p:nvPr/>
            </p:nvCxnSpPr>
            <p:spPr bwMode="auto">
              <a:xfrm flipV="1">
                <a:off x="1295400" y="1414322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91" name="Straight Arrow Connector 590"/>
              <p:cNvCxnSpPr>
                <a:stCxn id="576" idx="6"/>
                <a:endCxn id="588" idx="1"/>
              </p:cNvCxnSpPr>
              <p:nvPr/>
            </p:nvCxnSpPr>
            <p:spPr bwMode="auto">
              <a:xfrm>
                <a:off x="1295400" y="2019300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92" name="Straight Arrow Connector 591"/>
              <p:cNvCxnSpPr>
                <a:stCxn id="582" idx="6"/>
                <a:endCxn id="588" idx="3"/>
              </p:cNvCxnSpPr>
              <p:nvPr/>
            </p:nvCxnSpPr>
            <p:spPr bwMode="auto">
              <a:xfrm flipV="1">
                <a:off x="1295400" y="2328722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93" name="Oval 592"/>
              <p:cNvSpPr/>
              <p:nvPr/>
            </p:nvSpPr>
            <p:spPr bwMode="auto">
              <a:xfrm>
                <a:off x="2209800" y="1752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594" name="Straight Arrow Connector 593"/>
              <p:cNvCxnSpPr>
                <a:stCxn id="587" idx="6"/>
                <a:endCxn id="593" idx="1"/>
              </p:cNvCxnSpPr>
              <p:nvPr/>
            </p:nvCxnSpPr>
            <p:spPr bwMode="auto">
              <a:xfrm>
                <a:off x="1752600" y="1333500"/>
                <a:ext cx="490678" cy="4525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95" name="Straight Arrow Connector 594"/>
              <p:cNvCxnSpPr>
                <a:stCxn id="588" idx="6"/>
              </p:cNvCxnSpPr>
              <p:nvPr/>
            </p:nvCxnSpPr>
            <p:spPr bwMode="auto">
              <a:xfrm flipV="1">
                <a:off x="1752600" y="1905000"/>
                <a:ext cx="457200" cy="3429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96" name="Oval 595"/>
              <p:cNvSpPr/>
              <p:nvPr/>
            </p:nvSpPr>
            <p:spPr bwMode="auto">
              <a:xfrm>
                <a:off x="1066800" y="28194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597" name="Straight Connector 596"/>
              <p:cNvCxnSpPr/>
              <p:nvPr/>
            </p:nvCxnSpPr>
            <p:spPr bwMode="auto">
              <a:xfrm>
                <a:off x="609600" y="28194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8" name="Straight Connector 597"/>
              <p:cNvCxnSpPr/>
              <p:nvPr/>
            </p:nvCxnSpPr>
            <p:spPr bwMode="auto">
              <a:xfrm>
                <a:off x="609600" y="30480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9" name="Straight Arrow Connector 598"/>
              <p:cNvCxnSpPr/>
              <p:nvPr/>
            </p:nvCxnSpPr>
            <p:spPr bwMode="auto">
              <a:xfrm>
                <a:off x="914400" y="28194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00" name="Straight Arrow Connector 599"/>
              <p:cNvCxnSpPr/>
              <p:nvPr/>
            </p:nvCxnSpPr>
            <p:spPr bwMode="auto">
              <a:xfrm flipV="1">
                <a:off x="914400" y="29718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01" name="Oval 600"/>
              <p:cNvSpPr/>
              <p:nvPr/>
            </p:nvSpPr>
            <p:spPr bwMode="auto">
              <a:xfrm>
                <a:off x="1066800" y="3276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603" name="Straight Connector 602"/>
              <p:cNvCxnSpPr/>
              <p:nvPr/>
            </p:nvCxnSpPr>
            <p:spPr bwMode="auto">
              <a:xfrm>
                <a:off x="609600" y="32766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4" name="Straight Connector 603"/>
              <p:cNvCxnSpPr/>
              <p:nvPr/>
            </p:nvCxnSpPr>
            <p:spPr bwMode="auto">
              <a:xfrm>
                <a:off x="609600" y="35052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6" name="Straight Arrow Connector 605"/>
              <p:cNvCxnSpPr/>
              <p:nvPr/>
            </p:nvCxnSpPr>
            <p:spPr bwMode="auto">
              <a:xfrm>
                <a:off x="914400" y="32766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8" name="Straight Arrow Connector 617"/>
              <p:cNvCxnSpPr/>
              <p:nvPr/>
            </p:nvCxnSpPr>
            <p:spPr bwMode="auto">
              <a:xfrm flipV="1">
                <a:off x="914400" y="34290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20" name="Oval 619"/>
              <p:cNvSpPr/>
              <p:nvPr/>
            </p:nvSpPr>
            <p:spPr bwMode="auto">
              <a:xfrm>
                <a:off x="1066800" y="37338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622" name="Straight Connector 621"/>
              <p:cNvCxnSpPr/>
              <p:nvPr/>
            </p:nvCxnSpPr>
            <p:spPr bwMode="auto">
              <a:xfrm>
                <a:off x="609600" y="37338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3" name="Straight Connector 622"/>
              <p:cNvCxnSpPr/>
              <p:nvPr/>
            </p:nvCxnSpPr>
            <p:spPr bwMode="auto">
              <a:xfrm>
                <a:off x="609600" y="39624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8" name="Straight Arrow Connector 627"/>
              <p:cNvCxnSpPr/>
              <p:nvPr/>
            </p:nvCxnSpPr>
            <p:spPr bwMode="auto">
              <a:xfrm>
                <a:off x="914400" y="37338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29" name="Straight Arrow Connector 628"/>
              <p:cNvCxnSpPr/>
              <p:nvPr/>
            </p:nvCxnSpPr>
            <p:spPr bwMode="auto">
              <a:xfrm flipV="1">
                <a:off x="914400" y="38862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30" name="Oval 629"/>
              <p:cNvSpPr/>
              <p:nvPr/>
            </p:nvSpPr>
            <p:spPr bwMode="auto">
              <a:xfrm>
                <a:off x="1066800" y="41910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631" name="Straight Connector 630"/>
              <p:cNvCxnSpPr/>
              <p:nvPr/>
            </p:nvCxnSpPr>
            <p:spPr bwMode="auto">
              <a:xfrm>
                <a:off x="609600" y="41910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2" name="Straight Connector 631"/>
              <p:cNvCxnSpPr/>
              <p:nvPr/>
            </p:nvCxnSpPr>
            <p:spPr bwMode="auto">
              <a:xfrm>
                <a:off x="609600" y="44196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3" name="Straight Arrow Connector 632"/>
              <p:cNvCxnSpPr/>
              <p:nvPr/>
            </p:nvCxnSpPr>
            <p:spPr bwMode="auto">
              <a:xfrm>
                <a:off x="914400" y="41910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34" name="Straight Arrow Connector 633"/>
              <p:cNvCxnSpPr/>
              <p:nvPr/>
            </p:nvCxnSpPr>
            <p:spPr bwMode="auto">
              <a:xfrm flipV="1">
                <a:off x="914400" y="43434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35" name="Oval 634"/>
              <p:cNvSpPr/>
              <p:nvPr/>
            </p:nvSpPr>
            <p:spPr bwMode="auto">
              <a:xfrm>
                <a:off x="1524000" y="30480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636" name="Oval 635"/>
              <p:cNvSpPr/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637" name="Straight Arrow Connector 636"/>
              <p:cNvCxnSpPr>
                <a:stCxn id="596" idx="6"/>
                <a:endCxn id="635" idx="1"/>
              </p:cNvCxnSpPr>
              <p:nvPr/>
            </p:nvCxnSpPr>
            <p:spPr bwMode="auto">
              <a:xfrm>
                <a:off x="1295400" y="2933700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38" name="Straight Arrow Connector 637"/>
              <p:cNvCxnSpPr>
                <a:stCxn id="601" idx="6"/>
                <a:endCxn id="635" idx="3"/>
              </p:cNvCxnSpPr>
              <p:nvPr/>
            </p:nvCxnSpPr>
            <p:spPr bwMode="auto">
              <a:xfrm flipV="1">
                <a:off x="1295400" y="3243122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39" name="Straight Arrow Connector 638"/>
              <p:cNvCxnSpPr>
                <a:stCxn id="620" idx="6"/>
                <a:endCxn id="636" idx="1"/>
              </p:cNvCxnSpPr>
              <p:nvPr/>
            </p:nvCxnSpPr>
            <p:spPr bwMode="auto">
              <a:xfrm>
                <a:off x="1295400" y="3848100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40" name="Straight Arrow Connector 639"/>
              <p:cNvCxnSpPr>
                <a:stCxn id="630" idx="6"/>
                <a:endCxn id="636" idx="3"/>
              </p:cNvCxnSpPr>
              <p:nvPr/>
            </p:nvCxnSpPr>
            <p:spPr bwMode="auto">
              <a:xfrm flipV="1">
                <a:off x="1295400" y="4157522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41" name="Oval 640"/>
              <p:cNvSpPr/>
              <p:nvPr/>
            </p:nvSpPr>
            <p:spPr bwMode="auto">
              <a:xfrm>
                <a:off x="2209800" y="35814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642" name="Straight Arrow Connector 641"/>
              <p:cNvCxnSpPr>
                <a:stCxn id="635" idx="6"/>
                <a:endCxn id="641" idx="1"/>
              </p:cNvCxnSpPr>
              <p:nvPr/>
            </p:nvCxnSpPr>
            <p:spPr bwMode="auto">
              <a:xfrm>
                <a:off x="1752600" y="3162300"/>
                <a:ext cx="490678" cy="4525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43" name="Straight Arrow Connector 642"/>
              <p:cNvCxnSpPr>
                <a:stCxn id="636" idx="6"/>
              </p:cNvCxnSpPr>
              <p:nvPr/>
            </p:nvCxnSpPr>
            <p:spPr bwMode="auto">
              <a:xfrm flipV="1">
                <a:off x="1752600" y="3733800"/>
                <a:ext cx="457200" cy="3429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44" name="Oval 643"/>
              <p:cNvSpPr/>
              <p:nvPr/>
            </p:nvSpPr>
            <p:spPr bwMode="auto">
              <a:xfrm>
                <a:off x="2743200" y="27432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645" name="Straight Arrow Connector 644"/>
              <p:cNvCxnSpPr>
                <a:stCxn id="593" idx="6"/>
              </p:cNvCxnSpPr>
              <p:nvPr/>
            </p:nvCxnSpPr>
            <p:spPr bwMode="auto">
              <a:xfrm>
                <a:off x="2438400" y="1866900"/>
                <a:ext cx="381000" cy="8763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46" name="Straight Arrow Connector 645"/>
              <p:cNvCxnSpPr>
                <a:stCxn id="641" idx="6"/>
              </p:cNvCxnSpPr>
              <p:nvPr/>
            </p:nvCxnSpPr>
            <p:spPr bwMode="auto">
              <a:xfrm flipV="1">
                <a:off x="2438400" y="2971800"/>
                <a:ext cx="381000" cy="7239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471" name="Rounded Rectangle 470"/>
            <p:cNvSpPr/>
            <p:nvPr/>
          </p:nvSpPr>
          <p:spPr bwMode="auto">
            <a:xfrm>
              <a:off x="2895600" y="3276600"/>
              <a:ext cx="304800" cy="3048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472" name="Rounded Rectangle 471"/>
            <p:cNvSpPr/>
            <p:nvPr/>
          </p:nvSpPr>
          <p:spPr bwMode="auto">
            <a:xfrm>
              <a:off x="2209800" y="2743200"/>
              <a:ext cx="304800" cy="2286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473" name="Rounded Rectangle 472"/>
            <p:cNvSpPr/>
            <p:nvPr/>
          </p:nvSpPr>
          <p:spPr bwMode="auto">
            <a:xfrm>
              <a:off x="1905000" y="1828800"/>
              <a:ext cx="76200" cy="1524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474" name="Rounded Rectangle 473"/>
            <p:cNvSpPr/>
            <p:nvPr/>
          </p:nvSpPr>
          <p:spPr bwMode="auto">
            <a:xfrm>
              <a:off x="685800" y="914400"/>
              <a:ext cx="76200" cy="1524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475" name="Oval 474"/>
            <p:cNvSpPr/>
            <p:nvPr/>
          </p:nvSpPr>
          <p:spPr bwMode="auto">
            <a:xfrm>
              <a:off x="904568" y="350520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76" name="Straight Connector 475"/>
            <p:cNvCxnSpPr/>
            <p:nvPr/>
          </p:nvCxnSpPr>
          <p:spPr bwMode="auto">
            <a:xfrm>
              <a:off x="609600" y="350520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8" name="Straight Connector 477"/>
            <p:cNvCxnSpPr/>
            <p:nvPr/>
          </p:nvCxnSpPr>
          <p:spPr bwMode="auto">
            <a:xfrm>
              <a:off x="609600" y="366268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0" name="Straight Arrow Connector 479"/>
            <p:cNvCxnSpPr/>
            <p:nvPr/>
          </p:nvCxnSpPr>
          <p:spPr bwMode="auto">
            <a:xfrm>
              <a:off x="806245" y="350520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2" name="Straight Arrow Connector 481"/>
            <p:cNvCxnSpPr/>
            <p:nvPr/>
          </p:nvCxnSpPr>
          <p:spPr bwMode="auto">
            <a:xfrm flipV="1">
              <a:off x="806245" y="361018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83" name="Oval 482"/>
            <p:cNvSpPr/>
            <p:nvPr/>
          </p:nvSpPr>
          <p:spPr bwMode="auto">
            <a:xfrm>
              <a:off x="904568" y="382016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84" name="Straight Connector 483"/>
            <p:cNvCxnSpPr/>
            <p:nvPr/>
          </p:nvCxnSpPr>
          <p:spPr bwMode="auto">
            <a:xfrm>
              <a:off x="609600" y="382016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5" name="Straight Connector 484"/>
            <p:cNvCxnSpPr/>
            <p:nvPr/>
          </p:nvCxnSpPr>
          <p:spPr bwMode="auto">
            <a:xfrm>
              <a:off x="609600" y="397764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Straight Arrow Connector 485"/>
            <p:cNvCxnSpPr/>
            <p:nvPr/>
          </p:nvCxnSpPr>
          <p:spPr bwMode="auto">
            <a:xfrm>
              <a:off x="806245" y="382016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7" name="Straight Arrow Connector 486"/>
            <p:cNvCxnSpPr/>
            <p:nvPr/>
          </p:nvCxnSpPr>
          <p:spPr bwMode="auto">
            <a:xfrm flipV="1">
              <a:off x="806245" y="392514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88" name="Oval 487"/>
            <p:cNvSpPr/>
            <p:nvPr/>
          </p:nvSpPr>
          <p:spPr bwMode="auto">
            <a:xfrm>
              <a:off x="904568" y="413512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89" name="Straight Connector 488"/>
            <p:cNvCxnSpPr/>
            <p:nvPr/>
          </p:nvCxnSpPr>
          <p:spPr bwMode="auto">
            <a:xfrm>
              <a:off x="609600" y="413512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1" name="Straight Connector 490"/>
            <p:cNvCxnSpPr/>
            <p:nvPr/>
          </p:nvCxnSpPr>
          <p:spPr bwMode="auto">
            <a:xfrm>
              <a:off x="609600" y="429260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2" name="Straight Arrow Connector 491"/>
            <p:cNvCxnSpPr/>
            <p:nvPr/>
          </p:nvCxnSpPr>
          <p:spPr bwMode="auto">
            <a:xfrm>
              <a:off x="806245" y="413512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3" name="Straight Arrow Connector 492"/>
            <p:cNvCxnSpPr/>
            <p:nvPr/>
          </p:nvCxnSpPr>
          <p:spPr bwMode="auto">
            <a:xfrm flipV="1">
              <a:off x="806245" y="424010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5" name="Oval 494"/>
            <p:cNvSpPr/>
            <p:nvPr/>
          </p:nvSpPr>
          <p:spPr bwMode="auto">
            <a:xfrm>
              <a:off x="904568" y="445008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97" name="Straight Connector 496"/>
            <p:cNvCxnSpPr/>
            <p:nvPr/>
          </p:nvCxnSpPr>
          <p:spPr bwMode="auto">
            <a:xfrm>
              <a:off x="609600" y="445008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8" name="Straight Connector 497"/>
            <p:cNvCxnSpPr/>
            <p:nvPr/>
          </p:nvCxnSpPr>
          <p:spPr bwMode="auto">
            <a:xfrm>
              <a:off x="609600" y="460756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9" name="Straight Arrow Connector 498"/>
            <p:cNvCxnSpPr/>
            <p:nvPr/>
          </p:nvCxnSpPr>
          <p:spPr bwMode="auto">
            <a:xfrm>
              <a:off x="806245" y="445008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1" name="Straight Arrow Connector 500"/>
            <p:cNvCxnSpPr/>
            <p:nvPr/>
          </p:nvCxnSpPr>
          <p:spPr bwMode="auto">
            <a:xfrm flipV="1">
              <a:off x="806245" y="455506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2" name="Oval 501"/>
            <p:cNvSpPr/>
            <p:nvPr/>
          </p:nvSpPr>
          <p:spPr bwMode="auto">
            <a:xfrm>
              <a:off x="1199535" y="366268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503" name="Oval 502"/>
            <p:cNvSpPr/>
            <p:nvPr/>
          </p:nvSpPr>
          <p:spPr bwMode="auto">
            <a:xfrm>
              <a:off x="1199535" y="429260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507" name="Straight Arrow Connector 506"/>
            <p:cNvCxnSpPr>
              <a:stCxn id="475" idx="6"/>
              <a:endCxn id="502" idx="1"/>
            </p:cNvCxnSpPr>
            <p:nvPr/>
          </p:nvCxnSpPr>
          <p:spPr bwMode="auto">
            <a:xfrm>
              <a:off x="1052052" y="3583940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8" name="Straight Arrow Connector 507"/>
            <p:cNvCxnSpPr>
              <a:stCxn id="483" idx="6"/>
              <a:endCxn id="502" idx="3"/>
            </p:cNvCxnSpPr>
            <p:nvPr/>
          </p:nvCxnSpPr>
          <p:spPr bwMode="auto">
            <a:xfrm flipV="1">
              <a:off x="1052052" y="3797097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9" name="Straight Arrow Connector 508"/>
            <p:cNvCxnSpPr>
              <a:stCxn id="488" idx="6"/>
              <a:endCxn id="503" idx="1"/>
            </p:cNvCxnSpPr>
            <p:nvPr/>
          </p:nvCxnSpPr>
          <p:spPr bwMode="auto">
            <a:xfrm>
              <a:off x="1052052" y="4213860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0" name="Straight Arrow Connector 509"/>
            <p:cNvCxnSpPr>
              <a:stCxn id="495" idx="6"/>
              <a:endCxn id="503" idx="3"/>
            </p:cNvCxnSpPr>
            <p:nvPr/>
          </p:nvCxnSpPr>
          <p:spPr bwMode="auto">
            <a:xfrm flipV="1">
              <a:off x="1052052" y="4427017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1" name="Oval 510"/>
            <p:cNvSpPr/>
            <p:nvPr/>
          </p:nvSpPr>
          <p:spPr bwMode="auto">
            <a:xfrm>
              <a:off x="1641987" y="4030133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512" name="Straight Arrow Connector 511"/>
            <p:cNvCxnSpPr>
              <a:stCxn id="502" idx="6"/>
              <a:endCxn id="511" idx="1"/>
            </p:cNvCxnSpPr>
            <p:nvPr/>
          </p:nvCxnSpPr>
          <p:spPr bwMode="auto">
            <a:xfrm>
              <a:off x="1347019" y="3741420"/>
              <a:ext cx="316566" cy="3117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3" name="Straight Arrow Connector 512"/>
            <p:cNvCxnSpPr>
              <a:stCxn id="503" idx="6"/>
            </p:cNvCxnSpPr>
            <p:nvPr/>
          </p:nvCxnSpPr>
          <p:spPr bwMode="auto">
            <a:xfrm flipV="1">
              <a:off x="1347019" y="4135120"/>
              <a:ext cx="294968" cy="2362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4" name="Oval 513"/>
            <p:cNvSpPr/>
            <p:nvPr/>
          </p:nvSpPr>
          <p:spPr bwMode="auto">
            <a:xfrm>
              <a:off x="904568" y="476504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515" name="Straight Connector 514"/>
            <p:cNvCxnSpPr/>
            <p:nvPr/>
          </p:nvCxnSpPr>
          <p:spPr bwMode="auto">
            <a:xfrm>
              <a:off x="609600" y="476504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6" name="Straight Connector 515"/>
            <p:cNvCxnSpPr/>
            <p:nvPr/>
          </p:nvCxnSpPr>
          <p:spPr bwMode="auto">
            <a:xfrm>
              <a:off x="609600" y="492252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8" name="Straight Arrow Connector 517"/>
            <p:cNvCxnSpPr/>
            <p:nvPr/>
          </p:nvCxnSpPr>
          <p:spPr bwMode="auto">
            <a:xfrm>
              <a:off x="806245" y="476504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9" name="Straight Arrow Connector 518"/>
            <p:cNvCxnSpPr/>
            <p:nvPr/>
          </p:nvCxnSpPr>
          <p:spPr bwMode="auto">
            <a:xfrm flipV="1">
              <a:off x="806245" y="487002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0" name="Oval 519"/>
            <p:cNvSpPr/>
            <p:nvPr/>
          </p:nvSpPr>
          <p:spPr bwMode="auto">
            <a:xfrm>
              <a:off x="904568" y="508000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521" name="Straight Connector 520"/>
            <p:cNvCxnSpPr/>
            <p:nvPr/>
          </p:nvCxnSpPr>
          <p:spPr bwMode="auto">
            <a:xfrm>
              <a:off x="609600" y="508000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2" name="Straight Connector 521"/>
            <p:cNvCxnSpPr/>
            <p:nvPr/>
          </p:nvCxnSpPr>
          <p:spPr bwMode="auto">
            <a:xfrm>
              <a:off x="609600" y="523748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3" name="Straight Arrow Connector 522"/>
            <p:cNvCxnSpPr/>
            <p:nvPr/>
          </p:nvCxnSpPr>
          <p:spPr bwMode="auto">
            <a:xfrm>
              <a:off x="806245" y="508000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4" name="Straight Arrow Connector 523"/>
            <p:cNvCxnSpPr/>
            <p:nvPr/>
          </p:nvCxnSpPr>
          <p:spPr bwMode="auto">
            <a:xfrm flipV="1">
              <a:off x="806245" y="518498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5" name="Oval 524"/>
            <p:cNvSpPr/>
            <p:nvPr/>
          </p:nvSpPr>
          <p:spPr bwMode="auto">
            <a:xfrm>
              <a:off x="904568" y="539496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526" name="Straight Connector 525"/>
            <p:cNvCxnSpPr/>
            <p:nvPr/>
          </p:nvCxnSpPr>
          <p:spPr bwMode="auto">
            <a:xfrm>
              <a:off x="609600" y="539496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7" name="Straight Connector 526"/>
            <p:cNvCxnSpPr/>
            <p:nvPr/>
          </p:nvCxnSpPr>
          <p:spPr bwMode="auto">
            <a:xfrm>
              <a:off x="609600" y="555244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8" name="Straight Arrow Connector 527"/>
            <p:cNvCxnSpPr/>
            <p:nvPr/>
          </p:nvCxnSpPr>
          <p:spPr bwMode="auto">
            <a:xfrm>
              <a:off x="806245" y="539496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9" name="Straight Arrow Connector 528"/>
            <p:cNvCxnSpPr/>
            <p:nvPr/>
          </p:nvCxnSpPr>
          <p:spPr bwMode="auto">
            <a:xfrm flipV="1">
              <a:off x="806245" y="549994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1" name="Oval 530"/>
            <p:cNvSpPr/>
            <p:nvPr/>
          </p:nvSpPr>
          <p:spPr bwMode="auto">
            <a:xfrm>
              <a:off x="904568" y="570992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533" name="Straight Connector 532"/>
            <p:cNvCxnSpPr/>
            <p:nvPr/>
          </p:nvCxnSpPr>
          <p:spPr bwMode="auto">
            <a:xfrm>
              <a:off x="609600" y="570992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6" name="Straight Connector 535"/>
            <p:cNvCxnSpPr/>
            <p:nvPr/>
          </p:nvCxnSpPr>
          <p:spPr bwMode="auto">
            <a:xfrm>
              <a:off x="609600" y="586740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7" name="Straight Arrow Connector 536"/>
            <p:cNvCxnSpPr/>
            <p:nvPr/>
          </p:nvCxnSpPr>
          <p:spPr bwMode="auto">
            <a:xfrm>
              <a:off x="806245" y="570992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8" name="Straight Arrow Connector 537"/>
            <p:cNvCxnSpPr/>
            <p:nvPr/>
          </p:nvCxnSpPr>
          <p:spPr bwMode="auto">
            <a:xfrm flipV="1">
              <a:off x="806245" y="581490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9" name="Oval 538"/>
            <p:cNvSpPr/>
            <p:nvPr/>
          </p:nvSpPr>
          <p:spPr bwMode="auto">
            <a:xfrm>
              <a:off x="1199535" y="492252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541" name="Oval 540"/>
            <p:cNvSpPr/>
            <p:nvPr/>
          </p:nvSpPr>
          <p:spPr bwMode="auto">
            <a:xfrm>
              <a:off x="1199535" y="555244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543" name="Straight Arrow Connector 542"/>
            <p:cNvCxnSpPr>
              <a:stCxn id="514" idx="6"/>
              <a:endCxn id="539" idx="1"/>
            </p:cNvCxnSpPr>
            <p:nvPr/>
          </p:nvCxnSpPr>
          <p:spPr bwMode="auto">
            <a:xfrm>
              <a:off x="1052052" y="4843780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0" name="Straight Arrow Connector 549"/>
            <p:cNvCxnSpPr>
              <a:stCxn id="520" idx="6"/>
              <a:endCxn id="539" idx="3"/>
            </p:cNvCxnSpPr>
            <p:nvPr/>
          </p:nvCxnSpPr>
          <p:spPr bwMode="auto">
            <a:xfrm flipV="1">
              <a:off x="1052052" y="5056937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1" name="Straight Arrow Connector 550"/>
            <p:cNvCxnSpPr>
              <a:stCxn id="525" idx="6"/>
              <a:endCxn id="541" idx="1"/>
            </p:cNvCxnSpPr>
            <p:nvPr/>
          </p:nvCxnSpPr>
          <p:spPr bwMode="auto">
            <a:xfrm>
              <a:off x="1052052" y="5473700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4" name="Straight Arrow Connector 553"/>
            <p:cNvCxnSpPr>
              <a:stCxn id="531" idx="6"/>
              <a:endCxn id="541" idx="3"/>
            </p:cNvCxnSpPr>
            <p:nvPr/>
          </p:nvCxnSpPr>
          <p:spPr bwMode="auto">
            <a:xfrm flipV="1">
              <a:off x="1052052" y="5686857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5" name="Oval 554"/>
            <p:cNvSpPr/>
            <p:nvPr/>
          </p:nvSpPr>
          <p:spPr bwMode="auto">
            <a:xfrm>
              <a:off x="1641987" y="5289973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556" name="Straight Arrow Connector 555"/>
            <p:cNvCxnSpPr>
              <a:stCxn id="539" idx="6"/>
              <a:endCxn id="555" idx="1"/>
            </p:cNvCxnSpPr>
            <p:nvPr/>
          </p:nvCxnSpPr>
          <p:spPr bwMode="auto">
            <a:xfrm>
              <a:off x="1347019" y="5001260"/>
              <a:ext cx="316566" cy="3117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7" name="Straight Arrow Connector 556"/>
            <p:cNvCxnSpPr>
              <a:stCxn id="541" idx="6"/>
            </p:cNvCxnSpPr>
            <p:nvPr/>
          </p:nvCxnSpPr>
          <p:spPr bwMode="auto">
            <a:xfrm flipV="1">
              <a:off x="1347019" y="5394960"/>
              <a:ext cx="294968" cy="2362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8" name="Oval 557"/>
            <p:cNvSpPr/>
            <p:nvPr/>
          </p:nvSpPr>
          <p:spPr bwMode="auto">
            <a:xfrm>
              <a:off x="1986116" y="4712547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559" name="Straight Arrow Connector 558"/>
            <p:cNvCxnSpPr>
              <a:stCxn id="511" idx="6"/>
            </p:cNvCxnSpPr>
            <p:nvPr/>
          </p:nvCxnSpPr>
          <p:spPr bwMode="auto">
            <a:xfrm>
              <a:off x="1789471" y="4108873"/>
              <a:ext cx="245806" cy="6036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0" name="Straight Arrow Connector 559"/>
            <p:cNvCxnSpPr>
              <a:stCxn id="555" idx="6"/>
            </p:cNvCxnSpPr>
            <p:nvPr/>
          </p:nvCxnSpPr>
          <p:spPr bwMode="auto">
            <a:xfrm flipV="1">
              <a:off x="1789471" y="4870027"/>
              <a:ext cx="245806" cy="4986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1" name="Oval 560"/>
            <p:cNvSpPr/>
            <p:nvPr/>
          </p:nvSpPr>
          <p:spPr bwMode="auto">
            <a:xfrm>
              <a:off x="2514600" y="342900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562" name="Straight Arrow Connector 561"/>
            <p:cNvCxnSpPr>
              <a:stCxn id="644" idx="5"/>
            </p:cNvCxnSpPr>
            <p:nvPr/>
          </p:nvCxnSpPr>
          <p:spPr bwMode="auto">
            <a:xfrm rot="16200000" flipH="1">
              <a:off x="1789564" y="2654802"/>
              <a:ext cx="1096634" cy="4517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3" name="Straight Arrow Connector 562"/>
            <p:cNvCxnSpPr>
              <a:stCxn id="558" idx="7"/>
            </p:cNvCxnSpPr>
            <p:nvPr/>
          </p:nvCxnSpPr>
          <p:spPr bwMode="auto">
            <a:xfrm rot="5400000" flipH="1" flipV="1">
              <a:off x="1763317" y="3935165"/>
              <a:ext cx="1149128" cy="4517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4" name="Straight Arrow Connector 563"/>
            <p:cNvCxnSpPr/>
            <p:nvPr/>
          </p:nvCxnSpPr>
          <p:spPr bwMode="auto">
            <a:xfrm flipV="1">
              <a:off x="2667000" y="3505200"/>
              <a:ext cx="838200" cy="6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5" name="Rounded Rectangle 564"/>
            <p:cNvSpPr/>
            <p:nvPr/>
          </p:nvSpPr>
          <p:spPr bwMode="auto">
            <a:xfrm>
              <a:off x="1295400" y="1219200"/>
              <a:ext cx="76200" cy="1524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</p:grpSp>
      <p:sp>
        <p:nvSpPr>
          <p:cNvPr id="648" name="Rectangle 647"/>
          <p:cNvSpPr/>
          <p:nvPr/>
        </p:nvSpPr>
        <p:spPr>
          <a:xfrm>
            <a:off x="762000" y="3962400"/>
            <a:ext cx="152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AddressDecoder_Req</a:t>
            </a:r>
            <a:endParaRPr lang="en-US" sz="1000" dirty="0" smtClean="0"/>
          </a:p>
        </p:txBody>
      </p:sp>
      <p:grpSp>
        <p:nvGrpSpPr>
          <p:cNvPr id="688" name="Group 687"/>
          <p:cNvGrpSpPr/>
          <p:nvPr/>
        </p:nvGrpSpPr>
        <p:grpSpPr>
          <a:xfrm>
            <a:off x="685800" y="4191000"/>
            <a:ext cx="1905000" cy="2362200"/>
            <a:chOff x="5181600" y="2057400"/>
            <a:chExt cx="2286000" cy="3200400"/>
          </a:xfrm>
        </p:grpSpPr>
        <p:sp>
          <p:nvSpPr>
            <p:cNvPr id="649" name="Rectangle 648"/>
            <p:cNvSpPr/>
            <p:nvPr/>
          </p:nvSpPr>
          <p:spPr bwMode="auto">
            <a:xfrm>
              <a:off x="5181600" y="2057400"/>
              <a:ext cx="2209800" cy="3200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dirty="0" smtClean="0"/>
            </a:p>
          </p:txBody>
        </p:sp>
        <p:sp>
          <p:nvSpPr>
            <p:cNvPr id="650" name="TextBox 649"/>
            <p:cNvSpPr txBox="1"/>
            <p:nvPr/>
          </p:nvSpPr>
          <p:spPr>
            <a:xfrm>
              <a:off x="5410200" y="2362200"/>
              <a:ext cx="8996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data_add_i</a:t>
              </a:r>
              <a:r>
                <a:rPr lang="en-US" sz="800" dirty="0" smtClean="0"/>
                <a:t>[6:2]</a:t>
              </a:r>
              <a:endParaRPr lang="en-US" sz="800" dirty="0"/>
            </a:p>
          </p:txBody>
        </p:sp>
        <p:cxnSp>
          <p:nvCxnSpPr>
            <p:cNvPr id="651" name="Straight Arrow Connector 650"/>
            <p:cNvCxnSpPr/>
            <p:nvPr/>
          </p:nvCxnSpPr>
          <p:spPr bwMode="auto">
            <a:xfrm>
              <a:off x="5181600" y="2590800"/>
              <a:ext cx="1066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52" name="Rectangle 651"/>
            <p:cNvSpPr/>
            <p:nvPr/>
          </p:nvSpPr>
          <p:spPr bwMode="auto">
            <a:xfrm>
              <a:off x="6248400" y="2209800"/>
              <a:ext cx="7620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BIN to </a:t>
              </a:r>
              <a:r>
                <a:rPr lang="en-US" sz="800" dirty="0" err="1" smtClean="0"/>
                <a:t>O</a:t>
              </a:r>
              <a:r>
                <a:rPr kumimoji="0" lang="en-US" sz="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neHot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653" name="Straight Arrow Connector 652"/>
            <p:cNvCxnSpPr/>
            <p:nvPr/>
          </p:nvCxnSpPr>
          <p:spPr bwMode="auto">
            <a:xfrm>
              <a:off x="5181600" y="2362200"/>
              <a:ext cx="1066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4" name="Straight Arrow Connector 653"/>
            <p:cNvCxnSpPr/>
            <p:nvPr/>
          </p:nvCxnSpPr>
          <p:spPr bwMode="auto">
            <a:xfrm>
              <a:off x="7010400" y="24384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55" name="Flowchart: Manual Operation 654"/>
            <p:cNvSpPr/>
            <p:nvPr/>
          </p:nvSpPr>
          <p:spPr bwMode="auto">
            <a:xfrm rot="5400000">
              <a:off x="5432924" y="3406276"/>
              <a:ext cx="1584385" cy="563033"/>
            </a:xfrm>
            <a:prstGeom prst="flowChartManualOperation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656" name="Straight Arrow Connector 655"/>
            <p:cNvCxnSpPr/>
            <p:nvPr/>
          </p:nvCxnSpPr>
          <p:spPr bwMode="auto">
            <a:xfrm rot="10800000">
              <a:off x="6553200" y="4341811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7" name="Straight Arrow Connector 656"/>
            <p:cNvCxnSpPr/>
            <p:nvPr/>
          </p:nvCxnSpPr>
          <p:spPr bwMode="auto">
            <a:xfrm rot="10800000">
              <a:off x="6553200" y="30480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8" name="Straight Arrow Connector 657"/>
            <p:cNvCxnSpPr/>
            <p:nvPr/>
          </p:nvCxnSpPr>
          <p:spPr bwMode="auto">
            <a:xfrm rot="10800000">
              <a:off x="6553200" y="3275011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9" name="Straight Arrow Connector 658"/>
            <p:cNvCxnSpPr/>
            <p:nvPr/>
          </p:nvCxnSpPr>
          <p:spPr bwMode="auto">
            <a:xfrm rot="10800000">
              <a:off x="6553200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0" name="Straight Arrow Connector 659"/>
            <p:cNvCxnSpPr/>
            <p:nvPr/>
          </p:nvCxnSpPr>
          <p:spPr bwMode="auto">
            <a:xfrm rot="10800000">
              <a:off x="6858000" y="37338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1" name="Straight Connector 660"/>
            <p:cNvCxnSpPr/>
            <p:nvPr/>
          </p:nvCxnSpPr>
          <p:spPr bwMode="auto">
            <a:xfrm rot="5400000" flipH="1" flipV="1">
              <a:off x="6096000" y="3657600"/>
              <a:ext cx="152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2" name="Straight Connector 661"/>
            <p:cNvCxnSpPr/>
            <p:nvPr/>
          </p:nvCxnSpPr>
          <p:spPr bwMode="auto">
            <a:xfrm rot="5400000" flipH="1" flipV="1">
              <a:off x="6667500" y="3009900"/>
              <a:ext cx="15240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3" name="TextBox 662"/>
            <p:cNvSpPr txBox="1"/>
            <p:nvPr/>
          </p:nvSpPr>
          <p:spPr>
            <a:xfrm>
              <a:off x="6629400" y="281940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664" name="TextBox 663"/>
            <p:cNvSpPr txBox="1"/>
            <p:nvPr/>
          </p:nvSpPr>
          <p:spPr>
            <a:xfrm>
              <a:off x="7010400" y="342900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32</a:t>
              </a:r>
              <a:endParaRPr lang="en-US" sz="800" dirty="0"/>
            </a:p>
          </p:txBody>
        </p:sp>
        <p:cxnSp>
          <p:nvCxnSpPr>
            <p:cNvPr id="665" name="Straight Connector 664"/>
            <p:cNvCxnSpPr/>
            <p:nvPr/>
          </p:nvCxnSpPr>
          <p:spPr bwMode="auto">
            <a:xfrm rot="5400000" flipH="1" flipV="1">
              <a:off x="7048500" y="3695700"/>
              <a:ext cx="15240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6" name="Straight Connector 665"/>
            <p:cNvCxnSpPr/>
            <p:nvPr/>
          </p:nvCxnSpPr>
          <p:spPr bwMode="auto">
            <a:xfrm rot="5400000" flipH="1" flipV="1">
              <a:off x="6667500" y="4076700"/>
              <a:ext cx="15240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7" name="TextBox 666"/>
            <p:cNvSpPr txBox="1"/>
            <p:nvPr/>
          </p:nvSpPr>
          <p:spPr>
            <a:xfrm>
              <a:off x="6629400" y="388620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cxnSp>
          <p:nvCxnSpPr>
            <p:cNvPr id="668" name="Straight Connector 667"/>
            <p:cNvCxnSpPr/>
            <p:nvPr/>
          </p:nvCxnSpPr>
          <p:spPr bwMode="auto">
            <a:xfrm rot="5400000" flipH="1" flipV="1">
              <a:off x="6667500" y="3238500"/>
              <a:ext cx="15240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9" name="TextBox 668"/>
            <p:cNvSpPr txBox="1"/>
            <p:nvPr/>
          </p:nvSpPr>
          <p:spPr>
            <a:xfrm>
              <a:off x="6629400" y="304800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cxnSp>
          <p:nvCxnSpPr>
            <p:cNvPr id="670" name="Straight Connector 669"/>
            <p:cNvCxnSpPr/>
            <p:nvPr/>
          </p:nvCxnSpPr>
          <p:spPr bwMode="auto">
            <a:xfrm rot="5400000" flipH="1" flipV="1">
              <a:off x="6667500" y="4305300"/>
              <a:ext cx="15240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1" name="TextBox 670"/>
            <p:cNvSpPr txBox="1"/>
            <p:nvPr/>
          </p:nvSpPr>
          <p:spPr>
            <a:xfrm>
              <a:off x="6629400" y="411480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672" name="TextBox 671"/>
            <p:cNvSpPr txBox="1"/>
            <p:nvPr/>
          </p:nvSpPr>
          <p:spPr>
            <a:xfrm>
              <a:off x="6324600" y="297180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673" name="TextBox 672"/>
            <p:cNvSpPr txBox="1"/>
            <p:nvPr/>
          </p:nvSpPr>
          <p:spPr>
            <a:xfrm>
              <a:off x="6248400" y="419100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31</a:t>
              </a:r>
              <a:endParaRPr lang="en-US" sz="800" dirty="0"/>
            </a:p>
          </p:txBody>
        </p:sp>
        <p:cxnSp>
          <p:nvCxnSpPr>
            <p:cNvPr id="674" name="Straight Arrow Connector 673"/>
            <p:cNvCxnSpPr/>
            <p:nvPr/>
          </p:nvCxnSpPr>
          <p:spPr bwMode="auto">
            <a:xfrm rot="5400000">
              <a:off x="5828506" y="2857500"/>
              <a:ext cx="534194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cxnSp>
          <p:nvCxnSpPr>
            <p:cNvPr id="675" name="Straight Arrow Connector 674"/>
            <p:cNvCxnSpPr/>
            <p:nvPr/>
          </p:nvCxnSpPr>
          <p:spPr bwMode="auto">
            <a:xfrm rot="10800000">
              <a:off x="5181600" y="37338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6" name="Straight Connector 675"/>
            <p:cNvCxnSpPr/>
            <p:nvPr/>
          </p:nvCxnSpPr>
          <p:spPr bwMode="auto">
            <a:xfrm rot="5400000" flipH="1" flipV="1">
              <a:off x="5448300" y="3695700"/>
              <a:ext cx="15240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7" name="TextBox 676"/>
            <p:cNvSpPr txBox="1"/>
            <p:nvPr/>
          </p:nvSpPr>
          <p:spPr>
            <a:xfrm>
              <a:off x="5410200" y="350520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cxnSp>
          <p:nvCxnSpPr>
            <p:cNvPr id="678" name="Straight Connector 677"/>
            <p:cNvCxnSpPr/>
            <p:nvPr/>
          </p:nvCxnSpPr>
          <p:spPr bwMode="auto">
            <a:xfrm rot="5400000" flipH="1" flipV="1">
              <a:off x="5219700" y="2324100"/>
              <a:ext cx="15240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9" name="TextBox 678"/>
            <p:cNvSpPr txBox="1"/>
            <p:nvPr/>
          </p:nvSpPr>
          <p:spPr>
            <a:xfrm>
              <a:off x="5181600" y="213360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cxnSp>
          <p:nvCxnSpPr>
            <p:cNvPr id="680" name="Straight Connector 679"/>
            <p:cNvCxnSpPr/>
            <p:nvPr/>
          </p:nvCxnSpPr>
          <p:spPr bwMode="auto">
            <a:xfrm rot="5400000" flipH="1" flipV="1">
              <a:off x="5295900" y="2552700"/>
              <a:ext cx="15240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1" name="TextBox 680"/>
            <p:cNvSpPr txBox="1"/>
            <p:nvPr/>
          </p:nvSpPr>
          <p:spPr>
            <a:xfrm>
              <a:off x="5257800" y="236220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7086600" y="213360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32</a:t>
              </a:r>
              <a:endParaRPr lang="en-US" sz="800" dirty="0"/>
            </a:p>
          </p:txBody>
        </p:sp>
        <p:cxnSp>
          <p:nvCxnSpPr>
            <p:cNvPr id="683" name="Straight Connector 682"/>
            <p:cNvCxnSpPr/>
            <p:nvPr/>
          </p:nvCxnSpPr>
          <p:spPr bwMode="auto">
            <a:xfrm rot="5400000" flipH="1" flipV="1">
              <a:off x="7124700" y="2400300"/>
              <a:ext cx="15240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4" name="Rectangle 683"/>
            <p:cNvSpPr/>
            <p:nvPr/>
          </p:nvSpPr>
          <p:spPr bwMode="auto">
            <a:xfrm>
              <a:off x="5334000" y="46482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ONEHOT_ID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/>
                <a:t>(parameter)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685" name="Straight Arrow Connector 684"/>
            <p:cNvCxnSpPr/>
            <p:nvPr/>
          </p:nvCxnSpPr>
          <p:spPr bwMode="auto">
            <a:xfrm>
              <a:off x="6324600" y="4876800"/>
              <a:ext cx="1066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86" name="TextBox 685"/>
            <p:cNvSpPr txBox="1"/>
            <p:nvPr/>
          </p:nvSpPr>
          <p:spPr>
            <a:xfrm>
              <a:off x="6781800" y="457200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</a:t>
              </a:r>
              <a:endParaRPr lang="en-US" sz="800" dirty="0"/>
            </a:p>
          </p:txBody>
        </p:sp>
        <p:cxnSp>
          <p:nvCxnSpPr>
            <p:cNvPr id="687" name="Straight Connector 686"/>
            <p:cNvCxnSpPr/>
            <p:nvPr/>
          </p:nvCxnSpPr>
          <p:spPr bwMode="auto">
            <a:xfrm rot="5400000" flipH="1" flipV="1">
              <a:off x="6819900" y="4838700"/>
              <a:ext cx="15240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91" name="Straight Arrow Connector 690"/>
          <p:cNvCxnSpPr/>
          <p:nvPr/>
        </p:nvCxnSpPr>
        <p:spPr bwMode="auto">
          <a:xfrm rot="10800000">
            <a:off x="2590800" y="5410200"/>
            <a:ext cx="3200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4" name="Straight Arrow Connector 693"/>
          <p:cNvCxnSpPr/>
          <p:nvPr/>
        </p:nvCxnSpPr>
        <p:spPr bwMode="auto">
          <a:xfrm>
            <a:off x="2819400" y="5105400"/>
            <a:ext cx="2971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6" name="Straight Arrow Connector 695"/>
          <p:cNvCxnSpPr/>
          <p:nvPr/>
        </p:nvCxnSpPr>
        <p:spPr bwMode="auto">
          <a:xfrm>
            <a:off x="2514600" y="6248400"/>
            <a:ext cx="3276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8" name="Straight Connector 697"/>
          <p:cNvCxnSpPr/>
          <p:nvPr/>
        </p:nvCxnSpPr>
        <p:spPr bwMode="auto">
          <a:xfrm rot="5400000">
            <a:off x="2514600" y="48006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1" name="Straight Connector 700"/>
          <p:cNvCxnSpPr/>
          <p:nvPr/>
        </p:nvCxnSpPr>
        <p:spPr bwMode="auto">
          <a:xfrm rot="10800000">
            <a:off x="2514600" y="44958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4" name="TextBox 703"/>
          <p:cNvSpPr txBox="1"/>
          <p:nvPr/>
        </p:nvSpPr>
        <p:spPr>
          <a:xfrm>
            <a:off x="0" y="441960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data_add_i</a:t>
            </a:r>
            <a:endParaRPr lang="en-US" sz="800" dirty="0"/>
          </a:p>
        </p:txBody>
      </p:sp>
      <p:sp>
        <p:nvSpPr>
          <p:cNvPr id="705" name="TextBox 704"/>
          <p:cNvSpPr txBox="1"/>
          <p:nvPr/>
        </p:nvSpPr>
        <p:spPr>
          <a:xfrm>
            <a:off x="0" y="527095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data_gnt_o</a:t>
            </a:r>
            <a:endParaRPr lang="en-US" sz="800" dirty="0"/>
          </a:p>
        </p:txBody>
      </p:sp>
      <p:sp>
        <p:nvSpPr>
          <p:cNvPr id="706" name="TextBox 705"/>
          <p:cNvSpPr txBox="1"/>
          <p:nvPr/>
        </p:nvSpPr>
        <p:spPr>
          <a:xfrm>
            <a:off x="0" y="4191000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data_req_i</a:t>
            </a:r>
            <a:endParaRPr lang="en-US" sz="800" dirty="0"/>
          </a:p>
        </p:txBody>
      </p:sp>
      <p:cxnSp>
        <p:nvCxnSpPr>
          <p:cNvPr id="707" name="Straight Arrow Connector 706"/>
          <p:cNvCxnSpPr/>
          <p:nvPr/>
        </p:nvCxnSpPr>
        <p:spPr bwMode="auto">
          <a:xfrm rot="10800000">
            <a:off x="609600" y="2590800"/>
            <a:ext cx="2133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9" name="Straight Arrow Connector 708"/>
          <p:cNvCxnSpPr/>
          <p:nvPr/>
        </p:nvCxnSpPr>
        <p:spPr bwMode="auto">
          <a:xfrm rot="10800000">
            <a:off x="609600" y="2941320"/>
            <a:ext cx="25146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4" name="Straight Connector 713"/>
          <p:cNvCxnSpPr>
            <a:endCxn id="469" idx="3"/>
          </p:cNvCxnSpPr>
          <p:nvPr/>
        </p:nvCxnSpPr>
        <p:spPr bwMode="auto">
          <a:xfrm>
            <a:off x="2743200" y="2590800"/>
            <a:ext cx="381000" cy="342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5" name="TextBox 714"/>
          <p:cNvSpPr txBox="1"/>
          <p:nvPr/>
        </p:nvSpPr>
        <p:spPr>
          <a:xfrm>
            <a:off x="0" y="2286000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data_r_valid_o</a:t>
            </a:r>
            <a:endParaRPr lang="en-US" sz="800" dirty="0"/>
          </a:p>
        </p:txBody>
      </p:sp>
      <p:sp>
        <p:nvSpPr>
          <p:cNvPr id="716" name="TextBox 715"/>
          <p:cNvSpPr txBox="1"/>
          <p:nvPr/>
        </p:nvSpPr>
        <p:spPr>
          <a:xfrm>
            <a:off x="0" y="2667000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data_r_rdata_o</a:t>
            </a:r>
            <a:endParaRPr lang="en-US" sz="800" dirty="0"/>
          </a:p>
        </p:txBody>
      </p:sp>
      <p:cxnSp>
        <p:nvCxnSpPr>
          <p:cNvPr id="718" name="Straight Arrow Connector 717"/>
          <p:cNvCxnSpPr/>
          <p:nvPr/>
        </p:nvCxnSpPr>
        <p:spPr bwMode="auto">
          <a:xfrm rot="10800000">
            <a:off x="5257800" y="1158875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0" name="Straight Arrow Connector 719"/>
          <p:cNvCxnSpPr/>
          <p:nvPr/>
        </p:nvCxnSpPr>
        <p:spPr bwMode="auto">
          <a:xfrm rot="10800000">
            <a:off x="5257800" y="12827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1" name="Straight Arrow Connector 720"/>
          <p:cNvCxnSpPr/>
          <p:nvPr/>
        </p:nvCxnSpPr>
        <p:spPr bwMode="auto">
          <a:xfrm rot="10800000">
            <a:off x="5257800" y="1397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2" name="Straight Arrow Connector 721"/>
          <p:cNvCxnSpPr/>
          <p:nvPr/>
        </p:nvCxnSpPr>
        <p:spPr bwMode="auto">
          <a:xfrm rot="10800000">
            <a:off x="5257800" y="1524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3" name="Straight Arrow Connector 722"/>
          <p:cNvCxnSpPr/>
          <p:nvPr/>
        </p:nvCxnSpPr>
        <p:spPr bwMode="auto">
          <a:xfrm rot="10800000">
            <a:off x="5257800" y="1639887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4" name="Straight Arrow Connector 723"/>
          <p:cNvCxnSpPr/>
          <p:nvPr/>
        </p:nvCxnSpPr>
        <p:spPr bwMode="auto">
          <a:xfrm rot="10800000">
            <a:off x="5257800" y="1763712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5" name="Straight Arrow Connector 724"/>
          <p:cNvCxnSpPr/>
          <p:nvPr/>
        </p:nvCxnSpPr>
        <p:spPr bwMode="auto">
          <a:xfrm rot="10800000">
            <a:off x="5257800" y="1878012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6" name="Straight Arrow Connector 725"/>
          <p:cNvCxnSpPr/>
          <p:nvPr/>
        </p:nvCxnSpPr>
        <p:spPr bwMode="auto">
          <a:xfrm rot="10800000">
            <a:off x="5257800" y="2005012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7" name="Straight Arrow Connector 726"/>
          <p:cNvCxnSpPr/>
          <p:nvPr/>
        </p:nvCxnSpPr>
        <p:spPr bwMode="auto">
          <a:xfrm rot="10800000">
            <a:off x="5257800" y="2111375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8" name="Straight Arrow Connector 727"/>
          <p:cNvCxnSpPr/>
          <p:nvPr/>
        </p:nvCxnSpPr>
        <p:spPr bwMode="auto">
          <a:xfrm rot="10800000">
            <a:off x="5257800" y="22352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9" name="Straight Arrow Connector 728"/>
          <p:cNvCxnSpPr/>
          <p:nvPr/>
        </p:nvCxnSpPr>
        <p:spPr bwMode="auto">
          <a:xfrm rot="10800000">
            <a:off x="5257800" y="23495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0" name="Straight Arrow Connector 729"/>
          <p:cNvCxnSpPr/>
          <p:nvPr/>
        </p:nvCxnSpPr>
        <p:spPr bwMode="auto">
          <a:xfrm rot="10800000">
            <a:off x="5257800" y="24765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1" name="Straight Arrow Connector 730"/>
          <p:cNvCxnSpPr/>
          <p:nvPr/>
        </p:nvCxnSpPr>
        <p:spPr bwMode="auto">
          <a:xfrm rot="10800000">
            <a:off x="5257800" y="2592387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2" name="Straight Arrow Connector 731"/>
          <p:cNvCxnSpPr/>
          <p:nvPr/>
        </p:nvCxnSpPr>
        <p:spPr bwMode="auto">
          <a:xfrm rot="10800000">
            <a:off x="5257800" y="2716212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3" name="Straight Arrow Connector 732"/>
          <p:cNvCxnSpPr/>
          <p:nvPr/>
        </p:nvCxnSpPr>
        <p:spPr bwMode="auto">
          <a:xfrm rot="10800000">
            <a:off x="5257800" y="2830512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4" name="Straight Arrow Connector 733"/>
          <p:cNvCxnSpPr/>
          <p:nvPr/>
        </p:nvCxnSpPr>
        <p:spPr bwMode="auto">
          <a:xfrm rot="10800000">
            <a:off x="5257800" y="2957512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6" name="Straight Arrow Connector 735"/>
          <p:cNvCxnSpPr/>
          <p:nvPr/>
        </p:nvCxnSpPr>
        <p:spPr bwMode="auto">
          <a:xfrm rot="10800000">
            <a:off x="5257800" y="3048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7" name="Straight Arrow Connector 736"/>
          <p:cNvCxnSpPr/>
          <p:nvPr/>
        </p:nvCxnSpPr>
        <p:spPr bwMode="auto">
          <a:xfrm rot="10800000">
            <a:off x="5257800" y="3171825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8" name="Straight Arrow Connector 737"/>
          <p:cNvCxnSpPr/>
          <p:nvPr/>
        </p:nvCxnSpPr>
        <p:spPr bwMode="auto">
          <a:xfrm rot="10800000">
            <a:off x="5257800" y="3286125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0" name="Straight Arrow Connector 739"/>
          <p:cNvCxnSpPr/>
          <p:nvPr/>
        </p:nvCxnSpPr>
        <p:spPr bwMode="auto">
          <a:xfrm rot="10800000">
            <a:off x="5257800" y="3413125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1" name="Straight Arrow Connector 740"/>
          <p:cNvCxnSpPr/>
          <p:nvPr/>
        </p:nvCxnSpPr>
        <p:spPr bwMode="auto">
          <a:xfrm rot="10800000">
            <a:off x="5257800" y="3529012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2" name="Straight Arrow Connector 741"/>
          <p:cNvCxnSpPr/>
          <p:nvPr/>
        </p:nvCxnSpPr>
        <p:spPr bwMode="auto">
          <a:xfrm rot="10800000">
            <a:off x="5257800" y="3652837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3" name="Straight Arrow Connector 742"/>
          <p:cNvCxnSpPr/>
          <p:nvPr/>
        </p:nvCxnSpPr>
        <p:spPr bwMode="auto">
          <a:xfrm rot="10800000">
            <a:off x="5257800" y="3767137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4" name="Straight Arrow Connector 743"/>
          <p:cNvCxnSpPr/>
          <p:nvPr/>
        </p:nvCxnSpPr>
        <p:spPr bwMode="auto">
          <a:xfrm rot="10800000">
            <a:off x="5257800" y="3894137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5" name="Straight Arrow Connector 744"/>
          <p:cNvCxnSpPr/>
          <p:nvPr/>
        </p:nvCxnSpPr>
        <p:spPr bwMode="auto">
          <a:xfrm rot="10800000">
            <a:off x="5257800" y="3990975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6" name="Straight Arrow Connector 745"/>
          <p:cNvCxnSpPr/>
          <p:nvPr/>
        </p:nvCxnSpPr>
        <p:spPr bwMode="auto">
          <a:xfrm rot="10800000">
            <a:off x="5257800" y="41148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7" name="Straight Arrow Connector 746"/>
          <p:cNvCxnSpPr/>
          <p:nvPr/>
        </p:nvCxnSpPr>
        <p:spPr bwMode="auto">
          <a:xfrm rot="10800000">
            <a:off x="5257800" y="42291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8" name="Straight Arrow Connector 747"/>
          <p:cNvCxnSpPr/>
          <p:nvPr/>
        </p:nvCxnSpPr>
        <p:spPr bwMode="auto">
          <a:xfrm rot="10800000">
            <a:off x="5257800" y="43561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9" name="Straight Arrow Connector 748"/>
          <p:cNvCxnSpPr/>
          <p:nvPr/>
        </p:nvCxnSpPr>
        <p:spPr bwMode="auto">
          <a:xfrm rot="10800000">
            <a:off x="5257800" y="4471987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0" name="Straight Arrow Connector 749"/>
          <p:cNvCxnSpPr/>
          <p:nvPr/>
        </p:nvCxnSpPr>
        <p:spPr bwMode="auto">
          <a:xfrm rot="10800000">
            <a:off x="5257800" y="4595812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1" name="Straight Arrow Connector 750"/>
          <p:cNvCxnSpPr/>
          <p:nvPr/>
        </p:nvCxnSpPr>
        <p:spPr bwMode="auto">
          <a:xfrm rot="10800000">
            <a:off x="5257800" y="4710112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2" name="Straight Arrow Connector 751"/>
          <p:cNvCxnSpPr/>
          <p:nvPr/>
        </p:nvCxnSpPr>
        <p:spPr bwMode="auto">
          <a:xfrm rot="10800000">
            <a:off x="5257800" y="4837112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3" name="Rectangle 752"/>
          <p:cNvSpPr/>
          <p:nvPr/>
        </p:nvSpPr>
        <p:spPr>
          <a:xfrm>
            <a:off x="3124200" y="990600"/>
            <a:ext cx="152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ResponseTree</a:t>
            </a:r>
            <a:endParaRPr lang="en-US" sz="1000" dirty="0" smtClean="0"/>
          </a:p>
        </p:txBody>
      </p:sp>
      <p:sp>
        <p:nvSpPr>
          <p:cNvPr id="754" name="TextBox 753"/>
          <p:cNvSpPr txBox="1"/>
          <p:nvPr/>
        </p:nvSpPr>
        <p:spPr>
          <a:xfrm>
            <a:off x="4953000" y="5221704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data_gnt_o</a:t>
            </a:r>
            <a:endParaRPr lang="en-US" sz="800" dirty="0"/>
          </a:p>
        </p:txBody>
      </p:sp>
      <p:sp>
        <p:nvSpPr>
          <p:cNvPr id="755" name="TextBox 754"/>
          <p:cNvSpPr txBox="1"/>
          <p:nvPr/>
        </p:nvSpPr>
        <p:spPr>
          <a:xfrm>
            <a:off x="4900239" y="6019800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data_ID_o</a:t>
            </a:r>
            <a:endParaRPr lang="en-US" sz="800" dirty="0"/>
          </a:p>
        </p:txBody>
      </p:sp>
      <p:sp>
        <p:nvSpPr>
          <p:cNvPr id="756" name="TextBox 755"/>
          <p:cNvSpPr txBox="1"/>
          <p:nvPr/>
        </p:nvSpPr>
        <p:spPr>
          <a:xfrm>
            <a:off x="4953000" y="4922520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data_req_o</a:t>
            </a:r>
            <a:endParaRPr lang="en-US" sz="800" dirty="0"/>
          </a:p>
        </p:txBody>
      </p:sp>
      <p:sp>
        <p:nvSpPr>
          <p:cNvPr id="757" name="TextBox 756"/>
          <p:cNvSpPr txBox="1"/>
          <p:nvPr/>
        </p:nvSpPr>
        <p:spPr>
          <a:xfrm>
            <a:off x="4127500" y="4860472"/>
            <a:ext cx="250068" cy="159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32</a:t>
            </a:r>
            <a:endParaRPr lang="en-US" sz="800" dirty="0"/>
          </a:p>
        </p:txBody>
      </p:sp>
      <p:cxnSp>
        <p:nvCxnSpPr>
          <p:cNvPr id="758" name="Straight Connector 757"/>
          <p:cNvCxnSpPr/>
          <p:nvPr/>
        </p:nvCxnSpPr>
        <p:spPr bwMode="auto">
          <a:xfrm rot="5400000" flipH="1" flipV="1">
            <a:off x="4166507" y="5053693"/>
            <a:ext cx="112486" cy="6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9" name="TextBox 758"/>
          <p:cNvSpPr txBox="1"/>
          <p:nvPr/>
        </p:nvSpPr>
        <p:spPr>
          <a:xfrm>
            <a:off x="4119518" y="51816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32</a:t>
            </a:r>
            <a:endParaRPr lang="en-US" sz="800" b="1" dirty="0"/>
          </a:p>
        </p:txBody>
      </p:sp>
      <p:cxnSp>
        <p:nvCxnSpPr>
          <p:cNvPr id="760" name="Straight Connector 759"/>
          <p:cNvCxnSpPr/>
          <p:nvPr/>
        </p:nvCxnSpPr>
        <p:spPr bwMode="auto">
          <a:xfrm rot="5400000" flipH="1" flipV="1">
            <a:off x="4158525" y="5374821"/>
            <a:ext cx="112486" cy="6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1" name="TextBox 760"/>
          <p:cNvSpPr txBox="1"/>
          <p:nvPr/>
        </p:nvSpPr>
        <p:spPr>
          <a:xfrm>
            <a:off x="5791200" y="4953000"/>
            <a:ext cx="1175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 RequestBlock2CH</a:t>
            </a:r>
            <a:endParaRPr lang="en-US" sz="800" dirty="0"/>
          </a:p>
        </p:txBody>
      </p:sp>
      <p:sp>
        <p:nvSpPr>
          <p:cNvPr id="763" name="TextBox 762"/>
          <p:cNvSpPr txBox="1"/>
          <p:nvPr/>
        </p:nvSpPr>
        <p:spPr>
          <a:xfrm>
            <a:off x="5791200" y="5257800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From RequestBlock2CH</a:t>
            </a:r>
            <a:endParaRPr lang="en-US" sz="800" dirty="0"/>
          </a:p>
        </p:txBody>
      </p:sp>
      <p:sp>
        <p:nvSpPr>
          <p:cNvPr id="764" name="TextBox 763"/>
          <p:cNvSpPr txBox="1"/>
          <p:nvPr/>
        </p:nvSpPr>
        <p:spPr>
          <a:xfrm>
            <a:off x="5867400" y="6096000"/>
            <a:ext cx="1175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 RequestBlock2CH</a:t>
            </a:r>
            <a:endParaRPr lang="en-US" sz="800" dirty="0"/>
          </a:p>
        </p:txBody>
      </p:sp>
      <p:cxnSp>
        <p:nvCxnSpPr>
          <p:cNvPr id="765" name="Straight Arrow Connector 764"/>
          <p:cNvCxnSpPr>
            <a:stCxn id="768" idx="1"/>
          </p:cNvCxnSpPr>
          <p:nvPr/>
        </p:nvCxnSpPr>
        <p:spPr bwMode="auto">
          <a:xfrm rot="10800000">
            <a:off x="5791200" y="1143000"/>
            <a:ext cx="838200" cy="3429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8" name="Rounded Rectangle 767"/>
          <p:cNvSpPr/>
          <p:nvPr/>
        </p:nvSpPr>
        <p:spPr bwMode="auto">
          <a:xfrm>
            <a:off x="6629400" y="1143000"/>
            <a:ext cx="1295400" cy="685800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770" name="TextBox 769"/>
          <p:cNvSpPr txBox="1"/>
          <p:nvPr/>
        </p:nvSpPr>
        <p:spPr>
          <a:xfrm>
            <a:off x="7086600" y="114300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data_r_rdata</a:t>
            </a:r>
            <a:endParaRPr lang="en-US" sz="800" dirty="0"/>
          </a:p>
        </p:txBody>
      </p:sp>
      <p:cxnSp>
        <p:nvCxnSpPr>
          <p:cNvPr id="771" name="Straight Arrow Connector 770"/>
          <p:cNvCxnSpPr/>
          <p:nvPr/>
        </p:nvCxnSpPr>
        <p:spPr bwMode="auto">
          <a:xfrm rot="10800000">
            <a:off x="6781800" y="1371600"/>
            <a:ext cx="1066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2" name="Straight Arrow Connector 771"/>
          <p:cNvCxnSpPr/>
          <p:nvPr/>
        </p:nvCxnSpPr>
        <p:spPr bwMode="auto">
          <a:xfrm rot="10800000" flipV="1">
            <a:off x="6819900" y="1699259"/>
            <a:ext cx="1005840" cy="5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3" name="TextBox 772"/>
          <p:cNvSpPr txBox="1"/>
          <p:nvPr/>
        </p:nvSpPr>
        <p:spPr>
          <a:xfrm>
            <a:off x="7086600" y="1524000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data_r_valid</a:t>
            </a:r>
            <a:endParaRPr lang="en-US" sz="800" dirty="0"/>
          </a:p>
        </p:txBody>
      </p:sp>
      <p:sp>
        <p:nvSpPr>
          <p:cNvPr id="791" name="TextBox 790"/>
          <p:cNvSpPr txBox="1"/>
          <p:nvPr/>
        </p:nvSpPr>
        <p:spPr>
          <a:xfrm>
            <a:off x="6934200" y="11430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32</a:t>
            </a:r>
            <a:endParaRPr lang="en-US" sz="800" b="1" dirty="0"/>
          </a:p>
        </p:txBody>
      </p:sp>
      <p:cxnSp>
        <p:nvCxnSpPr>
          <p:cNvPr id="792" name="Straight Connector 791"/>
          <p:cNvCxnSpPr/>
          <p:nvPr/>
        </p:nvCxnSpPr>
        <p:spPr bwMode="auto">
          <a:xfrm rot="5400000" flipH="1" flipV="1">
            <a:off x="6973207" y="1336221"/>
            <a:ext cx="112486" cy="6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5" name="TextBox 794"/>
          <p:cNvSpPr txBox="1"/>
          <p:nvPr/>
        </p:nvSpPr>
        <p:spPr>
          <a:xfrm>
            <a:off x="6934200" y="14478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1</a:t>
            </a:r>
            <a:endParaRPr lang="en-US" sz="800" b="1" dirty="0"/>
          </a:p>
        </p:txBody>
      </p:sp>
      <p:cxnSp>
        <p:nvCxnSpPr>
          <p:cNvPr id="796" name="Straight Connector 795"/>
          <p:cNvCxnSpPr/>
          <p:nvPr/>
        </p:nvCxnSpPr>
        <p:spPr bwMode="auto">
          <a:xfrm rot="5400000" flipH="1" flipV="1">
            <a:off x="6973207" y="1664607"/>
            <a:ext cx="112486" cy="6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7" name="TextBox 796"/>
          <p:cNvSpPr txBox="1"/>
          <p:nvPr/>
        </p:nvSpPr>
        <p:spPr>
          <a:xfrm>
            <a:off x="7924800" y="1219200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From Memory 0</a:t>
            </a:r>
            <a:endParaRPr lang="en-US" sz="800" dirty="0"/>
          </a:p>
        </p:txBody>
      </p:sp>
      <p:sp>
        <p:nvSpPr>
          <p:cNvPr id="798" name="TextBox 797"/>
          <p:cNvSpPr txBox="1"/>
          <p:nvPr/>
        </p:nvSpPr>
        <p:spPr>
          <a:xfrm>
            <a:off x="7924800" y="1524000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From  </a:t>
            </a:r>
          </a:p>
          <a:p>
            <a:r>
              <a:rPr lang="en-US" sz="800" dirty="0" smtClean="0"/>
              <a:t>AddressDecoder_Resp0</a:t>
            </a:r>
            <a:endParaRPr lang="en-US" sz="800" dirty="0"/>
          </a:p>
        </p:txBody>
      </p:sp>
      <p:sp>
        <p:nvSpPr>
          <p:cNvPr id="799" name="Rectangle 798"/>
          <p:cNvSpPr/>
          <p:nvPr/>
        </p:nvSpPr>
        <p:spPr bwMode="auto">
          <a:xfrm>
            <a:off x="8001000" y="3124200"/>
            <a:ext cx="9906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MEM0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800" name="TextBox 799"/>
          <p:cNvSpPr txBox="1"/>
          <p:nvPr/>
        </p:nvSpPr>
        <p:spPr>
          <a:xfrm>
            <a:off x="7315200" y="327660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data_r_rdata</a:t>
            </a:r>
            <a:endParaRPr lang="en-US" sz="800" dirty="0"/>
          </a:p>
        </p:txBody>
      </p:sp>
      <p:cxnSp>
        <p:nvCxnSpPr>
          <p:cNvPr id="801" name="Straight Arrow Connector 800"/>
          <p:cNvCxnSpPr/>
          <p:nvPr/>
        </p:nvCxnSpPr>
        <p:spPr bwMode="auto">
          <a:xfrm rot="10800000">
            <a:off x="7315200" y="32766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3" name="TextBox 802"/>
          <p:cNvSpPr txBox="1"/>
          <p:nvPr/>
        </p:nvSpPr>
        <p:spPr>
          <a:xfrm>
            <a:off x="7353300" y="30480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32</a:t>
            </a:r>
            <a:endParaRPr lang="en-US" sz="800" b="1" dirty="0"/>
          </a:p>
        </p:txBody>
      </p:sp>
      <p:cxnSp>
        <p:nvCxnSpPr>
          <p:cNvPr id="804" name="Straight Connector 803"/>
          <p:cNvCxnSpPr/>
          <p:nvPr/>
        </p:nvCxnSpPr>
        <p:spPr bwMode="auto">
          <a:xfrm rot="5400000" flipH="1" flipV="1">
            <a:off x="7394847" y="3234327"/>
            <a:ext cx="112486" cy="6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2" name="Straight Connector 811"/>
          <p:cNvCxnSpPr/>
          <p:nvPr/>
        </p:nvCxnSpPr>
        <p:spPr bwMode="auto">
          <a:xfrm rot="5400000" flipH="1" flipV="1">
            <a:off x="6781800" y="3276600"/>
            <a:ext cx="106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3" name="Straight Arrow Connector 812"/>
          <p:cNvCxnSpPr/>
          <p:nvPr/>
        </p:nvCxnSpPr>
        <p:spPr bwMode="auto">
          <a:xfrm rot="10800000">
            <a:off x="6705600" y="27432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7" name="Straight Arrow Connector 816"/>
          <p:cNvCxnSpPr/>
          <p:nvPr/>
        </p:nvCxnSpPr>
        <p:spPr bwMode="auto">
          <a:xfrm rot="10800000">
            <a:off x="6705600" y="38100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8" name="Straight Arrow Connector 817"/>
          <p:cNvCxnSpPr/>
          <p:nvPr/>
        </p:nvCxnSpPr>
        <p:spPr bwMode="auto">
          <a:xfrm rot="10800000">
            <a:off x="6705600" y="29718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9" name="Straight Arrow Connector 818"/>
          <p:cNvCxnSpPr/>
          <p:nvPr/>
        </p:nvCxnSpPr>
        <p:spPr bwMode="auto">
          <a:xfrm rot="10800000">
            <a:off x="6705600" y="35814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0" name="TextBox 819"/>
          <p:cNvSpPr txBox="1"/>
          <p:nvPr/>
        </p:nvSpPr>
        <p:spPr>
          <a:xfrm>
            <a:off x="6858000" y="25146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32</a:t>
            </a:r>
            <a:endParaRPr lang="en-US" sz="800" b="1" dirty="0"/>
          </a:p>
        </p:txBody>
      </p:sp>
      <p:cxnSp>
        <p:nvCxnSpPr>
          <p:cNvPr id="821" name="Straight Connector 820"/>
          <p:cNvCxnSpPr/>
          <p:nvPr/>
        </p:nvCxnSpPr>
        <p:spPr bwMode="auto">
          <a:xfrm rot="5400000" flipH="1" flipV="1">
            <a:off x="6897007" y="2707821"/>
            <a:ext cx="112486" cy="6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2" name="TextBox 821"/>
          <p:cNvSpPr txBox="1"/>
          <p:nvPr/>
        </p:nvSpPr>
        <p:spPr>
          <a:xfrm>
            <a:off x="6858000" y="27432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32</a:t>
            </a:r>
            <a:endParaRPr lang="en-US" sz="800" b="1" dirty="0"/>
          </a:p>
        </p:txBody>
      </p:sp>
      <p:cxnSp>
        <p:nvCxnSpPr>
          <p:cNvPr id="823" name="Straight Connector 822"/>
          <p:cNvCxnSpPr/>
          <p:nvPr/>
        </p:nvCxnSpPr>
        <p:spPr bwMode="auto">
          <a:xfrm rot="5400000" flipH="1" flipV="1">
            <a:off x="6897007" y="2936421"/>
            <a:ext cx="112486" cy="6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4" name="TextBox 823"/>
          <p:cNvSpPr txBox="1"/>
          <p:nvPr/>
        </p:nvSpPr>
        <p:spPr>
          <a:xfrm>
            <a:off x="6858000" y="33528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32</a:t>
            </a:r>
            <a:endParaRPr lang="en-US" sz="800" b="1" dirty="0"/>
          </a:p>
        </p:txBody>
      </p:sp>
      <p:cxnSp>
        <p:nvCxnSpPr>
          <p:cNvPr id="825" name="Straight Connector 824"/>
          <p:cNvCxnSpPr/>
          <p:nvPr/>
        </p:nvCxnSpPr>
        <p:spPr bwMode="auto">
          <a:xfrm rot="5400000" flipH="1" flipV="1">
            <a:off x="6897007" y="3546021"/>
            <a:ext cx="112486" cy="6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6" name="TextBox 825"/>
          <p:cNvSpPr txBox="1"/>
          <p:nvPr/>
        </p:nvSpPr>
        <p:spPr>
          <a:xfrm>
            <a:off x="6858000" y="35814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32</a:t>
            </a:r>
            <a:endParaRPr lang="en-US" sz="800" b="1" dirty="0"/>
          </a:p>
        </p:txBody>
      </p:sp>
      <p:cxnSp>
        <p:nvCxnSpPr>
          <p:cNvPr id="827" name="Straight Connector 826"/>
          <p:cNvCxnSpPr/>
          <p:nvPr/>
        </p:nvCxnSpPr>
        <p:spPr bwMode="auto">
          <a:xfrm rot="5400000" flipH="1" flipV="1">
            <a:off x="6897007" y="3774621"/>
            <a:ext cx="112486" cy="6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9" name="Rectangle 828"/>
          <p:cNvSpPr/>
          <p:nvPr/>
        </p:nvSpPr>
        <p:spPr bwMode="auto">
          <a:xfrm>
            <a:off x="5943600" y="2514600"/>
            <a:ext cx="3200400" cy="2286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843" name="Rectangle 842"/>
          <p:cNvSpPr/>
          <p:nvPr/>
        </p:nvSpPr>
        <p:spPr bwMode="auto">
          <a:xfrm>
            <a:off x="7467600" y="3962400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T&amp;S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844" name="TextBox 843"/>
          <p:cNvSpPr txBox="1"/>
          <p:nvPr/>
        </p:nvSpPr>
        <p:spPr>
          <a:xfrm>
            <a:off x="6324600" y="26670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 0</a:t>
            </a:r>
            <a:endParaRPr lang="en-US" sz="800" dirty="0"/>
          </a:p>
        </p:txBody>
      </p:sp>
      <p:sp>
        <p:nvSpPr>
          <p:cNvPr id="845" name="TextBox 844"/>
          <p:cNvSpPr txBox="1"/>
          <p:nvPr/>
        </p:nvSpPr>
        <p:spPr>
          <a:xfrm>
            <a:off x="6324600" y="28194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 1</a:t>
            </a:r>
            <a:endParaRPr lang="en-US" sz="800" dirty="0"/>
          </a:p>
        </p:txBody>
      </p:sp>
      <p:sp>
        <p:nvSpPr>
          <p:cNvPr id="846" name="TextBox 845"/>
          <p:cNvSpPr txBox="1"/>
          <p:nvPr/>
        </p:nvSpPr>
        <p:spPr>
          <a:xfrm>
            <a:off x="6324600" y="3474720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 18</a:t>
            </a:r>
            <a:endParaRPr lang="en-US" sz="800" dirty="0"/>
          </a:p>
        </p:txBody>
      </p:sp>
      <p:sp>
        <p:nvSpPr>
          <p:cNvPr id="847" name="TextBox 846"/>
          <p:cNvSpPr txBox="1"/>
          <p:nvPr/>
        </p:nvSpPr>
        <p:spPr>
          <a:xfrm>
            <a:off x="6339840" y="3703320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 19</a:t>
            </a:r>
            <a:endParaRPr lang="en-US" sz="800" dirty="0"/>
          </a:p>
        </p:txBody>
      </p:sp>
      <p:sp>
        <p:nvSpPr>
          <p:cNvPr id="848" name="TextBox 847"/>
          <p:cNvSpPr txBox="1"/>
          <p:nvPr/>
        </p:nvSpPr>
        <p:spPr>
          <a:xfrm>
            <a:off x="7467600" y="2667000"/>
            <a:ext cx="1111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HighFanoutNet</a:t>
            </a:r>
            <a:r>
              <a:rPr lang="en-US" sz="800" dirty="0" smtClean="0"/>
              <a:t> = 32</a:t>
            </a:r>
            <a:endParaRPr lang="en-US" sz="800" dirty="0"/>
          </a:p>
        </p:txBody>
      </p:sp>
      <p:cxnSp>
        <p:nvCxnSpPr>
          <p:cNvPr id="850" name="Straight Arrow Connector 849"/>
          <p:cNvCxnSpPr>
            <a:stCxn id="848" idx="2"/>
            <a:endCxn id="800" idx="0"/>
          </p:cNvCxnSpPr>
          <p:nvPr/>
        </p:nvCxnSpPr>
        <p:spPr bwMode="auto">
          <a:xfrm rot="5400000">
            <a:off x="7664964" y="2918363"/>
            <a:ext cx="394156" cy="32231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3" name="Straight Arrow Connector 852"/>
          <p:cNvCxnSpPr>
            <a:stCxn id="844" idx="3"/>
          </p:cNvCxnSpPr>
          <p:nvPr/>
        </p:nvCxnSpPr>
        <p:spPr bwMode="auto">
          <a:xfrm flipV="1">
            <a:off x="6716054" y="1447800"/>
            <a:ext cx="141946" cy="132692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6" name="Straight Arrow Connector 855"/>
          <p:cNvCxnSpPr/>
          <p:nvPr/>
        </p:nvCxnSpPr>
        <p:spPr bwMode="auto">
          <a:xfrm rot="10800000">
            <a:off x="7772400" y="40386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8" name="Rectangle 857"/>
          <p:cNvSpPr/>
          <p:nvPr/>
        </p:nvSpPr>
        <p:spPr bwMode="auto">
          <a:xfrm>
            <a:off x="6781800" y="4343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AddressDecoder_Resp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860" name="Straight Arrow Connector 859"/>
          <p:cNvCxnSpPr/>
          <p:nvPr/>
        </p:nvCxnSpPr>
        <p:spPr bwMode="auto">
          <a:xfrm rot="5400000">
            <a:off x="6704806" y="4191000"/>
            <a:ext cx="305594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2" name="Straight Arrow Connector 861"/>
          <p:cNvCxnSpPr>
            <a:endCxn id="858" idx="0"/>
          </p:cNvCxnSpPr>
          <p:nvPr/>
        </p:nvCxnSpPr>
        <p:spPr bwMode="auto">
          <a:xfrm rot="5400000">
            <a:off x="7010400" y="4267200"/>
            <a:ext cx="152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6" name="Straight Connector 865"/>
          <p:cNvCxnSpPr/>
          <p:nvPr/>
        </p:nvCxnSpPr>
        <p:spPr bwMode="auto">
          <a:xfrm>
            <a:off x="7086600" y="4191000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4" name="Straight Connector 873"/>
          <p:cNvCxnSpPr/>
          <p:nvPr/>
        </p:nvCxnSpPr>
        <p:spPr bwMode="auto">
          <a:xfrm>
            <a:off x="6858000" y="40386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7" name="Straight Arrow Connector 876"/>
          <p:cNvCxnSpPr/>
          <p:nvPr/>
        </p:nvCxnSpPr>
        <p:spPr bwMode="auto">
          <a:xfrm rot="10800000">
            <a:off x="6172200" y="44958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3" name="TextBox 882"/>
          <p:cNvSpPr txBox="1"/>
          <p:nvPr/>
        </p:nvSpPr>
        <p:spPr>
          <a:xfrm>
            <a:off x="6405518" y="425087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20</a:t>
            </a:r>
            <a:endParaRPr lang="en-US" sz="800" b="1" dirty="0"/>
          </a:p>
        </p:txBody>
      </p:sp>
      <p:cxnSp>
        <p:nvCxnSpPr>
          <p:cNvPr id="884" name="Straight Connector 883"/>
          <p:cNvCxnSpPr/>
          <p:nvPr/>
        </p:nvCxnSpPr>
        <p:spPr bwMode="auto">
          <a:xfrm rot="5400000" flipH="1" flipV="1">
            <a:off x="6444525" y="4444093"/>
            <a:ext cx="112486" cy="6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5" name="TextBox 884"/>
          <p:cNvSpPr txBox="1"/>
          <p:nvPr/>
        </p:nvSpPr>
        <p:spPr>
          <a:xfrm>
            <a:off x="6096000" y="4495800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data_r_valid</a:t>
            </a:r>
            <a:endParaRPr lang="en-US" sz="800" dirty="0"/>
          </a:p>
        </p:txBody>
      </p:sp>
      <p:sp>
        <p:nvSpPr>
          <p:cNvPr id="886" name="Rectangle 885"/>
          <p:cNvSpPr/>
          <p:nvPr/>
        </p:nvSpPr>
        <p:spPr>
          <a:xfrm>
            <a:off x="685800" y="914400"/>
            <a:ext cx="152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ResponseBlock</a:t>
            </a:r>
            <a:r>
              <a:rPr lang="en-US" sz="1000" dirty="0" smtClean="0"/>
              <a:t> 0</a:t>
            </a:r>
            <a:endParaRPr lang="en-US" sz="1000" dirty="0" smtClean="0"/>
          </a:p>
        </p:txBody>
      </p:sp>
      <p:cxnSp>
        <p:nvCxnSpPr>
          <p:cNvPr id="889" name="Straight Connector 888"/>
          <p:cNvCxnSpPr/>
          <p:nvPr/>
        </p:nvCxnSpPr>
        <p:spPr bwMode="auto">
          <a:xfrm rot="5400000" flipH="1" flipV="1">
            <a:off x="5791200" y="43434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2" name="Straight Arrow Connector 891"/>
          <p:cNvCxnSpPr/>
          <p:nvPr/>
        </p:nvCxnSpPr>
        <p:spPr bwMode="auto">
          <a:xfrm rot="10800000">
            <a:off x="5943600" y="40386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4" name="Straight Arrow Connector 893"/>
          <p:cNvCxnSpPr/>
          <p:nvPr/>
        </p:nvCxnSpPr>
        <p:spPr bwMode="auto">
          <a:xfrm rot="5400000" flipH="1" flipV="1">
            <a:off x="5410200" y="2362200"/>
            <a:ext cx="2286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5" name="TextBox 894"/>
          <p:cNvSpPr txBox="1"/>
          <p:nvPr/>
        </p:nvSpPr>
        <p:spPr>
          <a:xfrm>
            <a:off x="6172200" y="39624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Fanout</a:t>
            </a:r>
            <a:r>
              <a:rPr lang="en-US" sz="800" dirty="0" smtClean="0"/>
              <a:t> = 1</a:t>
            </a:r>
            <a:endParaRPr lang="en-US" sz="800" dirty="0"/>
          </a:p>
        </p:txBody>
      </p:sp>
      <p:cxnSp>
        <p:nvCxnSpPr>
          <p:cNvPr id="897" name="Straight Arrow Connector 896"/>
          <p:cNvCxnSpPr>
            <a:stCxn id="895" idx="2"/>
          </p:cNvCxnSpPr>
          <p:nvPr/>
        </p:nvCxnSpPr>
        <p:spPr bwMode="auto">
          <a:xfrm rot="5400000">
            <a:off x="6259822" y="4242625"/>
            <a:ext cx="317958" cy="188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8" name="Straight Arrow Connector 897"/>
          <p:cNvCxnSpPr/>
          <p:nvPr/>
        </p:nvCxnSpPr>
        <p:spPr bwMode="auto">
          <a:xfrm rot="10800000">
            <a:off x="5943600" y="41910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9" name="Straight Arrow Connector 898"/>
          <p:cNvCxnSpPr/>
          <p:nvPr/>
        </p:nvCxnSpPr>
        <p:spPr bwMode="auto">
          <a:xfrm rot="10800000">
            <a:off x="5943600" y="46482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0" name="TextBox 899"/>
          <p:cNvSpPr txBox="1"/>
          <p:nvPr/>
        </p:nvSpPr>
        <p:spPr>
          <a:xfrm>
            <a:off x="5867400" y="38100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 0</a:t>
            </a:r>
            <a:endParaRPr lang="en-US" sz="800" dirty="0"/>
          </a:p>
        </p:txBody>
      </p:sp>
      <p:sp>
        <p:nvSpPr>
          <p:cNvPr id="901" name="TextBox 900"/>
          <p:cNvSpPr txBox="1"/>
          <p:nvPr/>
        </p:nvSpPr>
        <p:spPr>
          <a:xfrm>
            <a:off x="5800725" y="4419600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 19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 rot="10800000">
            <a:off x="1219200" y="1178715"/>
            <a:ext cx="2895600" cy="5181600"/>
            <a:chOff x="609600" y="914400"/>
            <a:chExt cx="2895600" cy="5181600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609600" y="914400"/>
              <a:ext cx="2895600" cy="5181600"/>
            </a:xfrm>
            <a:prstGeom prst="rect">
              <a:avLst/>
            </a:prstGeom>
            <a:solidFill>
              <a:srgbClr val="CECFD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dirty="0" smtClean="0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609600" y="990600"/>
              <a:ext cx="1524000" cy="2362200"/>
              <a:chOff x="609600" y="990600"/>
              <a:chExt cx="2362200" cy="3429000"/>
            </a:xfrm>
          </p:grpSpPr>
          <p:sp>
            <p:nvSpPr>
              <p:cNvPr id="361" name="Oval 360"/>
              <p:cNvSpPr/>
              <p:nvPr/>
            </p:nvSpPr>
            <p:spPr bwMode="auto">
              <a:xfrm>
                <a:off x="1066800" y="990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390" name="Straight Connector 389"/>
              <p:cNvCxnSpPr/>
              <p:nvPr/>
            </p:nvCxnSpPr>
            <p:spPr bwMode="auto">
              <a:xfrm>
                <a:off x="609600" y="9906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2" name="Straight Connector 391"/>
              <p:cNvCxnSpPr/>
              <p:nvPr/>
            </p:nvCxnSpPr>
            <p:spPr bwMode="auto">
              <a:xfrm>
                <a:off x="609600" y="12192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Straight Arrow Connector 394"/>
              <p:cNvCxnSpPr/>
              <p:nvPr/>
            </p:nvCxnSpPr>
            <p:spPr bwMode="auto">
              <a:xfrm>
                <a:off x="914400" y="9906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97" name="Straight Arrow Connector 396"/>
              <p:cNvCxnSpPr/>
              <p:nvPr/>
            </p:nvCxnSpPr>
            <p:spPr bwMode="auto">
              <a:xfrm flipV="1">
                <a:off x="914400" y="11430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98" name="Oval 397"/>
              <p:cNvSpPr/>
              <p:nvPr/>
            </p:nvSpPr>
            <p:spPr bwMode="auto">
              <a:xfrm>
                <a:off x="1066800" y="14478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399" name="Straight Connector 398"/>
              <p:cNvCxnSpPr/>
              <p:nvPr/>
            </p:nvCxnSpPr>
            <p:spPr bwMode="auto">
              <a:xfrm>
                <a:off x="609600" y="14478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0" name="Straight Connector 399"/>
              <p:cNvCxnSpPr/>
              <p:nvPr/>
            </p:nvCxnSpPr>
            <p:spPr bwMode="auto">
              <a:xfrm>
                <a:off x="609600" y="16764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Straight Arrow Connector 400"/>
              <p:cNvCxnSpPr/>
              <p:nvPr/>
            </p:nvCxnSpPr>
            <p:spPr bwMode="auto">
              <a:xfrm>
                <a:off x="914400" y="14478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2" name="Straight Arrow Connector 401"/>
              <p:cNvCxnSpPr/>
              <p:nvPr/>
            </p:nvCxnSpPr>
            <p:spPr bwMode="auto">
              <a:xfrm flipV="1">
                <a:off x="914400" y="16002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03" name="Oval 402"/>
              <p:cNvSpPr/>
              <p:nvPr/>
            </p:nvSpPr>
            <p:spPr bwMode="auto">
              <a:xfrm>
                <a:off x="1066800" y="19050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04" name="Straight Connector 403"/>
              <p:cNvCxnSpPr/>
              <p:nvPr/>
            </p:nvCxnSpPr>
            <p:spPr bwMode="auto">
              <a:xfrm>
                <a:off x="609600" y="19050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Straight Connector 404"/>
              <p:cNvCxnSpPr/>
              <p:nvPr/>
            </p:nvCxnSpPr>
            <p:spPr bwMode="auto">
              <a:xfrm>
                <a:off x="609600" y="21336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Straight Arrow Connector 405"/>
              <p:cNvCxnSpPr/>
              <p:nvPr/>
            </p:nvCxnSpPr>
            <p:spPr bwMode="auto">
              <a:xfrm>
                <a:off x="914400" y="19050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7" name="Straight Arrow Connector 406"/>
              <p:cNvCxnSpPr/>
              <p:nvPr/>
            </p:nvCxnSpPr>
            <p:spPr bwMode="auto">
              <a:xfrm flipV="1">
                <a:off x="914400" y="20574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08" name="Oval 407"/>
              <p:cNvSpPr/>
              <p:nvPr/>
            </p:nvSpPr>
            <p:spPr bwMode="auto">
              <a:xfrm>
                <a:off x="1066800" y="23622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09" name="Straight Connector 408"/>
              <p:cNvCxnSpPr/>
              <p:nvPr/>
            </p:nvCxnSpPr>
            <p:spPr bwMode="auto">
              <a:xfrm>
                <a:off x="609600" y="23622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Straight Connector 409"/>
              <p:cNvCxnSpPr/>
              <p:nvPr/>
            </p:nvCxnSpPr>
            <p:spPr bwMode="auto">
              <a:xfrm>
                <a:off x="609600" y="25908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Straight Arrow Connector 410"/>
              <p:cNvCxnSpPr/>
              <p:nvPr/>
            </p:nvCxnSpPr>
            <p:spPr bwMode="auto">
              <a:xfrm>
                <a:off x="914400" y="23622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2" name="Straight Arrow Connector 411"/>
              <p:cNvCxnSpPr/>
              <p:nvPr/>
            </p:nvCxnSpPr>
            <p:spPr bwMode="auto">
              <a:xfrm flipV="1">
                <a:off x="914400" y="25146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3" name="Oval 412"/>
              <p:cNvSpPr/>
              <p:nvPr/>
            </p:nvSpPr>
            <p:spPr bwMode="auto">
              <a:xfrm>
                <a:off x="1524000" y="12192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414" name="Oval 413"/>
              <p:cNvSpPr/>
              <p:nvPr/>
            </p:nvSpPr>
            <p:spPr bwMode="auto">
              <a:xfrm>
                <a:off x="1524000" y="2133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16" name="Straight Arrow Connector 415"/>
              <p:cNvCxnSpPr>
                <a:stCxn id="361" idx="6"/>
                <a:endCxn id="413" idx="1"/>
              </p:cNvCxnSpPr>
              <p:nvPr/>
            </p:nvCxnSpPr>
            <p:spPr bwMode="auto">
              <a:xfrm>
                <a:off x="1295400" y="1104900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8" name="Straight Arrow Connector 417"/>
              <p:cNvCxnSpPr>
                <a:stCxn id="398" idx="6"/>
                <a:endCxn id="413" idx="3"/>
              </p:cNvCxnSpPr>
              <p:nvPr/>
            </p:nvCxnSpPr>
            <p:spPr bwMode="auto">
              <a:xfrm flipV="1">
                <a:off x="1295400" y="1414322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2" name="Straight Arrow Connector 421"/>
              <p:cNvCxnSpPr>
                <a:stCxn id="403" idx="6"/>
                <a:endCxn id="414" idx="1"/>
              </p:cNvCxnSpPr>
              <p:nvPr/>
            </p:nvCxnSpPr>
            <p:spPr bwMode="auto">
              <a:xfrm>
                <a:off x="1295400" y="2019300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4" name="Straight Arrow Connector 423"/>
              <p:cNvCxnSpPr>
                <a:stCxn id="408" idx="6"/>
                <a:endCxn id="414" idx="3"/>
              </p:cNvCxnSpPr>
              <p:nvPr/>
            </p:nvCxnSpPr>
            <p:spPr bwMode="auto">
              <a:xfrm flipV="1">
                <a:off x="1295400" y="2328722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25" name="Oval 424"/>
              <p:cNvSpPr/>
              <p:nvPr/>
            </p:nvSpPr>
            <p:spPr bwMode="auto">
              <a:xfrm>
                <a:off x="2209800" y="1752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27" name="Straight Arrow Connector 426"/>
              <p:cNvCxnSpPr>
                <a:stCxn id="413" idx="6"/>
                <a:endCxn id="425" idx="1"/>
              </p:cNvCxnSpPr>
              <p:nvPr/>
            </p:nvCxnSpPr>
            <p:spPr bwMode="auto">
              <a:xfrm>
                <a:off x="1752600" y="1333500"/>
                <a:ext cx="490678" cy="4525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9" name="Straight Arrow Connector 428"/>
              <p:cNvCxnSpPr>
                <a:stCxn id="414" idx="6"/>
              </p:cNvCxnSpPr>
              <p:nvPr/>
            </p:nvCxnSpPr>
            <p:spPr bwMode="auto">
              <a:xfrm flipV="1">
                <a:off x="1752600" y="1905000"/>
                <a:ext cx="457200" cy="3429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30" name="Oval 429"/>
              <p:cNvSpPr/>
              <p:nvPr/>
            </p:nvSpPr>
            <p:spPr bwMode="auto">
              <a:xfrm>
                <a:off x="1066800" y="28194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31" name="Straight Connector 430"/>
              <p:cNvCxnSpPr/>
              <p:nvPr/>
            </p:nvCxnSpPr>
            <p:spPr bwMode="auto">
              <a:xfrm>
                <a:off x="609600" y="28194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Straight Connector 431"/>
              <p:cNvCxnSpPr/>
              <p:nvPr/>
            </p:nvCxnSpPr>
            <p:spPr bwMode="auto">
              <a:xfrm>
                <a:off x="609600" y="30480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Straight Arrow Connector 432"/>
              <p:cNvCxnSpPr/>
              <p:nvPr/>
            </p:nvCxnSpPr>
            <p:spPr bwMode="auto">
              <a:xfrm>
                <a:off x="914400" y="28194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4" name="Straight Arrow Connector 433"/>
              <p:cNvCxnSpPr/>
              <p:nvPr/>
            </p:nvCxnSpPr>
            <p:spPr bwMode="auto">
              <a:xfrm flipV="1">
                <a:off x="914400" y="29718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35" name="Oval 434"/>
              <p:cNvSpPr/>
              <p:nvPr/>
            </p:nvSpPr>
            <p:spPr bwMode="auto">
              <a:xfrm>
                <a:off x="1066800" y="3276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36" name="Straight Connector 435"/>
              <p:cNvCxnSpPr/>
              <p:nvPr/>
            </p:nvCxnSpPr>
            <p:spPr bwMode="auto">
              <a:xfrm>
                <a:off x="609600" y="32766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Straight Connector 436"/>
              <p:cNvCxnSpPr/>
              <p:nvPr/>
            </p:nvCxnSpPr>
            <p:spPr bwMode="auto">
              <a:xfrm>
                <a:off x="609600" y="35052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8" name="Straight Arrow Connector 437"/>
              <p:cNvCxnSpPr/>
              <p:nvPr/>
            </p:nvCxnSpPr>
            <p:spPr bwMode="auto">
              <a:xfrm>
                <a:off x="914400" y="32766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9" name="Straight Arrow Connector 438"/>
              <p:cNvCxnSpPr/>
              <p:nvPr/>
            </p:nvCxnSpPr>
            <p:spPr bwMode="auto">
              <a:xfrm flipV="1">
                <a:off x="914400" y="34290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40" name="Oval 439"/>
              <p:cNvSpPr/>
              <p:nvPr/>
            </p:nvSpPr>
            <p:spPr bwMode="auto">
              <a:xfrm>
                <a:off x="1066800" y="37338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41" name="Straight Connector 440"/>
              <p:cNvCxnSpPr/>
              <p:nvPr/>
            </p:nvCxnSpPr>
            <p:spPr bwMode="auto">
              <a:xfrm>
                <a:off x="609600" y="37338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2" name="Straight Connector 441"/>
              <p:cNvCxnSpPr/>
              <p:nvPr/>
            </p:nvCxnSpPr>
            <p:spPr bwMode="auto">
              <a:xfrm>
                <a:off x="609600" y="39624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3" name="Straight Arrow Connector 442"/>
              <p:cNvCxnSpPr/>
              <p:nvPr/>
            </p:nvCxnSpPr>
            <p:spPr bwMode="auto">
              <a:xfrm>
                <a:off x="914400" y="37338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4" name="Straight Arrow Connector 443"/>
              <p:cNvCxnSpPr/>
              <p:nvPr/>
            </p:nvCxnSpPr>
            <p:spPr bwMode="auto">
              <a:xfrm flipV="1">
                <a:off x="914400" y="38862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45" name="Oval 444"/>
              <p:cNvSpPr/>
              <p:nvPr/>
            </p:nvSpPr>
            <p:spPr bwMode="auto">
              <a:xfrm>
                <a:off x="1066800" y="41910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46" name="Straight Connector 445"/>
              <p:cNvCxnSpPr/>
              <p:nvPr/>
            </p:nvCxnSpPr>
            <p:spPr bwMode="auto">
              <a:xfrm>
                <a:off x="609600" y="41910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Straight Connector 446"/>
              <p:cNvCxnSpPr/>
              <p:nvPr/>
            </p:nvCxnSpPr>
            <p:spPr bwMode="auto">
              <a:xfrm>
                <a:off x="609600" y="44196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Straight Arrow Connector 447"/>
              <p:cNvCxnSpPr/>
              <p:nvPr/>
            </p:nvCxnSpPr>
            <p:spPr bwMode="auto">
              <a:xfrm>
                <a:off x="914400" y="41910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9" name="Straight Arrow Connector 448"/>
              <p:cNvCxnSpPr/>
              <p:nvPr/>
            </p:nvCxnSpPr>
            <p:spPr bwMode="auto">
              <a:xfrm flipV="1">
                <a:off x="914400" y="4343400"/>
                <a:ext cx="152400" cy="76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50" name="Oval 449"/>
              <p:cNvSpPr/>
              <p:nvPr/>
            </p:nvSpPr>
            <p:spPr bwMode="auto">
              <a:xfrm>
                <a:off x="1524000" y="30480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52" name="Straight Arrow Connector 451"/>
              <p:cNvCxnSpPr>
                <a:stCxn id="430" idx="6"/>
                <a:endCxn id="450" idx="1"/>
              </p:cNvCxnSpPr>
              <p:nvPr/>
            </p:nvCxnSpPr>
            <p:spPr bwMode="auto">
              <a:xfrm>
                <a:off x="1295400" y="2933700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3" name="Straight Arrow Connector 452"/>
              <p:cNvCxnSpPr>
                <a:stCxn id="435" idx="6"/>
                <a:endCxn id="450" idx="3"/>
              </p:cNvCxnSpPr>
              <p:nvPr/>
            </p:nvCxnSpPr>
            <p:spPr bwMode="auto">
              <a:xfrm flipV="1">
                <a:off x="1295400" y="3243122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4" name="Straight Arrow Connector 453"/>
              <p:cNvCxnSpPr>
                <a:stCxn id="440" idx="6"/>
                <a:endCxn id="451" idx="1"/>
              </p:cNvCxnSpPr>
              <p:nvPr/>
            </p:nvCxnSpPr>
            <p:spPr bwMode="auto">
              <a:xfrm>
                <a:off x="1295400" y="3848100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5" name="Straight Arrow Connector 454"/>
              <p:cNvCxnSpPr>
                <a:stCxn id="445" idx="6"/>
                <a:endCxn id="451" idx="3"/>
              </p:cNvCxnSpPr>
              <p:nvPr/>
            </p:nvCxnSpPr>
            <p:spPr bwMode="auto">
              <a:xfrm flipV="1">
                <a:off x="1295400" y="4157522"/>
                <a:ext cx="262078" cy="1477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56" name="Oval 455"/>
              <p:cNvSpPr/>
              <p:nvPr/>
            </p:nvSpPr>
            <p:spPr bwMode="auto">
              <a:xfrm>
                <a:off x="2209800" y="35814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57" name="Straight Arrow Connector 456"/>
              <p:cNvCxnSpPr>
                <a:stCxn id="450" idx="6"/>
                <a:endCxn id="456" idx="1"/>
              </p:cNvCxnSpPr>
              <p:nvPr/>
            </p:nvCxnSpPr>
            <p:spPr bwMode="auto">
              <a:xfrm>
                <a:off x="1752600" y="3162300"/>
                <a:ext cx="490678" cy="4525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8" name="Straight Arrow Connector 457"/>
              <p:cNvCxnSpPr>
                <a:stCxn id="451" idx="6"/>
              </p:cNvCxnSpPr>
              <p:nvPr/>
            </p:nvCxnSpPr>
            <p:spPr bwMode="auto">
              <a:xfrm flipV="1">
                <a:off x="1752600" y="3733800"/>
                <a:ext cx="457200" cy="3429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59" name="Oval 458"/>
              <p:cNvSpPr/>
              <p:nvPr/>
            </p:nvSpPr>
            <p:spPr bwMode="auto">
              <a:xfrm>
                <a:off x="2743200" y="27432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61" name="Straight Arrow Connector 460"/>
              <p:cNvCxnSpPr>
                <a:stCxn id="425" idx="6"/>
              </p:cNvCxnSpPr>
              <p:nvPr/>
            </p:nvCxnSpPr>
            <p:spPr bwMode="auto">
              <a:xfrm>
                <a:off x="2438400" y="1866900"/>
                <a:ext cx="381000" cy="8763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63" name="Straight Arrow Connector 462"/>
              <p:cNvCxnSpPr>
                <a:stCxn id="456" idx="6"/>
              </p:cNvCxnSpPr>
              <p:nvPr/>
            </p:nvCxnSpPr>
            <p:spPr bwMode="auto">
              <a:xfrm flipV="1">
                <a:off x="2438400" y="2971800"/>
                <a:ext cx="381000" cy="7239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683" name="Rounded Rectangle 682"/>
            <p:cNvSpPr/>
            <p:nvPr/>
          </p:nvSpPr>
          <p:spPr bwMode="auto">
            <a:xfrm>
              <a:off x="2895600" y="3276600"/>
              <a:ext cx="304800" cy="3048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714" name="Rounded Rectangle 713"/>
            <p:cNvSpPr/>
            <p:nvPr/>
          </p:nvSpPr>
          <p:spPr bwMode="auto">
            <a:xfrm>
              <a:off x="2209800" y="2743200"/>
              <a:ext cx="304800" cy="2286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715" name="Rounded Rectangle 714"/>
            <p:cNvSpPr/>
            <p:nvPr/>
          </p:nvSpPr>
          <p:spPr bwMode="auto">
            <a:xfrm>
              <a:off x="1905000" y="1828800"/>
              <a:ext cx="76200" cy="1524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716" name="Rounded Rectangle 715"/>
            <p:cNvSpPr/>
            <p:nvPr/>
          </p:nvSpPr>
          <p:spPr bwMode="auto">
            <a:xfrm>
              <a:off x="685800" y="914400"/>
              <a:ext cx="76200" cy="1524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904568" y="350520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 bwMode="auto">
            <a:xfrm>
              <a:off x="609600" y="350520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/>
            <p:cNvCxnSpPr/>
            <p:nvPr/>
          </p:nvCxnSpPr>
          <p:spPr bwMode="auto">
            <a:xfrm>
              <a:off x="609600" y="366268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Arrow Connector 162"/>
            <p:cNvCxnSpPr/>
            <p:nvPr/>
          </p:nvCxnSpPr>
          <p:spPr bwMode="auto">
            <a:xfrm>
              <a:off x="806245" y="350520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" name="Straight Arrow Connector 163"/>
            <p:cNvCxnSpPr/>
            <p:nvPr/>
          </p:nvCxnSpPr>
          <p:spPr bwMode="auto">
            <a:xfrm flipV="1">
              <a:off x="806245" y="361018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5" name="Oval 164"/>
            <p:cNvSpPr/>
            <p:nvPr/>
          </p:nvSpPr>
          <p:spPr bwMode="auto">
            <a:xfrm>
              <a:off x="904568" y="382016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 bwMode="auto">
            <a:xfrm>
              <a:off x="609600" y="382016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Straight Connector 166"/>
            <p:cNvCxnSpPr/>
            <p:nvPr/>
          </p:nvCxnSpPr>
          <p:spPr bwMode="auto">
            <a:xfrm>
              <a:off x="609600" y="397764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Straight Arrow Connector 167"/>
            <p:cNvCxnSpPr/>
            <p:nvPr/>
          </p:nvCxnSpPr>
          <p:spPr bwMode="auto">
            <a:xfrm>
              <a:off x="806245" y="382016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9" name="Straight Arrow Connector 168"/>
            <p:cNvCxnSpPr/>
            <p:nvPr/>
          </p:nvCxnSpPr>
          <p:spPr bwMode="auto">
            <a:xfrm flipV="1">
              <a:off x="806245" y="392514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0" name="Oval 169"/>
            <p:cNvSpPr/>
            <p:nvPr/>
          </p:nvSpPr>
          <p:spPr bwMode="auto">
            <a:xfrm>
              <a:off x="904568" y="413512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609600" y="413512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>
              <a:off x="609600" y="429260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Straight Arrow Connector 172"/>
            <p:cNvCxnSpPr/>
            <p:nvPr/>
          </p:nvCxnSpPr>
          <p:spPr bwMode="auto">
            <a:xfrm>
              <a:off x="806245" y="413512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4" name="Straight Arrow Connector 173"/>
            <p:cNvCxnSpPr/>
            <p:nvPr/>
          </p:nvCxnSpPr>
          <p:spPr bwMode="auto">
            <a:xfrm flipV="1">
              <a:off x="806245" y="424010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5" name="Oval 174"/>
            <p:cNvSpPr/>
            <p:nvPr/>
          </p:nvSpPr>
          <p:spPr bwMode="auto">
            <a:xfrm>
              <a:off x="904568" y="445008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 bwMode="auto">
            <a:xfrm>
              <a:off x="609600" y="445008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Straight Connector 176"/>
            <p:cNvCxnSpPr/>
            <p:nvPr/>
          </p:nvCxnSpPr>
          <p:spPr bwMode="auto">
            <a:xfrm>
              <a:off x="609600" y="460756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Straight Arrow Connector 177"/>
            <p:cNvCxnSpPr/>
            <p:nvPr/>
          </p:nvCxnSpPr>
          <p:spPr bwMode="auto">
            <a:xfrm>
              <a:off x="806245" y="445008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 bwMode="auto">
            <a:xfrm flipV="1">
              <a:off x="806245" y="455506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0" name="Oval 179"/>
            <p:cNvSpPr/>
            <p:nvPr/>
          </p:nvSpPr>
          <p:spPr bwMode="auto">
            <a:xfrm>
              <a:off x="1199535" y="366268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181" name="Oval 180"/>
            <p:cNvSpPr/>
            <p:nvPr/>
          </p:nvSpPr>
          <p:spPr bwMode="auto">
            <a:xfrm>
              <a:off x="1199535" y="429260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182" name="Straight Arrow Connector 181"/>
            <p:cNvCxnSpPr>
              <a:stCxn id="160" idx="6"/>
              <a:endCxn id="180" idx="1"/>
            </p:cNvCxnSpPr>
            <p:nvPr/>
          </p:nvCxnSpPr>
          <p:spPr bwMode="auto">
            <a:xfrm>
              <a:off x="1052052" y="3583940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Arrow Connector 182"/>
            <p:cNvCxnSpPr>
              <a:stCxn id="165" idx="6"/>
              <a:endCxn id="180" idx="3"/>
            </p:cNvCxnSpPr>
            <p:nvPr/>
          </p:nvCxnSpPr>
          <p:spPr bwMode="auto">
            <a:xfrm flipV="1">
              <a:off x="1052052" y="3797097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4" name="Straight Arrow Connector 183"/>
            <p:cNvCxnSpPr>
              <a:stCxn id="170" idx="6"/>
              <a:endCxn id="181" idx="1"/>
            </p:cNvCxnSpPr>
            <p:nvPr/>
          </p:nvCxnSpPr>
          <p:spPr bwMode="auto">
            <a:xfrm>
              <a:off x="1052052" y="4213860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5" name="Straight Arrow Connector 184"/>
            <p:cNvCxnSpPr>
              <a:stCxn id="175" idx="6"/>
              <a:endCxn id="181" idx="3"/>
            </p:cNvCxnSpPr>
            <p:nvPr/>
          </p:nvCxnSpPr>
          <p:spPr bwMode="auto">
            <a:xfrm flipV="1">
              <a:off x="1052052" y="4427017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6" name="Oval 185"/>
            <p:cNvSpPr/>
            <p:nvPr/>
          </p:nvSpPr>
          <p:spPr bwMode="auto">
            <a:xfrm>
              <a:off x="1641987" y="4030133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187" name="Straight Arrow Connector 186"/>
            <p:cNvCxnSpPr>
              <a:stCxn id="180" idx="6"/>
              <a:endCxn id="186" idx="1"/>
            </p:cNvCxnSpPr>
            <p:nvPr/>
          </p:nvCxnSpPr>
          <p:spPr bwMode="auto">
            <a:xfrm>
              <a:off x="1347019" y="3741420"/>
              <a:ext cx="316566" cy="3117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8" name="Straight Arrow Connector 187"/>
            <p:cNvCxnSpPr>
              <a:stCxn id="181" idx="6"/>
            </p:cNvCxnSpPr>
            <p:nvPr/>
          </p:nvCxnSpPr>
          <p:spPr bwMode="auto">
            <a:xfrm flipV="1">
              <a:off x="1347019" y="4135120"/>
              <a:ext cx="294968" cy="2362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9" name="Oval 188"/>
            <p:cNvSpPr/>
            <p:nvPr/>
          </p:nvSpPr>
          <p:spPr bwMode="auto">
            <a:xfrm>
              <a:off x="904568" y="476504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 bwMode="auto">
            <a:xfrm>
              <a:off x="609600" y="476504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 bwMode="auto">
            <a:xfrm>
              <a:off x="609600" y="492252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Straight Arrow Connector 191"/>
            <p:cNvCxnSpPr/>
            <p:nvPr/>
          </p:nvCxnSpPr>
          <p:spPr bwMode="auto">
            <a:xfrm>
              <a:off x="806245" y="476504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3" name="Straight Arrow Connector 192"/>
            <p:cNvCxnSpPr/>
            <p:nvPr/>
          </p:nvCxnSpPr>
          <p:spPr bwMode="auto">
            <a:xfrm flipV="1">
              <a:off x="806245" y="487002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4" name="Oval 193"/>
            <p:cNvSpPr/>
            <p:nvPr/>
          </p:nvSpPr>
          <p:spPr bwMode="auto">
            <a:xfrm>
              <a:off x="904568" y="508000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 bwMode="auto">
            <a:xfrm>
              <a:off x="609600" y="508000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Straight Connector 195"/>
            <p:cNvCxnSpPr/>
            <p:nvPr/>
          </p:nvCxnSpPr>
          <p:spPr bwMode="auto">
            <a:xfrm>
              <a:off x="609600" y="523748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Straight Arrow Connector 196"/>
            <p:cNvCxnSpPr/>
            <p:nvPr/>
          </p:nvCxnSpPr>
          <p:spPr bwMode="auto">
            <a:xfrm>
              <a:off x="806245" y="508000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8" name="Straight Arrow Connector 197"/>
            <p:cNvCxnSpPr/>
            <p:nvPr/>
          </p:nvCxnSpPr>
          <p:spPr bwMode="auto">
            <a:xfrm flipV="1">
              <a:off x="806245" y="518498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9" name="Oval 198"/>
            <p:cNvSpPr/>
            <p:nvPr/>
          </p:nvSpPr>
          <p:spPr bwMode="auto">
            <a:xfrm>
              <a:off x="904568" y="539496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200" name="Straight Connector 199"/>
            <p:cNvCxnSpPr/>
            <p:nvPr/>
          </p:nvCxnSpPr>
          <p:spPr bwMode="auto">
            <a:xfrm>
              <a:off x="609600" y="539496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Straight Connector 200"/>
            <p:cNvCxnSpPr/>
            <p:nvPr/>
          </p:nvCxnSpPr>
          <p:spPr bwMode="auto">
            <a:xfrm>
              <a:off x="609600" y="555244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Straight Arrow Connector 201"/>
            <p:cNvCxnSpPr/>
            <p:nvPr/>
          </p:nvCxnSpPr>
          <p:spPr bwMode="auto">
            <a:xfrm>
              <a:off x="806245" y="539496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3" name="Straight Arrow Connector 202"/>
            <p:cNvCxnSpPr/>
            <p:nvPr/>
          </p:nvCxnSpPr>
          <p:spPr bwMode="auto">
            <a:xfrm flipV="1">
              <a:off x="806245" y="549994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4" name="Oval 203"/>
            <p:cNvSpPr/>
            <p:nvPr/>
          </p:nvSpPr>
          <p:spPr bwMode="auto">
            <a:xfrm>
              <a:off x="904568" y="570992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205" name="Straight Connector 204"/>
            <p:cNvCxnSpPr/>
            <p:nvPr/>
          </p:nvCxnSpPr>
          <p:spPr bwMode="auto">
            <a:xfrm>
              <a:off x="609600" y="570992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609600" y="5867400"/>
              <a:ext cx="1966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Straight Arrow Connector 206"/>
            <p:cNvCxnSpPr/>
            <p:nvPr/>
          </p:nvCxnSpPr>
          <p:spPr bwMode="auto">
            <a:xfrm>
              <a:off x="806245" y="5709920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8" name="Straight Arrow Connector 207"/>
            <p:cNvCxnSpPr/>
            <p:nvPr/>
          </p:nvCxnSpPr>
          <p:spPr bwMode="auto">
            <a:xfrm flipV="1">
              <a:off x="806245" y="5814907"/>
              <a:ext cx="98323" cy="52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9" name="Oval 208"/>
            <p:cNvSpPr/>
            <p:nvPr/>
          </p:nvSpPr>
          <p:spPr bwMode="auto">
            <a:xfrm>
              <a:off x="1199535" y="492252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10" name="Oval 209"/>
            <p:cNvSpPr/>
            <p:nvPr/>
          </p:nvSpPr>
          <p:spPr bwMode="auto">
            <a:xfrm>
              <a:off x="1199535" y="555244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211" name="Straight Arrow Connector 210"/>
            <p:cNvCxnSpPr>
              <a:stCxn id="189" idx="6"/>
              <a:endCxn id="209" idx="1"/>
            </p:cNvCxnSpPr>
            <p:nvPr/>
          </p:nvCxnSpPr>
          <p:spPr bwMode="auto">
            <a:xfrm>
              <a:off x="1052052" y="4843780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2" name="Straight Arrow Connector 211"/>
            <p:cNvCxnSpPr>
              <a:stCxn id="194" idx="6"/>
              <a:endCxn id="209" idx="3"/>
            </p:cNvCxnSpPr>
            <p:nvPr/>
          </p:nvCxnSpPr>
          <p:spPr bwMode="auto">
            <a:xfrm flipV="1">
              <a:off x="1052052" y="5056937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3" name="Straight Arrow Connector 212"/>
            <p:cNvCxnSpPr>
              <a:stCxn id="199" idx="6"/>
              <a:endCxn id="210" idx="1"/>
            </p:cNvCxnSpPr>
            <p:nvPr/>
          </p:nvCxnSpPr>
          <p:spPr bwMode="auto">
            <a:xfrm>
              <a:off x="1052052" y="5473700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4" name="Straight Arrow Connector 213"/>
            <p:cNvCxnSpPr>
              <a:stCxn id="204" idx="6"/>
              <a:endCxn id="210" idx="3"/>
            </p:cNvCxnSpPr>
            <p:nvPr/>
          </p:nvCxnSpPr>
          <p:spPr bwMode="auto">
            <a:xfrm flipV="1">
              <a:off x="1052052" y="5686857"/>
              <a:ext cx="169083" cy="1018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5" name="Oval 214"/>
            <p:cNvSpPr/>
            <p:nvPr/>
          </p:nvSpPr>
          <p:spPr bwMode="auto">
            <a:xfrm>
              <a:off x="1641987" y="5289973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216" name="Straight Arrow Connector 215"/>
            <p:cNvCxnSpPr>
              <a:stCxn id="209" idx="6"/>
              <a:endCxn id="215" idx="1"/>
            </p:cNvCxnSpPr>
            <p:nvPr/>
          </p:nvCxnSpPr>
          <p:spPr bwMode="auto">
            <a:xfrm>
              <a:off x="1347019" y="5001260"/>
              <a:ext cx="316566" cy="3117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7" name="Straight Arrow Connector 216"/>
            <p:cNvCxnSpPr>
              <a:stCxn id="210" idx="6"/>
            </p:cNvCxnSpPr>
            <p:nvPr/>
          </p:nvCxnSpPr>
          <p:spPr bwMode="auto">
            <a:xfrm flipV="1">
              <a:off x="1347019" y="5394960"/>
              <a:ext cx="294968" cy="2362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8" name="Oval 217"/>
            <p:cNvSpPr/>
            <p:nvPr/>
          </p:nvSpPr>
          <p:spPr bwMode="auto">
            <a:xfrm>
              <a:off x="1986116" y="4712547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219" name="Straight Arrow Connector 218"/>
            <p:cNvCxnSpPr>
              <a:stCxn id="186" idx="6"/>
            </p:cNvCxnSpPr>
            <p:nvPr/>
          </p:nvCxnSpPr>
          <p:spPr bwMode="auto">
            <a:xfrm>
              <a:off x="1789471" y="4108873"/>
              <a:ext cx="245806" cy="6036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0" name="Straight Arrow Connector 219"/>
            <p:cNvCxnSpPr>
              <a:stCxn id="215" idx="6"/>
            </p:cNvCxnSpPr>
            <p:nvPr/>
          </p:nvCxnSpPr>
          <p:spPr bwMode="auto">
            <a:xfrm flipV="1">
              <a:off x="1789471" y="4870027"/>
              <a:ext cx="245806" cy="4986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2" name="Oval 221"/>
            <p:cNvSpPr/>
            <p:nvPr/>
          </p:nvSpPr>
          <p:spPr bwMode="auto">
            <a:xfrm>
              <a:off x="2514600" y="3429000"/>
              <a:ext cx="147484" cy="157480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223" name="Straight Arrow Connector 222"/>
            <p:cNvCxnSpPr>
              <a:stCxn id="459" idx="5"/>
            </p:cNvCxnSpPr>
            <p:nvPr/>
          </p:nvCxnSpPr>
          <p:spPr bwMode="auto">
            <a:xfrm rot="16200000" flipH="1">
              <a:off x="1789564" y="2654802"/>
              <a:ext cx="1096634" cy="4517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4" name="Straight Arrow Connector 223"/>
            <p:cNvCxnSpPr>
              <a:stCxn id="218" idx="7"/>
            </p:cNvCxnSpPr>
            <p:nvPr/>
          </p:nvCxnSpPr>
          <p:spPr bwMode="auto">
            <a:xfrm rot="5400000" flipH="1" flipV="1">
              <a:off x="1763317" y="3935165"/>
              <a:ext cx="1149128" cy="4517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8" name="Straight Arrow Connector 227"/>
            <p:cNvCxnSpPr/>
            <p:nvPr/>
          </p:nvCxnSpPr>
          <p:spPr bwMode="auto">
            <a:xfrm flipV="1">
              <a:off x="2667000" y="3505200"/>
              <a:ext cx="838200" cy="6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1" name="Rounded Rectangle 230"/>
            <p:cNvSpPr/>
            <p:nvPr/>
          </p:nvSpPr>
          <p:spPr bwMode="auto">
            <a:xfrm>
              <a:off x="1295400" y="1219200"/>
              <a:ext cx="76200" cy="1524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F056D-1228-4532-BF45-7E8A2AA3A0FE}" type="slidenum">
              <a:rPr lang="en-US"/>
              <a:pPr/>
              <a:t>12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52400"/>
            <a:ext cx="8108950" cy="685800"/>
          </a:xfrm>
        </p:spPr>
        <p:txBody>
          <a:bodyPr/>
          <a:lstStyle/>
          <a:p>
            <a:r>
              <a:rPr lang="en-US" dirty="0" smtClean="0"/>
              <a:t>Hierarchy: </a:t>
            </a:r>
            <a:r>
              <a:rPr lang="en-US" dirty="0" err="1" smtClean="0"/>
              <a:t>ResponseBlock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1295400" y="914400"/>
            <a:ext cx="1295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ResponseTree</a:t>
            </a:r>
            <a:endParaRPr lang="en-US" sz="1000" dirty="0" smtClean="0"/>
          </a:p>
        </p:txBody>
      </p:sp>
      <p:sp>
        <p:nvSpPr>
          <p:cNvPr id="547" name="TextBox 546"/>
          <p:cNvSpPr txBox="1"/>
          <p:nvPr/>
        </p:nvSpPr>
        <p:spPr>
          <a:xfrm>
            <a:off x="4114800" y="1297773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CH_0</a:t>
            </a:r>
            <a:endParaRPr lang="en-US" sz="800" dirty="0"/>
          </a:p>
        </p:txBody>
      </p:sp>
      <p:sp>
        <p:nvSpPr>
          <p:cNvPr id="548" name="TextBox 547"/>
          <p:cNvSpPr txBox="1"/>
          <p:nvPr/>
        </p:nvSpPr>
        <p:spPr>
          <a:xfrm>
            <a:off x="4110037" y="1459703"/>
            <a:ext cx="447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CH_1</a:t>
            </a:r>
            <a:endParaRPr lang="en-US" sz="800" dirty="0"/>
          </a:p>
        </p:txBody>
      </p:sp>
      <p:sp>
        <p:nvSpPr>
          <p:cNvPr id="615" name="TextBox 614"/>
          <p:cNvSpPr txBox="1"/>
          <p:nvPr/>
        </p:nvSpPr>
        <p:spPr>
          <a:xfrm>
            <a:off x="685800" y="3649321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CH_out</a:t>
            </a:r>
            <a:endParaRPr lang="en-US" sz="800" dirty="0"/>
          </a:p>
        </p:txBody>
      </p:sp>
      <p:cxnSp>
        <p:nvCxnSpPr>
          <p:cNvPr id="685" name="Straight Connector 684"/>
          <p:cNvCxnSpPr/>
          <p:nvPr/>
        </p:nvCxnSpPr>
        <p:spPr bwMode="auto">
          <a:xfrm rot="5400000" flipH="1" flipV="1">
            <a:off x="762000" y="4379115"/>
            <a:ext cx="1295400" cy="5334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6" name="Rounded Rectangle 685"/>
          <p:cNvSpPr/>
          <p:nvPr/>
        </p:nvSpPr>
        <p:spPr bwMode="auto">
          <a:xfrm>
            <a:off x="152400" y="5064915"/>
            <a:ext cx="990600" cy="4572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97" name="TextBox 696"/>
          <p:cNvSpPr txBox="1"/>
          <p:nvPr/>
        </p:nvSpPr>
        <p:spPr>
          <a:xfrm>
            <a:off x="304800" y="5045865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data_r_rdata</a:t>
            </a:r>
            <a:endParaRPr lang="en-US" sz="800" dirty="0"/>
          </a:p>
        </p:txBody>
      </p:sp>
      <p:cxnSp>
        <p:nvCxnSpPr>
          <p:cNvPr id="235" name="Straight Connector 234"/>
          <p:cNvCxnSpPr>
            <a:stCxn id="686" idx="3"/>
          </p:cNvCxnSpPr>
          <p:nvPr/>
        </p:nvCxnSpPr>
        <p:spPr bwMode="auto">
          <a:xfrm flipV="1">
            <a:off x="1143000" y="4455315"/>
            <a:ext cx="1066800" cy="8382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686" idx="3"/>
          </p:cNvCxnSpPr>
          <p:nvPr/>
        </p:nvCxnSpPr>
        <p:spPr bwMode="auto">
          <a:xfrm>
            <a:off x="1143000" y="5293515"/>
            <a:ext cx="1600200" cy="762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686" idx="3"/>
          </p:cNvCxnSpPr>
          <p:nvPr/>
        </p:nvCxnSpPr>
        <p:spPr bwMode="auto">
          <a:xfrm>
            <a:off x="1143000" y="5293515"/>
            <a:ext cx="1676400" cy="533400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 bwMode="auto">
          <a:xfrm rot="10800000">
            <a:off x="228600" y="5217315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9" name="Straight Arrow Connector 248"/>
          <p:cNvCxnSpPr/>
          <p:nvPr/>
        </p:nvCxnSpPr>
        <p:spPr bwMode="auto">
          <a:xfrm rot="10800000">
            <a:off x="228600" y="5445915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0" name="TextBox 249"/>
          <p:cNvSpPr txBox="1"/>
          <p:nvPr/>
        </p:nvSpPr>
        <p:spPr>
          <a:xfrm>
            <a:off x="266700" y="5264940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data_r_valid</a:t>
            </a:r>
            <a:endParaRPr lang="en-US" sz="8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119563" y="161335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CH_2</a:t>
            </a:r>
            <a:endParaRPr lang="en-US" sz="800" dirty="0"/>
          </a:p>
        </p:txBody>
      </p:sp>
      <p:sp>
        <p:nvSpPr>
          <p:cNvPr id="252" name="TextBox 251"/>
          <p:cNvSpPr txBox="1"/>
          <p:nvPr/>
        </p:nvSpPr>
        <p:spPr>
          <a:xfrm>
            <a:off x="4114800" y="1775280"/>
            <a:ext cx="447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CH_3</a:t>
            </a:r>
            <a:endParaRPr lang="en-US" sz="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114800" y="192880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CH_4</a:t>
            </a:r>
            <a:endParaRPr lang="en-US" sz="8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110037" y="2090732"/>
            <a:ext cx="447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CH_5</a:t>
            </a:r>
            <a:endParaRPr lang="en-US" sz="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119563" y="224437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CH_6</a:t>
            </a:r>
            <a:endParaRPr lang="en-US" sz="800" dirty="0"/>
          </a:p>
        </p:txBody>
      </p:sp>
      <p:sp>
        <p:nvSpPr>
          <p:cNvPr id="256" name="TextBox 255"/>
          <p:cNvSpPr txBox="1"/>
          <p:nvPr/>
        </p:nvSpPr>
        <p:spPr>
          <a:xfrm>
            <a:off x="4114800" y="2406309"/>
            <a:ext cx="447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CH_7</a:t>
            </a:r>
            <a:endParaRPr lang="en-US" sz="800" dirty="0"/>
          </a:p>
        </p:txBody>
      </p:sp>
      <p:sp>
        <p:nvSpPr>
          <p:cNvPr id="257" name="TextBox 256"/>
          <p:cNvSpPr txBox="1"/>
          <p:nvPr/>
        </p:nvSpPr>
        <p:spPr>
          <a:xfrm>
            <a:off x="4119563" y="2557458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CH_8</a:t>
            </a:r>
            <a:endParaRPr lang="en-US" sz="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4114800" y="2719388"/>
            <a:ext cx="447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CH_9</a:t>
            </a:r>
            <a:endParaRPr lang="en-US" sz="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4124326" y="2873035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CH_10</a:t>
            </a:r>
            <a:endParaRPr lang="en-US" sz="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4119562" y="3034965"/>
            <a:ext cx="528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CH_11</a:t>
            </a:r>
            <a:endParaRPr lang="en-US" sz="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4119563" y="3188487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CH_12</a:t>
            </a:r>
            <a:endParaRPr lang="en-US" sz="800" dirty="0"/>
          </a:p>
        </p:txBody>
      </p:sp>
      <p:sp>
        <p:nvSpPr>
          <p:cNvPr id="262" name="TextBox 261"/>
          <p:cNvSpPr txBox="1"/>
          <p:nvPr/>
        </p:nvSpPr>
        <p:spPr>
          <a:xfrm>
            <a:off x="4114800" y="3350417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CH_13</a:t>
            </a:r>
            <a:endParaRPr lang="en-US" sz="800" dirty="0"/>
          </a:p>
        </p:txBody>
      </p:sp>
      <p:sp>
        <p:nvSpPr>
          <p:cNvPr id="263" name="TextBox 262"/>
          <p:cNvSpPr txBox="1"/>
          <p:nvPr/>
        </p:nvSpPr>
        <p:spPr>
          <a:xfrm>
            <a:off x="4124326" y="3504064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CH_14</a:t>
            </a:r>
            <a:endParaRPr lang="en-US" sz="800" dirty="0"/>
          </a:p>
        </p:txBody>
      </p:sp>
      <p:sp>
        <p:nvSpPr>
          <p:cNvPr id="264" name="TextBox 263"/>
          <p:cNvSpPr txBox="1"/>
          <p:nvPr/>
        </p:nvSpPr>
        <p:spPr>
          <a:xfrm>
            <a:off x="4119562" y="3665994"/>
            <a:ext cx="528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CH_15</a:t>
            </a:r>
            <a:endParaRPr lang="en-US" sz="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4114800" y="3817135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CH_16</a:t>
            </a:r>
            <a:endParaRPr lang="en-US" sz="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4110036" y="3979065"/>
            <a:ext cx="538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CH_17</a:t>
            </a:r>
            <a:endParaRPr lang="en-US" sz="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119563" y="413271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CH_18</a:t>
            </a:r>
            <a:endParaRPr lang="en-US" sz="800" dirty="0"/>
          </a:p>
        </p:txBody>
      </p:sp>
      <p:sp>
        <p:nvSpPr>
          <p:cNvPr id="268" name="TextBox 267"/>
          <p:cNvSpPr txBox="1"/>
          <p:nvPr/>
        </p:nvSpPr>
        <p:spPr>
          <a:xfrm>
            <a:off x="4114800" y="4294642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CH_19</a:t>
            </a:r>
            <a:endParaRPr lang="en-US" sz="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4114800" y="4448164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CH_20</a:t>
            </a:r>
            <a:endParaRPr lang="en-US" sz="800" dirty="0"/>
          </a:p>
        </p:txBody>
      </p:sp>
      <p:sp>
        <p:nvSpPr>
          <p:cNvPr id="270" name="TextBox 269"/>
          <p:cNvSpPr txBox="1"/>
          <p:nvPr/>
        </p:nvSpPr>
        <p:spPr>
          <a:xfrm>
            <a:off x="4110036" y="4610094"/>
            <a:ext cx="538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CH_21</a:t>
            </a:r>
            <a:endParaRPr lang="en-US" sz="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4119563" y="4763741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CH_22</a:t>
            </a:r>
            <a:endParaRPr 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4114800" y="4925671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CH_23</a:t>
            </a:r>
            <a:endParaRPr lang="en-US" sz="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119563" y="5076820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CH_24</a:t>
            </a:r>
            <a:endParaRPr lang="en-US" sz="800" dirty="0"/>
          </a:p>
        </p:txBody>
      </p:sp>
      <p:sp>
        <p:nvSpPr>
          <p:cNvPr id="274" name="TextBox 273"/>
          <p:cNvSpPr txBox="1"/>
          <p:nvPr/>
        </p:nvSpPr>
        <p:spPr>
          <a:xfrm>
            <a:off x="4114800" y="523875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CH_25</a:t>
            </a:r>
            <a:endParaRPr lang="en-US" sz="800" dirty="0"/>
          </a:p>
        </p:txBody>
      </p:sp>
      <p:sp>
        <p:nvSpPr>
          <p:cNvPr id="275" name="TextBox 274"/>
          <p:cNvSpPr txBox="1"/>
          <p:nvPr/>
        </p:nvSpPr>
        <p:spPr>
          <a:xfrm>
            <a:off x="4124326" y="5392397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CH_26</a:t>
            </a:r>
            <a:endParaRPr lang="en-US" sz="8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119562" y="5554327"/>
            <a:ext cx="528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CH_27</a:t>
            </a:r>
            <a:endParaRPr lang="en-US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4119563" y="5707849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CH_28</a:t>
            </a:r>
            <a:endParaRPr 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4114800" y="586977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CH_29</a:t>
            </a:r>
            <a:endParaRPr 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4124326" y="6023426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CH_30</a:t>
            </a:r>
            <a:endParaRPr lang="en-US" sz="800" dirty="0"/>
          </a:p>
        </p:txBody>
      </p:sp>
      <p:sp>
        <p:nvSpPr>
          <p:cNvPr id="280" name="TextBox 279"/>
          <p:cNvSpPr txBox="1"/>
          <p:nvPr/>
        </p:nvSpPr>
        <p:spPr>
          <a:xfrm>
            <a:off x="4119562" y="6185356"/>
            <a:ext cx="528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CH_31</a:t>
            </a:r>
            <a:endParaRPr lang="en-US" sz="800" dirty="0"/>
          </a:p>
        </p:txBody>
      </p:sp>
      <p:sp>
        <p:nvSpPr>
          <p:cNvPr id="285" name="Oval 284"/>
          <p:cNvSpPr/>
          <p:nvPr/>
        </p:nvSpPr>
        <p:spPr bwMode="auto">
          <a:xfrm rot="10800000">
            <a:off x="5257800" y="1295400"/>
            <a:ext cx="147484" cy="157480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5486400" y="1143000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= </a:t>
            </a:r>
            <a:r>
              <a:rPr lang="en-US" dirty="0" err="1" smtClean="0"/>
              <a:t>FanInPrimitive_Resp</a:t>
            </a:r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228600" y="175260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CH_0</a:t>
            </a:r>
            <a:endParaRPr lang="en-US" sz="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304800" y="236220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CH_0</a:t>
            </a:r>
            <a:endParaRPr lang="en-US" sz="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381000" y="274320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CH_1</a:t>
            </a:r>
            <a:endParaRPr lang="en-US" sz="800" dirty="0"/>
          </a:p>
        </p:txBody>
      </p:sp>
      <p:sp>
        <p:nvSpPr>
          <p:cNvPr id="306" name="TextBox 305"/>
          <p:cNvSpPr txBox="1"/>
          <p:nvPr/>
        </p:nvSpPr>
        <p:spPr>
          <a:xfrm>
            <a:off x="228600" y="1447800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</a:t>
            </a:r>
            <a:endParaRPr lang="en-US" sz="800" dirty="0"/>
          </a:p>
        </p:txBody>
      </p:sp>
      <p:sp>
        <p:nvSpPr>
          <p:cNvPr id="310" name="TextBox 309"/>
          <p:cNvSpPr txBox="1"/>
          <p:nvPr/>
        </p:nvSpPr>
        <p:spPr>
          <a:xfrm>
            <a:off x="304800" y="3276600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SEL</a:t>
            </a:r>
            <a:endParaRPr lang="en-US" sz="800" dirty="0"/>
          </a:p>
        </p:txBody>
      </p:sp>
      <p:grpSp>
        <p:nvGrpSpPr>
          <p:cNvPr id="350" name="Group 349"/>
          <p:cNvGrpSpPr/>
          <p:nvPr/>
        </p:nvGrpSpPr>
        <p:grpSpPr>
          <a:xfrm>
            <a:off x="5715000" y="1981200"/>
            <a:ext cx="2895600" cy="2895600"/>
            <a:chOff x="6019800" y="1981200"/>
            <a:chExt cx="2743200" cy="4038600"/>
          </a:xfrm>
        </p:grpSpPr>
        <p:sp>
          <p:nvSpPr>
            <p:cNvPr id="287" name="Rectangle 286"/>
            <p:cNvSpPr/>
            <p:nvPr/>
          </p:nvSpPr>
          <p:spPr bwMode="auto">
            <a:xfrm rot="10800000">
              <a:off x="6019800" y="1981200"/>
              <a:ext cx="2723128" cy="4038600"/>
            </a:xfrm>
            <a:prstGeom prst="rect">
              <a:avLst/>
            </a:prstGeom>
            <a:solidFill>
              <a:srgbClr val="CECFD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dirty="0" smtClean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772400" y="2209800"/>
              <a:ext cx="9252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data_r_rdata0_i</a:t>
              </a:r>
              <a:endParaRPr lang="en-US" sz="800" dirty="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019800" y="1981200"/>
              <a:ext cx="13916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 smtClean="0"/>
                <a:t>FanInPrimitive_Resp</a:t>
              </a:r>
              <a:endParaRPr lang="en-US" sz="1000" dirty="0" smtClean="0"/>
            </a:p>
          </p:txBody>
        </p:sp>
        <p:sp>
          <p:nvSpPr>
            <p:cNvPr id="288" name="Flowchart: Manual Operation 287"/>
            <p:cNvSpPr/>
            <p:nvPr/>
          </p:nvSpPr>
          <p:spPr bwMode="auto">
            <a:xfrm rot="5400000">
              <a:off x="6096000" y="2819400"/>
              <a:ext cx="2209800" cy="533400"/>
            </a:xfrm>
            <a:prstGeom prst="flowChartManualOperation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289" name="Straight Arrow Connector 288"/>
            <p:cNvCxnSpPr/>
            <p:nvPr/>
          </p:nvCxnSpPr>
          <p:spPr bwMode="auto">
            <a:xfrm rot="10800000">
              <a:off x="7467600" y="3884612"/>
              <a:ext cx="127532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Straight Arrow Connector 289"/>
            <p:cNvCxnSpPr/>
            <p:nvPr/>
          </p:nvCxnSpPr>
          <p:spPr bwMode="auto">
            <a:xfrm rot="10800000">
              <a:off x="6019800" y="3124200"/>
              <a:ext cx="9144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1" name="Straight Arrow Connector 290"/>
            <p:cNvCxnSpPr/>
            <p:nvPr/>
          </p:nvCxnSpPr>
          <p:spPr bwMode="auto">
            <a:xfrm rot="10800000">
              <a:off x="7447528" y="2436812"/>
              <a:ext cx="12954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7" name="Straight Arrow Connector 306"/>
            <p:cNvCxnSpPr/>
            <p:nvPr/>
          </p:nvCxnSpPr>
          <p:spPr bwMode="auto">
            <a:xfrm rot="5400000" flipH="1" flipV="1">
              <a:off x="6858000" y="42672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4" name="TextBox 313"/>
            <p:cNvSpPr txBox="1"/>
            <p:nvPr/>
          </p:nvSpPr>
          <p:spPr>
            <a:xfrm>
              <a:off x="7162800" y="236220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7239000" y="373380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25" name="Flowchart: Stored Data 324"/>
            <p:cNvSpPr/>
            <p:nvPr/>
          </p:nvSpPr>
          <p:spPr bwMode="auto">
            <a:xfrm>
              <a:off x="6934200" y="5334000"/>
              <a:ext cx="609600" cy="457200"/>
            </a:xfrm>
            <a:prstGeom prst="flowChartOnlineStorag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OR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7772400" y="3657600"/>
              <a:ext cx="9092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data_r_rdata1_i</a:t>
              </a:r>
              <a:endParaRPr lang="en-US" sz="800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6019800" y="2819400"/>
              <a:ext cx="8867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data_r_rdata_o</a:t>
              </a:r>
              <a:endParaRPr lang="en-US" sz="800" dirty="0"/>
            </a:p>
          </p:txBody>
        </p:sp>
        <p:cxnSp>
          <p:nvCxnSpPr>
            <p:cNvPr id="335" name="Straight Arrow Connector 334"/>
            <p:cNvCxnSpPr/>
            <p:nvPr/>
          </p:nvCxnSpPr>
          <p:spPr bwMode="auto">
            <a:xfrm rot="10800000">
              <a:off x="7467600" y="5410200"/>
              <a:ext cx="1295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8" name="Straight Arrow Connector 337"/>
            <p:cNvCxnSpPr/>
            <p:nvPr/>
          </p:nvCxnSpPr>
          <p:spPr bwMode="auto">
            <a:xfrm rot="10800000">
              <a:off x="7467600" y="5715000"/>
              <a:ext cx="1295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0" name="Straight Arrow Connector 339"/>
            <p:cNvCxnSpPr>
              <a:stCxn id="325" idx="1"/>
            </p:cNvCxnSpPr>
            <p:nvPr/>
          </p:nvCxnSpPr>
          <p:spPr bwMode="auto">
            <a:xfrm rot="10800000">
              <a:off x="6019800" y="5562600"/>
              <a:ext cx="914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1" name="TextBox 340"/>
            <p:cNvSpPr txBox="1"/>
            <p:nvPr/>
          </p:nvSpPr>
          <p:spPr>
            <a:xfrm>
              <a:off x="6071463" y="5334000"/>
              <a:ext cx="8627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data_r_valid_o</a:t>
              </a:r>
              <a:endParaRPr lang="en-US" sz="800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7772400" y="5486400"/>
              <a:ext cx="8851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data_r_valid0_i</a:t>
              </a:r>
              <a:endParaRPr lang="en-US" sz="800" dirty="0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7762875" y="5219700"/>
              <a:ext cx="8851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data_r_valid1_i</a:t>
              </a:r>
              <a:endParaRPr lang="en-US" sz="800" dirty="0"/>
            </a:p>
          </p:txBody>
        </p:sp>
        <p:cxnSp>
          <p:nvCxnSpPr>
            <p:cNvPr id="346" name="Straight Connector 345"/>
            <p:cNvCxnSpPr/>
            <p:nvPr/>
          </p:nvCxnSpPr>
          <p:spPr bwMode="auto">
            <a:xfrm rot="5400000" flipH="1" flipV="1">
              <a:off x="7277100" y="4991100"/>
              <a:ext cx="838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48" name="Straight Connector 347"/>
            <p:cNvCxnSpPr/>
            <p:nvPr/>
          </p:nvCxnSpPr>
          <p:spPr bwMode="auto">
            <a:xfrm>
              <a:off x="7162800" y="4572000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9" name="Down Arrow 348"/>
          <p:cNvSpPr/>
          <p:nvPr/>
        </p:nvSpPr>
        <p:spPr bwMode="auto">
          <a:xfrm>
            <a:off x="7010400" y="1600200"/>
            <a:ext cx="381000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graphicFrame>
        <p:nvGraphicFramePr>
          <p:cNvPr id="351" name="Table 350"/>
          <p:cNvGraphicFramePr>
            <a:graphicFrameLocks noGrp="1"/>
          </p:cNvGraphicFramePr>
          <p:nvPr/>
        </p:nvGraphicFramePr>
        <p:xfrm>
          <a:off x="5029200" y="5029200"/>
          <a:ext cx="373380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685800"/>
                <a:gridCol w="121920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-96" charset="-128"/>
                          <a:cs typeface="+mn-cs"/>
                        </a:rPr>
                        <a:t>data_r_valid1_i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-96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-96" charset="-128"/>
                          <a:cs typeface="+mn-cs"/>
                        </a:rPr>
                        <a:t>data_r_valid1_i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-96" charset="-128"/>
                          <a:cs typeface="+mn-cs"/>
                        </a:rPr>
                        <a:t>data_r_valid_o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-96" charset="-128"/>
                        <a:cs typeface="+mn-cs"/>
                      </a:endParaRP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 (dc)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impossible</a:t>
                      </a:r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impossible</a:t>
                      </a:r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F056D-1228-4532-BF45-7E8A2AA3A0FE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Hierarchy: </a:t>
            </a:r>
            <a:r>
              <a:rPr lang="en-US" dirty="0" err="1" smtClean="0"/>
              <a:t>AddressDecoder_Req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1676400" y="914400"/>
            <a:ext cx="152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AddressDecoder_Resp</a:t>
            </a:r>
            <a:endParaRPr lang="en-US" sz="1000" dirty="0" smtClean="0"/>
          </a:p>
        </p:txBody>
      </p:sp>
      <p:sp>
        <p:nvSpPr>
          <p:cNvPr id="55" name="Rectangle 54"/>
          <p:cNvSpPr/>
          <p:nvPr/>
        </p:nvSpPr>
        <p:spPr bwMode="auto">
          <a:xfrm>
            <a:off x="1295400" y="1143000"/>
            <a:ext cx="2209800" cy="3200400"/>
          </a:xfrm>
          <a:prstGeom prst="rect">
            <a:avLst/>
          </a:prstGeom>
          <a:solidFill>
            <a:srgbClr val="CECFD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457200" y="1219200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data_req_i</a:t>
            </a:r>
            <a:endParaRPr 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657600" y="2590800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data_gnt_i</a:t>
            </a:r>
            <a:r>
              <a:rPr lang="en-US" sz="800" dirty="0" smtClean="0"/>
              <a:t>[31:0]</a:t>
            </a:r>
            <a:endParaRPr 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105400" y="12192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OneHot</a:t>
            </a:r>
            <a:r>
              <a:rPr lang="en-US" dirty="0" smtClean="0"/>
              <a:t> </a:t>
            </a:r>
            <a:r>
              <a:rPr lang="en-US" dirty="0" err="1" smtClean="0"/>
              <a:t>data_ID_o</a:t>
            </a:r>
            <a:r>
              <a:rPr lang="en-US" dirty="0" smtClean="0"/>
              <a:t>:</a:t>
            </a:r>
          </a:p>
          <a:p>
            <a:r>
              <a:rPr lang="en-US" sz="1200" dirty="0" err="1" smtClean="0"/>
              <a:t>Data_ID_o</a:t>
            </a:r>
            <a:r>
              <a:rPr lang="en-US" sz="1200" dirty="0" smtClean="0"/>
              <a:t> is a </a:t>
            </a:r>
            <a:r>
              <a:rPr lang="en-US" sz="1200" dirty="0" err="1" smtClean="0"/>
              <a:t>labal</a:t>
            </a:r>
            <a:r>
              <a:rPr lang="en-US" sz="1200" dirty="0" smtClean="0"/>
              <a:t> attached to each transaction that identifies the sender. It is used as address for the responses.</a:t>
            </a:r>
          </a:p>
          <a:p>
            <a:r>
              <a:rPr lang="en-US" sz="1200" dirty="0" smtClean="0"/>
              <a:t>In order to reduce the complexity in the response network, a </a:t>
            </a:r>
            <a:r>
              <a:rPr lang="en-US" sz="1200" dirty="0" err="1" smtClean="0"/>
              <a:t>onehot</a:t>
            </a:r>
            <a:r>
              <a:rPr lang="en-US" sz="1200" dirty="0" smtClean="0"/>
              <a:t> encoding is assumed. The </a:t>
            </a:r>
            <a:r>
              <a:rPr lang="en-US" sz="1200" dirty="0" err="1" smtClean="0"/>
              <a:t>numer</a:t>
            </a:r>
            <a:r>
              <a:rPr lang="en-US" sz="1200" dirty="0" smtClean="0"/>
              <a:t> of register raise from 5 to 20 but the timings will gain benefits. </a:t>
            </a:r>
            <a:endParaRPr 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581400" y="373380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data_ID_o</a:t>
            </a:r>
            <a:endParaRPr lang="en-US" sz="800" dirty="0"/>
          </a:p>
        </p:txBody>
      </p:sp>
      <p:cxnSp>
        <p:nvCxnSpPr>
          <p:cNvPr id="185" name="Straight Arrow Connector 184"/>
          <p:cNvCxnSpPr/>
          <p:nvPr/>
        </p:nvCxnSpPr>
        <p:spPr bwMode="auto">
          <a:xfrm>
            <a:off x="533400" y="1676400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7" name="TextBox 186"/>
          <p:cNvSpPr txBox="1"/>
          <p:nvPr/>
        </p:nvSpPr>
        <p:spPr>
          <a:xfrm>
            <a:off x="5105400" y="3276600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dirty="0" err="1" smtClean="0"/>
              <a:t>ata_req_o</a:t>
            </a:r>
            <a:endParaRPr lang="en-US" dirty="0" smtClean="0"/>
          </a:p>
          <a:p>
            <a:r>
              <a:rPr lang="en-US" sz="1200" dirty="0" smtClean="0"/>
              <a:t>The request out is a vector made of 32 bit (one for each slave. If one bit is one (suppose j), then the master want to </a:t>
            </a:r>
            <a:r>
              <a:rPr lang="en-US" sz="1200" dirty="0" err="1" smtClean="0"/>
              <a:t>performa</a:t>
            </a:r>
            <a:r>
              <a:rPr lang="en-US" sz="1200" dirty="0" smtClean="0"/>
              <a:t> load/store on the respective memory </a:t>
            </a:r>
            <a:r>
              <a:rPr lang="en-US" sz="1200" dirty="0" err="1" smtClean="0"/>
              <a:t>ank</a:t>
            </a:r>
            <a:r>
              <a:rPr lang="en-US" sz="1200" dirty="0" smtClean="0"/>
              <a:t> (j). Only one bit is active in the whole vector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04800" y="1489531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data_add_i</a:t>
            </a:r>
            <a:r>
              <a:rPr lang="en-US" sz="800" dirty="0" smtClean="0"/>
              <a:t>[31:0]</a:t>
            </a:r>
            <a:endParaRPr lang="en-US" sz="800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33400" y="1447800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524000" y="1447800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data_add_i</a:t>
            </a:r>
            <a:r>
              <a:rPr lang="en-US" sz="800" dirty="0" smtClean="0"/>
              <a:t>[6:2]</a:t>
            </a:r>
            <a:endParaRPr lang="en-US" sz="800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1295400" y="1676400"/>
            <a:ext cx="1066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362200" y="1295400"/>
            <a:ext cx="762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BIN to </a:t>
            </a:r>
            <a:r>
              <a:rPr lang="en-US" sz="800" dirty="0" err="1" smtClean="0"/>
              <a:t>O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neHot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>
            <a:off x="1295400" y="1447800"/>
            <a:ext cx="1066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3124200" y="15240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3505200" y="15240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505200" y="1295400"/>
            <a:ext cx="968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data_req_o</a:t>
            </a:r>
            <a:r>
              <a:rPr lang="en-US" sz="800" dirty="0" smtClean="0"/>
              <a:t>[31:0]</a:t>
            </a:r>
            <a:endParaRPr lang="en-US" sz="800" dirty="0"/>
          </a:p>
        </p:txBody>
      </p:sp>
      <p:sp>
        <p:nvSpPr>
          <p:cNvPr id="68" name="Flowchart: Manual Operation 67"/>
          <p:cNvSpPr/>
          <p:nvPr/>
        </p:nvSpPr>
        <p:spPr bwMode="auto">
          <a:xfrm rot="5400000">
            <a:off x="1546724" y="2491876"/>
            <a:ext cx="1584385" cy="563033"/>
          </a:xfrm>
          <a:prstGeom prst="flowChartManualOperation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0800000">
            <a:off x="3505200" y="2819400"/>
            <a:ext cx="1066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10800000">
            <a:off x="2667000" y="3427411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0800000">
            <a:off x="2667000" y="21336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10800000">
            <a:off x="2667000" y="2360611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10800000">
            <a:off x="2667000" y="3200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0800000">
            <a:off x="2971800" y="28194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rot="5400000" flipH="1" flipV="1">
            <a:off x="2209800" y="27432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rot="5400000" flipH="1" flipV="1">
            <a:off x="2781300" y="2095500"/>
            <a:ext cx="152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743200" y="19050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3124200" y="25146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32</a:t>
            </a:r>
            <a:endParaRPr lang="en-US" sz="800" dirty="0"/>
          </a:p>
        </p:txBody>
      </p:sp>
      <p:cxnSp>
        <p:nvCxnSpPr>
          <p:cNvPr id="86" name="Straight Connector 85"/>
          <p:cNvCxnSpPr/>
          <p:nvPr/>
        </p:nvCxnSpPr>
        <p:spPr bwMode="auto">
          <a:xfrm rot="5400000" flipH="1" flipV="1">
            <a:off x="3162300" y="2781300"/>
            <a:ext cx="152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rot="5400000" flipH="1" flipV="1">
            <a:off x="2781300" y="3162300"/>
            <a:ext cx="152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2743200" y="29718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cxnSp>
        <p:nvCxnSpPr>
          <p:cNvPr id="89" name="Straight Connector 88"/>
          <p:cNvCxnSpPr/>
          <p:nvPr/>
        </p:nvCxnSpPr>
        <p:spPr bwMode="auto">
          <a:xfrm rot="5400000" flipH="1" flipV="1">
            <a:off x="2781300" y="2324100"/>
            <a:ext cx="152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2743200" y="21336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 rot="5400000" flipH="1" flipV="1">
            <a:off x="2781300" y="3390900"/>
            <a:ext cx="152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2743200" y="32004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2438400" y="20574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362200" y="32766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31</a:t>
            </a:r>
            <a:endParaRPr lang="en-US" sz="800" dirty="0"/>
          </a:p>
        </p:txBody>
      </p:sp>
      <p:cxnSp>
        <p:nvCxnSpPr>
          <p:cNvPr id="96" name="Straight Arrow Connector 95"/>
          <p:cNvCxnSpPr/>
          <p:nvPr/>
        </p:nvCxnSpPr>
        <p:spPr bwMode="auto">
          <a:xfrm rot="5400000">
            <a:off x="1942306" y="1943100"/>
            <a:ext cx="534194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0800000">
            <a:off x="1295400" y="2819400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rot="10800000">
            <a:off x="685800" y="28194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591361" y="2590800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data_gnt_o</a:t>
            </a:r>
            <a:endParaRPr lang="en-US" sz="800" dirty="0"/>
          </a:p>
        </p:txBody>
      </p:sp>
      <p:cxnSp>
        <p:nvCxnSpPr>
          <p:cNvPr id="103" name="Straight Connector 102"/>
          <p:cNvCxnSpPr/>
          <p:nvPr/>
        </p:nvCxnSpPr>
        <p:spPr bwMode="auto">
          <a:xfrm rot="5400000" flipH="1" flipV="1">
            <a:off x="1562100" y="2781300"/>
            <a:ext cx="152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1524000" y="25908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 rot="5400000" flipH="1" flipV="1">
            <a:off x="1333500" y="1409700"/>
            <a:ext cx="152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295400" y="12192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cxnSp>
        <p:nvCxnSpPr>
          <p:cNvPr id="108" name="Straight Connector 107"/>
          <p:cNvCxnSpPr/>
          <p:nvPr/>
        </p:nvCxnSpPr>
        <p:spPr bwMode="auto">
          <a:xfrm rot="5400000" flipH="1" flipV="1">
            <a:off x="1409700" y="1638300"/>
            <a:ext cx="152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1371600" y="14478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200400" y="12192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32</a:t>
            </a:r>
            <a:endParaRPr lang="en-US" sz="800" dirty="0"/>
          </a:p>
        </p:txBody>
      </p:sp>
      <p:cxnSp>
        <p:nvCxnSpPr>
          <p:cNvPr id="111" name="Straight Connector 110"/>
          <p:cNvCxnSpPr/>
          <p:nvPr/>
        </p:nvCxnSpPr>
        <p:spPr bwMode="auto">
          <a:xfrm rot="5400000" flipH="1" flipV="1">
            <a:off x="3238500" y="1485900"/>
            <a:ext cx="152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Rectangle 113"/>
          <p:cNvSpPr/>
          <p:nvPr/>
        </p:nvSpPr>
        <p:spPr bwMode="auto">
          <a:xfrm>
            <a:off x="1447800" y="3733800"/>
            <a:ext cx="990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ONEHOT_ID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/>
              <a:t>(parameter)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17" name="Straight Arrow Connector 116"/>
          <p:cNvCxnSpPr/>
          <p:nvPr/>
        </p:nvCxnSpPr>
        <p:spPr bwMode="auto">
          <a:xfrm>
            <a:off x="2438400" y="3962400"/>
            <a:ext cx="1066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2895600" y="36576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</a:t>
            </a:r>
            <a:endParaRPr lang="en-US" sz="800" dirty="0"/>
          </a:p>
        </p:txBody>
      </p:sp>
      <p:cxnSp>
        <p:nvCxnSpPr>
          <p:cNvPr id="121" name="Straight Connector 120"/>
          <p:cNvCxnSpPr/>
          <p:nvPr/>
        </p:nvCxnSpPr>
        <p:spPr bwMode="auto">
          <a:xfrm rot="5400000" flipH="1" flipV="1">
            <a:off x="2933700" y="3924300"/>
            <a:ext cx="152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3505200" y="39624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2" name="TextBox 131"/>
          <p:cNvSpPr txBox="1"/>
          <p:nvPr/>
        </p:nvSpPr>
        <p:spPr>
          <a:xfrm rot="16200000">
            <a:off x="-920978" y="2063978"/>
            <a:ext cx="2514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From Processing g Elements (MASTER)</a:t>
            </a:r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3498622" y="2521178"/>
            <a:ext cx="2514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 Request  Network (RequestBlock2CH)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181600" y="4724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data_gnt_i</a:t>
            </a:r>
            <a:endParaRPr lang="en-US" dirty="0" smtClean="0"/>
          </a:p>
          <a:p>
            <a:r>
              <a:rPr lang="en-US" sz="1200" dirty="0" smtClean="0"/>
              <a:t>The logarithmic interconnect  is capable to provide a grant in the same cycle the request is asserted. There are 32 grant coming from the memories to the decoder. The routing address (</a:t>
            </a:r>
            <a:r>
              <a:rPr lang="en-US" sz="1200" dirty="0" err="1" smtClean="0"/>
              <a:t>data_add_i</a:t>
            </a:r>
            <a:r>
              <a:rPr lang="en-US" sz="1200" dirty="0" smtClean="0"/>
              <a:t>[6:2]) is used to select the </a:t>
            </a:r>
            <a:r>
              <a:rPr lang="en-US" sz="1200" dirty="0" err="1" smtClean="0"/>
              <a:t>rigth</a:t>
            </a:r>
            <a:r>
              <a:rPr lang="en-US" sz="1200" dirty="0" smtClean="0"/>
              <a:t> one. Once is selected is sent to the output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F2DDF-6245-4E26-B372-3F572431A6F7}" type="slidenum">
              <a:rPr lang="en-US"/>
              <a:pPr/>
              <a:t>2</a:t>
            </a:fld>
            <a:endParaRPr lang="en-US" sz="140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and one graphic element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3000"/>
            <a:ext cx="8032750" cy="4953000"/>
          </a:xfrm>
        </p:spPr>
        <p:txBody>
          <a:bodyPr/>
          <a:lstStyle/>
          <a:p>
            <a:r>
              <a:rPr lang="en-US" sz="2400" dirty="0" err="1" smtClean="0"/>
              <a:t>Whats</a:t>
            </a:r>
            <a:r>
              <a:rPr lang="en-US" sz="2400" dirty="0" smtClean="0"/>
              <a:t> New in V1.0</a:t>
            </a:r>
          </a:p>
          <a:p>
            <a:pPr lvl="1"/>
            <a:r>
              <a:rPr lang="en-US" sz="2000" dirty="0" smtClean="0"/>
              <a:t>New Native </a:t>
            </a:r>
            <a:r>
              <a:rPr lang="en-US" sz="2000" dirty="0" err="1" smtClean="0"/>
              <a:t>SystemVerilog</a:t>
            </a:r>
            <a:r>
              <a:rPr lang="en-US" sz="2000" dirty="0" smtClean="0"/>
              <a:t> Database</a:t>
            </a:r>
          </a:p>
          <a:p>
            <a:pPr lvl="2"/>
            <a:r>
              <a:rPr lang="en-US" sz="1600" dirty="0" smtClean="0"/>
              <a:t>New Hierarchy to better separate request tree to response tree</a:t>
            </a:r>
          </a:p>
          <a:p>
            <a:pPr lvl="2"/>
            <a:r>
              <a:rPr lang="en-US" sz="1600" dirty="0" smtClean="0"/>
              <a:t>Cleaned Code (removed unused code)</a:t>
            </a:r>
          </a:p>
          <a:p>
            <a:pPr lvl="2"/>
            <a:r>
              <a:rPr lang="en-US" sz="1600" dirty="0" smtClean="0"/>
              <a:t>Parameter propagation to reuse standard block</a:t>
            </a:r>
          </a:p>
          <a:p>
            <a:pPr lvl="2"/>
            <a:r>
              <a:rPr lang="en-US" sz="1600" dirty="0" smtClean="0"/>
              <a:t>Generate statement to replicate many instances</a:t>
            </a:r>
          </a:p>
          <a:p>
            <a:pPr lvl="1"/>
            <a:r>
              <a:rPr lang="en-US" dirty="0" smtClean="0"/>
              <a:t>Completely parametric in the number of Ports for master and slave (Applicable to Low latency interconnect (namely XBAR_TDCM) and peripheral Interconnect (namely XBAR_PE)</a:t>
            </a:r>
          </a:p>
          <a:p>
            <a:pPr lvl="1"/>
            <a:r>
              <a:rPr lang="en-US" dirty="0" smtClean="0"/>
              <a:t>Easy to understand:</a:t>
            </a:r>
          </a:p>
          <a:p>
            <a:pPr lvl="2"/>
            <a:r>
              <a:rPr lang="en-US" dirty="0" smtClean="0"/>
              <a:t>Some internal signals renamed to be coherent with the </a:t>
            </a:r>
            <a:r>
              <a:rPr lang="en-US" dirty="0" err="1" smtClean="0"/>
              <a:t>Ios</a:t>
            </a:r>
            <a:r>
              <a:rPr lang="en-US" dirty="0" smtClean="0"/>
              <a:t> and other conventions.</a:t>
            </a:r>
          </a:p>
          <a:p>
            <a:pPr lvl="2"/>
            <a:r>
              <a:rPr lang="en-US" dirty="0" smtClean="0"/>
              <a:t>Comments added to basic building blocks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F056D-1228-4532-BF45-7E8A2AA3A0FE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Hierarchy: Cluster Interconnect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85800" y="1371600"/>
            <a:ext cx="7772400" cy="4572000"/>
          </a:xfrm>
          <a:prstGeom prst="rect">
            <a:avLst/>
          </a:prstGeom>
          <a:solidFill>
            <a:srgbClr val="CECFD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err="1" smtClean="0"/>
              <a:t>ClusterInterconnect</a:t>
            </a:r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-38100" y="3695700"/>
            <a:ext cx="27432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XBAR_PE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1524000"/>
            <a:ext cx="54102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XBAR_TCDM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0" y="5029200"/>
            <a:ext cx="10668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XP70_DEMUX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14800" y="5029200"/>
            <a:ext cx="10668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XP70_DEMUX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5029200"/>
            <a:ext cx="10668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XP70_DEMUX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15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2247900" y="3771900"/>
            <a:ext cx="2514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0800000">
            <a:off x="1828800" y="4724400"/>
            <a:ext cx="1219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2895600" y="48768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0800000">
            <a:off x="1828800" y="4495800"/>
            <a:ext cx="251460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 flipV="1">
            <a:off x="4076701" y="4762499"/>
            <a:ext cx="5334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>
            <a:off x="1828800" y="3581400"/>
            <a:ext cx="525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6362700" y="43053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 flipH="1" flipV="1">
            <a:off x="3620294" y="3771106"/>
            <a:ext cx="2514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6287294" y="3771106"/>
            <a:ext cx="2514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6363494" y="3771106"/>
            <a:ext cx="2513806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6401197" y="4266803"/>
            <a:ext cx="1524000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828800" y="3505200"/>
            <a:ext cx="533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1828800" y="4419600"/>
            <a:ext cx="259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5400000">
            <a:off x="4114800" y="47244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3696494" y="3771106"/>
            <a:ext cx="2513806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2324894" y="3771106"/>
            <a:ext cx="2513806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1828800" y="46482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rot="5400000">
            <a:off x="2934494" y="4837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5400000">
            <a:off x="3085306" y="58285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5400000" flipH="1" flipV="1">
            <a:off x="3161506" y="58285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>
            <a:off x="4382294" y="58285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5400000" flipH="1" flipV="1">
            <a:off x="4458494" y="58285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5400000">
            <a:off x="7125494" y="58285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rot="5400000" flipH="1" flipV="1">
            <a:off x="7201694" y="58285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533400" y="30480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 bwMode="auto">
          <a:xfrm rot="10800000">
            <a:off x="533400" y="29718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>
            <a:off x="533400" y="34290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 bwMode="auto">
          <a:xfrm rot="10800000">
            <a:off x="533400" y="33528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>
            <a:off x="533400" y="38100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rot="10800000">
            <a:off x="533400" y="37338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533400" y="41910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 rot="10800000">
            <a:off x="533400" y="41148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533400" y="54102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 rot="10800000">
            <a:off x="533400" y="53340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533400" y="51054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10800000">
            <a:off x="533400" y="50292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9050" y="2857500"/>
            <a:ext cx="6656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PE 0</a:t>
            </a:r>
            <a:endParaRPr lang="en-US" sz="14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76200" y="5181600"/>
            <a:ext cx="7418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ENC 2 EXT</a:t>
            </a:r>
            <a:endParaRPr lang="en-US" sz="10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-76200" y="4911923"/>
            <a:ext cx="7418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PE 14</a:t>
            </a:r>
            <a:endParaRPr lang="en-US" sz="1400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20165" y="3200400"/>
            <a:ext cx="7418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PE 1</a:t>
            </a:r>
            <a:endParaRPr lang="en-US" sz="1400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0" y="3581400"/>
            <a:ext cx="7418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PE 2</a:t>
            </a:r>
            <a:endParaRPr lang="en-US" sz="1400" dirty="0" smtClean="0"/>
          </a:p>
        </p:txBody>
      </p:sp>
      <p:sp>
        <p:nvSpPr>
          <p:cNvPr id="92" name="Rectangle 91"/>
          <p:cNvSpPr/>
          <p:nvPr/>
        </p:nvSpPr>
        <p:spPr>
          <a:xfrm>
            <a:off x="20165" y="3962400"/>
            <a:ext cx="7418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PE 3</a:t>
            </a:r>
            <a:endParaRPr lang="en-US" sz="1400" dirty="0" smtClean="0"/>
          </a:p>
        </p:txBody>
      </p:sp>
      <p:cxnSp>
        <p:nvCxnSpPr>
          <p:cNvPr id="94" name="Straight Connector 93"/>
          <p:cNvCxnSpPr/>
          <p:nvPr/>
        </p:nvCxnSpPr>
        <p:spPr bwMode="auto">
          <a:xfrm rot="5400000">
            <a:off x="114300" y="46101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Rectangle 96"/>
          <p:cNvSpPr/>
          <p:nvPr/>
        </p:nvSpPr>
        <p:spPr>
          <a:xfrm>
            <a:off x="782165" y="2877979"/>
            <a:ext cx="6656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PE 0</a:t>
            </a:r>
            <a:endParaRPr lang="en-US" sz="1000" dirty="0" smtClean="0"/>
          </a:p>
        </p:txBody>
      </p:sp>
      <p:sp>
        <p:nvSpPr>
          <p:cNvPr id="98" name="Rectangle 97"/>
          <p:cNvSpPr/>
          <p:nvPr/>
        </p:nvSpPr>
        <p:spPr>
          <a:xfrm>
            <a:off x="790575" y="5257800"/>
            <a:ext cx="6656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PE 15</a:t>
            </a:r>
            <a:endParaRPr lang="en-US" sz="1000" dirty="0" smtClean="0"/>
          </a:p>
        </p:txBody>
      </p:sp>
      <p:sp>
        <p:nvSpPr>
          <p:cNvPr id="99" name="Rectangle 98"/>
          <p:cNvSpPr/>
          <p:nvPr/>
        </p:nvSpPr>
        <p:spPr>
          <a:xfrm>
            <a:off x="1371601" y="4572000"/>
            <a:ext cx="45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XP 0</a:t>
            </a:r>
            <a:endParaRPr lang="en-US" sz="1000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1371600" y="4401979"/>
            <a:ext cx="45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XP 1</a:t>
            </a:r>
            <a:endParaRPr lang="en-US" sz="1000" dirty="0" smtClean="0"/>
          </a:p>
        </p:txBody>
      </p:sp>
      <p:sp>
        <p:nvSpPr>
          <p:cNvPr id="101" name="Rectangle 100"/>
          <p:cNvSpPr/>
          <p:nvPr/>
        </p:nvSpPr>
        <p:spPr>
          <a:xfrm>
            <a:off x="1295400" y="3429000"/>
            <a:ext cx="533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XP 15</a:t>
            </a:r>
            <a:endParaRPr lang="en-US" sz="1000" dirty="0" smtClean="0"/>
          </a:p>
        </p:txBody>
      </p:sp>
      <p:sp>
        <p:nvSpPr>
          <p:cNvPr id="102" name="Rectangle 101"/>
          <p:cNvSpPr/>
          <p:nvPr/>
        </p:nvSpPr>
        <p:spPr>
          <a:xfrm>
            <a:off x="1219200" y="297180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MPER BRI</a:t>
            </a:r>
            <a:endParaRPr lang="en-US" sz="1000" dirty="0" smtClean="0"/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10800000">
            <a:off x="1828800" y="32004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rot="5400000" flipH="1" flipV="1">
            <a:off x="1943100" y="29337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10800000">
            <a:off x="533400" y="26670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rot="10800000">
            <a:off x="1828800" y="31242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 rot="10800000">
            <a:off x="533400" y="2743200"/>
            <a:ext cx="1600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 rot="5400000" flipH="1" flipV="1">
            <a:off x="1943100" y="2933700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Rectangle 120"/>
          <p:cNvSpPr/>
          <p:nvPr/>
        </p:nvSpPr>
        <p:spPr>
          <a:xfrm>
            <a:off x="-57150" y="2514600"/>
            <a:ext cx="6477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EXT 2 PER</a:t>
            </a:r>
            <a:endParaRPr lang="en-US" sz="1000" dirty="0" smtClean="0"/>
          </a:p>
        </p:txBody>
      </p:sp>
      <p:cxnSp>
        <p:nvCxnSpPr>
          <p:cNvPr id="122" name="Straight Arrow Connector 121"/>
          <p:cNvCxnSpPr/>
          <p:nvPr/>
        </p:nvCxnSpPr>
        <p:spPr bwMode="auto">
          <a:xfrm rot="5400000">
            <a:off x="3350417" y="1296194"/>
            <a:ext cx="457994" cy="79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3427411" y="1296194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 rot="5400000">
            <a:off x="3732211" y="1295400"/>
            <a:ext cx="457994" cy="79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 bwMode="auto">
          <a:xfrm rot="5400000" flipH="1" flipV="1">
            <a:off x="3809205" y="1295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 rot="5400000">
            <a:off x="4113211" y="1295400"/>
            <a:ext cx="457994" cy="79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 bwMode="auto">
          <a:xfrm rot="5400000" flipH="1" flipV="1">
            <a:off x="4190205" y="1295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 bwMode="auto">
          <a:xfrm rot="5400000">
            <a:off x="7694611" y="1295400"/>
            <a:ext cx="457994" cy="79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 bwMode="auto">
          <a:xfrm rot="5400000" flipH="1" flipV="1">
            <a:off x="7771605" y="1295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 bwMode="auto">
          <a:xfrm rot="5400000">
            <a:off x="7315200" y="1295400"/>
            <a:ext cx="457994" cy="79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 bwMode="auto">
          <a:xfrm rot="5400000" flipH="1" flipV="1">
            <a:off x="7392194" y="1295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 rot="5400000">
            <a:off x="6934200" y="1295400"/>
            <a:ext cx="457994" cy="79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 bwMode="auto">
          <a:xfrm rot="5400000" flipH="1" flipV="1">
            <a:off x="7011194" y="1295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3352800" y="2286000"/>
            <a:ext cx="45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XP 0</a:t>
            </a:r>
            <a:endParaRPr lang="en-US" sz="1000" dirty="0" smtClean="0"/>
          </a:p>
        </p:txBody>
      </p:sp>
      <p:sp>
        <p:nvSpPr>
          <p:cNvPr id="146" name="Rectangle 145"/>
          <p:cNvSpPr/>
          <p:nvPr/>
        </p:nvSpPr>
        <p:spPr>
          <a:xfrm>
            <a:off x="4648200" y="2286000"/>
            <a:ext cx="45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XP 1</a:t>
            </a:r>
            <a:endParaRPr lang="en-US" sz="1000" dirty="0" smtClean="0"/>
          </a:p>
        </p:txBody>
      </p:sp>
      <p:sp>
        <p:nvSpPr>
          <p:cNvPr id="147" name="Rectangle 146"/>
          <p:cNvSpPr/>
          <p:nvPr/>
        </p:nvSpPr>
        <p:spPr>
          <a:xfrm>
            <a:off x="7315200" y="2268379"/>
            <a:ext cx="533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XP 15</a:t>
            </a:r>
            <a:endParaRPr lang="en-US" sz="1000" dirty="0" smtClean="0"/>
          </a:p>
        </p:txBody>
      </p:sp>
      <p:cxnSp>
        <p:nvCxnSpPr>
          <p:cNvPr id="149" name="Straight Arrow Connector 148"/>
          <p:cNvCxnSpPr/>
          <p:nvPr/>
        </p:nvCxnSpPr>
        <p:spPr bwMode="auto">
          <a:xfrm flipV="1">
            <a:off x="533400" y="1668464"/>
            <a:ext cx="2286001" cy="7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flipV="1">
            <a:off x="533400" y="1897063"/>
            <a:ext cx="2286001" cy="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 flipV="1">
            <a:off x="533400" y="2125663"/>
            <a:ext cx="2286001" cy="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flipV="1">
            <a:off x="533400" y="2354263"/>
            <a:ext cx="2286001" cy="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6" name="Straight Arrow Connector 155"/>
          <p:cNvCxnSpPr/>
          <p:nvPr/>
        </p:nvCxnSpPr>
        <p:spPr bwMode="auto">
          <a:xfrm rot="10800000" flipV="1">
            <a:off x="533401" y="1744662"/>
            <a:ext cx="2286001" cy="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7" name="Straight Arrow Connector 156"/>
          <p:cNvCxnSpPr/>
          <p:nvPr/>
        </p:nvCxnSpPr>
        <p:spPr bwMode="auto">
          <a:xfrm rot="10800000" flipV="1">
            <a:off x="533401" y="1973262"/>
            <a:ext cx="2286001" cy="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 rot="10800000" flipV="1">
            <a:off x="533401" y="2201862"/>
            <a:ext cx="2286001" cy="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 rot="10800000" flipV="1">
            <a:off x="533401" y="2430462"/>
            <a:ext cx="2286001" cy="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60" name="Rectangle 159"/>
          <p:cNvSpPr/>
          <p:nvPr/>
        </p:nvSpPr>
        <p:spPr>
          <a:xfrm>
            <a:off x="2819400" y="1600200"/>
            <a:ext cx="60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DMA 0</a:t>
            </a:r>
            <a:endParaRPr lang="en-US" sz="1000" dirty="0" smtClean="0"/>
          </a:p>
        </p:txBody>
      </p:sp>
      <p:sp>
        <p:nvSpPr>
          <p:cNvPr id="161" name="Rectangle 160"/>
          <p:cNvSpPr/>
          <p:nvPr/>
        </p:nvSpPr>
        <p:spPr>
          <a:xfrm>
            <a:off x="2819400" y="1811179"/>
            <a:ext cx="60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DMA 1</a:t>
            </a:r>
            <a:endParaRPr lang="en-US" sz="1000" dirty="0" smtClean="0"/>
          </a:p>
        </p:txBody>
      </p:sp>
      <p:sp>
        <p:nvSpPr>
          <p:cNvPr id="162" name="Rectangle 161"/>
          <p:cNvSpPr/>
          <p:nvPr/>
        </p:nvSpPr>
        <p:spPr>
          <a:xfrm>
            <a:off x="2819400" y="2039779"/>
            <a:ext cx="60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DMA 2</a:t>
            </a:r>
            <a:endParaRPr lang="en-US" sz="10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2809875" y="2258854"/>
            <a:ext cx="60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DMA 3</a:t>
            </a:r>
            <a:endParaRPr lang="en-US" sz="1000" dirty="0" smtClean="0"/>
          </a:p>
        </p:txBody>
      </p:sp>
      <p:sp>
        <p:nvSpPr>
          <p:cNvPr id="173" name="Rectangle 172"/>
          <p:cNvSpPr/>
          <p:nvPr/>
        </p:nvSpPr>
        <p:spPr>
          <a:xfrm>
            <a:off x="76200" y="17334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EXT2MEM</a:t>
            </a:r>
            <a:endParaRPr lang="en-US" sz="1000" dirty="0" smtClean="0"/>
          </a:p>
        </p:txBody>
      </p:sp>
      <p:sp>
        <p:nvSpPr>
          <p:cNvPr id="174" name="Rectangle 173"/>
          <p:cNvSpPr/>
          <p:nvPr/>
        </p:nvSpPr>
        <p:spPr>
          <a:xfrm>
            <a:off x="3352800" y="1524000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MEM</a:t>
            </a:r>
          </a:p>
          <a:p>
            <a:pPr algn="ctr"/>
            <a:r>
              <a:rPr lang="en-US" sz="1000" dirty="0" smtClean="0"/>
              <a:t>0</a:t>
            </a:r>
            <a:endParaRPr lang="en-US" sz="1000" dirty="0" smtClean="0"/>
          </a:p>
        </p:txBody>
      </p:sp>
      <p:sp>
        <p:nvSpPr>
          <p:cNvPr id="175" name="Rectangle 174"/>
          <p:cNvSpPr/>
          <p:nvPr/>
        </p:nvSpPr>
        <p:spPr>
          <a:xfrm>
            <a:off x="3733800" y="1524000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MEM</a:t>
            </a:r>
          </a:p>
          <a:p>
            <a:pPr algn="ctr"/>
            <a:r>
              <a:rPr lang="en-US" sz="1000" dirty="0" smtClean="0"/>
              <a:t>0</a:t>
            </a:r>
            <a:endParaRPr lang="en-US" sz="1000" dirty="0" smtClean="0"/>
          </a:p>
        </p:txBody>
      </p:sp>
      <p:sp>
        <p:nvSpPr>
          <p:cNvPr id="176" name="Rectangle 175"/>
          <p:cNvSpPr/>
          <p:nvPr/>
        </p:nvSpPr>
        <p:spPr>
          <a:xfrm>
            <a:off x="4191000" y="1524000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MEM</a:t>
            </a:r>
          </a:p>
          <a:p>
            <a:pPr algn="ctr"/>
            <a:r>
              <a:rPr lang="en-US" sz="1000" dirty="0" smtClean="0"/>
              <a:t>0</a:t>
            </a:r>
            <a:endParaRPr lang="en-US" sz="1000" dirty="0" smtClean="0"/>
          </a:p>
        </p:txBody>
      </p:sp>
      <p:sp>
        <p:nvSpPr>
          <p:cNvPr id="177" name="Rectangle 176"/>
          <p:cNvSpPr/>
          <p:nvPr/>
        </p:nvSpPr>
        <p:spPr>
          <a:xfrm>
            <a:off x="7696200" y="1524000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MEM</a:t>
            </a:r>
          </a:p>
          <a:p>
            <a:pPr algn="ctr"/>
            <a:r>
              <a:rPr lang="en-US" sz="1000" dirty="0" smtClean="0"/>
              <a:t>31</a:t>
            </a:r>
            <a:endParaRPr lang="en-US" sz="1000" dirty="0" smtClean="0"/>
          </a:p>
        </p:txBody>
      </p:sp>
      <p:sp>
        <p:nvSpPr>
          <p:cNvPr id="178" name="Rectangle 177"/>
          <p:cNvSpPr/>
          <p:nvPr/>
        </p:nvSpPr>
        <p:spPr>
          <a:xfrm>
            <a:off x="7315200" y="1524000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MEM</a:t>
            </a:r>
          </a:p>
          <a:p>
            <a:pPr algn="ctr"/>
            <a:r>
              <a:rPr lang="en-US" sz="1000" dirty="0" smtClean="0"/>
              <a:t>30</a:t>
            </a:r>
            <a:endParaRPr lang="en-US" sz="1000" dirty="0" smtClean="0"/>
          </a:p>
        </p:txBody>
      </p:sp>
      <p:sp>
        <p:nvSpPr>
          <p:cNvPr id="179" name="Rectangle 178"/>
          <p:cNvSpPr/>
          <p:nvPr/>
        </p:nvSpPr>
        <p:spPr>
          <a:xfrm>
            <a:off x="6934200" y="1524000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MEM</a:t>
            </a:r>
          </a:p>
          <a:p>
            <a:pPr algn="ctr"/>
            <a:r>
              <a:rPr lang="en-US" sz="1000" dirty="0" smtClean="0"/>
              <a:t>29</a:t>
            </a:r>
            <a:endParaRPr lang="en-US" sz="1000" dirty="0" smtClean="0"/>
          </a:p>
        </p:txBody>
      </p:sp>
      <p:cxnSp>
        <p:nvCxnSpPr>
          <p:cNvPr id="180" name="Straight Connector 179"/>
          <p:cNvCxnSpPr/>
          <p:nvPr/>
        </p:nvCxnSpPr>
        <p:spPr bwMode="auto">
          <a:xfrm>
            <a:off x="4572000" y="1295400"/>
            <a:ext cx="2438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/>
          <p:nvPr/>
        </p:nvCxnSpPr>
        <p:spPr bwMode="auto">
          <a:xfrm>
            <a:off x="5334000" y="53340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Rectangle 183"/>
          <p:cNvSpPr/>
          <p:nvPr/>
        </p:nvSpPr>
        <p:spPr>
          <a:xfrm>
            <a:off x="3048000" y="6019800"/>
            <a:ext cx="45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XP 0</a:t>
            </a:r>
            <a:endParaRPr lang="en-US" sz="1000" dirty="0" smtClean="0"/>
          </a:p>
        </p:txBody>
      </p:sp>
      <p:sp>
        <p:nvSpPr>
          <p:cNvPr id="185" name="Rectangle 184"/>
          <p:cNvSpPr/>
          <p:nvPr/>
        </p:nvSpPr>
        <p:spPr>
          <a:xfrm>
            <a:off x="7162800" y="6019800"/>
            <a:ext cx="533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XP 15</a:t>
            </a:r>
            <a:endParaRPr lang="en-US" sz="1000" dirty="0" smtClean="0"/>
          </a:p>
        </p:txBody>
      </p:sp>
      <p:sp>
        <p:nvSpPr>
          <p:cNvPr id="186" name="Rectangle 185"/>
          <p:cNvSpPr/>
          <p:nvPr/>
        </p:nvSpPr>
        <p:spPr>
          <a:xfrm>
            <a:off x="4419600" y="6019800"/>
            <a:ext cx="45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XP 1</a:t>
            </a:r>
            <a:endParaRPr lang="en-US" sz="1000" dirty="0" smtClean="0"/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3590925" y="6446996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 rot="10800000" flipV="1">
            <a:off x="3590927" y="6599395"/>
            <a:ext cx="838199" cy="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95" name="Rectangle 194"/>
          <p:cNvSpPr/>
          <p:nvPr/>
        </p:nvSpPr>
        <p:spPr>
          <a:xfrm>
            <a:off x="4505325" y="6294596"/>
            <a:ext cx="685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Req</a:t>
            </a:r>
            <a:r>
              <a:rPr lang="en-US" sz="1000" dirty="0" smtClean="0"/>
              <a:t> port</a:t>
            </a:r>
            <a:endParaRPr lang="en-US" sz="1000" dirty="0" smtClean="0"/>
          </a:p>
        </p:txBody>
      </p:sp>
      <p:sp>
        <p:nvSpPr>
          <p:cNvPr id="196" name="Rectangle 195"/>
          <p:cNvSpPr/>
          <p:nvPr/>
        </p:nvSpPr>
        <p:spPr>
          <a:xfrm>
            <a:off x="4495800" y="6477000"/>
            <a:ext cx="838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Resp</a:t>
            </a:r>
            <a:r>
              <a:rPr lang="en-US" sz="1000" dirty="0" smtClean="0"/>
              <a:t> port</a:t>
            </a:r>
            <a:endParaRPr lang="en-US" sz="1000" dirty="0" smtClean="0"/>
          </a:p>
        </p:txBody>
      </p:sp>
      <p:cxnSp>
        <p:nvCxnSpPr>
          <p:cNvPr id="198" name="Straight Arrow Connector 197"/>
          <p:cNvCxnSpPr/>
          <p:nvPr/>
        </p:nvCxnSpPr>
        <p:spPr bwMode="auto">
          <a:xfrm>
            <a:off x="7096125" y="6429375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9" name="Straight Arrow Connector 198"/>
          <p:cNvCxnSpPr/>
          <p:nvPr/>
        </p:nvCxnSpPr>
        <p:spPr bwMode="auto">
          <a:xfrm rot="10800000" flipV="1">
            <a:off x="7096127" y="6581774"/>
            <a:ext cx="838199" cy="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00" name="Rectangle 199"/>
          <p:cNvSpPr/>
          <p:nvPr/>
        </p:nvSpPr>
        <p:spPr>
          <a:xfrm>
            <a:off x="8010525" y="6276975"/>
            <a:ext cx="685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Req</a:t>
            </a:r>
            <a:r>
              <a:rPr lang="en-US" sz="1000" dirty="0" smtClean="0"/>
              <a:t> port</a:t>
            </a:r>
            <a:endParaRPr lang="en-US" sz="1000" dirty="0" smtClean="0"/>
          </a:p>
        </p:txBody>
      </p:sp>
      <p:sp>
        <p:nvSpPr>
          <p:cNvPr id="201" name="Rectangle 200"/>
          <p:cNvSpPr/>
          <p:nvPr/>
        </p:nvSpPr>
        <p:spPr>
          <a:xfrm>
            <a:off x="8001000" y="6459379"/>
            <a:ext cx="838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Resp</a:t>
            </a:r>
            <a:r>
              <a:rPr lang="en-US" sz="1000" dirty="0" smtClean="0"/>
              <a:t> port</a:t>
            </a:r>
            <a:endParaRPr lang="en-US" sz="10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2503502" y="6324600"/>
            <a:ext cx="1154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5619532" y="630108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F056D-1228-4532-BF45-7E8A2AA3A0FE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Hierarchy: </a:t>
            </a:r>
            <a:r>
              <a:rPr lang="en-US" dirty="0" smtClean="0"/>
              <a:t>XBAR_TDCM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 bwMode="auto">
          <a:xfrm>
            <a:off x="609600" y="1295400"/>
            <a:ext cx="7772400" cy="4572000"/>
          </a:xfrm>
          <a:prstGeom prst="rect">
            <a:avLst/>
          </a:prstGeom>
          <a:solidFill>
            <a:srgbClr val="CECFD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 smtClean="0"/>
          </a:p>
        </p:txBody>
      </p:sp>
      <p:sp>
        <p:nvSpPr>
          <p:cNvPr id="115" name="Rectangle 114"/>
          <p:cNvSpPr/>
          <p:nvPr/>
        </p:nvSpPr>
        <p:spPr>
          <a:xfrm>
            <a:off x="0" y="1066800"/>
            <a:ext cx="990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XBAR_TDCM</a:t>
            </a:r>
            <a:endParaRPr lang="en-US" sz="1000" dirty="0" smtClean="0"/>
          </a:p>
        </p:txBody>
      </p:sp>
      <p:grpSp>
        <p:nvGrpSpPr>
          <p:cNvPr id="545" name="Group 544"/>
          <p:cNvGrpSpPr/>
          <p:nvPr/>
        </p:nvGrpSpPr>
        <p:grpSpPr>
          <a:xfrm>
            <a:off x="838200" y="4114800"/>
            <a:ext cx="1981200" cy="1676400"/>
            <a:chOff x="838200" y="4114800"/>
            <a:chExt cx="1981200" cy="1676400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838200" y="4114800"/>
              <a:ext cx="1981200" cy="1676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 rot="16200000">
              <a:off x="762000" y="4724400"/>
              <a:ext cx="1219200" cy="7620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371600" y="4191000"/>
              <a:ext cx="12954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 smtClean="0"/>
                <a:t>ResponseBlock</a:t>
              </a:r>
              <a:r>
                <a:rPr lang="en-US" sz="1000" dirty="0" smtClean="0"/>
                <a:t> 0</a:t>
              </a:r>
              <a:endParaRPr lang="en-US" sz="1000" dirty="0" smtClean="0"/>
            </a:p>
          </p:txBody>
        </p:sp>
        <p:sp>
          <p:nvSpPr>
            <p:cNvPr id="126" name="Rectangle 125"/>
            <p:cNvSpPr/>
            <p:nvPr/>
          </p:nvSpPr>
          <p:spPr bwMode="auto">
            <a:xfrm rot="16200000">
              <a:off x="1676400" y="4724400"/>
              <a:ext cx="1219200" cy="7620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Address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Decoder_Req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1066800" y="4800600"/>
              <a:ext cx="533400" cy="752476"/>
              <a:chOff x="1066800" y="4800600"/>
              <a:chExt cx="533400" cy="752476"/>
            </a:xfrm>
          </p:grpSpPr>
          <p:sp>
            <p:nvSpPr>
              <p:cNvPr id="148" name="Oval 147"/>
              <p:cNvSpPr/>
              <p:nvPr/>
            </p:nvSpPr>
            <p:spPr bwMode="auto">
              <a:xfrm>
                <a:off x="1066800" y="493395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 bwMode="auto">
              <a:xfrm>
                <a:off x="1219200" y="493395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>
                <a:off x="1371600" y="493395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 bwMode="auto">
              <a:xfrm>
                <a:off x="1524000" y="493395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>
                <a:off x="1143000" y="508635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>
                <a:off x="1447800" y="508635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 bwMode="auto">
              <a:xfrm>
                <a:off x="1295400" y="523875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170" name="Straight Connector 169"/>
              <p:cNvCxnSpPr>
                <a:stCxn id="148" idx="4"/>
                <a:endCxn id="164" idx="1"/>
              </p:cNvCxnSpPr>
              <p:nvPr/>
            </p:nvCxnSpPr>
            <p:spPr bwMode="auto">
              <a:xfrm rot="16200000" flipH="1">
                <a:off x="1085850" y="5029201"/>
                <a:ext cx="87359" cy="492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Straight Connector 180"/>
              <p:cNvCxnSpPr>
                <a:stCxn id="164" idx="5"/>
                <a:endCxn id="166" idx="1"/>
              </p:cNvCxnSpPr>
              <p:nvPr/>
            </p:nvCxnSpPr>
            <p:spPr bwMode="auto">
              <a:xfrm rot="16200000" flipH="1">
                <a:off x="1208041" y="5151393"/>
                <a:ext cx="98518" cy="9851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Straight Connector 189"/>
              <p:cNvCxnSpPr>
                <a:stCxn id="153" idx="4"/>
                <a:endCxn id="164" idx="7"/>
              </p:cNvCxnSpPr>
              <p:nvPr/>
            </p:nvCxnSpPr>
            <p:spPr bwMode="auto">
              <a:xfrm rot="5400000">
                <a:off x="1188992" y="5029202"/>
                <a:ext cx="87359" cy="492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Straight Connector 193"/>
              <p:cNvCxnSpPr>
                <a:stCxn id="155" idx="4"/>
                <a:endCxn id="165" idx="7"/>
              </p:cNvCxnSpPr>
              <p:nvPr/>
            </p:nvCxnSpPr>
            <p:spPr bwMode="auto">
              <a:xfrm rot="5400000">
                <a:off x="1493792" y="5029202"/>
                <a:ext cx="87359" cy="492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Straight Connector 198"/>
              <p:cNvCxnSpPr>
                <a:stCxn id="165" idx="3"/>
                <a:endCxn id="166" idx="7"/>
              </p:cNvCxnSpPr>
              <p:nvPr/>
            </p:nvCxnSpPr>
            <p:spPr bwMode="auto">
              <a:xfrm rot="5400000">
                <a:off x="1360441" y="5151393"/>
                <a:ext cx="98518" cy="9851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Straight Connector 201"/>
              <p:cNvCxnSpPr>
                <a:stCxn id="154" idx="4"/>
                <a:endCxn id="165" idx="1"/>
              </p:cNvCxnSpPr>
              <p:nvPr/>
            </p:nvCxnSpPr>
            <p:spPr bwMode="auto">
              <a:xfrm rot="16200000" flipH="1">
                <a:off x="1390650" y="5029201"/>
                <a:ext cx="87359" cy="492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 rot="5400000" flipH="1" flipV="1">
                <a:off x="990600" y="48768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5" name="Straight Connector 214"/>
              <p:cNvCxnSpPr/>
              <p:nvPr/>
            </p:nvCxnSpPr>
            <p:spPr bwMode="auto">
              <a:xfrm rot="5400000" flipH="1" flipV="1">
                <a:off x="1143000" y="48768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6" name="Straight Connector 215"/>
              <p:cNvCxnSpPr/>
              <p:nvPr/>
            </p:nvCxnSpPr>
            <p:spPr bwMode="auto">
              <a:xfrm rot="5400000" flipH="1" flipV="1">
                <a:off x="1295400" y="48768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7" name="Straight Connector 216"/>
              <p:cNvCxnSpPr/>
              <p:nvPr/>
            </p:nvCxnSpPr>
            <p:spPr bwMode="auto">
              <a:xfrm rot="5400000" flipH="1" flipV="1">
                <a:off x="1447800" y="48768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8" name="Straight Connector 217"/>
              <p:cNvCxnSpPr/>
              <p:nvPr/>
            </p:nvCxnSpPr>
            <p:spPr bwMode="auto">
              <a:xfrm rot="5400000" flipH="1" flipV="1">
                <a:off x="1066800" y="48768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Straight Connector 226"/>
              <p:cNvCxnSpPr/>
              <p:nvPr/>
            </p:nvCxnSpPr>
            <p:spPr bwMode="auto">
              <a:xfrm rot="5400000" flipH="1" flipV="1">
                <a:off x="1219200" y="48768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Straight Connector 228"/>
              <p:cNvCxnSpPr/>
              <p:nvPr/>
            </p:nvCxnSpPr>
            <p:spPr bwMode="auto">
              <a:xfrm rot="5400000" flipH="1" flipV="1">
                <a:off x="1371600" y="48768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Straight Connector 229"/>
              <p:cNvCxnSpPr/>
              <p:nvPr/>
            </p:nvCxnSpPr>
            <p:spPr bwMode="auto">
              <a:xfrm rot="5400000" flipH="1" flipV="1">
                <a:off x="1524000" y="48768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rot="5400000" flipH="1" flipV="1">
                <a:off x="1221577" y="5438776"/>
                <a:ext cx="2286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5" name="Rectangle 234"/>
            <p:cNvSpPr/>
            <p:nvPr/>
          </p:nvSpPr>
          <p:spPr>
            <a:xfrm>
              <a:off x="975360" y="5509260"/>
              <a:ext cx="9144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err="1" smtClean="0"/>
                <a:t>ResponseTree</a:t>
              </a:r>
              <a:endParaRPr lang="en-US" sz="800" dirty="0" smtClean="0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3048000" y="4114800"/>
            <a:ext cx="1981200" cy="1676400"/>
            <a:chOff x="3048000" y="4114800"/>
            <a:chExt cx="1981200" cy="167640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3048000" y="4114800"/>
              <a:ext cx="1981200" cy="1676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 rot="16200000">
              <a:off x="2971800" y="4724400"/>
              <a:ext cx="1219200" cy="7620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581400" y="4191000"/>
              <a:ext cx="12954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 smtClean="0"/>
                <a:t>ResponseBlock</a:t>
              </a:r>
              <a:r>
                <a:rPr lang="en-US" sz="1000" dirty="0" smtClean="0"/>
                <a:t> 1</a:t>
              </a:r>
              <a:endParaRPr lang="en-US" sz="1000" dirty="0" smtClean="0"/>
            </a:p>
          </p:txBody>
        </p:sp>
        <p:sp>
          <p:nvSpPr>
            <p:cNvPr id="240" name="Rectangle 239"/>
            <p:cNvSpPr/>
            <p:nvPr/>
          </p:nvSpPr>
          <p:spPr bwMode="auto">
            <a:xfrm rot="16200000">
              <a:off x="3886200" y="4724400"/>
              <a:ext cx="1219200" cy="7620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Address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Decoder_Req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41" name="Oval 240"/>
            <p:cNvSpPr/>
            <p:nvPr/>
          </p:nvSpPr>
          <p:spPr bwMode="auto">
            <a:xfrm>
              <a:off x="3276600" y="49339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3429000" y="49339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3581400" y="49339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3733800" y="49339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3352800" y="50863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3657600" y="50863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3505200" y="52387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248" name="Straight Connector 247"/>
            <p:cNvCxnSpPr>
              <a:stCxn id="241" idx="4"/>
              <a:endCxn id="245" idx="1"/>
            </p:cNvCxnSpPr>
            <p:nvPr/>
          </p:nvCxnSpPr>
          <p:spPr bwMode="auto">
            <a:xfrm rot="16200000" flipH="1">
              <a:off x="3295650" y="5029201"/>
              <a:ext cx="87359" cy="492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Straight Connector 248"/>
            <p:cNvCxnSpPr>
              <a:stCxn id="245" idx="5"/>
              <a:endCxn id="247" idx="1"/>
            </p:cNvCxnSpPr>
            <p:nvPr/>
          </p:nvCxnSpPr>
          <p:spPr bwMode="auto">
            <a:xfrm rot="16200000" flipH="1">
              <a:off x="3417841" y="5151393"/>
              <a:ext cx="98518" cy="985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Straight Connector 249"/>
            <p:cNvCxnSpPr>
              <a:stCxn id="242" idx="4"/>
              <a:endCxn id="245" idx="7"/>
            </p:cNvCxnSpPr>
            <p:nvPr/>
          </p:nvCxnSpPr>
          <p:spPr bwMode="auto">
            <a:xfrm rot="5400000">
              <a:off x="3398792" y="5029202"/>
              <a:ext cx="87359" cy="492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44" idx="4"/>
              <a:endCxn id="246" idx="7"/>
            </p:cNvCxnSpPr>
            <p:nvPr/>
          </p:nvCxnSpPr>
          <p:spPr bwMode="auto">
            <a:xfrm rot="5400000">
              <a:off x="3703592" y="5029202"/>
              <a:ext cx="87359" cy="492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stCxn id="246" idx="3"/>
              <a:endCxn id="247" idx="7"/>
            </p:cNvCxnSpPr>
            <p:nvPr/>
          </p:nvCxnSpPr>
          <p:spPr bwMode="auto">
            <a:xfrm rot="5400000">
              <a:off x="3570241" y="5151393"/>
              <a:ext cx="98518" cy="985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>
              <a:stCxn id="243" idx="4"/>
              <a:endCxn id="246" idx="1"/>
            </p:cNvCxnSpPr>
            <p:nvPr/>
          </p:nvCxnSpPr>
          <p:spPr bwMode="auto">
            <a:xfrm rot="16200000" flipH="1">
              <a:off x="3600450" y="5029201"/>
              <a:ext cx="87359" cy="492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Straight Connector 253"/>
            <p:cNvCxnSpPr/>
            <p:nvPr/>
          </p:nvCxnSpPr>
          <p:spPr bwMode="auto">
            <a:xfrm rot="5400000" flipH="1" flipV="1">
              <a:off x="32004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Straight Connector 254"/>
            <p:cNvCxnSpPr/>
            <p:nvPr/>
          </p:nvCxnSpPr>
          <p:spPr bwMode="auto">
            <a:xfrm rot="5400000" flipH="1" flipV="1">
              <a:off x="33528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Straight Connector 255"/>
            <p:cNvCxnSpPr/>
            <p:nvPr/>
          </p:nvCxnSpPr>
          <p:spPr bwMode="auto">
            <a:xfrm rot="5400000" flipH="1" flipV="1">
              <a:off x="35052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Straight Connector 256"/>
            <p:cNvCxnSpPr/>
            <p:nvPr/>
          </p:nvCxnSpPr>
          <p:spPr bwMode="auto">
            <a:xfrm rot="5400000" flipH="1" flipV="1">
              <a:off x="36576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Straight Connector 257"/>
            <p:cNvCxnSpPr/>
            <p:nvPr/>
          </p:nvCxnSpPr>
          <p:spPr bwMode="auto">
            <a:xfrm rot="5400000" flipH="1" flipV="1">
              <a:off x="32766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Straight Connector 258"/>
            <p:cNvCxnSpPr/>
            <p:nvPr/>
          </p:nvCxnSpPr>
          <p:spPr bwMode="auto">
            <a:xfrm rot="5400000" flipH="1" flipV="1">
              <a:off x="34290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Straight Connector 259"/>
            <p:cNvCxnSpPr/>
            <p:nvPr/>
          </p:nvCxnSpPr>
          <p:spPr bwMode="auto">
            <a:xfrm rot="5400000" flipH="1" flipV="1">
              <a:off x="35814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Straight Connector 260"/>
            <p:cNvCxnSpPr/>
            <p:nvPr/>
          </p:nvCxnSpPr>
          <p:spPr bwMode="auto">
            <a:xfrm rot="5400000" flipH="1" flipV="1">
              <a:off x="37338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/>
            <p:nvPr/>
          </p:nvCxnSpPr>
          <p:spPr bwMode="auto">
            <a:xfrm rot="5400000" flipH="1" flipV="1">
              <a:off x="3431377" y="5438776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3" name="Rectangle 262"/>
            <p:cNvSpPr/>
            <p:nvPr/>
          </p:nvSpPr>
          <p:spPr>
            <a:xfrm>
              <a:off x="3185160" y="5509260"/>
              <a:ext cx="9144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err="1" smtClean="0"/>
                <a:t>ResponseTree</a:t>
              </a:r>
              <a:endParaRPr lang="en-US" sz="800" dirty="0" smtClean="0"/>
            </a:p>
          </p:txBody>
        </p:sp>
      </p:grpSp>
      <p:grpSp>
        <p:nvGrpSpPr>
          <p:cNvPr id="547" name="Group 546"/>
          <p:cNvGrpSpPr/>
          <p:nvPr/>
        </p:nvGrpSpPr>
        <p:grpSpPr>
          <a:xfrm>
            <a:off x="6324600" y="4114800"/>
            <a:ext cx="1981200" cy="1676400"/>
            <a:chOff x="6324600" y="4114800"/>
            <a:chExt cx="1981200" cy="1676400"/>
          </a:xfrm>
        </p:grpSpPr>
        <p:sp>
          <p:nvSpPr>
            <p:cNvPr id="264" name="Rectangle 263"/>
            <p:cNvSpPr/>
            <p:nvPr/>
          </p:nvSpPr>
          <p:spPr bwMode="auto">
            <a:xfrm>
              <a:off x="6324600" y="4114800"/>
              <a:ext cx="1981200" cy="1676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 rot="16200000">
              <a:off x="6248400" y="4724400"/>
              <a:ext cx="1219200" cy="7620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6858000" y="4191000"/>
              <a:ext cx="12954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 smtClean="0"/>
                <a:t>ResponseBlock</a:t>
              </a:r>
              <a:r>
                <a:rPr lang="en-US" sz="1000" dirty="0" smtClean="0"/>
                <a:t> 19</a:t>
              </a:r>
              <a:endParaRPr lang="en-US" sz="1000" dirty="0" smtClean="0"/>
            </a:p>
          </p:txBody>
        </p:sp>
        <p:sp>
          <p:nvSpPr>
            <p:cNvPr id="267" name="Rectangle 266"/>
            <p:cNvSpPr/>
            <p:nvPr/>
          </p:nvSpPr>
          <p:spPr bwMode="auto">
            <a:xfrm rot="16200000">
              <a:off x="7162800" y="4724400"/>
              <a:ext cx="1219200" cy="7620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Address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Decoder_Req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68" name="Oval 267"/>
            <p:cNvSpPr/>
            <p:nvPr/>
          </p:nvSpPr>
          <p:spPr bwMode="auto">
            <a:xfrm>
              <a:off x="6553200" y="49339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69" name="Oval 268"/>
            <p:cNvSpPr/>
            <p:nvPr/>
          </p:nvSpPr>
          <p:spPr bwMode="auto">
            <a:xfrm>
              <a:off x="6705600" y="49339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70" name="Oval 269"/>
            <p:cNvSpPr/>
            <p:nvPr/>
          </p:nvSpPr>
          <p:spPr bwMode="auto">
            <a:xfrm>
              <a:off x="6858000" y="49339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71" name="Oval 270"/>
            <p:cNvSpPr/>
            <p:nvPr/>
          </p:nvSpPr>
          <p:spPr bwMode="auto">
            <a:xfrm>
              <a:off x="7010400" y="49339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72" name="Oval 271"/>
            <p:cNvSpPr/>
            <p:nvPr/>
          </p:nvSpPr>
          <p:spPr bwMode="auto">
            <a:xfrm>
              <a:off x="6629400" y="50863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73" name="Oval 272"/>
            <p:cNvSpPr/>
            <p:nvPr/>
          </p:nvSpPr>
          <p:spPr bwMode="auto">
            <a:xfrm>
              <a:off x="6934200" y="50863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74" name="Oval 273"/>
            <p:cNvSpPr/>
            <p:nvPr/>
          </p:nvSpPr>
          <p:spPr bwMode="auto">
            <a:xfrm>
              <a:off x="6781800" y="523875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275" name="Straight Connector 274"/>
            <p:cNvCxnSpPr>
              <a:stCxn id="268" idx="4"/>
              <a:endCxn id="272" idx="1"/>
            </p:cNvCxnSpPr>
            <p:nvPr/>
          </p:nvCxnSpPr>
          <p:spPr bwMode="auto">
            <a:xfrm rot="16200000" flipH="1">
              <a:off x="6572250" y="5029201"/>
              <a:ext cx="87359" cy="492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Straight Connector 275"/>
            <p:cNvCxnSpPr>
              <a:stCxn id="272" idx="5"/>
              <a:endCxn id="274" idx="1"/>
            </p:cNvCxnSpPr>
            <p:nvPr/>
          </p:nvCxnSpPr>
          <p:spPr bwMode="auto">
            <a:xfrm rot="16200000" flipH="1">
              <a:off x="6694441" y="5151393"/>
              <a:ext cx="98518" cy="985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Straight Connector 276"/>
            <p:cNvCxnSpPr>
              <a:stCxn id="269" idx="4"/>
              <a:endCxn id="272" idx="7"/>
            </p:cNvCxnSpPr>
            <p:nvPr/>
          </p:nvCxnSpPr>
          <p:spPr bwMode="auto">
            <a:xfrm rot="5400000">
              <a:off x="6675392" y="5029202"/>
              <a:ext cx="87359" cy="492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Straight Connector 277"/>
            <p:cNvCxnSpPr>
              <a:stCxn id="271" idx="4"/>
              <a:endCxn id="273" idx="7"/>
            </p:cNvCxnSpPr>
            <p:nvPr/>
          </p:nvCxnSpPr>
          <p:spPr bwMode="auto">
            <a:xfrm rot="5400000">
              <a:off x="6980192" y="5029202"/>
              <a:ext cx="87359" cy="492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Straight Connector 278"/>
            <p:cNvCxnSpPr>
              <a:stCxn id="273" idx="3"/>
              <a:endCxn id="274" idx="7"/>
            </p:cNvCxnSpPr>
            <p:nvPr/>
          </p:nvCxnSpPr>
          <p:spPr bwMode="auto">
            <a:xfrm rot="5400000">
              <a:off x="6846841" y="5151393"/>
              <a:ext cx="98518" cy="985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0" name="Straight Connector 279"/>
            <p:cNvCxnSpPr>
              <a:stCxn id="270" idx="4"/>
              <a:endCxn id="273" idx="1"/>
            </p:cNvCxnSpPr>
            <p:nvPr/>
          </p:nvCxnSpPr>
          <p:spPr bwMode="auto">
            <a:xfrm rot="16200000" flipH="1">
              <a:off x="6877050" y="5029201"/>
              <a:ext cx="87359" cy="492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rot="5400000" flipH="1" flipV="1">
              <a:off x="64770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 rot="5400000" flipH="1" flipV="1">
              <a:off x="66294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rot="5400000" flipH="1" flipV="1">
              <a:off x="67818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rot="5400000" flipH="1" flipV="1">
              <a:off x="69342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Straight Connector 284"/>
            <p:cNvCxnSpPr/>
            <p:nvPr/>
          </p:nvCxnSpPr>
          <p:spPr bwMode="auto">
            <a:xfrm rot="5400000" flipH="1" flipV="1">
              <a:off x="65532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Straight Connector 285"/>
            <p:cNvCxnSpPr/>
            <p:nvPr/>
          </p:nvCxnSpPr>
          <p:spPr bwMode="auto">
            <a:xfrm rot="5400000" flipH="1" flipV="1">
              <a:off x="67056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Straight Connector 286"/>
            <p:cNvCxnSpPr/>
            <p:nvPr/>
          </p:nvCxnSpPr>
          <p:spPr bwMode="auto">
            <a:xfrm rot="5400000" flipH="1" flipV="1">
              <a:off x="68580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Straight Connector 287"/>
            <p:cNvCxnSpPr/>
            <p:nvPr/>
          </p:nvCxnSpPr>
          <p:spPr bwMode="auto">
            <a:xfrm rot="5400000" flipH="1" flipV="1">
              <a:off x="7010400" y="4876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9" name="Straight Connector 288"/>
            <p:cNvCxnSpPr/>
            <p:nvPr/>
          </p:nvCxnSpPr>
          <p:spPr bwMode="auto">
            <a:xfrm rot="5400000" flipH="1" flipV="1">
              <a:off x="6707977" y="5438776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0" name="Rectangle 289"/>
            <p:cNvSpPr/>
            <p:nvPr/>
          </p:nvSpPr>
          <p:spPr>
            <a:xfrm>
              <a:off x="6461760" y="5509260"/>
              <a:ext cx="9144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err="1" smtClean="0"/>
                <a:t>ResponseTree</a:t>
              </a:r>
              <a:endParaRPr lang="en-US" sz="800" dirty="0" smtClean="0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914400" y="1219200"/>
            <a:ext cx="2286000" cy="2362200"/>
            <a:chOff x="914400" y="1219200"/>
            <a:chExt cx="2286000" cy="2362200"/>
          </a:xfrm>
        </p:grpSpPr>
        <p:grpSp>
          <p:nvGrpSpPr>
            <p:cNvPr id="542" name="Group 541"/>
            <p:cNvGrpSpPr/>
            <p:nvPr/>
          </p:nvGrpSpPr>
          <p:grpSpPr>
            <a:xfrm>
              <a:off x="914400" y="1219200"/>
              <a:ext cx="2286000" cy="2362200"/>
              <a:chOff x="914400" y="1219200"/>
              <a:chExt cx="2286000" cy="2362200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914400" y="1371600"/>
                <a:ext cx="2286000" cy="22098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grpSp>
            <p:nvGrpSpPr>
              <p:cNvPr id="340" name="Group 339"/>
              <p:cNvGrpSpPr/>
              <p:nvPr/>
            </p:nvGrpSpPr>
            <p:grpSpPr>
              <a:xfrm>
                <a:off x="1028700" y="2590800"/>
                <a:ext cx="685800" cy="914400"/>
                <a:chOff x="1066800" y="1676400"/>
                <a:chExt cx="685800" cy="914400"/>
              </a:xfrm>
            </p:grpSpPr>
            <p:sp>
              <p:nvSpPr>
                <p:cNvPr id="291" name="Rectangle 290"/>
                <p:cNvSpPr/>
                <p:nvPr/>
              </p:nvSpPr>
              <p:spPr bwMode="auto">
                <a:xfrm rot="16200000">
                  <a:off x="952500" y="1790700"/>
                  <a:ext cx="914400" cy="685800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grpSp>
              <p:nvGrpSpPr>
                <p:cNvPr id="293" name="Group 292"/>
                <p:cNvGrpSpPr/>
                <p:nvPr/>
              </p:nvGrpSpPr>
              <p:grpSpPr>
                <a:xfrm rot="10800000">
                  <a:off x="1143001" y="1752600"/>
                  <a:ext cx="533400" cy="752476"/>
                  <a:chOff x="1066800" y="4800600"/>
                  <a:chExt cx="533400" cy="752476"/>
                </a:xfrm>
              </p:grpSpPr>
              <p:sp>
                <p:nvSpPr>
                  <p:cNvPr id="294" name="Oval 293"/>
                  <p:cNvSpPr/>
                  <p:nvPr/>
                </p:nvSpPr>
                <p:spPr bwMode="auto">
                  <a:xfrm>
                    <a:off x="1066800" y="49339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sp>
                <p:nvSpPr>
                  <p:cNvPr id="295" name="Oval 294"/>
                  <p:cNvSpPr/>
                  <p:nvPr/>
                </p:nvSpPr>
                <p:spPr bwMode="auto">
                  <a:xfrm>
                    <a:off x="1219200" y="49339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sp>
                <p:nvSpPr>
                  <p:cNvPr id="296" name="Oval 295"/>
                  <p:cNvSpPr/>
                  <p:nvPr/>
                </p:nvSpPr>
                <p:spPr bwMode="auto">
                  <a:xfrm>
                    <a:off x="1371600" y="49339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sp>
                <p:nvSpPr>
                  <p:cNvPr id="297" name="Oval 296"/>
                  <p:cNvSpPr/>
                  <p:nvPr/>
                </p:nvSpPr>
                <p:spPr bwMode="auto">
                  <a:xfrm>
                    <a:off x="1524000" y="49339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sp>
                <p:nvSpPr>
                  <p:cNvPr id="298" name="Oval 297"/>
                  <p:cNvSpPr/>
                  <p:nvPr/>
                </p:nvSpPr>
                <p:spPr bwMode="auto">
                  <a:xfrm>
                    <a:off x="1143000" y="50863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sp>
                <p:nvSpPr>
                  <p:cNvPr id="299" name="Oval 298"/>
                  <p:cNvSpPr/>
                  <p:nvPr/>
                </p:nvSpPr>
                <p:spPr bwMode="auto">
                  <a:xfrm>
                    <a:off x="1447800" y="50863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sp>
                <p:nvSpPr>
                  <p:cNvPr id="300" name="Oval 299"/>
                  <p:cNvSpPr/>
                  <p:nvPr/>
                </p:nvSpPr>
                <p:spPr bwMode="auto">
                  <a:xfrm>
                    <a:off x="1295400" y="52387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cxnSp>
                <p:nvCxnSpPr>
                  <p:cNvPr id="301" name="Straight Connector 300"/>
                  <p:cNvCxnSpPr>
                    <a:stCxn id="294" idx="4"/>
                    <a:endCxn id="298" idx="1"/>
                  </p:cNvCxnSpPr>
                  <p:nvPr/>
                </p:nvCxnSpPr>
                <p:spPr bwMode="auto">
                  <a:xfrm rot="16200000" flipH="1">
                    <a:off x="1085850" y="5029201"/>
                    <a:ext cx="87359" cy="4925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2" name="Straight Connector 301"/>
                  <p:cNvCxnSpPr>
                    <a:stCxn id="298" idx="5"/>
                    <a:endCxn id="300" idx="1"/>
                  </p:cNvCxnSpPr>
                  <p:nvPr/>
                </p:nvCxnSpPr>
                <p:spPr bwMode="auto">
                  <a:xfrm rot="16200000" flipH="1">
                    <a:off x="1208041" y="5151393"/>
                    <a:ext cx="98518" cy="985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3" name="Straight Connector 302"/>
                  <p:cNvCxnSpPr>
                    <a:stCxn id="295" idx="4"/>
                    <a:endCxn id="298" idx="7"/>
                  </p:cNvCxnSpPr>
                  <p:nvPr/>
                </p:nvCxnSpPr>
                <p:spPr bwMode="auto">
                  <a:xfrm rot="5400000">
                    <a:off x="1188992" y="5029202"/>
                    <a:ext cx="87359" cy="4925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4" name="Straight Connector 303"/>
                  <p:cNvCxnSpPr>
                    <a:stCxn id="297" idx="4"/>
                    <a:endCxn id="299" idx="7"/>
                  </p:cNvCxnSpPr>
                  <p:nvPr/>
                </p:nvCxnSpPr>
                <p:spPr bwMode="auto">
                  <a:xfrm rot="5400000">
                    <a:off x="1493792" y="5029202"/>
                    <a:ext cx="87359" cy="4925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5" name="Straight Connector 304"/>
                  <p:cNvCxnSpPr>
                    <a:stCxn id="299" idx="3"/>
                    <a:endCxn id="300" idx="7"/>
                  </p:cNvCxnSpPr>
                  <p:nvPr/>
                </p:nvCxnSpPr>
                <p:spPr bwMode="auto">
                  <a:xfrm rot="5400000">
                    <a:off x="1360441" y="5151393"/>
                    <a:ext cx="98518" cy="985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6" name="Straight Connector 305"/>
                  <p:cNvCxnSpPr>
                    <a:stCxn id="296" idx="4"/>
                    <a:endCxn id="299" idx="1"/>
                  </p:cNvCxnSpPr>
                  <p:nvPr/>
                </p:nvCxnSpPr>
                <p:spPr bwMode="auto">
                  <a:xfrm rot="16200000" flipH="1">
                    <a:off x="1390650" y="5029201"/>
                    <a:ext cx="87359" cy="4925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7" name="Straight Connector 306"/>
                  <p:cNvCxnSpPr/>
                  <p:nvPr/>
                </p:nvCxnSpPr>
                <p:spPr bwMode="auto">
                  <a:xfrm rot="5400000" flipH="1" flipV="1">
                    <a:off x="9906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8" name="Straight Connector 307"/>
                  <p:cNvCxnSpPr/>
                  <p:nvPr/>
                </p:nvCxnSpPr>
                <p:spPr bwMode="auto">
                  <a:xfrm rot="5400000" flipH="1" flipV="1">
                    <a:off x="11430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9" name="Straight Connector 308"/>
                  <p:cNvCxnSpPr/>
                  <p:nvPr/>
                </p:nvCxnSpPr>
                <p:spPr bwMode="auto">
                  <a:xfrm rot="5400000" flipH="1" flipV="1">
                    <a:off x="12954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0" name="Straight Connector 309"/>
                  <p:cNvCxnSpPr/>
                  <p:nvPr/>
                </p:nvCxnSpPr>
                <p:spPr bwMode="auto">
                  <a:xfrm rot="5400000" flipH="1" flipV="1">
                    <a:off x="14478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rot="5400000" flipH="1" flipV="1">
                    <a:off x="10668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2" name="Straight Connector 311"/>
                  <p:cNvCxnSpPr/>
                  <p:nvPr/>
                </p:nvCxnSpPr>
                <p:spPr bwMode="auto">
                  <a:xfrm rot="5400000" flipH="1" flipV="1">
                    <a:off x="12192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3" name="Straight Connector 312"/>
                  <p:cNvCxnSpPr/>
                  <p:nvPr/>
                </p:nvCxnSpPr>
                <p:spPr bwMode="auto">
                  <a:xfrm rot="5400000" flipH="1" flipV="1">
                    <a:off x="13716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4" name="Straight Connector 313"/>
                  <p:cNvCxnSpPr/>
                  <p:nvPr/>
                </p:nvCxnSpPr>
                <p:spPr bwMode="auto">
                  <a:xfrm rot="5400000" flipH="1" flipV="1">
                    <a:off x="15240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5" name="Straight Connector 314"/>
                  <p:cNvCxnSpPr/>
                  <p:nvPr/>
                </p:nvCxnSpPr>
                <p:spPr bwMode="auto">
                  <a:xfrm rot="5400000" flipH="1" flipV="1">
                    <a:off x="1221577" y="5438776"/>
                    <a:ext cx="2286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346" name="Group 345"/>
              <p:cNvGrpSpPr/>
              <p:nvPr/>
            </p:nvGrpSpPr>
            <p:grpSpPr>
              <a:xfrm>
                <a:off x="2133600" y="2590800"/>
                <a:ext cx="685800" cy="914400"/>
                <a:chOff x="2057400" y="2209800"/>
                <a:chExt cx="685800" cy="914400"/>
              </a:xfrm>
            </p:grpSpPr>
            <p:sp>
              <p:nvSpPr>
                <p:cNvPr id="316" name="Rectangle 315"/>
                <p:cNvSpPr/>
                <p:nvPr/>
              </p:nvSpPr>
              <p:spPr bwMode="auto">
                <a:xfrm rot="16200000">
                  <a:off x="1943100" y="2324100"/>
                  <a:ext cx="914400" cy="685800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322" name="Oval 321"/>
                <p:cNvSpPr/>
                <p:nvPr/>
              </p:nvSpPr>
              <p:spPr bwMode="auto">
                <a:xfrm rot="10800000">
                  <a:off x="2514601" y="2895598"/>
                  <a:ext cx="76200" cy="76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323" name="Oval 322"/>
                <p:cNvSpPr/>
                <p:nvPr/>
              </p:nvSpPr>
              <p:spPr bwMode="auto">
                <a:xfrm rot="10800000">
                  <a:off x="2209801" y="2895598"/>
                  <a:ext cx="76200" cy="76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324" name="Oval 323"/>
                <p:cNvSpPr/>
                <p:nvPr/>
              </p:nvSpPr>
              <p:spPr bwMode="auto">
                <a:xfrm rot="10800000">
                  <a:off x="2362201" y="2743198"/>
                  <a:ext cx="76200" cy="76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cxnSp>
              <p:nvCxnSpPr>
                <p:cNvPr id="325" name="Straight Connector 324"/>
                <p:cNvCxnSpPr>
                  <a:endCxn id="322" idx="1"/>
                </p:cNvCxnSpPr>
                <p:nvPr/>
              </p:nvCxnSpPr>
              <p:spPr bwMode="auto">
                <a:xfrm rot="16200000" flipV="1">
                  <a:off x="2560592" y="2979689"/>
                  <a:ext cx="87362" cy="492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6" name="Straight Connector 325"/>
                <p:cNvCxnSpPr>
                  <a:stCxn id="322" idx="5"/>
                  <a:endCxn id="324" idx="1"/>
                </p:cNvCxnSpPr>
                <p:nvPr/>
              </p:nvCxnSpPr>
              <p:spPr bwMode="auto">
                <a:xfrm rot="16200000" flipV="1">
                  <a:off x="2427242" y="2808239"/>
                  <a:ext cx="98518" cy="985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7" name="Straight Connector 326"/>
                <p:cNvCxnSpPr>
                  <a:endCxn id="322" idx="7"/>
                </p:cNvCxnSpPr>
                <p:nvPr/>
              </p:nvCxnSpPr>
              <p:spPr bwMode="auto">
                <a:xfrm rot="5400000" flipH="1" flipV="1">
                  <a:off x="2457450" y="2979689"/>
                  <a:ext cx="87360" cy="492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8" name="Straight Connector 327"/>
                <p:cNvCxnSpPr>
                  <a:endCxn id="323" idx="7"/>
                </p:cNvCxnSpPr>
                <p:nvPr/>
              </p:nvCxnSpPr>
              <p:spPr bwMode="auto">
                <a:xfrm rot="5400000" flipH="1" flipV="1">
                  <a:off x="2152650" y="2979689"/>
                  <a:ext cx="87360" cy="492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9" name="Straight Connector 328"/>
                <p:cNvCxnSpPr>
                  <a:stCxn id="323" idx="3"/>
                  <a:endCxn id="324" idx="7"/>
                </p:cNvCxnSpPr>
                <p:nvPr/>
              </p:nvCxnSpPr>
              <p:spPr bwMode="auto">
                <a:xfrm rot="5400000" flipH="1" flipV="1">
                  <a:off x="2274842" y="2808239"/>
                  <a:ext cx="98518" cy="985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0" name="Straight Connector 329"/>
                <p:cNvCxnSpPr>
                  <a:endCxn id="323" idx="1"/>
                </p:cNvCxnSpPr>
                <p:nvPr/>
              </p:nvCxnSpPr>
              <p:spPr bwMode="auto">
                <a:xfrm rot="16200000" flipV="1">
                  <a:off x="2255792" y="2979689"/>
                  <a:ext cx="87362" cy="492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9" name="Straight Connector 338"/>
                <p:cNvCxnSpPr/>
                <p:nvPr/>
              </p:nvCxnSpPr>
              <p:spPr bwMode="auto">
                <a:xfrm rot="5400000">
                  <a:off x="2217420" y="2552700"/>
                  <a:ext cx="3810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47" name="Flowchart: Manual Operation 346"/>
              <p:cNvSpPr/>
              <p:nvPr/>
            </p:nvSpPr>
            <p:spPr bwMode="auto">
              <a:xfrm rot="10800000">
                <a:off x="1562101" y="2209800"/>
                <a:ext cx="762000" cy="152400"/>
              </a:xfrm>
              <a:prstGeom prst="flowChartManualOperation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 bwMode="auto">
              <a:xfrm rot="16200000">
                <a:off x="1676400" y="1447801"/>
                <a:ext cx="533400" cy="6858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rPr>
                  <a:t>T&amp;S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350" name="Straight Arrow Connector 349"/>
              <p:cNvCxnSpPr>
                <a:stCxn id="347" idx="2"/>
                <a:endCxn id="348" idx="1"/>
              </p:cNvCxnSpPr>
              <p:nvPr/>
            </p:nvCxnSpPr>
            <p:spPr bwMode="auto">
              <a:xfrm rot="16200000" flipV="1">
                <a:off x="1866902" y="2133600"/>
                <a:ext cx="152399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53" name="Straight Arrow Connector 352"/>
              <p:cNvCxnSpPr/>
              <p:nvPr/>
            </p:nvCxnSpPr>
            <p:spPr bwMode="auto">
              <a:xfrm rot="5400000" flipH="1" flipV="1">
                <a:off x="1677194" y="2437606"/>
                <a:ext cx="1524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58" name="Straight Connector 357"/>
              <p:cNvCxnSpPr/>
              <p:nvPr/>
            </p:nvCxnSpPr>
            <p:spPr bwMode="auto">
              <a:xfrm rot="10800000">
                <a:off x="1371600" y="2514600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Straight Connector 359"/>
              <p:cNvCxnSpPr/>
              <p:nvPr/>
            </p:nvCxnSpPr>
            <p:spPr bwMode="auto">
              <a:xfrm rot="5400000" flipH="1" flipV="1">
                <a:off x="1333500" y="2552700"/>
                <a:ext cx="76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Straight Arrow Connector 369"/>
              <p:cNvCxnSpPr/>
              <p:nvPr/>
            </p:nvCxnSpPr>
            <p:spPr bwMode="auto">
              <a:xfrm rot="5400000" flipH="1" flipV="1">
                <a:off x="1980405" y="2437606"/>
                <a:ext cx="1524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71" name="Straight Connector 370"/>
              <p:cNvCxnSpPr/>
              <p:nvPr/>
            </p:nvCxnSpPr>
            <p:spPr bwMode="auto">
              <a:xfrm>
                <a:off x="2055811" y="2514600"/>
                <a:ext cx="45878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Straight Connector 371"/>
              <p:cNvCxnSpPr/>
              <p:nvPr/>
            </p:nvCxnSpPr>
            <p:spPr bwMode="auto">
              <a:xfrm rot="5400000" flipH="1" flipV="1">
                <a:off x="2476500" y="2552700"/>
                <a:ext cx="76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Straight Arrow Connector 376"/>
              <p:cNvCxnSpPr/>
              <p:nvPr/>
            </p:nvCxnSpPr>
            <p:spPr bwMode="auto">
              <a:xfrm rot="5400000" flipH="1" flipV="1">
                <a:off x="1753394" y="1370806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31" name="Rectangle 530"/>
              <p:cNvSpPr/>
              <p:nvPr/>
            </p:nvSpPr>
            <p:spPr bwMode="auto">
              <a:xfrm rot="16200000">
                <a:off x="2324100" y="1638300"/>
                <a:ext cx="990600" cy="6096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rPr>
                  <a:t>AddressDecoder_Resp</a:t>
                </a: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533" name="Straight Arrow Connector 532"/>
              <p:cNvCxnSpPr/>
              <p:nvPr/>
            </p:nvCxnSpPr>
            <p:spPr bwMode="auto">
              <a:xfrm>
                <a:off x="2286000" y="1828800"/>
                <a:ext cx="228600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41" name="Straight Arrow Connector 540"/>
              <p:cNvCxnSpPr>
                <a:endCxn id="531" idx="3"/>
              </p:cNvCxnSpPr>
              <p:nvPr/>
            </p:nvCxnSpPr>
            <p:spPr bwMode="auto">
              <a:xfrm rot="5400000">
                <a:off x="2705100" y="1333500"/>
                <a:ext cx="2286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43" name="Rectangle 542"/>
            <p:cNvSpPr/>
            <p:nvPr/>
          </p:nvSpPr>
          <p:spPr>
            <a:xfrm rot="16200000">
              <a:off x="547449" y="1896189"/>
              <a:ext cx="12192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 smtClean="0"/>
                <a:t>ResponseBlock</a:t>
              </a:r>
              <a:r>
                <a:rPr lang="en-US" sz="1000" dirty="0" smtClean="0"/>
                <a:t> 0</a:t>
              </a:r>
              <a:endParaRPr lang="en-US" sz="1000" dirty="0" smtClean="0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5943600" y="1219200"/>
            <a:ext cx="2286000" cy="2362200"/>
            <a:chOff x="914400" y="1219200"/>
            <a:chExt cx="2286000" cy="2362200"/>
          </a:xfrm>
        </p:grpSpPr>
        <p:grpSp>
          <p:nvGrpSpPr>
            <p:cNvPr id="549" name="Group 541"/>
            <p:cNvGrpSpPr/>
            <p:nvPr/>
          </p:nvGrpSpPr>
          <p:grpSpPr>
            <a:xfrm>
              <a:off x="914400" y="1219200"/>
              <a:ext cx="2286000" cy="2362200"/>
              <a:chOff x="914400" y="1219200"/>
              <a:chExt cx="2286000" cy="2362200"/>
            </a:xfrm>
          </p:grpSpPr>
          <p:sp>
            <p:nvSpPr>
              <p:cNvPr id="551" name="Rectangle 550"/>
              <p:cNvSpPr/>
              <p:nvPr/>
            </p:nvSpPr>
            <p:spPr bwMode="auto">
              <a:xfrm>
                <a:off x="914400" y="1371600"/>
                <a:ext cx="2286000" cy="22098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grpSp>
            <p:nvGrpSpPr>
              <p:cNvPr id="552" name="Group 339"/>
              <p:cNvGrpSpPr/>
              <p:nvPr/>
            </p:nvGrpSpPr>
            <p:grpSpPr>
              <a:xfrm>
                <a:off x="1028700" y="2590800"/>
                <a:ext cx="685800" cy="914400"/>
                <a:chOff x="1066800" y="1676400"/>
                <a:chExt cx="685800" cy="914400"/>
              </a:xfrm>
            </p:grpSpPr>
            <p:sp>
              <p:nvSpPr>
                <p:cNvPr id="578" name="Rectangle 577"/>
                <p:cNvSpPr/>
                <p:nvPr/>
              </p:nvSpPr>
              <p:spPr bwMode="auto">
                <a:xfrm rot="16200000">
                  <a:off x="952500" y="1790700"/>
                  <a:ext cx="914400" cy="685800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grpSp>
              <p:nvGrpSpPr>
                <p:cNvPr id="579" name="Group 292"/>
                <p:cNvGrpSpPr/>
                <p:nvPr/>
              </p:nvGrpSpPr>
              <p:grpSpPr>
                <a:xfrm rot="10800000">
                  <a:off x="1143001" y="1752600"/>
                  <a:ext cx="533400" cy="752476"/>
                  <a:chOff x="1066800" y="4800600"/>
                  <a:chExt cx="533400" cy="752476"/>
                </a:xfrm>
              </p:grpSpPr>
              <p:sp>
                <p:nvSpPr>
                  <p:cNvPr id="580" name="Oval 579"/>
                  <p:cNvSpPr/>
                  <p:nvPr/>
                </p:nvSpPr>
                <p:spPr bwMode="auto">
                  <a:xfrm>
                    <a:off x="1066800" y="49339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sp>
                <p:nvSpPr>
                  <p:cNvPr id="581" name="Oval 580"/>
                  <p:cNvSpPr/>
                  <p:nvPr/>
                </p:nvSpPr>
                <p:spPr bwMode="auto">
                  <a:xfrm>
                    <a:off x="1219200" y="49339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sp>
                <p:nvSpPr>
                  <p:cNvPr id="582" name="Oval 581"/>
                  <p:cNvSpPr/>
                  <p:nvPr/>
                </p:nvSpPr>
                <p:spPr bwMode="auto">
                  <a:xfrm>
                    <a:off x="1371600" y="49339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sp>
                <p:nvSpPr>
                  <p:cNvPr id="583" name="Oval 582"/>
                  <p:cNvSpPr/>
                  <p:nvPr/>
                </p:nvSpPr>
                <p:spPr bwMode="auto">
                  <a:xfrm>
                    <a:off x="1524000" y="49339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sp>
                <p:nvSpPr>
                  <p:cNvPr id="584" name="Oval 583"/>
                  <p:cNvSpPr/>
                  <p:nvPr/>
                </p:nvSpPr>
                <p:spPr bwMode="auto">
                  <a:xfrm>
                    <a:off x="1143000" y="50863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sp>
                <p:nvSpPr>
                  <p:cNvPr id="585" name="Oval 584"/>
                  <p:cNvSpPr/>
                  <p:nvPr/>
                </p:nvSpPr>
                <p:spPr bwMode="auto">
                  <a:xfrm>
                    <a:off x="1447800" y="50863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sp>
                <p:nvSpPr>
                  <p:cNvPr id="586" name="Oval 585"/>
                  <p:cNvSpPr/>
                  <p:nvPr/>
                </p:nvSpPr>
                <p:spPr bwMode="auto">
                  <a:xfrm>
                    <a:off x="1295400" y="5238752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-96" charset="-128"/>
                    </a:endParaRPr>
                  </a:p>
                </p:txBody>
              </p:sp>
              <p:cxnSp>
                <p:nvCxnSpPr>
                  <p:cNvPr id="587" name="Straight Connector 586"/>
                  <p:cNvCxnSpPr>
                    <a:stCxn id="580" idx="4"/>
                    <a:endCxn id="584" idx="1"/>
                  </p:cNvCxnSpPr>
                  <p:nvPr/>
                </p:nvCxnSpPr>
                <p:spPr bwMode="auto">
                  <a:xfrm rot="16200000" flipH="1">
                    <a:off x="1085850" y="5029201"/>
                    <a:ext cx="87359" cy="4925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8" name="Straight Connector 587"/>
                  <p:cNvCxnSpPr>
                    <a:stCxn id="584" idx="5"/>
                    <a:endCxn id="586" idx="1"/>
                  </p:cNvCxnSpPr>
                  <p:nvPr/>
                </p:nvCxnSpPr>
                <p:spPr bwMode="auto">
                  <a:xfrm rot="16200000" flipH="1">
                    <a:off x="1208041" y="5151393"/>
                    <a:ext cx="98518" cy="985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9" name="Straight Connector 588"/>
                  <p:cNvCxnSpPr>
                    <a:stCxn id="581" idx="4"/>
                    <a:endCxn id="584" idx="7"/>
                  </p:cNvCxnSpPr>
                  <p:nvPr/>
                </p:nvCxnSpPr>
                <p:spPr bwMode="auto">
                  <a:xfrm rot="5400000">
                    <a:off x="1188992" y="5029202"/>
                    <a:ext cx="87359" cy="4925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0" name="Straight Connector 589"/>
                  <p:cNvCxnSpPr>
                    <a:stCxn id="583" idx="4"/>
                    <a:endCxn id="585" idx="7"/>
                  </p:cNvCxnSpPr>
                  <p:nvPr/>
                </p:nvCxnSpPr>
                <p:spPr bwMode="auto">
                  <a:xfrm rot="5400000">
                    <a:off x="1493792" y="5029202"/>
                    <a:ext cx="87359" cy="4925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1" name="Straight Connector 590"/>
                  <p:cNvCxnSpPr>
                    <a:stCxn id="585" idx="3"/>
                    <a:endCxn id="586" idx="7"/>
                  </p:cNvCxnSpPr>
                  <p:nvPr/>
                </p:nvCxnSpPr>
                <p:spPr bwMode="auto">
                  <a:xfrm rot="5400000">
                    <a:off x="1360441" y="5151393"/>
                    <a:ext cx="98518" cy="985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2" name="Straight Connector 591"/>
                  <p:cNvCxnSpPr>
                    <a:stCxn id="582" idx="4"/>
                    <a:endCxn id="585" idx="1"/>
                  </p:cNvCxnSpPr>
                  <p:nvPr/>
                </p:nvCxnSpPr>
                <p:spPr bwMode="auto">
                  <a:xfrm rot="16200000" flipH="1">
                    <a:off x="1390650" y="5029201"/>
                    <a:ext cx="87359" cy="4925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3" name="Straight Connector 592"/>
                  <p:cNvCxnSpPr/>
                  <p:nvPr/>
                </p:nvCxnSpPr>
                <p:spPr bwMode="auto">
                  <a:xfrm rot="5400000" flipH="1" flipV="1">
                    <a:off x="9906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4" name="Straight Connector 593"/>
                  <p:cNvCxnSpPr/>
                  <p:nvPr/>
                </p:nvCxnSpPr>
                <p:spPr bwMode="auto">
                  <a:xfrm rot="5400000" flipH="1" flipV="1">
                    <a:off x="11430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5" name="Straight Connector 594"/>
                  <p:cNvCxnSpPr/>
                  <p:nvPr/>
                </p:nvCxnSpPr>
                <p:spPr bwMode="auto">
                  <a:xfrm rot="5400000" flipH="1" flipV="1">
                    <a:off x="12954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6" name="Straight Connector 595"/>
                  <p:cNvCxnSpPr/>
                  <p:nvPr/>
                </p:nvCxnSpPr>
                <p:spPr bwMode="auto">
                  <a:xfrm rot="5400000" flipH="1" flipV="1">
                    <a:off x="14478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7" name="Straight Connector 596"/>
                  <p:cNvCxnSpPr/>
                  <p:nvPr/>
                </p:nvCxnSpPr>
                <p:spPr bwMode="auto">
                  <a:xfrm rot="5400000" flipH="1" flipV="1">
                    <a:off x="10668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8" name="Straight Connector 597"/>
                  <p:cNvCxnSpPr/>
                  <p:nvPr/>
                </p:nvCxnSpPr>
                <p:spPr bwMode="auto">
                  <a:xfrm rot="5400000" flipH="1" flipV="1">
                    <a:off x="12192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9" name="Straight Connector 598"/>
                  <p:cNvCxnSpPr/>
                  <p:nvPr/>
                </p:nvCxnSpPr>
                <p:spPr bwMode="auto">
                  <a:xfrm rot="5400000" flipH="1" flipV="1">
                    <a:off x="13716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00" name="Straight Connector 599"/>
                  <p:cNvCxnSpPr/>
                  <p:nvPr/>
                </p:nvCxnSpPr>
                <p:spPr bwMode="auto">
                  <a:xfrm rot="5400000" flipH="1" flipV="1">
                    <a:off x="1524000" y="4876800"/>
                    <a:ext cx="1524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01" name="Straight Connector 600"/>
                  <p:cNvCxnSpPr/>
                  <p:nvPr/>
                </p:nvCxnSpPr>
                <p:spPr bwMode="auto">
                  <a:xfrm rot="5400000" flipH="1" flipV="1">
                    <a:off x="1221577" y="5438776"/>
                    <a:ext cx="2286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553" name="Group 345"/>
              <p:cNvGrpSpPr/>
              <p:nvPr/>
            </p:nvGrpSpPr>
            <p:grpSpPr>
              <a:xfrm>
                <a:off x="2133600" y="2590800"/>
                <a:ext cx="685800" cy="914400"/>
                <a:chOff x="2057400" y="2209800"/>
                <a:chExt cx="685800" cy="914400"/>
              </a:xfrm>
            </p:grpSpPr>
            <p:sp>
              <p:nvSpPr>
                <p:cNvPr id="567" name="Rectangle 566"/>
                <p:cNvSpPr/>
                <p:nvPr/>
              </p:nvSpPr>
              <p:spPr bwMode="auto">
                <a:xfrm rot="16200000">
                  <a:off x="1943100" y="2324100"/>
                  <a:ext cx="914400" cy="685800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568" name="Oval 567"/>
                <p:cNvSpPr/>
                <p:nvPr/>
              </p:nvSpPr>
              <p:spPr bwMode="auto">
                <a:xfrm rot="10800000">
                  <a:off x="2514601" y="2895598"/>
                  <a:ext cx="76200" cy="76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569" name="Oval 568"/>
                <p:cNvSpPr/>
                <p:nvPr/>
              </p:nvSpPr>
              <p:spPr bwMode="auto">
                <a:xfrm rot="10800000">
                  <a:off x="2209801" y="2895598"/>
                  <a:ext cx="76200" cy="76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570" name="Oval 569"/>
                <p:cNvSpPr/>
                <p:nvPr/>
              </p:nvSpPr>
              <p:spPr bwMode="auto">
                <a:xfrm rot="10800000">
                  <a:off x="2362201" y="2743198"/>
                  <a:ext cx="76200" cy="76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cxnSp>
              <p:nvCxnSpPr>
                <p:cNvPr id="571" name="Straight Connector 570"/>
                <p:cNvCxnSpPr>
                  <a:endCxn id="568" idx="1"/>
                </p:cNvCxnSpPr>
                <p:nvPr/>
              </p:nvCxnSpPr>
              <p:spPr bwMode="auto">
                <a:xfrm rot="16200000" flipV="1">
                  <a:off x="2560592" y="2979689"/>
                  <a:ext cx="87362" cy="492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2" name="Straight Connector 571"/>
                <p:cNvCxnSpPr>
                  <a:stCxn id="568" idx="5"/>
                  <a:endCxn id="570" idx="1"/>
                </p:cNvCxnSpPr>
                <p:nvPr/>
              </p:nvCxnSpPr>
              <p:spPr bwMode="auto">
                <a:xfrm rot="16200000" flipV="1">
                  <a:off x="2427242" y="2808239"/>
                  <a:ext cx="98518" cy="985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3" name="Straight Connector 572"/>
                <p:cNvCxnSpPr>
                  <a:endCxn id="568" idx="7"/>
                </p:cNvCxnSpPr>
                <p:nvPr/>
              </p:nvCxnSpPr>
              <p:spPr bwMode="auto">
                <a:xfrm rot="5400000" flipH="1" flipV="1">
                  <a:off x="2457450" y="2979689"/>
                  <a:ext cx="87360" cy="492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4" name="Straight Connector 573"/>
                <p:cNvCxnSpPr>
                  <a:endCxn id="569" idx="7"/>
                </p:cNvCxnSpPr>
                <p:nvPr/>
              </p:nvCxnSpPr>
              <p:spPr bwMode="auto">
                <a:xfrm rot="5400000" flipH="1" flipV="1">
                  <a:off x="2152650" y="2979689"/>
                  <a:ext cx="87360" cy="492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5" name="Straight Connector 574"/>
                <p:cNvCxnSpPr>
                  <a:stCxn id="569" idx="3"/>
                  <a:endCxn id="570" idx="7"/>
                </p:cNvCxnSpPr>
                <p:nvPr/>
              </p:nvCxnSpPr>
              <p:spPr bwMode="auto">
                <a:xfrm rot="5400000" flipH="1" flipV="1">
                  <a:off x="2274842" y="2808239"/>
                  <a:ext cx="98518" cy="985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6" name="Straight Connector 575"/>
                <p:cNvCxnSpPr>
                  <a:endCxn id="569" idx="1"/>
                </p:cNvCxnSpPr>
                <p:nvPr/>
              </p:nvCxnSpPr>
              <p:spPr bwMode="auto">
                <a:xfrm rot="16200000" flipV="1">
                  <a:off x="2255792" y="2979689"/>
                  <a:ext cx="87362" cy="492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7" name="Straight Connector 576"/>
                <p:cNvCxnSpPr/>
                <p:nvPr/>
              </p:nvCxnSpPr>
              <p:spPr bwMode="auto">
                <a:xfrm rot="5400000">
                  <a:off x="2217420" y="2552700"/>
                  <a:ext cx="3810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54" name="Flowchart: Manual Operation 553"/>
              <p:cNvSpPr/>
              <p:nvPr/>
            </p:nvSpPr>
            <p:spPr bwMode="auto">
              <a:xfrm rot="10800000">
                <a:off x="1562101" y="2209800"/>
                <a:ext cx="762000" cy="152400"/>
              </a:xfrm>
              <a:prstGeom prst="flowChartManualOperation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 bwMode="auto">
              <a:xfrm rot="16200000">
                <a:off x="1676400" y="1447801"/>
                <a:ext cx="533400" cy="6858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rPr>
                  <a:t>T&amp;S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556" name="Straight Arrow Connector 555"/>
              <p:cNvCxnSpPr>
                <a:stCxn id="554" idx="2"/>
                <a:endCxn id="555" idx="1"/>
              </p:cNvCxnSpPr>
              <p:nvPr/>
            </p:nvCxnSpPr>
            <p:spPr bwMode="auto">
              <a:xfrm rot="16200000" flipV="1">
                <a:off x="1866902" y="2133600"/>
                <a:ext cx="152399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57" name="Straight Arrow Connector 556"/>
              <p:cNvCxnSpPr/>
              <p:nvPr/>
            </p:nvCxnSpPr>
            <p:spPr bwMode="auto">
              <a:xfrm rot="5400000" flipH="1" flipV="1">
                <a:off x="1677194" y="2437606"/>
                <a:ext cx="1524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58" name="Straight Connector 557"/>
              <p:cNvCxnSpPr/>
              <p:nvPr/>
            </p:nvCxnSpPr>
            <p:spPr bwMode="auto">
              <a:xfrm rot="10800000">
                <a:off x="1371600" y="2514600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9" name="Straight Connector 558"/>
              <p:cNvCxnSpPr/>
              <p:nvPr/>
            </p:nvCxnSpPr>
            <p:spPr bwMode="auto">
              <a:xfrm rot="5400000" flipH="1" flipV="1">
                <a:off x="1333500" y="2552700"/>
                <a:ext cx="76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0" name="Straight Arrow Connector 559"/>
              <p:cNvCxnSpPr/>
              <p:nvPr/>
            </p:nvCxnSpPr>
            <p:spPr bwMode="auto">
              <a:xfrm rot="5400000" flipH="1" flipV="1">
                <a:off x="1980405" y="2437606"/>
                <a:ext cx="1524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61" name="Straight Connector 560"/>
              <p:cNvCxnSpPr/>
              <p:nvPr/>
            </p:nvCxnSpPr>
            <p:spPr bwMode="auto">
              <a:xfrm>
                <a:off x="2055811" y="2514600"/>
                <a:ext cx="45878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2" name="Straight Connector 561"/>
              <p:cNvCxnSpPr/>
              <p:nvPr/>
            </p:nvCxnSpPr>
            <p:spPr bwMode="auto">
              <a:xfrm rot="5400000" flipH="1" flipV="1">
                <a:off x="2476500" y="2552700"/>
                <a:ext cx="76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3" name="Straight Arrow Connector 562"/>
              <p:cNvCxnSpPr/>
              <p:nvPr/>
            </p:nvCxnSpPr>
            <p:spPr bwMode="auto">
              <a:xfrm rot="5400000" flipH="1" flipV="1">
                <a:off x="1753394" y="1370806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64" name="Rectangle 563"/>
              <p:cNvSpPr/>
              <p:nvPr/>
            </p:nvSpPr>
            <p:spPr bwMode="auto">
              <a:xfrm rot="16200000">
                <a:off x="2324100" y="1638300"/>
                <a:ext cx="990600" cy="6096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rPr>
                  <a:t>AddressDecoder_Resp</a:t>
                </a: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565" name="Straight Arrow Connector 564"/>
              <p:cNvCxnSpPr/>
              <p:nvPr/>
            </p:nvCxnSpPr>
            <p:spPr bwMode="auto">
              <a:xfrm>
                <a:off x="2286000" y="1828800"/>
                <a:ext cx="228600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66" name="Straight Arrow Connector 565"/>
              <p:cNvCxnSpPr>
                <a:endCxn id="564" idx="3"/>
              </p:cNvCxnSpPr>
              <p:nvPr/>
            </p:nvCxnSpPr>
            <p:spPr bwMode="auto">
              <a:xfrm rot="5400000">
                <a:off x="2705100" y="1333500"/>
                <a:ext cx="2286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50" name="Rectangle 549"/>
            <p:cNvSpPr/>
            <p:nvPr/>
          </p:nvSpPr>
          <p:spPr>
            <a:xfrm rot="16200000">
              <a:off x="528399" y="1877139"/>
              <a:ext cx="12573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 smtClean="0"/>
                <a:t>ResponseBlock</a:t>
              </a:r>
              <a:r>
                <a:rPr lang="en-US" sz="1000" dirty="0" smtClean="0"/>
                <a:t> 31</a:t>
              </a:r>
              <a:endParaRPr lang="en-US" sz="1000" dirty="0" smtClean="0"/>
            </a:p>
          </p:txBody>
        </p:sp>
      </p:grpSp>
      <p:cxnSp>
        <p:nvCxnSpPr>
          <p:cNvPr id="603" name="Straight Connector 602"/>
          <p:cNvCxnSpPr/>
          <p:nvPr/>
        </p:nvCxnSpPr>
        <p:spPr bwMode="auto">
          <a:xfrm>
            <a:off x="3429000" y="2438400"/>
            <a:ext cx="2209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4" name="Straight Connector 603"/>
          <p:cNvCxnSpPr/>
          <p:nvPr/>
        </p:nvCxnSpPr>
        <p:spPr bwMode="auto">
          <a:xfrm>
            <a:off x="5181600" y="4800600"/>
            <a:ext cx="9906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06" name="Rectangle 605"/>
          <p:cNvSpPr/>
          <p:nvPr/>
        </p:nvSpPr>
        <p:spPr bwMode="auto">
          <a:xfrm>
            <a:off x="914400" y="3657600"/>
            <a:ext cx="73152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WIRING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10" name="Rectangle 609"/>
          <p:cNvSpPr/>
          <p:nvPr/>
        </p:nvSpPr>
        <p:spPr>
          <a:xfrm>
            <a:off x="1524000" y="5943600"/>
            <a:ext cx="45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XP 0</a:t>
            </a:r>
            <a:endParaRPr lang="en-US" sz="1000" dirty="0" smtClean="0"/>
          </a:p>
        </p:txBody>
      </p:sp>
      <p:sp>
        <p:nvSpPr>
          <p:cNvPr id="611" name="Rectangle 610"/>
          <p:cNvSpPr/>
          <p:nvPr/>
        </p:nvSpPr>
        <p:spPr>
          <a:xfrm>
            <a:off x="3886200" y="5943600"/>
            <a:ext cx="45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XP 1</a:t>
            </a:r>
            <a:endParaRPr lang="en-US" sz="1000" dirty="0" smtClean="0"/>
          </a:p>
        </p:txBody>
      </p:sp>
      <p:sp>
        <p:nvSpPr>
          <p:cNvPr id="612" name="Rectangle 611"/>
          <p:cNvSpPr/>
          <p:nvPr/>
        </p:nvSpPr>
        <p:spPr>
          <a:xfrm>
            <a:off x="7239000" y="5943600"/>
            <a:ext cx="76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DMA3</a:t>
            </a: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F056D-1228-4532-BF45-7E8A2AA3A0FE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52400"/>
            <a:ext cx="8108950" cy="685800"/>
          </a:xfrm>
        </p:spPr>
        <p:txBody>
          <a:bodyPr/>
          <a:lstStyle/>
          <a:p>
            <a:r>
              <a:rPr lang="en-US" dirty="0" smtClean="0"/>
              <a:t>Hierarchy: </a:t>
            </a:r>
            <a:r>
              <a:rPr lang="en-US" dirty="0" smtClean="0"/>
              <a:t>RequestBlock2CH</a:t>
            </a:r>
            <a:endParaRPr lang="en-US" dirty="0"/>
          </a:p>
        </p:txBody>
      </p:sp>
      <p:grpSp>
        <p:nvGrpSpPr>
          <p:cNvPr id="891" name="Group 890"/>
          <p:cNvGrpSpPr/>
          <p:nvPr/>
        </p:nvGrpSpPr>
        <p:grpSpPr>
          <a:xfrm>
            <a:off x="238125" y="914400"/>
            <a:ext cx="3267075" cy="4572000"/>
            <a:chOff x="238125" y="914400"/>
            <a:chExt cx="3276715" cy="5486400"/>
          </a:xfrm>
        </p:grpSpPr>
        <p:grpSp>
          <p:nvGrpSpPr>
            <p:cNvPr id="889" name="Group 888"/>
            <p:cNvGrpSpPr/>
            <p:nvPr/>
          </p:nvGrpSpPr>
          <p:grpSpPr>
            <a:xfrm>
              <a:off x="304800" y="914400"/>
              <a:ext cx="3210040" cy="3962400"/>
              <a:chOff x="304800" y="914400"/>
              <a:chExt cx="3210040" cy="3962400"/>
            </a:xfrm>
          </p:grpSpPr>
          <p:sp>
            <p:nvSpPr>
              <p:cNvPr id="109" name="Rectangle 108"/>
              <p:cNvSpPr/>
              <p:nvPr/>
            </p:nvSpPr>
            <p:spPr bwMode="auto">
              <a:xfrm>
                <a:off x="710169" y="914400"/>
                <a:ext cx="2795031" cy="3962400"/>
              </a:xfrm>
              <a:prstGeom prst="rect">
                <a:avLst/>
              </a:prstGeom>
              <a:solidFill>
                <a:srgbClr val="CECFD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 smtClean="0"/>
              </a:p>
            </p:txBody>
          </p:sp>
          <p:cxnSp>
            <p:nvCxnSpPr>
              <p:cNvPr id="506" name="Straight Connector 505"/>
              <p:cNvCxnSpPr/>
              <p:nvPr/>
            </p:nvCxnSpPr>
            <p:spPr bwMode="auto">
              <a:xfrm rot="5400000" flipH="1" flipV="1">
                <a:off x="2073663" y="3835831"/>
                <a:ext cx="127602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5" name="Straight Connector 504"/>
              <p:cNvCxnSpPr/>
              <p:nvPr/>
            </p:nvCxnSpPr>
            <p:spPr bwMode="auto">
              <a:xfrm rot="16200000" flipV="1">
                <a:off x="988057" y="3197816"/>
                <a:ext cx="2552054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Straight Connector 503"/>
              <p:cNvCxnSpPr/>
              <p:nvPr/>
            </p:nvCxnSpPr>
            <p:spPr bwMode="auto">
              <a:xfrm rot="5400000" flipH="1" flipV="1">
                <a:off x="111366" y="2929180"/>
                <a:ext cx="308932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0" name="Straight Connector 499"/>
              <p:cNvCxnSpPr>
                <a:stCxn id="445" idx="4"/>
                <a:endCxn id="361" idx="0"/>
              </p:cNvCxnSpPr>
              <p:nvPr/>
            </p:nvCxnSpPr>
            <p:spPr bwMode="auto">
              <a:xfrm rot="5400000" flipH="1">
                <a:off x="-294204" y="2626963"/>
                <a:ext cx="302216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1" name="Oval 360"/>
              <p:cNvSpPr/>
              <p:nvPr/>
            </p:nvSpPr>
            <p:spPr bwMode="auto">
              <a:xfrm>
                <a:off x="1115538" y="1115878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390" name="Straight Connector 389"/>
              <p:cNvCxnSpPr/>
              <p:nvPr/>
            </p:nvCxnSpPr>
            <p:spPr bwMode="auto">
              <a:xfrm>
                <a:off x="710169" y="1115878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2" name="Straight Connector 391"/>
              <p:cNvCxnSpPr/>
              <p:nvPr/>
            </p:nvCxnSpPr>
            <p:spPr bwMode="auto">
              <a:xfrm>
                <a:off x="710169" y="1317356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Straight Arrow Connector 394"/>
              <p:cNvCxnSpPr/>
              <p:nvPr/>
            </p:nvCxnSpPr>
            <p:spPr bwMode="auto">
              <a:xfrm>
                <a:off x="980415" y="1115878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97" name="Straight Arrow Connector 396"/>
              <p:cNvCxnSpPr/>
              <p:nvPr/>
            </p:nvCxnSpPr>
            <p:spPr bwMode="auto">
              <a:xfrm flipV="1">
                <a:off x="980415" y="1250197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98" name="Oval 397"/>
              <p:cNvSpPr/>
              <p:nvPr/>
            </p:nvSpPr>
            <p:spPr bwMode="auto">
              <a:xfrm>
                <a:off x="1115538" y="1518834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399" name="Straight Connector 398"/>
              <p:cNvCxnSpPr/>
              <p:nvPr/>
            </p:nvCxnSpPr>
            <p:spPr bwMode="auto">
              <a:xfrm>
                <a:off x="710169" y="1518834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0" name="Straight Connector 399"/>
              <p:cNvCxnSpPr/>
              <p:nvPr/>
            </p:nvCxnSpPr>
            <p:spPr bwMode="auto">
              <a:xfrm>
                <a:off x="710169" y="1720312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Straight Arrow Connector 400"/>
              <p:cNvCxnSpPr/>
              <p:nvPr/>
            </p:nvCxnSpPr>
            <p:spPr bwMode="auto">
              <a:xfrm>
                <a:off x="980415" y="1518834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2" name="Straight Arrow Connector 401"/>
              <p:cNvCxnSpPr/>
              <p:nvPr/>
            </p:nvCxnSpPr>
            <p:spPr bwMode="auto">
              <a:xfrm flipV="1">
                <a:off x="980415" y="1653153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03" name="Oval 402"/>
              <p:cNvSpPr/>
              <p:nvPr/>
            </p:nvSpPr>
            <p:spPr bwMode="auto">
              <a:xfrm>
                <a:off x="1115538" y="1921790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04" name="Straight Connector 403"/>
              <p:cNvCxnSpPr/>
              <p:nvPr/>
            </p:nvCxnSpPr>
            <p:spPr bwMode="auto">
              <a:xfrm>
                <a:off x="710169" y="1921790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Straight Connector 404"/>
              <p:cNvCxnSpPr/>
              <p:nvPr/>
            </p:nvCxnSpPr>
            <p:spPr bwMode="auto">
              <a:xfrm>
                <a:off x="710169" y="2123268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Straight Arrow Connector 405"/>
              <p:cNvCxnSpPr/>
              <p:nvPr/>
            </p:nvCxnSpPr>
            <p:spPr bwMode="auto">
              <a:xfrm>
                <a:off x="980415" y="1921790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7" name="Straight Arrow Connector 406"/>
              <p:cNvCxnSpPr/>
              <p:nvPr/>
            </p:nvCxnSpPr>
            <p:spPr bwMode="auto">
              <a:xfrm flipV="1">
                <a:off x="980415" y="2056108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08" name="Oval 407"/>
              <p:cNvSpPr/>
              <p:nvPr/>
            </p:nvSpPr>
            <p:spPr bwMode="auto">
              <a:xfrm>
                <a:off x="1115538" y="2324746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09" name="Straight Connector 408"/>
              <p:cNvCxnSpPr/>
              <p:nvPr/>
            </p:nvCxnSpPr>
            <p:spPr bwMode="auto">
              <a:xfrm>
                <a:off x="710169" y="2324746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Straight Connector 409"/>
              <p:cNvCxnSpPr/>
              <p:nvPr/>
            </p:nvCxnSpPr>
            <p:spPr bwMode="auto">
              <a:xfrm>
                <a:off x="710169" y="2526224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Straight Arrow Connector 410"/>
              <p:cNvCxnSpPr/>
              <p:nvPr/>
            </p:nvCxnSpPr>
            <p:spPr bwMode="auto">
              <a:xfrm>
                <a:off x="980415" y="2324746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2" name="Straight Arrow Connector 411"/>
              <p:cNvCxnSpPr/>
              <p:nvPr/>
            </p:nvCxnSpPr>
            <p:spPr bwMode="auto">
              <a:xfrm flipV="1">
                <a:off x="980415" y="2459064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3" name="Oval 412"/>
              <p:cNvSpPr/>
              <p:nvPr/>
            </p:nvSpPr>
            <p:spPr bwMode="auto">
              <a:xfrm>
                <a:off x="1520907" y="1317356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414" name="Oval 413"/>
              <p:cNvSpPr/>
              <p:nvPr/>
            </p:nvSpPr>
            <p:spPr bwMode="auto">
              <a:xfrm>
                <a:off x="1520907" y="2123268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16" name="Straight Arrow Connector 415"/>
              <p:cNvCxnSpPr>
                <a:stCxn id="361" idx="6"/>
                <a:endCxn id="413" idx="1"/>
              </p:cNvCxnSpPr>
              <p:nvPr/>
            </p:nvCxnSpPr>
            <p:spPr bwMode="auto">
              <a:xfrm>
                <a:off x="1318223" y="1216617"/>
                <a:ext cx="232367" cy="13024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8" name="Straight Arrow Connector 417"/>
              <p:cNvCxnSpPr>
                <a:stCxn id="398" idx="6"/>
                <a:endCxn id="413" idx="3"/>
              </p:cNvCxnSpPr>
              <p:nvPr/>
            </p:nvCxnSpPr>
            <p:spPr bwMode="auto">
              <a:xfrm flipV="1">
                <a:off x="1318223" y="1489328"/>
                <a:ext cx="232367" cy="13024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2" name="Straight Arrow Connector 421"/>
              <p:cNvCxnSpPr>
                <a:stCxn id="403" idx="6"/>
                <a:endCxn id="414" idx="1"/>
              </p:cNvCxnSpPr>
              <p:nvPr/>
            </p:nvCxnSpPr>
            <p:spPr bwMode="auto">
              <a:xfrm>
                <a:off x="1318223" y="2022529"/>
                <a:ext cx="232367" cy="13024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4" name="Straight Arrow Connector 423"/>
              <p:cNvCxnSpPr>
                <a:stCxn id="408" idx="6"/>
                <a:endCxn id="414" idx="3"/>
              </p:cNvCxnSpPr>
              <p:nvPr/>
            </p:nvCxnSpPr>
            <p:spPr bwMode="auto">
              <a:xfrm flipV="1">
                <a:off x="1318223" y="2295240"/>
                <a:ext cx="232367" cy="13024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25" name="Oval 424"/>
              <p:cNvSpPr/>
              <p:nvPr/>
            </p:nvSpPr>
            <p:spPr bwMode="auto">
              <a:xfrm>
                <a:off x="2128961" y="1787471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27" name="Straight Arrow Connector 426"/>
              <p:cNvCxnSpPr>
                <a:stCxn id="413" idx="6"/>
                <a:endCxn id="425" idx="1"/>
              </p:cNvCxnSpPr>
              <p:nvPr/>
            </p:nvCxnSpPr>
            <p:spPr bwMode="auto">
              <a:xfrm>
                <a:off x="1723592" y="1418095"/>
                <a:ext cx="435052" cy="39888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9" name="Straight Arrow Connector 428"/>
              <p:cNvCxnSpPr>
                <a:stCxn id="414" idx="6"/>
              </p:cNvCxnSpPr>
              <p:nvPr/>
            </p:nvCxnSpPr>
            <p:spPr bwMode="auto">
              <a:xfrm flipV="1">
                <a:off x="1723592" y="1921790"/>
                <a:ext cx="405369" cy="30221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30" name="Oval 429"/>
              <p:cNvSpPr/>
              <p:nvPr/>
            </p:nvSpPr>
            <p:spPr bwMode="auto">
              <a:xfrm>
                <a:off x="1115538" y="2727702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31" name="Straight Connector 430"/>
              <p:cNvCxnSpPr/>
              <p:nvPr/>
            </p:nvCxnSpPr>
            <p:spPr bwMode="auto">
              <a:xfrm>
                <a:off x="710169" y="2727702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Straight Connector 431"/>
              <p:cNvCxnSpPr/>
              <p:nvPr/>
            </p:nvCxnSpPr>
            <p:spPr bwMode="auto">
              <a:xfrm>
                <a:off x="710169" y="2929180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Straight Arrow Connector 432"/>
              <p:cNvCxnSpPr/>
              <p:nvPr/>
            </p:nvCxnSpPr>
            <p:spPr bwMode="auto">
              <a:xfrm>
                <a:off x="980415" y="2727702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4" name="Straight Arrow Connector 433"/>
              <p:cNvCxnSpPr/>
              <p:nvPr/>
            </p:nvCxnSpPr>
            <p:spPr bwMode="auto">
              <a:xfrm flipV="1">
                <a:off x="980415" y="2862020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35" name="Oval 434"/>
              <p:cNvSpPr/>
              <p:nvPr/>
            </p:nvSpPr>
            <p:spPr bwMode="auto">
              <a:xfrm>
                <a:off x="1115538" y="3130658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36" name="Straight Connector 435"/>
              <p:cNvCxnSpPr/>
              <p:nvPr/>
            </p:nvCxnSpPr>
            <p:spPr bwMode="auto">
              <a:xfrm>
                <a:off x="710169" y="3130658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Straight Connector 436"/>
              <p:cNvCxnSpPr/>
              <p:nvPr/>
            </p:nvCxnSpPr>
            <p:spPr bwMode="auto">
              <a:xfrm>
                <a:off x="710169" y="3332136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8" name="Straight Arrow Connector 437"/>
              <p:cNvCxnSpPr/>
              <p:nvPr/>
            </p:nvCxnSpPr>
            <p:spPr bwMode="auto">
              <a:xfrm>
                <a:off x="980415" y="3130658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9" name="Straight Arrow Connector 438"/>
              <p:cNvCxnSpPr/>
              <p:nvPr/>
            </p:nvCxnSpPr>
            <p:spPr bwMode="auto">
              <a:xfrm flipV="1">
                <a:off x="980415" y="3264976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40" name="Oval 439"/>
              <p:cNvSpPr/>
              <p:nvPr/>
            </p:nvSpPr>
            <p:spPr bwMode="auto">
              <a:xfrm>
                <a:off x="1115538" y="3533614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41" name="Straight Connector 440"/>
              <p:cNvCxnSpPr/>
              <p:nvPr/>
            </p:nvCxnSpPr>
            <p:spPr bwMode="auto">
              <a:xfrm>
                <a:off x="710169" y="3533614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2" name="Straight Connector 441"/>
              <p:cNvCxnSpPr/>
              <p:nvPr/>
            </p:nvCxnSpPr>
            <p:spPr bwMode="auto">
              <a:xfrm>
                <a:off x="710169" y="3735092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3" name="Straight Arrow Connector 442"/>
              <p:cNvCxnSpPr/>
              <p:nvPr/>
            </p:nvCxnSpPr>
            <p:spPr bwMode="auto">
              <a:xfrm>
                <a:off x="980415" y="3533614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4" name="Straight Arrow Connector 443"/>
              <p:cNvCxnSpPr/>
              <p:nvPr/>
            </p:nvCxnSpPr>
            <p:spPr bwMode="auto">
              <a:xfrm flipV="1">
                <a:off x="980415" y="3667932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45" name="Oval 444"/>
              <p:cNvSpPr/>
              <p:nvPr/>
            </p:nvSpPr>
            <p:spPr bwMode="auto">
              <a:xfrm>
                <a:off x="1115538" y="3936569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46" name="Straight Connector 445"/>
              <p:cNvCxnSpPr/>
              <p:nvPr/>
            </p:nvCxnSpPr>
            <p:spPr bwMode="auto">
              <a:xfrm>
                <a:off x="710169" y="3936569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Straight Connector 446"/>
              <p:cNvCxnSpPr/>
              <p:nvPr/>
            </p:nvCxnSpPr>
            <p:spPr bwMode="auto">
              <a:xfrm>
                <a:off x="710169" y="4138047"/>
                <a:ext cx="27024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Straight Arrow Connector 447"/>
              <p:cNvCxnSpPr/>
              <p:nvPr/>
            </p:nvCxnSpPr>
            <p:spPr bwMode="auto">
              <a:xfrm>
                <a:off x="980415" y="3936569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9" name="Straight Arrow Connector 448"/>
              <p:cNvCxnSpPr/>
              <p:nvPr/>
            </p:nvCxnSpPr>
            <p:spPr bwMode="auto">
              <a:xfrm flipV="1">
                <a:off x="980415" y="4070888"/>
                <a:ext cx="135123" cy="671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50" name="Oval 449"/>
              <p:cNvSpPr/>
              <p:nvPr/>
            </p:nvSpPr>
            <p:spPr bwMode="auto">
              <a:xfrm>
                <a:off x="1520907" y="2929180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 bwMode="auto">
              <a:xfrm>
                <a:off x="1520907" y="3735092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52" name="Straight Arrow Connector 451"/>
              <p:cNvCxnSpPr>
                <a:stCxn id="430" idx="6"/>
                <a:endCxn id="450" idx="1"/>
              </p:cNvCxnSpPr>
              <p:nvPr/>
            </p:nvCxnSpPr>
            <p:spPr bwMode="auto">
              <a:xfrm>
                <a:off x="1318223" y="2828441"/>
                <a:ext cx="232367" cy="13024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3" name="Straight Arrow Connector 452"/>
              <p:cNvCxnSpPr>
                <a:stCxn id="435" idx="6"/>
                <a:endCxn id="450" idx="3"/>
              </p:cNvCxnSpPr>
              <p:nvPr/>
            </p:nvCxnSpPr>
            <p:spPr bwMode="auto">
              <a:xfrm flipV="1">
                <a:off x="1318223" y="3101152"/>
                <a:ext cx="232367" cy="13024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4" name="Straight Arrow Connector 453"/>
              <p:cNvCxnSpPr>
                <a:stCxn id="440" idx="6"/>
                <a:endCxn id="451" idx="1"/>
              </p:cNvCxnSpPr>
              <p:nvPr/>
            </p:nvCxnSpPr>
            <p:spPr bwMode="auto">
              <a:xfrm>
                <a:off x="1318223" y="3634353"/>
                <a:ext cx="232367" cy="13024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5" name="Straight Arrow Connector 454"/>
              <p:cNvCxnSpPr>
                <a:stCxn id="445" idx="6"/>
                <a:endCxn id="451" idx="3"/>
              </p:cNvCxnSpPr>
              <p:nvPr/>
            </p:nvCxnSpPr>
            <p:spPr bwMode="auto">
              <a:xfrm flipV="1">
                <a:off x="1318223" y="3907063"/>
                <a:ext cx="232367" cy="13024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56" name="Oval 455"/>
              <p:cNvSpPr/>
              <p:nvPr/>
            </p:nvSpPr>
            <p:spPr bwMode="auto">
              <a:xfrm>
                <a:off x="2128961" y="3399295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57" name="Straight Arrow Connector 456"/>
              <p:cNvCxnSpPr>
                <a:stCxn id="450" idx="6"/>
                <a:endCxn id="456" idx="1"/>
              </p:cNvCxnSpPr>
              <p:nvPr/>
            </p:nvCxnSpPr>
            <p:spPr bwMode="auto">
              <a:xfrm>
                <a:off x="1723592" y="3029919"/>
                <a:ext cx="435052" cy="39888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8" name="Straight Arrow Connector 457"/>
              <p:cNvCxnSpPr>
                <a:stCxn id="451" idx="6"/>
              </p:cNvCxnSpPr>
              <p:nvPr/>
            </p:nvCxnSpPr>
            <p:spPr bwMode="auto">
              <a:xfrm flipV="1">
                <a:off x="1723592" y="3533614"/>
                <a:ext cx="405369" cy="30221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59" name="Oval 458"/>
              <p:cNvSpPr/>
              <p:nvPr/>
            </p:nvSpPr>
            <p:spPr bwMode="auto">
              <a:xfrm>
                <a:off x="2601892" y="2660542"/>
                <a:ext cx="202685" cy="20147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61" name="Straight Arrow Connector 460"/>
              <p:cNvCxnSpPr>
                <a:stCxn id="425" idx="6"/>
              </p:cNvCxnSpPr>
              <p:nvPr/>
            </p:nvCxnSpPr>
            <p:spPr bwMode="auto">
              <a:xfrm>
                <a:off x="2331646" y="1888210"/>
                <a:ext cx="337808" cy="7723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63" name="Straight Arrow Connector 462"/>
              <p:cNvCxnSpPr>
                <a:stCxn id="456" idx="6"/>
              </p:cNvCxnSpPr>
              <p:nvPr/>
            </p:nvCxnSpPr>
            <p:spPr bwMode="auto">
              <a:xfrm flipV="1">
                <a:off x="2331646" y="2862020"/>
                <a:ext cx="337808" cy="63801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65" name="Straight Arrow Connector 464"/>
              <p:cNvCxnSpPr/>
              <p:nvPr/>
            </p:nvCxnSpPr>
            <p:spPr bwMode="auto">
              <a:xfrm>
                <a:off x="2819400" y="2743200"/>
                <a:ext cx="685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77" name="Rectangle 476"/>
              <p:cNvSpPr/>
              <p:nvPr/>
            </p:nvSpPr>
            <p:spPr bwMode="auto">
              <a:xfrm>
                <a:off x="1723592" y="4541003"/>
                <a:ext cx="1351230" cy="26863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 smtClean="0"/>
                  <a:t>RR_FLAG – 4bit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479" name="Straight Connector 478"/>
              <p:cNvCxnSpPr/>
              <p:nvPr/>
            </p:nvCxnSpPr>
            <p:spPr bwMode="auto">
              <a:xfrm rot="16200000" flipH="1">
                <a:off x="2702587" y="2894350"/>
                <a:ext cx="136416" cy="6756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1" name="Straight Connector 480"/>
              <p:cNvCxnSpPr/>
              <p:nvPr/>
            </p:nvCxnSpPr>
            <p:spPr bwMode="auto">
              <a:xfrm rot="16200000" flipH="1">
                <a:off x="2771198" y="2828240"/>
                <a:ext cx="134319" cy="6756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0" name="Straight Arrow Connector 489"/>
              <p:cNvCxnSpPr/>
              <p:nvPr/>
            </p:nvCxnSpPr>
            <p:spPr bwMode="auto">
              <a:xfrm rot="5400000">
                <a:off x="2032946" y="3768669"/>
                <a:ext cx="1543965" cy="7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94" name="Straight Arrow Connector 493"/>
              <p:cNvCxnSpPr/>
              <p:nvPr/>
            </p:nvCxnSpPr>
            <p:spPr bwMode="auto">
              <a:xfrm rot="5400000">
                <a:off x="2066928" y="3735089"/>
                <a:ext cx="1611124" cy="7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96" name="Straight Arrow Connector 495"/>
              <p:cNvCxnSpPr/>
              <p:nvPr/>
            </p:nvCxnSpPr>
            <p:spPr bwMode="auto">
              <a:xfrm rot="5400000" flipH="1" flipV="1">
                <a:off x="1055738" y="4305942"/>
                <a:ext cx="335797" cy="14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17" name="Straight Connector 516"/>
              <p:cNvCxnSpPr/>
              <p:nvPr/>
            </p:nvCxnSpPr>
            <p:spPr bwMode="auto">
              <a:xfrm>
                <a:off x="1216881" y="4473844"/>
                <a:ext cx="124988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0" name="Straight Connector 529"/>
              <p:cNvCxnSpPr/>
              <p:nvPr/>
            </p:nvCxnSpPr>
            <p:spPr bwMode="auto">
              <a:xfrm rot="5400000">
                <a:off x="2027820" y="4507424"/>
                <a:ext cx="6715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2" name="Straight Arrow Connector 531"/>
              <p:cNvCxnSpPr/>
              <p:nvPr/>
            </p:nvCxnSpPr>
            <p:spPr bwMode="auto">
              <a:xfrm rot="5400000" flipH="1" flipV="1">
                <a:off x="1488836" y="4103764"/>
                <a:ext cx="335797" cy="14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34" name="Straight Arrow Connector 533"/>
              <p:cNvCxnSpPr/>
              <p:nvPr/>
            </p:nvCxnSpPr>
            <p:spPr bwMode="auto">
              <a:xfrm rot="5400000" flipH="1" flipV="1">
                <a:off x="2096890" y="3767967"/>
                <a:ext cx="335797" cy="14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35" name="Straight Arrow Connector 534"/>
              <p:cNvCxnSpPr/>
              <p:nvPr/>
            </p:nvCxnSpPr>
            <p:spPr bwMode="auto">
              <a:xfrm rot="5400000" flipH="1" flipV="1">
                <a:off x="2538851" y="3029215"/>
                <a:ext cx="335797" cy="14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40" name="Straight Connector 539"/>
              <p:cNvCxnSpPr/>
              <p:nvPr/>
            </p:nvCxnSpPr>
            <p:spPr bwMode="auto">
              <a:xfrm>
                <a:off x="2175407" y="4473844"/>
                <a:ext cx="5404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2" name="TextBox 541"/>
              <p:cNvSpPr txBox="1"/>
              <p:nvPr/>
            </p:nvSpPr>
            <p:spPr>
              <a:xfrm>
                <a:off x="796989" y="4205207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RR[0]</a:t>
                </a:r>
                <a:endParaRPr lang="en-US" sz="800" dirty="0"/>
              </a:p>
            </p:txBody>
          </p:sp>
          <p:sp>
            <p:nvSpPr>
              <p:cNvPr id="544" name="TextBox 543"/>
              <p:cNvSpPr txBox="1"/>
              <p:nvPr/>
            </p:nvSpPr>
            <p:spPr>
              <a:xfrm>
                <a:off x="1330995" y="4003729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RR[1]</a:t>
                </a:r>
                <a:endParaRPr lang="en-US" sz="800" dirty="0"/>
              </a:p>
            </p:txBody>
          </p:sp>
          <p:sp>
            <p:nvSpPr>
              <p:cNvPr id="545" name="TextBox 544"/>
              <p:cNvSpPr txBox="1"/>
              <p:nvPr/>
            </p:nvSpPr>
            <p:spPr>
              <a:xfrm>
                <a:off x="1926277" y="3667932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RR[2]</a:t>
                </a:r>
                <a:endParaRPr lang="en-US" sz="800" dirty="0"/>
              </a:p>
            </p:txBody>
          </p:sp>
          <p:sp>
            <p:nvSpPr>
              <p:cNvPr id="546" name="TextBox 545"/>
              <p:cNvSpPr txBox="1"/>
              <p:nvPr/>
            </p:nvSpPr>
            <p:spPr>
              <a:xfrm>
                <a:off x="2399207" y="3264976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RR[3]</a:t>
                </a:r>
                <a:endParaRPr lang="en-US" sz="800" dirty="0"/>
              </a:p>
            </p:txBody>
          </p:sp>
          <p:sp>
            <p:nvSpPr>
              <p:cNvPr id="547" name="TextBox 546"/>
              <p:cNvSpPr txBox="1"/>
              <p:nvPr/>
            </p:nvSpPr>
            <p:spPr>
              <a:xfrm>
                <a:off x="304800" y="993154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CH_0</a:t>
                </a:r>
                <a:endParaRPr lang="en-US" sz="800" dirty="0"/>
              </a:p>
            </p:txBody>
          </p:sp>
          <p:sp>
            <p:nvSpPr>
              <p:cNvPr id="548" name="TextBox 547"/>
              <p:cNvSpPr txBox="1"/>
              <p:nvPr/>
            </p:nvSpPr>
            <p:spPr>
              <a:xfrm>
                <a:off x="304800" y="1194632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CH_1</a:t>
                </a:r>
                <a:endParaRPr lang="en-US" sz="800" dirty="0"/>
              </a:p>
            </p:txBody>
          </p:sp>
          <p:sp>
            <p:nvSpPr>
              <p:cNvPr id="549" name="TextBox 548"/>
              <p:cNvSpPr txBox="1"/>
              <p:nvPr/>
            </p:nvSpPr>
            <p:spPr>
              <a:xfrm>
                <a:off x="304800" y="1396110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CH_2</a:t>
                </a:r>
                <a:endParaRPr lang="en-US" sz="800" dirty="0"/>
              </a:p>
            </p:txBody>
          </p:sp>
          <p:sp>
            <p:nvSpPr>
              <p:cNvPr id="552" name="TextBox 551"/>
              <p:cNvSpPr txBox="1"/>
              <p:nvPr/>
            </p:nvSpPr>
            <p:spPr>
              <a:xfrm>
                <a:off x="304800" y="1585993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CH_3</a:t>
                </a:r>
                <a:endParaRPr lang="en-US" sz="800" dirty="0"/>
              </a:p>
            </p:txBody>
          </p:sp>
          <p:sp>
            <p:nvSpPr>
              <p:cNvPr id="553" name="TextBox 552"/>
              <p:cNvSpPr txBox="1"/>
              <p:nvPr/>
            </p:nvSpPr>
            <p:spPr>
              <a:xfrm>
                <a:off x="304800" y="1787471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CH_4</a:t>
                </a:r>
                <a:endParaRPr lang="en-US" sz="800" dirty="0"/>
              </a:p>
            </p:txBody>
          </p:sp>
          <p:sp>
            <p:nvSpPr>
              <p:cNvPr id="579" name="TextBox 578"/>
              <p:cNvSpPr txBox="1"/>
              <p:nvPr/>
            </p:nvSpPr>
            <p:spPr>
              <a:xfrm>
                <a:off x="304800" y="1988949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CH_5</a:t>
                </a:r>
                <a:endParaRPr lang="en-US" sz="800" dirty="0"/>
              </a:p>
            </p:txBody>
          </p:sp>
          <p:sp>
            <p:nvSpPr>
              <p:cNvPr id="602" name="TextBox 601"/>
              <p:cNvSpPr txBox="1"/>
              <p:nvPr/>
            </p:nvSpPr>
            <p:spPr>
              <a:xfrm>
                <a:off x="304800" y="2190427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CH_6</a:t>
                </a:r>
                <a:endParaRPr lang="en-US" sz="800" dirty="0"/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>
                <a:off x="304800" y="2380310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CH_7</a:t>
                </a:r>
                <a:endParaRPr lang="en-US" sz="800" dirty="0"/>
              </a:p>
            </p:txBody>
          </p:sp>
          <p:sp>
            <p:nvSpPr>
              <p:cNvPr id="607" name="TextBox 606"/>
              <p:cNvSpPr txBox="1"/>
              <p:nvPr/>
            </p:nvSpPr>
            <p:spPr>
              <a:xfrm>
                <a:off x="304800" y="2604978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CH_8</a:t>
                </a:r>
                <a:endParaRPr lang="en-US" sz="800" dirty="0"/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304800" y="2806456"/>
                <a:ext cx="39682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CH_9</a:t>
                </a:r>
                <a:endParaRPr lang="en-US" sz="800" dirty="0"/>
              </a:p>
            </p:txBody>
          </p:sp>
          <p:sp>
            <p:nvSpPr>
              <p:cNvPr id="609" name="TextBox 608"/>
              <p:cNvSpPr txBox="1"/>
              <p:nvPr/>
            </p:nvSpPr>
            <p:spPr>
              <a:xfrm>
                <a:off x="304800" y="3007934"/>
                <a:ext cx="447987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CH_10</a:t>
                </a:r>
                <a:endParaRPr lang="en-US" sz="800" dirty="0"/>
              </a:p>
            </p:txBody>
          </p:sp>
          <p:sp>
            <p:nvSpPr>
              <p:cNvPr id="610" name="TextBox 609"/>
              <p:cNvSpPr txBox="1"/>
              <p:nvPr/>
            </p:nvSpPr>
            <p:spPr>
              <a:xfrm>
                <a:off x="304800" y="3197817"/>
                <a:ext cx="447987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CH_11</a:t>
                </a:r>
                <a:endParaRPr lang="en-US" sz="800" dirty="0"/>
              </a:p>
            </p:txBody>
          </p:sp>
          <p:sp>
            <p:nvSpPr>
              <p:cNvPr id="611" name="TextBox 610"/>
              <p:cNvSpPr txBox="1"/>
              <p:nvPr/>
            </p:nvSpPr>
            <p:spPr>
              <a:xfrm>
                <a:off x="304800" y="3410890"/>
                <a:ext cx="447987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CH_12</a:t>
                </a:r>
                <a:endParaRPr lang="en-US" sz="800" dirty="0"/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304800" y="3600773"/>
                <a:ext cx="447987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CH_13</a:t>
                </a:r>
                <a:endParaRPr lang="en-US" sz="800" dirty="0"/>
              </a:p>
            </p:txBody>
          </p:sp>
          <p:sp>
            <p:nvSpPr>
              <p:cNvPr id="613" name="TextBox 612"/>
              <p:cNvSpPr txBox="1"/>
              <p:nvPr/>
            </p:nvSpPr>
            <p:spPr>
              <a:xfrm>
                <a:off x="304800" y="3802251"/>
                <a:ext cx="447987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CH_14</a:t>
                </a:r>
                <a:endParaRPr lang="en-US" sz="800" dirty="0"/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>
                <a:off x="304800" y="4003729"/>
                <a:ext cx="447987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CH_15</a:t>
                </a:r>
                <a:endParaRPr lang="en-US" sz="800" dirty="0"/>
              </a:p>
            </p:txBody>
          </p:sp>
          <p:sp>
            <p:nvSpPr>
              <p:cNvPr id="615" name="TextBox 614"/>
              <p:cNvSpPr txBox="1"/>
              <p:nvPr/>
            </p:nvSpPr>
            <p:spPr>
              <a:xfrm>
                <a:off x="2971800" y="2514600"/>
                <a:ext cx="473570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CH_out</a:t>
                </a:r>
                <a:endParaRPr lang="en-US" sz="800" dirty="0"/>
              </a:p>
            </p:txBody>
          </p:sp>
          <p:sp>
            <p:nvSpPr>
              <p:cNvPr id="616" name="Isosceles Triangle 615"/>
              <p:cNvSpPr/>
              <p:nvPr/>
            </p:nvSpPr>
            <p:spPr bwMode="auto">
              <a:xfrm rot="5400000">
                <a:off x="1690213" y="4708701"/>
                <a:ext cx="134319" cy="67562"/>
              </a:xfrm>
              <a:prstGeom prst="triangl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617" name="Oval 616"/>
              <p:cNvSpPr/>
              <p:nvPr/>
            </p:nvSpPr>
            <p:spPr bwMode="auto">
              <a:xfrm>
                <a:off x="1656030" y="4541003"/>
                <a:ext cx="67562" cy="67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619" name="Straight Arrow Connector 618"/>
              <p:cNvCxnSpPr/>
              <p:nvPr/>
            </p:nvCxnSpPr>
            <p:spPr bwMode="auto">
              <a:xfrm>
                <a:off x="710169" y="4742481"/>
                <a:ext cx="1013423" cy="14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21" name="Straight Arrow Connector 620"/>
              <p:cNvCxnSpPr/>
              <p:nvPr/>
            </p:nvCxnSpPr>
            <p:spPr bwMode="auto">
              <a:xfrm>
                <a:off x="710169" y="4574583"/>
                <a:ext cx="945861" cy="14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24" name="TextBox 623"/>
              <p:cNvSpPr txBox="1"/>
              <p:nvPr/>
            </p:nvSpPr>
            <p:spPr>
              <a:xfrm>
                <a:off x="372362" y="4473844"/>
                <a:ext cx="366974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rst_n</a:t>
                </a:r>
                <a:endParaRPr lang="en-US" sz="800" dirty="0"/>
              </a:p>
            </p:txBody>
          </p:sp>
          <p:sp>
            <p:nvSpPr>
              <p:cNvPr id="625" name="TextBox 624"/>
              <p:cNvSpPr txBox="1"/>
              <p:nvPr/>
            </p:nvSpPr>
            <p:spPr>
              <a:xfrm>
                <a:off x="435579" y="4619758"/>
                <a:ext cx="274591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clk</a:t>
                </a:r>
                <a:endParaRPr lang="en-US" sz="800" dirty="0"/>
              </a:p>
            </p:txBody>
          </p:sp>
          <p:sp>
            <p:nvSpPr>
              <p:cNvPr id="626" name="TextBox 625"/>
              <p:cNvSpPr txBox="1"/>
              <p:nvPr/>
            </p:nvSpPr>
            <p:spPr>
              <a:xfrm>
                <a:off x="2872138" y="4205207"/>
                <a:ext cx="642702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data_req_o</a:t>
                </a:r>
                <a:endParaRPr lang="en-US" sz="800" dirty="0"/>
              </a:p>
            </p:txBody>
          </p:sp>
          <p:sp>
            <p:nvSpPr>
              <p:cNvPr id="627" name="TextBox 626"/>
              <p:cNvSpPr txBox="1"/>
              <p:nvPr/>
            </p:nvSpPr>
            <p:spPr>
              <a:xfrm>
                <a:off x="2872138" y="4070888"/>
                <a:ext cx="592957" cy="18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data_gnt_i</a:t>
                </a:r>
                <a:endParaRPr lang="en-US" sz="800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905000" y="990600"/>
                <a:ext cx="152400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err="1" smtClean="0"/>
                  <a:t>ArbitrationTree</a:t>
                </a:r>
                <a:r>
                  <a:rPr lang="en-US" sz="1000" dirty="0" smtClean="0"/>
                  <a:t>     XP70</a:t>
                </a:r>
                <a:endParaRPr lang="en-US" sz="1000" dirty="0" smtClean="0"/>
              </a:p>
            </p:txBody>
          </p:sp>
        </p:grpSp>
        <p:grpSp>
          <p:nvGrpSpPr>
            <p:cNvPr id="890" name="Group 889"/>
            <p:cNvGrpSpPr/>
            <p:nvPr/>
          </p:nvGrpSpPr>
          <p:grpSpPr>
            <a:xfrm>
              <a:off x="238125" y="4953000"/>
              <a:ext cx="3267075" cy="1447800"/>
              <a:chOff x="238125" y="4953000"/>
              <a:chExt cx="3267075" cy="1447800"/>
            </a:xfrm>
          </p:grpSpPr>
          <p:sp>
            <p:nvSpPr>
              <p:cNvPr id="735" name="Rectangle 734"/>
              <p:cNvSpPr/>
              <p:nvPr/>
            </p:nvSpPr>
            <p:spPr bwMode="auto">
              <a:xfrm>
                <a:off x="696596" y="4953000"/>
                <a:ext cx="2808604" cy="1447800"/>
              </a:xfrm>
              <a:prstGeom prst="rect">
                <a:avLst/>
              </a:prstGeom>
              <a:solidFill>
                <a:srgbClr val="CECFD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 smtClean="0"/>
              </a:p>
            </p:txBody>
          </p:sp>
          <p:cxnSp>
            <p:nvCxnSpPr>
              <p:cNvPr id="739" name="Straight Connector 738"/>
              <p:cNvCxnSpPr>
                <a:stCxn id="784" idx="4"/>
                <a:endCxn id="779" idx="4"/>
              </p:cNvCxnSpPr>
              <p:nvPr/>
            </p:nvCxnSpPr>
            <p:spPr bwMode="auto">
              <a:xfrm rot="5400000" flipH="1">
                <a:off x="988917" y="5479473"/>
                <a:ext cx="39485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79" name="Oval 778"/>
              <p:cNvSpPr/>
              <p:nvPr/>
            </p:nvSpPr>
            <p:spPr bwMode="auto">
              <a:xfrm>
                <a:off x="1088395" y="5084618"/>
                <a:ext cx="195899" cy="19742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780" name="Straight Connector 779"/>
              <p:cNvCxnSpPr/>
              <p:nvPr/>
            </p:nvCxnSpPr>
            <p:spPr bwMode="auto">
              <a:xfrm>
                <a:off x="696597" y="5084618"/>
                <a:ext cx="26119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1" name="Straight Connector 780"/>
              <p:cNvCxnSpPr/>
              <p:nvPr/>
            </p:nvCxnSpPr>
            <p:spPr bwMode="auto">
              <a:xfrm>
                <a:off x="696597" y="5282045"/>
                <a:ext cx="26119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2" name="Straight Arrow Connector 781"/>
              <p:cNvCxnSpPr/>
              <p:nvPr/>
            </p:nvCxnSpPr>
            <p:spPr bwMode="auto">
              <a:xfrm>
                <a:off x="957796" y="5084618"/>
                <a:ext cx="130599" cy="658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83" name="Straight Arrow Connector 782"/>
              <p:cNvCxnSpPr/>
              <p:nvPr/>
            </p:nvCxnSpPr>
            <p:spPr bwMode="auto">
              <a:xfrm flipV="1">
                <a:off x="957796" y="5216236"/>
                <a:ext cx="130599" cy="658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84" name="Oval 783"/>
              <p:cNvSpPr/>
              <p:nvPr/>
            </p:nvSpPr>
            <p:spPr bwMode="auto">
              <a:xfrm>
                <a:off x="1088395" y="5479473"/>
                <a:ext cx="195899" cy="19742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785" name="Straight Connector 784"/>
              <p:cNvCxnSpPr/>
              <p:nvPr/>
            </p:nvCxnSpPr>
            <p:spPr bwMode="auto">
              <a:xfrm>
                <a:off x="696597" y="5479473"/>
                <a:ext cx="26119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6" name="Straight Connector 785"/>
              <p:cNvCxnSpPr/>
              <p:nvPr/>
            </p:nvCxnSpPr>
            <p:spPr bwMode="auto">
              <a:xfrm>
                <a:off x="696597" y="5676900"/>
                <a:ext cx="26119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7" name="Straight Arrow Connector 786"/>
              <p:cNvCxnSpPr/>
              <p:nvPr/>
            </p:nvCxnSpPr>
            <p:spPr bwMode="auto">
              <a:xfrm>
                <a:off x="957796" y="5479473"/>
                <a:ext cx="130599" cy="658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88" name="Straight Arrow Connector 787"/>
              <p:cNvCxnSpPr/>
              <p:nvPr/>
            </p:nvCxnSpPr>
            <p:spPr bwMode="auto">
              <a:xfrm flipV="1">
                <a:off x="957796" y="5611091"/>
                <a:ext cx="130599" cy="658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90" name="Oval 789"/>
              <p:cNvSpPr/>
              <p:nvPr/>
            </p:nvSpPr>
            <p:spPr bwMode="auto">
              <a:xfrm>
                <a:off x="1480192" y="5282045"/>
                <a:ext cx="195899" cy="19742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793" name="Straight Arrow Connector 792"/>
              <p:cNvCxnSpPr>
                <a:stCxn id="779" idx="6"/>
                <a:endCxn id="790" idx="1"/>
              </p:cNvCxnSpPr>
              <p:nvPr/>
            </p:nvCxnSpPr>
            <p:spPr bwMode="auto">
              <a:xfrm>
                <a:off x="1284294" y="5183332"/>
                <a:ext cx="224588" cy="12762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94" name="Straight Arrow Connector 793"/>
              <p:cNvCxnSpPr>
                <a:stCxn id="784" idx="6"/>
                <a:endCxn id="790" idx="3"/>
              </p:cNvCxnSpPr>
              <p:nvPr/>
            </p:nvCxnSpPr>
            <p:spPr bwMode="auto">
              <a:xfrm flipV="1">
                <a:off x="1284294" y="5450560"/>
                <a:ext cx="224588" cy="12762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05" name="Straight Arrow Connector 804"/>
              <p:cNvCxnSpPr/>
              <p:nvPr/>
            </p:nvCxnSpPr>
            <p:spPr bwMode="auto">
              <a:xfrm rot="5400000">
                <a:off x="1642001" y="5841085"/>
                <a:ext cx="459978" cy="13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06" name="Straight Arrow Connector 805"/>
              <p:cNvCxnSpPr/>
              <p:nvPr/>
            </p:nvCxnSpPr>
            <p:spPr bwMode="auto">
              <a:xfrm rot="5400000">
                <a:off x="1771917" y="5841083"/>
                <a:ext cx="460664" cy="68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07" name="Straight Arrow Connector 806"/>
              <p:cNvCxnSpPr/>
              <p:nvPr/>
            </p:nvCxnSpPr>
            <p:spPr bwMode="auto">
              <a:xfrm rot="5400000" flipH="1" flipV="1">
                <a:off x="1028351" y="5841428"/>
                <a:ext cx="329045" cy="13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08" name="Straight Connector 807"/>
              <p:cNvCxnSpPr/>
              <p:nvPr/>
            </p:nvCxnSpPr>
            <p:spPr bwMode="auto">
              <a:xfrm>
                <a:off x="1186344" y="6005945"/>
                <a:ext cx="42444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9" name="Straight Connector 808"/>
              <p:cNvCxnSpPr/>
              <p:nvPr/>
            </p:nvCxnSpPr>
            <p:spPr bwMode="auto">
              <a:xfrm rot="5400000">
                <a:off x="1447288" y="6038850"/>
                <a:ext cx="6580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0" name="Straight Arrow Connector 809"/>
              <p:cNvCxnSpPr/>
              <p:nvPr/>
            </p:nvCxnSpPr>
            <p:spPr bwMode="auto">
              <a:xfrm rot="5400000" flipH="1" flipV="1">
                <a:off x="1348236" y="5742029"/>
                <a:ext cx="526473" cy="13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14" name="TextBox 813"/>
              <p:cNvSpPr txBox="1"/>
              <p:nvPr/>
            </p:nvSpPr>
            <p:spPr>
              <a:xfrm>
                <a:off x="780511" y="5742709"/>
                <a:ext cx="383535" cy="18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RR[0]</a:t>
                </a:r>
                <a:endParaRPr lang="en-US" sz="800" dirty="0"/>
              </a:p>
            </p:txBody>
          </p:sp>
          <p:sp>
            <p:nvSpPr>
              <p:cNvPr id="815" name="TextBox 814"/>
              <p:cNvSpPr txBox="1"/>
              <p:nvPr/>
            </p:nvSpPr>
            <p:spPr>
              <a:xfrm>
                <a:off x="1296638" y="5545282"/>
                <a:ext cx="383535" cy="18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RR[1]</a:t>
                </a:r>
                <a:endParaRPr lang="en-US" sz="800" dirty="0"/>
              </a:p>
            </p:txBody>
          </p:sp>
          <p:sp>
            <p:nvSpPr>
              <p:cNvPr id="830" name="TextBox 829"/>
              <p:cNvSpPr txBox="1"/>
              <p:nvPr/>
            </p:nvSpPr>
            <p:spPr>
              <a:xfrm>
                <a:off x="238125" y="4992937"/>
                <a:ext cx="452220" cy="18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DMA_0</a:t>
                </a:r>
                <a:endParaRPr lang="en-US" sz="800" dirty="0"/>
              </a:p>
            </p:txBody>
          </p:sp>
          <p:sp>
            <p:nvSpPr>
              <p:cNvPr id="831" name="TextBox 830"/>
              <p:cNvSpPr txBox="1"/>
              <p:nvPr/>
            </p:nvSpPr>
            <p:spPr>
              <a:xfrm>
                <a:off x="238125" y="5179002"/>
                <a:ext cx="452220" cy="18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DMA_1</a:t>
                </a:r>
                <a:endParaRPr lang="en-US" sz="800" dirty="0"/>
              </a:p>
            </p:txBody>
          </p:sp>
          <p:sp>
            <p:nvSpPr>
              <p:cNvPr id="832" name="TextBox 831"/>
              <p:cNvSpPr txBox="1"/>
              <p:nvPr/>
            </p:nvSpPr>
            <p:spPr>
              <a:xfrm>
                <a:off x="238125" y="5376430"/>
                <a:ext cx="452220" cy="18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DMA_2</a:t>
                </a:r>
                <a:endParaRPr lang="en-US" sz="800" dirty="0"/>
              </a:p>
            </p:txBody>
          </p:sp>
          <p:sp>
            <p:nvSpPr>
              <p:cNvPr id="833" name="TextBox 832"/>
              <p:cNvSpPr txBox="1"/>
              <p:nvPr/>
            </p:nvSpPr>
            <p:spPr>
              <a:xfrm>
                <a:off x="238125" y="5573857"/>
                <a:ext cx="452220" cy="18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DMA_3</a:t>
                </a:r>
                <a:endParaRPr lang="en-US" sz="800" dirty="0"/>
              </a:p>
            </p:txBody>
          </p:sp>
          <p:sp>
            <p:nvSpPr>
              <p:cNvPr id="834" name="TextBox 833"/>
              <p:cNvSpPr txBox="1"/>
              <p:nvPr/>
            </p:nvSpPr>
            <p:spPr>
              <a:xfrm>
                <a:off x="2971800" y="5105400"/>
                <a:ext cx="457715" cy="18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CH_out</a:t>
                </a:r>
                <a:endParaRPr lang="en-US" sz="800" dirty="0"/>
              </a:p>
            </p:txBody>
          </p:sp>
          <p:grpSp>
            <p:nvGrpSpPr>
              <p:cNvPr id="848" name="Group 847"/>
              <p:cNvGrpSpPr/>
              <p:nvPr/>
            </p:nvGrpSpPr>
            <p:grpSpPr>
              <a:xfrm>
                <a:off x="892496" y="6071755"/>
                <a:ext cx="1371291" cy="263236"/>
                <a:chOff x="6400800" y="5715000"/>
                <a:chExt cx="1600200" cy="304800"/>
              </a:xfrm>
            </p:grpSpPr>
            <p:sp>
              <p:nvSpPr>
                <p:cNvPr id="802" name="Rectangle 801"/>
                <p:cNvSpPr/>
                <p:nvPr/>
              </p:nvSpPr>
              <p:spPr bwMode="auto">
                <a:xfrm>
                  <a:off x="6477000" y="5715000"/>
                  <a:ext cx="1524000" cy="3048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dirty="0" smtClean="0"/>
                    <a:t>RR_FLAG – 2bit</a:t>
                  </a:r>
                  <a:endPara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835" name="Isosceles Triangle 834"/>
                <p:cNvSpPr/>
                <p:nvPr/>
              </p:nvSpPr>
              <p:spPr bwMode="auto">
                <a:xfrm rot="5400000">
                  <a:off x="6438900" y="5905500"/>
                  <a:ext cx="152400" cy="76200"/>
                </a:xfrm>
                <a:prstGeom prst="triangl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836" name="Oval 835"/>
                <p:cNvSpPr/>
                <p:nvPr/>
              </p:nvSpPr>
              <p:spPr bwMode="auto">
                <a:xfrm>
                  <a:off x="6400800" y="5715000"/>
                  <a:ext cx="76200" cy="76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</p:grpSp>
          <p:cxnSp>
            <p:nvCxnSpPr>
              <p:cNvPr id="837" name="Straight Arrow Connector 836"/>
              <p:cNvCxnSpPr/>
              <p:nvPr/>
            </p:nvCxnSpPr>
            <p:spPr bwMode="auto">
              <a:xfrm>
                <a:off x="696597" y="6269182"/>
                <a:ext cx="261198" cy="137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38" name="Straight Arrow Connector 837"/>
              <p:cNvCxnSpPr/>
              <p:nvPr/>
            </p:nvCxnSpPr>
            <p:spPr bwMode="auto">
              <a:xfrm>
                <a:off x="696597" y="6099175"/>
                <a:ext cx="195899" cy="137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39" name="TextBox 838"/>
              <p:cNvSpPr txBox="1"/>
              <p:nvPr/>
            </p:nvSpPr>
            <p:spPr>
              <a:xfrm>
                <a:off x="370100" y="6005945"/>
                <a:ext cx="354688" cy="18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rst_n</a:t>
                </a:r>
                <a:endParaRPr lang="en-US" sz="800" dirty="0"/>
              </a:p>
            </p:txBody>
          </p:sp>
          <p:sp>
            <p:nvSpPr>
              <p:cNvPr id="840" name="TextBox 839"/>
              <p:cNvSpPr txBox="1"/>
              <p:nvPr/>
            </p:nvSpPr>
            <p:spPr>
              <a:xfrm>
                <a:off x="431200" y="6148926"/>
                <a:ext cx="265397" cy="18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clk</a:t>
                </a:r>
                <a:endParaRPr lang="en-US" sz="800" dirty="0"/>
              </a:p>
            </p:txBody>
          </p:sp>
          <p:sp>
            <p:nvSpPr>
              <p:cNvPr id="841" name="TextBox 840"/>
              <p:cNvSpPr txBox="1"/>
              <p:nvPr/>
            </p:nvSpPr>
            <p:spPr>
              <a:xfrm>
                <a:off x="2002589" y="5676900"/>
                <a:ext cx="621184" cy="18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data_req_o</a:t>
                </a:r>
                <a:endParaRPr lang="en-US" sz="800" dirty="0"/>
              </a:p>
            </p:txBody>
          </p:sp>
          <p:sp>
            <p:nvSpPr>
              <p:cNvPr id="842" name="TextBox 841"/>
              <p:cNvSpPr txBox="1"/>
              <p:nvPr/>
            </p:nvSpPr>
            <p:spPr>
              <a:xfrm>
                <a:off x="2002589" y="5545282"/>
                <a:ext cx="573105" cy="18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data_gnt_i</a:t>
                </a:r>
                <a:endParaRPr lang="en-US" sz="800" dirty="0"/>
              </a:p>
            </p:txBody>
          </p:sp>
          <p:cxnSp>
            <p:nvCxnSpPr>
              <p:cNvPr id="863" name="Straight Arrow Connector 862"/>
              <p:cNvCxnSpPr/>
              <p:nvPr/>
            </p:nvCxnSpPr>
            <p:spPr bwMode="auto">
              <a:xfrm>
                <a:off x="1676400" y="5334000"/>
                <a:ext cx="1828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69" name="Straight Connector 868"/>
              <p:cNvCxnSpPr>
                <a:stCxn id="790" idx="5"/>
              </p:cNvCxnSpPr>
              <p:nvPr/>
            </p:nvCxnSpPr>
            <p:spPr bwMode="auto">
              <a:xfrm rot="16200000" flipH="1">
                <a:off x="1679430" y="5418532"/>
                <a:ext cx="160531" cy="224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1" name="Straight Connector 870"/>
              <p:cNvCxnSpPr/>
              <p:nvPr/>
            </p:nvCxnSpPr>
            <p:spPr bwMode="auto">
              <a:xfrm>
                <a:off x="1676091" y="5413664"/>
                <a:ext cx="326498" cy="1974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88" name="Rectangle 887"/>
              <p:cNvSpPr/>
              <p:nvPr/>
            </p:nvSpPr>
            <p:spPr>
              <a:xfrm>
                <a:off x="1905000" y="4953000"/>
                <a:ext cx="152400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err="1" smtClean="0"/>
                  <a:t>ArbitrationTree</a:t>
                </a:r>
                <a:r>
                  <a:rPr lang="en-US" sz="1000" dirty="0" smtClean="0"/>
                  <a:t>     DMA</a:t>
                </a:r>
                <a:endParaRPr lang="en-US" sz="1000" dirty="0" smtClean="0"/>
              </a:p>
            </p:txBody>
          </p:sp>
        </p:grpSp>
      </p:grpSp>
      <p:sp>
        <p:nvSpPr>
          <p:cNvPr id="892" name="Rectangle 891"/>
          <p:cNvSpPr/>
          <p:nvPr/>
        </p:nvSpPr>
        <p:spPr bwMode="auto">
          <a:xfrm>
            <a:off x="990600" y="5638800"/>
            <a:ext cx="2514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/>
              <a:t>AddressDecoder_Resp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grpSp>
        <p:nvGrpSpPr>
          <p:cNvPr id="974" name="Group 973"/>
          <p:cNvGrpSpPr/>
          <p:nvPr/>
        </p:nvGrpSpPr>
        <p:grpSpPr>
          <a:xfrm>
            <a:off x="4114800" y="2057400"/>
            <a:ext cx="1752600" cy="2514600"/>
            <a:chOff x="4114800" y="2057400"/>
            <a:chExt cx="1752600" cy="2514600"/>
          </a:xfrm>
        </p:grpSpPr>
        <p:sp>
          <p:nvSpPr>
            <p:cNvPr id="893" name="Rectangle 892"/>
            <p:cNvSpPr/>
            <p:nvPr/>
          </p:nvSpPr>
          <p:spPr bwMode="auto">
            <a:xfrm>
              <a:off x="4114800" y="2057400"/>
              <a:ext cx="1752600" cy="2514600"/>
            </a:xfrm>
            <a:prstGeom prst="rect">
              <a:avLst/>
            </a:prstGeom>
            <a:solidFill>
              <a:srgbClr val="CECFD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dirty="0" smtClean="0"/>
            </a:p>
          </p:txBody>
        </p:sp>
        <p:sp>
          <p:nvSpPr>
            <p:cNvPr id="894" name="Flowchart: Manual Operation 893"/>
            <p:cNvSpPr/>
            <p:nvPr/>
          </p:nvSpPr>
          <p:spPr bwMode="auto">
            <a:xfrm rot="16200000">
              <a:off x="4570273" y="2735144"/>
              <a:ext cx="1235990" cy="306705"/>
            </a:xfrm>
            <a:prstGeom prst="flowChartManualOperation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895" name="Straight Arrow Connector 894"/>
            <p:cNvCxnSpPr/>
            <p:nvPr/>
          </p:nvCxnSpPr>
          <p:spPr bwMode="auto">
            <a:xfrm>
              <a:off x="4114800" y="2440983"/>
              <a:ext cx="920115" cy="8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96" name="Straight Arrow Connector 895"/>
            <p:cNvCxnSpPr/>
            <p:nvPr/>
          </p:nvCxnSpPr>
          <p:spPr bwMode="auto">
            <a:xfrm>
              <a:off x="5341620" y="2867186"/>
              <a:ext cx="525780" cy="8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97" name="Straight Arrow Connector 896"/>
            <p:cNvCxnSpPr/>
            <p:nvPr/>
          </p:nvCxnSpPr>
          <p:spPr bwMode="auto">
            <a:xfrm>
              <a:off x="4114800" y="3208149"/>
              <a:ext cx="920115" cy="8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98" name="Rounded Rectangle 897"/>
            <p:cNvSpPr/>
            <p:nvPr/>
          </p:nvSpPr>
          <p:spPr bwMode="auto">
            <a:xfrm>
              <a:off x="4509135" y="2355742"/>
              <a:ext cx="175260" cy="170481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899" name="Rounded Rectangle 898"/>
            <p:cNvSpPr/>
            <p:nvPr/>
          </p:nvSpPr>
          <p:spPr bwMode="auto">
            <a:xfrm>
              <a:off x="4509135" y="3122908"/>
              <a:ext cx="175260" cy="170481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900" name="Rounded Rectangle 899"/>
            <p:cNvSpPr/>
            <p:nvPr/>
          </p:nvSpPr>
          <p:spPr bwMode="auto">
            <a:xfrm>
              <a:off x="5429250" y="2781946"/>
              <a:ext cx="175260" cy="170481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901" name="Rectangle 900"/>
            <p:cNvSpPr/>
            <p:nvPr/>
          </p:nvSpPr>
          <p:spPr bwMode="auto">
            <a:xfrm>
              <a:off x="4596765" y="3804834"/>
              <a:ext cx="832485" cy="59668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/>
                <a:t>Flow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/>
                <a:t>Control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902" name="Straight Arrow Connector 901"/>
            <p:cNvCxnSpPr/>
            <p:nvPr/>
          </p:nvCxnSpPr>
          <p:spPr bwMode="auto">
            <a:xfrm>
              <a:off x="4290060" y="3890075"/>
              <a:ext cx="306705" cy="8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03" name="Straight Arrow Connector 902"/>
            <p:cNvCxnSpPr/>
            <p:nvPr/>
          </p:nvCxnSpPr>
          <p:spPr bwMode="auto">
            <a:xfrm>
              <a:off x="4202430" y="4231037"/>
              <a:ext cx="394335" cy="8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04" name="Straight Arrow Connector 903"/>
            <p:cNvCxnSpPr/>
            <p:nvPr/>
          </p:nvCxnSpPr>
          <p:spPr bwMode="auto">
            <a:xfrm rot="5400000" flipH="1" flipV="1">
              <a:off x="5030330" y="3485169"/>
              <a:ext cx="1235990" cy="9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05" name="Rounded Rectangle 904"/>
            <p:cNvSpPr/>
            <p:nvPr/>
          </p:nvSpPr>
          <p:spPr bwMode="auto">
            <a:xfrm>
              <a:off x="4377690" y="3804834"/>
              <a:ext cx="87630" cy="170481"/>
            </a:xfrm>
            <a:prstGeom prst="roundRect">
              <a:avLst/>
            </a:prstGeom>
            <a:noFill/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906" name="Rounded Rectangle 905"/>
            <p:cNvSpPr/>
            <p:nvPr/>
          </p:nvSpPr>
          <p:spPr bwMode="auto">
            <a:xfrm>
              <a:off x="5560695" y="4017936"/>
              <a:ext cx="175260" cy="170481"/>
            </a:xfrm>
            <a:prstGeom prst="roundRect">
              <a:avLst/>
            </a:prstGeom>
            <a:noFill/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907" name="Rounded Rectangle 906"/>
            <p:cNvSpPr/>
            <p:nvPr/>
          </p:nvSpPr>
          <p:spPr bwMode="auto">
            <a:xfrm>
              <a:off x="4377690" y="4145797"/>
              <a:ext cx="87630" cy="170481"/>
            </a:xfrm>
            <a:prstGeom prst="roundRect">
              <a:avLst/>
            </a:prstGeom>
            <a:noFill/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912" name="TextBox 911"/>
            <p:cNvSpPr txBox="1"/>
            <p:nvPr/>
          </p:nvSpPr>
          <p:spPr>
            <a:xfrm>
              <a:off x="5410200" y="2590800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OUT</a:t>
              </a:r>
              <a:endParaRPr lang="en-US" sz="800" dirty="0"/>
            </a:p>
          </p:txBody>
        </p:sp>
        <p:cxnSp>
          <p:nvCxnSpPr>
            <p:cNvPr id="913" name="Straight Arrow Connector 912"/>
            <p:cNvCxnSpPr/>
            <p:nvPr/>
          </p:nvCxnSpPr>
          <p:spPr bwMode="auto">
            <a:xfrm rot="5400000" flipH="1" flipV="1">
              <a:off x="5061004" y="3527789"/>
              <a:ext cx="298342" cy="9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14" name="Straight Connector 913"/>
            <p:cNvCxnSpPr/>
            <p:nvPr/>
          </p:nvCxnSpPr>
          <p:spPr bwMode="auto">
            <a:xfrm rot="10800000">
              <a:off x="5034915" y="3676973"/>
              <a:ext cx="1752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5" name="Straight Connector 914"/>
            <p:cNvCxnSpPr/>
            <p:nvPr/>
          </p:nvCxnSpPr>
          <p:spPr bwMode="auto">
            <a:xfrm rot="5400000">
              <a:off x="4970984" y="3740903"/>
              <a:ext cx="1278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6" name="TextBox 915"/>
            <p:cNvSpPr txBox="1"/>
            <p:nvPr/>
          </p:nvSpPr>
          <p:spPr>
            <a:xfrm>
              <a:off x="4876800" y="3505200"/>
              <a:ext cx="218633" cy="120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SEL</a:t>
              </a:r>
              <a:endParaRPr lang="en-US" sz="800" dirty="0"/>
            </a:p>
          </p:txBody>
        </p:sp>
        <p:sp>
          <p:nvSpPr>
            <p:cNvPr id="917" name="TextBox 916"/>
            <p:cNvSpPr txBox="1"/>
            <p:nvPr/>
          </p:nvSpPr>
          <p:spPr>
            <a:xfrm>
              <a:off x="5034915" y="2398363"/>
              <a:ext cx="139365" cy="120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918" name="TextBox 917"/>
            <p:cNvSpPr txBox="1"/>
            <p:nvPr/>
          </p:nvSpPr>
          <p:spPr>
            <a:xfrm>
              <a:off x="5034915" y="3165529"/>
              <a:ext cx="139365" cy="120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cxnSp>
          <p:nvCxnSpPr>
            <p:cNvPr id="920" name="Straight Connector 919"/>
            <p:cNvCxnSpPr/>
            <p:nvPr/>
          </p:nvCxnSpPr>
          <p:spPr bwMode="auto">
            <a:xfrm rot="5400000" flipH="1" flipV="1">
              <a:off x="3565514" y="3165529"/>
              <a:ext cx="14490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2" name="Straight Connector 921"/>
            <p:cNvCxnSpPr/>
            <p:nvPr/>
          </p:nvCxnSpPr>
          <p:spPr bwMode="auto">
            <a:xfrm rot="5400000" flipH="1" flipV="1">
              <a:off x="3690986" y="3719593"/>
              <a:ext cx="10228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4" name="Straight Connector 943"/>
            <p:cNvCxnSpPr>
              <a:stCxn id="901" idx="3"/>
            </p:cNvCxnSpPr>
            <p:nvPr/>
          </p:nvCxnSpPr>
          <p:spPr bwMode="auto">
            <a:xfrm>
              <a:off x="5429250" y="4103176"/>
              <a:ext cx="2190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6" name="Rectangle 945"/>
            <p:cNvSpPr/>
            <p:nvPr/>
          </p:nvSpPr>
          <p:spPr>
            <a:xfrm>
              <a:off x="4648200" y="2057400"/>
              <a:ext cx="88838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MUX2_REQ</a:t>
              </a:r>
              <a:endParaRPr lang="en-US" dirty="0"/>
            </a:p>
          </p:txBody>
        </p:sp>
      </p:grpSp>
      <p:cxnSp>
        <p:nvCxnSpPr>
          <p:cNvPr id="949" name="Straight Arrow Connector 948"/>
          <p:cNvCxnSpPr/>
          <p:nvPr/>
        </p:nvCxnSpPr>
        <p:spPr bwMode="auto">
          <a:xfrm>
            <a:off x="3429000" y="2438400"/>
            <a:ext cx="685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73" name="Group 972"/>
          <p:cNvGrpSpPr/>
          <p:nvPr/>
        </p:nvGrpSpPr>
        <p:grpSpPr>
          <a:xfrm>
            <a:off x="3505200" y="3200399"/>
            <a:ext cx="609600" cy="1395417"/>
            <a:chOff x="3505200" y="3148015"/>
            <a:chExt cx="609600" cy="1447802"/>
          </a:xfrm>
        </p:grpSpPr>
        <p:cxnSp>
          <p:nvCxnSpPr>
            <p:cNvPr id="955" name="Straight Connector 954"/>
            <p:cNvCxnSpPr/>
            <p:nvPr/>
          </p:nvCxnSpPr>
          <p:spPr bwMode="auto">
            <a:xfrm>
              <a:off x="3505200" y="4595815"/>
              <a:ext cx="304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5" name="Straight Arrow Connector 964"/>
            <p:cNvCxnSpPr/>
            <p:nvPr/>
          </p:nvCxnSpPr>
          <p:spPr bwMode="auto">
            <a:xfrm>
              <a:off x="3810000" y="3148015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7" name="Straight Connector 966"/>
            <p:cNvCxnSpPr/>
            <p:nvPr/>
          </p:nvCxnSpPr>
          <p:spPr bwMode="auto">
            <a:xfrm rot="16200000" flipH="1">
              <a:off x="3086100" y="3871915"/>
              <a:ext cx="1447802" cy="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76" name="Straight Arrow Connector 975"/>
          <p:cNvCxnSpPr/>
          <p:nvPr/>
        </p:nvCxnSpPr>
        <p:spPr bwMode="auto">
          <a:xfrm rot="10800000">
            <a:off x="3505200" y="5791200"/>
            <a:ext cx="411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9" name="Straight Connector 978"/>
          <p:cNvCxnSpPr/>
          <p:nvPr/>
        </p:nvCxnSpPr>
        <p:spPr bwMode="auto">
          <a:xfrm rot="5400000" flipH="1" flipV="1">
            <a:off x="7315200" y="54864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9" name="Straight Arrow Connector 988"/>
          <p:cNvCxnSpPr>
            <a:stCxn id="892" idx="1"/>
          </p:cNvCxnSpPr>
          <p:nvPr/>
        </p:nvCxnSpPr>
        <p:spPr bwMode="auto">
          <a:xfrm rot="10800000">
            <a:off x="152400" y="59436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1" name="TextBox 990"/>
          <p:cNvSpPr txBox="1"/>
          <p:nvPr/>
        </p:nvSpPr>
        <p:spPr>
          <a:xfrm>
            <a:off x="228600" y="57105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data_r_valid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VECTOR</a:t>
            </a:r>
            <a:endParaRPr lang="en-US" sz="800" dirty="0"/>
          </a:p>
        </p:txBody>
      </p:sp>
      <p:grpSp>
        <p:nvGrpSpPr>
          <p:cNvPr id="993" name="Group 992"/>
          <p:cNvGrpSpPr/>
          <p:nvPr/>
        </p:nvGrpSpPr>
        <p:grpSpPr>
          <a:xfrm>
            <a:off x="6324600" y="1447800"/>
            <a:ext cx="2362200" cy="3733800"/>
            <a:chOff x="4572000" y="533400"/>
            <a:chExt cx="4267200" cy="5639594"/>
          </a:xfrm>
        </p:grpSpPr>
        <p:sp>
          <p:nvSpPr>
            <p:cNvPr id="994" name="Rectangle 993"/>
            <p:cNvSpPr/>
            <p:nvPr/>
          </p:nvSpPr>
          <p:spPr bwMode="auto">
            <a:xfrm>
              <a:off x="4572000" y="533400"/>
              <a:ext cx="4267200" cy="5638800"/>
            </a:xfrm>
            <a:prstGeom prst="rect">
              <a:avLst/>
            </a:prstGeom>
            <a:solidFill>
              <a:srgbClr val="CECFD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dirty="0" smtClean="0"/>
            </a:p>
          </p:txBody>
        </p:sp>
        <p:sp>
          <p:nvSpPr>
            <p:cNvPr id="995" name="Rectangle 994"/>
            <p:cNvSpPr/>
            <p:nvPr/>
          </p:nvSpPr>
          <p:spPr bwMode="auto">
            <a:xfrm>
              <a:off x="5334000" y="990600"/>
              <a:ext cx="1905000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996" name="Oval 995"/>
            <p:cNvSpPr/>
            <p:nvPr/>
          </p:nvSpPr>
          <p:spPr bwMode="auto">
            <a:xfrm>
              <a:off x="5486400" y="1066800"/>
              <a:ext cx="990600" cy="762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997" name="TextBox 996"/>
            <p:cNvSpPr txBox="1"/>
            <p:nvPr/>
          </p:nvSpPr>
          <p:spPr>
            <a:xfrm>
              <a:off x="5562600" y="1143000"/>
              <a:ext cx="8771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LOAD_STORE</a:t>
              </a:r>
              <a:endParaRPr lang="en-US" sz="800" dirty="0"/>
            </a:p>
          </p:txBody>
        </p:sp>
        <p:sp>
          <p:nvSpPr>
            <p:cNvPr id="998" name="Oval 997"/>
            <p:cNvSpPr/>
            <p:nvPr/>
          </p:nvSpPr>
          <p:spPr bwMode="auto">
            <a:xfrm>
              <a:off x="5486400" y="2057400"/>
              <a:ext cx="914400" cy="762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999" name="TextBox 998"/>
            <p:cNvSpPr txBox="1"/>
            <p:nvPr/>
          </p:nvSpPr>
          <p:spPr>
            <a:xfrm>
              <a:off x="5510207" y="2133600"/>
              <a:ext cx="7970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SET_STORE</a:t>
              </a:r>
              <a:endParaRPr lang="en-US" sz="800" dirty="0"/>
            </a:p>
          </p:txBody>
        </p:sp>
        <p:cxnSp>
          <p:nvCxnSpPr>
            <p:cNvPr id="1000" name="Shape 125"/>
            <p:cNvCxnSpPr/>
            <p:nvPr/>
          </p:nvCxnSpPr>
          <p:spPr bwMode="auto">
            <a:xfrm rot="5400000">
              <a:off x="5562601" y="1905001"/>
              <a:ext cx="304801" cy="152401"/>
            </a:xfrm>
            <a:prstGeom prst="curvedConnector3">
              <a:avLst>
                <a:gd name="adj1" fmla="val 3125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1" name="Curved Connector 1000"/>
            <p:cNvCxnSpPr>
              <a:stCxn id="998" idx="7"/>
            </p:cNvCxnSpPr>
            <p:nvPr/>
          </p:nvCxnSpPr>
          <p:spPr bwMode="auto">
            <a:xfrm rot="16200000" flipV="1">
              <a:off x="6011352" y="1913454"/>
              <a:ext cx="340190" cy="170885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2" name="Straight Connector 1001"/>
            <p:cNvCxnSpPr/>
            <p:nvPr/>
          </p:nvCxnSpPr>
          <p:spPr bwMode="auto">
            <a:xfrm rot="10800000" flipH="1">
              <a:off x="5486400" y="1371600"/>
              <a:ext cx="990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3" name="Shape 1002"/>
            <p:cNvCxnSpPr>
              <a:stCxn id="996" idx="0"/>
              <a:endCxn id="997" idx="3"/>
            </p:cNvCxnSpPr>
            <p:nvPr/>
          </p:nvCxnSpPr>
          <p:spPr bwMode="auto">
            <a:xfrm rot="16200000" flipH="1">
              <a:off x="6118770" y="929730"/>
              <a:ext cx="183922" cy="458063"/>
            </a:xfrm>
            <a:prstGeom prst="curvedConnector4">
              <a:avLst>
                <a:gd name="adj1" fmla="val -20715"/>
                <a:gd name="adj2" fmla="val 1580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04" name="TextBox 1003"/>
            <p:cNvSpPr txBox="1"/>
            <p:nvPr/>
          </p:nvSpPr>
          <p:spPr>
            <a:xfrm>
              <a:off x="5562600" y="1325880"/>
              <a:ext cx="8787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data_gnt_o</a:t>
              </a:r>
              <a:r>
                <a:rPr lang="en-US" sz="800" dirty="0" smtClean="0"/>
                <a:t> = 1</a:t>
              </a:r>
              <a:endParaRPr lang="en-US" sz="800" dirty="0"/>
            </a:p>
          </p:txBody>
        </p:sp>
        <p:sp>
          <p:nvSpPr>
            <p:cNvPr id="1005" name="TextBox 1004"/>
            <p:cNvSpPr txBox="1"/>
            <p:nvPr/>
          </p:nvSpPr>
          <p:spPr>
            <a:xfrm>
              <a:off x="5526788" y="2333622"/>
              <a:ext cx="8787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data_gnt_o</a:t>
              </a:r>
              <a:r>
                <a:rPr lang="en-US" sz="800" dirty="0" smtClean="0"/>
                <a:t> = 0</a:t>
              </a:r>
              <a:endParaRPr lang="en-US" sz="800" dirty="0"/>
            </a:p>
          </p:txBody>
        </p:sp>
        <p:cxnSp>
          <p:nvCxnSpPr>
            <p:cNvPr id="1006" name="Straight Connector 1005"/>
            <p:cNvCxnSpPr/>
            <p:nvPr/>
          </p:nvCxnSpPr>
          <p:spPr bwMode="auto">
            <a:xfrm rot="10800000" flipH="1">
              <a:off x="5486400" y="2362200"/>
              <a:ext cx="914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7" name="TextBox 1006"/>
            <p:cNvSpPr txBox="1"/>
            <p:nvPr/>
          </p:nvSpPr>
          <p:spPr>
            <a:xfrm>
              <a:off x="5276850" y="1781175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TS == 1</a:t>
              </a:r>
              <a:endParaRPr lang="en-US" sz="800" dirty="0"/>
            </a:p>
          </p:txBody>
        </p:sp>
        <p:sp>
          <p:nvSpPr>
            <p:cNvPr id="1008" name="TextBox 1007"/>
            <p:cNvSpPr txBox="1"/>
            <p:nvPr/>
          </p:nvSpPr>
          <p:spPr>
            <a:xfrm>
              <a:off x="5334000" y="1447800"/>
              <a:ext cx="1371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data_req_o</a:t>
              </a:r>
              <a:r>
                <a:rPr lang="en-US" sz="800" dirty="0" smtClean="0"/>
                <a:t> = </a:t>
              </a:r>
              <a:r>
                <a:rPr lang="en-US" sz="800" dirty="0" err="1" smtClean="0"/>
                <a:t>data_req_i</a:t>
              </a:r>
              <a:endParaRPr lang="en-US" sz="800" dirty="0"/>
            </a:p>
          </p:txBody>
        </p:sp>
        <p:sp>
          <p:nvSpPr>
            <p:cNvPr id="1009" name="TextBox 1008"/>
            <p:cNvSpPr txBox="1"/>
            <p:nvPr/>
          </p:nvSpPr>
          <p:spPr>
            <a:xfrm>
              <a:off x="6248400" y="1828800"/>
              <a:ext cx="4876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If(true)</a:t>
              </a:r>
              <a:endParaRPr lang="en-US" sz="800" dirty="0"/>
            </a:p>
          </p:txBody>
        </p:sp>
        <p:sp>
          <p:nvSpPr>
            <p:cNvPr id="1010" name="TextBox 1009"/>
            <p:cNvSpPr txBox="1"/>
            <p:nvPr/>
          </p:nvSpPr>
          <p:spPr>
            <a:xfrm>
              <a:off x="6629400" y="1143000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TS == 0</a:t>
              </a:r>
              <a:endParaRPr lang="en-US" sz="800" dirty="0"/>
            </a:p>
          </p:txBody>
        </p:sp>
        <p:cxnSp>
          <p:nvCxnSpPr>
            <p:cNvPr id="1011" name="Straight Arrow Connector 1010"/>
            <p:cNvCxnSpPr/>
            <p:nvPr/>
          </p:nvCxnSpPr>
          <p:spPr bwMode="auto">
            <a:xfrm>
              <a:off x="6705600" y="3732212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12" name="Straight Arrow Connector 1011"/>
            <p:cNvCxnSpPr/>
            <p:nvPr/>
          </p:nvCxnSpPr>
          <p:spPr bwMode="auto">
            <a:xfrm>
              <a:off x="5410200" y="3352800"/>
              <a:ext cx="1600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13" name="Straight Connector 1012"/>
            <p:cNvCxnSpPr/>
            <p:nvPr/>
          </p:nvCxnSpPr>
          <p:spPr bwMode="auto">
            <a:xfrm rot="5400000">
              <a:off x="5219700" y="3543300"/>
              <a:ext cx="381000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4" name="Straight Arrow Connector 1013"/>
            <p:cNvCxnSpPr/>
            <p:nvPr/>
          </p:nvCxnSpPr>
          <p:spPr bwMode="auto">
            <a:xfrm>
              <a:off x="6705600" y="4418012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15" name="Straight Arrow Connector 1014"/>
            <p:cNvCxnSpPr/>
            <p:nvPr/>
          </p:nvCxnSpPr>
          <p:spPr bwMode="auto">
            <a:xfrm>
              <a:off x="5410200" y="4038600"/>
              <a:ext cx="1600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16" name="Straight Connector 1015"/>
            <p:cNvCxnSpPr/>
            <p:nvPr/>
          </p:nvCxnSpPr>
          <p:spPr bwMode="auto">
            <a:xfrm rot="5400000">
              <a:off x="5219700" y="4229100"/>
              <a:ext cx="381000" cy="0"/>
            </a:xfrm>
            <a:prstGeom prst="line">
              <a:avLst/>
            </a:prstGeom>
            <a:solidFill>
              <a:schemeClr val="accent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7" name="Straight Arrow Connector 1016"/>
            <p:cNvCxnSpPr/>
            <p:nvPr/>
          </p:nvCxnSpPr>
          <p:spPr bwMode="auto">
            <a:xfrm>
              <a:off x="7239000" y="3505200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18" name="Straight Arrow Connector 1017"/>
            <p:cNvCxnSpPr/>
            <p:nvPr/>
          </p:nvCxnSpPr>
          <p:spPr bwMode="auto">
            <a:xfrm>
              <a:off x="7239000" y="4191000"/>
              <a:ext cx="1600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19" name="Isosceles Triangle 1018"/>
            <p:cNvSpPr/>
            <p:nvPr/>
          </p:nvSpPr>
          <p:spPr bwMode="auto">
            <a:xfrm>
              <a:off x="5867400" y="2895600"/>
              <a:ext cx="228600" cy="1524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1020" name="Oval 1019"/>
            <p:cNvSpPr/>
            <p:nvPr/>
          </p:nvSpPr>
          <p:spPr bwMode="auto">
            <a:xfrm>
              <a:off x="6172200" y="3048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1021" name="Rectangle 1020"/>
            <p:cNvSpPr/>
            <p:nvPr/>
          </p:nvSpPr>
          <p:spPr bwMode="auto">
            <a:xfrm>
              <a:off x="5715000" y="54864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FFs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1022" name="Straight Arrow Connector 1021"/>
            <p:cNvCxnSpPr/>
            <p:nvPr/>
          </p:nvCxnSpPr>
          <p:spPr bwMode="auto">
            <a:xfrm rot="5400000">
              <a:off x="6630194" y="5942806"/>
              <a:ext cx="455612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23" name="Straight Connector 1022"/>
            <p:cNvCxnSpPr>
              <a:stCxn id="1021" idx="3"/>
            </p:cNvCxnSpPr>
            <p:nvPr/>
          </p:nvCxnSpPr>
          <p:spPr bwMode="auto">
            <a:xfrm>
              <a:off x="6705600" y="57150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4" name="TextBox 1023"/>
            <p:cNvSpPr txBox="1"/>
            <p:nvPr/>
          </p:nvSpPr>
          <p:spPr>
            <a:xfrm>
              <a:off x="5715000" y="5486400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EN</a:t>
              </a:r>
              <a:endParaRPr lang="en-US" sz="800" dirty="0"/>
            </a:p>
          </p:txBody>
        </p:sp>
        <p:grpSp>
          <p:nvGrpSpPr>
            <p:cNvPr id="1025" name="Group 304"/>
            <p:cNvGrpSpPr/>
            <p:nvPr/>
          </p:nvGrpSpPr>
          <p:grpSpPr>
            <a:xfrm>
              <a:off x="5715000" y="4152900"/>
              <a:ext cx="1082040" cy="419100"/>
              <a:chOff x="1828800" y="4381500"/>
              <a:chExt cx="1082040" cy="419100"/>
            </a:xfrm>
          </p:grpSpPr>
          <p:sp>
            <p:nvSpPr>
              <p:cNvPr id="1107" name="Rectangle 1106"/>
              <p:cNvSpPr/>
              <p:nvPr/>
            </p:nvSpPr>
            <p:spPr bwMode="auto">
              <a:xfrm>
                <a:off x="1828800" y="4419600"/>
                <a:ext cx="990600" cy="3048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rPr>
                  <a:t>FFs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108" name="Isosceles Triangle 1107"/>
              <p:cNvSpPr/>
              <p:nvPr/>
            </p:nvSpPr>
            <p:spPr bwMode="auto">
              <a:xfrm>
                <a:off x="1828800" y="4648200"/>
                <a:ext cx="152400" cy="76200"/>
              </a:xfrm>
              <a:prstGeom prst="triangl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109" name="Oval 1108"/>
              <p:cNvSpPr/>
              <p:nvPr/>
            </p:nvSpPr>
            <p:spPr bwMode="auto">
              <a:xfrm>
                <a:off x="2057400" y="47244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110" name="TextBox 1109"/>
              <p:cNvSpPr txBox="1"/>
              <p:nvPr/>
            </p:nvSpPr>
            <p:spPr>
              <a:xfrm>
                <a:off x="2583506" y="4381500"/>
                <a:ext cx="3273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EN</a:t>
                </a:r>
                <a:endParaRPr lang="en-US" sz="800" dirty="0"/>
              </a:p>
            </p:txBody>
          </p:sp>
        </p:grpSp>
        <p:cxnSp>
          <p:nvCxnSpPr>
            <p:cNvPr id="1026" name="Straight Arrow Connector 1025"/>
            <p:cNvCxnSpPr/>
            <p:nvPr/>
          </p:nvCxnSpPr>
          <p:spPr bwMode="auto">
            <a:xfrm rot="5400000">
              <a:off x="6400800" y="32766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27" name="Straight Arrow Connector 1026"/>
            <p:cNvCxnSpPr/>
            <p:nvPr/>
          </p:nvCxnSpPr>
          <p:spPr bwMode="auto">
            <a:xfrm rot="5400000">
              <a:off x="6515100" y="4076700"/>
              <a:ext cx="228601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28" name="Straight Connector 1027"/>
            <p:cNvCxnSpPr/>
            <p:nvPr/>
          </p:nvCxnSpPr>
          <p:spPr bwMode="auto">
            <a:xfrm>
              <a:off x="6629400" y="39624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9" name="Straight Connector 1028"/>
            <p:cNvCxnSpPr/>
            <p:nvPr/>
          </p:nvCxnSpPr>
          <p:spPr bwMode="auto">
            <a:xfrm rot="5400000" flipH="1" flipV="1">
              <a:off x="6477000" y="3581400"/>
              <a:ext cx="76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0" name="Straight Connector 1029"/>
            <p:cNvCxnSpPr/>
            <p:nvPr/>
          </p:nvCxnSpPr>
          <p:spPr bwMode="auto">
            <a:xfrm rot="10800000">
              <a:off x="6629400" y="32004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1" name="TextBox 1030"/>
            <p:cNvSpPr txBox="1"/>
            <p:nvPr/>
          </p:nvSpPr>
          <p:spPr>
            <a:xfrm>
              <a:off x="6553200" y="2819400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Enable</a:t>
              </a:r>
              <a:endParaRPr lang="en-US" sz="800" dirty="0"/>
            </a:p>
          </p:txBody>
        </p:sp>
        <p:cxnSp>
          <p:nvCxnSpPr>
            <p:cNvPr id="1032" name="Straight Arrow Connector 1031"/>
            <p:cNvCxnSpPr/>
            <p:nvPr/>
          </p:nvCxnSpPr>
          <p:spPr bwMode="auto">
            <a:xfrm rot="16200000" flipH="1">
              <a:off x="5715001" y="5410200"/>
              <a:ext cx="152400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33" name="Flowchart: Delay 1032"/>
            <p:cNvSpPr/>
            <p:nvPr/>
          </p:nvSpPr>
          <p:spPr bwMode="auto">
            <a:xfrm>
              <a:off x="5105400" y="5181600"/>
              <a:ext cx="381000" cy="304800"/>
            </a:xfrm>
            <a:prstGeom prst="flowChartDela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1034" name="Straight Connector 1033"/>
            <p:cNvCxnSpPr/>
            <p:nvPr/>
          </p:nvCxnSpPr>
          <p:spPr bwMode="auto">
            <a:xfrm>
              <a:off x="4953000" y="52578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5" name="Straight Connector 1034"/>
            <p:cNvCxnSpPr/>
            <p:nvPr/>
          </p:nvCxnSpPr>
          <p:spPr bwMode="auto">
            <a:xfrm>
              <a:off x="4800600" y="54102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6" name="Straight Connector 1035"/>
            <p:cNvCxnSpPr>
              <a:stCxn id="1033" idx="3"/>
            </p:cNvCxnSpPr>
            <p:nvPr/>
          </p:nvCxnSpPr>
          <p:spPr bwMode="auto">
            <a:xfrm>
              <a:off x="5486400" y="53340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7" name="Straight Connector 1036"/>
            <p:cNvCxnSpPr/>
            <p:nvPr/>
          </p:nvCxnSpPr>
          <p:spPr bwMode="auto">
            <a:xfrm rot="5400000" flipH="1" flipV="1">
              <a:off x="3543300" y="3848100"/>
              <a:ext cx="2819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38" name="Straight Connector 1037"/>
            <p:cNvCxnSpPr/>
            <p:nvPr/>
          </p:nvCxnSpPr>
          <p:spPr bwMode="auto">
            <a:xfrm rot="5400000" flipH="1" flipV="1">
              <a:off x="3162300" y="3771900"/>
              <a:ext cx="3276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39" name="Rectangle 1038"/>
            <p:cNvSpPr/>
            <p:nvPr/>
          </p:nvSpPr>
          <p:spPr bwMode="auto">
            <a:xfrm>
              <a:off x="7239000" y="54864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FF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1040" name="Straight Connector 1039"/>
            <p:cNvCxnSpPr/>
            <p:nvPr/>
          </p:nvCxnSpPr>
          <p:spPr bwMode="auto">
            <a:xfrm>
              <a:off x="5791200" y="5334000"/>
              <a:ext cx="381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1" name="Elbow Connector 1040"/>
            <p:cNvCxnSpPr>
              <a:endCxn id="1039" idx="1"/>
            </p:cNvCxnSpPr>
            <p:nvPr/>
          </p:nvCxnSpPr>
          <p:spPr bwMode="auto">
            <a:xfrm>
              <a:off x="6172200" y="5334000"/>
              <a:ext cx="1066800" cy="381000"/>
            </a:xfrm>
            <a:prstGeom prst="bentConnector3">
              <a:avLst>
                <a:gd name="adj1" fmla="val 85000"/>
              </a:avLst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2" name="Straight Arrow Connector 1041"/>
            <p:cNvCxnSpPr>
              <a:endCxn id="1039" idx="1"/>
            </p:cNvCxnSpPr>
            <p:nvPr/>
          </p:nvCxnSpPr>
          <p:spPr bwMode="auto">
            <a:xfrm>
              <a:off x="7086600" y="5715000"/>
              <a:ext cx="152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43" name="Straight Connector 1042"/>
            <p:cNvCxnSpPr/>
            <p:nvPr/>
          </p:nvCxnSpPr>
          <p:spPr bwMode="auto">
            <a:xfrm>
              <a:off x="8229600" y="57150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4" name="Straight Arrow Connector 1043"/>
            <p:cNvCxnSpPr/>
            <p:nvPr/>
          </p:nvCxnSpPr>
          <p:spPr bwMode="auto">
            <a:xfrm rot="5400000">
              <a:off x="8305006" y="5943600"/>
              <a:ext cx="457994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45" name="TextBox 1044"/>
            <p:cNvSpPr txBox="1"/>
            <p:nvPr/>
          </p:nvSpPr>
          <p:spPr>
            <a:xfrm>
              <a:off x="6926580" y="2415540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SEL</a:t>
              </a:r>
              <a:endParaRPr lang="en-US" sz="800" dirty="0"/>
            </a:p>
          </p:txBody>
        </p:sp>
        <p:cxnSp>
          <p:nvCxnSpPr>
            <p:cNvPr id="1046" name="Straight Arrow Connector 1045"/>
            <p:cNvCxnSpPr/>
            <p:nvPr/>
          </p:nvCxnSpPr>
          <p:spPr bwMode="auto">
            <a:xfrm rot="10800000" flipV="1">
              <a:off x="7162800" y="3810000"/>
              <a:ext cx="228600" cy="1447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47" name="Straight Connector 1046"/>
            <p:cNvCxnSpPr/>
            <p:nvPr/>
          </p:nvCxnSpPr>
          <p:spPr bwMode="auto">
            <a:xfrm rot="5400000" flipH="1" flipV="1">
              <a:off x="6743700" y="31623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8" name="Straight Connector 1047"/>
            <p:cNvCxnSpPr/>
            <p:nvPr/>
          </p:nvCxnSpPr>
          <p:spPr bwMode="auto">
            <a:xfrm rot="10800000">
              <a:off x="7239000" y="2514600"/>
              <a:ext cx="152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9" name="TextBox 1048"/>
            <p:cNvSpPr txBox="1"/>
            <p:nvPr/>
          </p:nvSpPr>
          <p:spPr>
            <a:xfrm>
              <a:off x="5693440" y="2590800"/>
              <a:ext cx="5549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SEL = 1</a:t>
              </a:r>
              <a:endParaRPr lang="en-US" sz="800" dirty="0"/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5715000" y="1600200"/>
              <a:ext cx="5549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SEL = 0</a:t>
              </a:r>
              <a:endParaRPr lang="en-US" sz="800" dirty="0"/>
            </a:p>
          </p:txBody>
        </p:sp>
        <p:grpSp>
          <p:nvGrpSpPr>
            <p:cNvPr id="1051" name="Group 335"/>
            <p:cNvGrpSpPr/>
            <p:nvPr/>
          </p:nvGrpSpPr>
          <p:grpSpPr>
            <a:xfrm>
              <a:off x="6934200" y="3886200"/>
              <a:ext cx="304800" cy="685800"/>
              <a:chOff x="3048000" y="3962400"/>
              <a:chExt cx="304800" cy="685800"/>
            </a:xfrm>
          </p:grpSpPr>
          <p:sp>
            <p:nvSpPr>
              <p:cNvPr id="1104" name="Flowchart: Manual Operation 1103"/>
              <p:cNvSpPr/>
              <p:nvPr/>
            </p:nvSpPr>
            <p:spPr bwMode="auto">
              <a:xfrm rot="16200000">
                <a:off x="2895600" y="4191000"/>
                <a:ext cx="685800" cy="228600"/>
              </a:xfrm>
              <a:prstGeom prst="flowChartManualOperation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105" name="TextBox 1104"/>
              <p:cNvSpPr txBox="1"/>
              <p:nvPr/>
            </p:nvSpPr>
            <p:spPr>
              <a:xfrm>
                <a:off x="3048000" y="4006036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0</a:t>
                </a:r>
                <a:endParaRPr lang="en-US" sz="800" dirty="0"/>
              </a:p>
            </p:txBody>
          </p:sp>
          <p:sp>
            <p:nvSpPr>
              <p:cNvPr id="1106" name="TextBox 1105"/>
              <p:cNvSpPr txBox="1"/>
              <p:nvPr/>
            </p:nvSpPr>
            <p:spPr>
              <a:xfrm>
                <a:off x="3048000" y="4373880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</p:grpSp>
        <p:sp>
          <p:nvSpPr>
            <p:cNvPr id="1052" name="Isosceles Triangle 1051"/>
            <p:cNvSpPr/>
            <p:nvPr/>
          </p:nvSpPr>
          <p:spPr bwMode="auto">
            <a:xfrm>
              <a:off x="5715000" y="5867400"/>
              <a:ext cx="152400" cy="762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1053" name="Oval 1052"/>
            <p:cNvSpPr/>
            <p:nvPr/>
          </p:nvSpPr>
          <p:spPr bwMode="auto">
            <a:xfrm>
              <a:off x="5943600" y="5943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1054" name="Isosceles Triangle 1053"/>
            <p:cNvSpPr/>
            <p:nvPr/>
          </p:nvSpPr>
          <p:spPr bwMode="auto">
            <a:xfrm>
              <a:off x="7239000" y="5867400"/>
              <a:ext cx="152400" cy="762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1055" name="Oval 1054"/>
            <p:cNvSpPr/>
            <p:nvPr/>
          </p:nvSpPr>
          <p:spPr bwMode="auto">
            <a:xfrm>
              <a:off x="7467600" y="5943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grpSp>
          <p:nvGrpSpPr>
            <p:cNvPr id="1056" name="Group 343"/>
            <p:cNvGrpSpPr/>
            <p:nvPr/>
          </p:nvGrpSpPr>
          <p:grpSpPr>
            <a:xfrm>
              <a:off x="5715000" y="3467100"/>
              <a:ext cx="1082040" cy="419100"/>
              <a:chOff x="1828800" y="4381500"/>
              <a:chExt cx="1082040" cy="419100"/>
            </a:xfrm>
          </p:grpSpPr>
          <p:sp>
            <p:nvSpPr>
              <p:cNvPr id="1100" name="Rectangle 1099"/>
              <p:cNvSpPr/>
              <p:nvPr/>
            </p:nvSpPr>
            <p:spPr bwMode="auto">
              <a:xfrm>
                <a:off x="1828800" y="4419600"/>
                <a:ext cx="990600" cy="3048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96" charset="-128"/>
                  </a:rPr>
                  <a:t>FFs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101" name="Isosceles Triangle 1100"/>
              <p:cNvSpPr/>
              <p:nvPr/>
            </p:nvSpPr>
            <p:spPr bwMode="auto">
              <a:xfrm>
                <a:off x="1828800" y="4648200"/>
                <a:ext cx="152400" cy="76200"/>
              </a:xfrm>
              <a:prstGeom prst="triangl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102" name="Oval 1101"/>
              <p:cNvSpPr/>
              <p:nvPr/>
            </p:nvSpPr>
            <p:spPr bwMode="auto">
              <a:xfrm>
                <a:off x="2057400" y="47244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103" name="TextBox 1102"/>
              <p:cNvSpPr txBox="1"/>
              <p:nvPr/>
            </p:nvSpPr>
            <p:spPr>
              <a:xfrm>
                <a:off x="2583506" y="4381500"/>
                <a:ext cx="3273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EN</a:t>
                </a:r>
                <a:endParaRPr lang="en-US" sz="800" dirty="0"/>
              </a:p>
            </p:txBody>
          </p:sp>
        </p:grpSp>
        <p:grpSp>
          <p:nvGrpSpPr>
            <p:cNvPr id="1057" name="Group 348"/>
            <p:cNvGrpSpPr/>
            <p:nvPr/>
          </p:nvGrpSpPr>
          <p:grpSpPr>
            <a:xfrm>
              <a:off x="6934200" y="3200400"/>
              <a:ext cx="304800" cy="685800"/>
              <a:chOff x="3048000" y="3962400"/>
              <a:chExt cx="304800" cy="685800"/>
            </a:xfrm>
          </p:grpSpPr>
          <p:sp>
            <p:nvSpPr>
              <p:cNvPr id="1097" name="Flowchart: Manual Operation 1096"/>
              <p:cNvSpPr/>
              <p:nvPr/>
            </p:nvSpPr>
            <p:spPr bwMode="auto">
              <a:xfrm rot="16200000">
                <a:off x="2895600" y="4191000"/>
                <a:ext cx="685800" cy="228600"/>
              </a:xfrm>
              <a:prstGeom prst="flowChartManualOperation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098" name="TextBox 1097"/>
              <p:cNvSpPr txBox="1"/>
              <p:nvPr/>
            </p:nvSpPr>
            <p:spPr>
              <a:xfrm>
                <a:off x="3048000" y="4006036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0</a:t>
                </a:r>
                <a:endParaRPr lang="en-US" sz="800" dirty="0"/>
              </a:p>
            </p:txBody>
          </p:sp>
          <p:sp>
            <p:nvSpPr>
              <p:cNvPr id="1099" name="TextBox 1098"/>
              <p:cNvSpPr txBox="1"/>
              <p:nvPr/>
            </p:nvSpPr>
            <p:spPr>
              <a:xfrm>
                <a:off x="3048000" y="4373880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</p:grpSp>
        <p:cxnSp>
          <p:nvCxnSpPr>
            <p:cNvPr id="1058" name="Straight Arrow Connector 1057"/>
            <p:cNvCxnSpPr/>
            <p:nvPr/>
          </p:nvCxnSpPr>
          <p:spPr bwMode="auto">
            <a:xfrm rot="10800000" flipV="1">
              <a:off x="7162800" y="3124200"/>
              <a:ext cx="228600" cy="1447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59" name="Straight Arrow Connector 1058"/>
            <p:cNvCxnSpPr/>
            <p:nvPr/>
          </p:nvCxnSpPr>
          <p:spPr bwMode="auto">
            <a:xfrm>
              <a:off x="8305800" y="190500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60" name="Straight Arrow Connector 1059"/>
            <p:cNvCxnSpPr/>
            <p:nvPr/>
          </p:nvCxnSpPr>
          <p:spPr bwMode="auto">
            <a:xfrm>
              <a:off x="8305800" y="266700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61" name="TextBox 1060"/>
            <p:cNvSpPr txBox="1"/>
            <p:nvPr/>
          </p:nvSpPr>
          <p:spPr>
            <a:xfrm>
              <a:off x="7334250" y="2628900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0xFFFFFFFF</a:t>
              </a:r>
              <a:endParaRPr lang="en-US" sz="800" dirty="0"/>
            </a:p>
          </p:txBody>
        </p:sp>
        <p:cxnSp>
          <p:nvCxnSpPr>
            <p:cNvPr id="1062" name="Straight Arrow Connector 1061"/>
            <p:cNvCxnSpPr/>
            <p:nvPr/>
          </p:nvCxnSpPr>
          <p:spPr bwMode="auto">
            <a:xfrm>
              <a:off x="7543800" y="236220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63" name="Straight Connector 1062"/>
            <p:cNvCxnSpPr/>
            <p:nvPr/>
          </p:nvCxnSpPr>
          <p:spPr bwMode="auto">
            <a:xfrm rot="5400000" flipH="1" flipV="1">
              <a:off x="6781800" y="1600200"/>
              <a:ext cx="152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4" name="Straight Arrow Connector 1063"/>
            <p:cNvCxnSpPr/>
            <p:nvPr/>
          </p:nvCxnSpPr>
          <p:spPr bwMode="auto">
            <a:xfrm>
              <a:off x="7772400" y="21336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65" name="Straight Arrow Connector 1064"/>
            <p:cNvCxnSpPr/>
            <p:nvPr/>
          </p:nvCxnSpPr>
          <p:spPr bwMode="auto">
            <a:xfrm>
              <a:off x="7772400" y="16764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66" name="Straight Connector 1065"/>
            <p:cNvCxnSpPr/>
            <p:nvPr/>
          </p:nvCxnSpPr>
          <p:spPr bwMode="auto">
            <a:xfrm rot="5400000" flipH="1" flipV="1">
              <a:off x="7277100" y="1181100"/>
              <a:ext cx="990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7" name="Straight Connector 1066"/>
            <p:cNvCxnSpPr/>
            <p:nvPr/>
          </p:nvCxnSpPr>
          <p:spPr bwMode="auto">
            <a:xfrm>
              <a:off x="7391400" y="3352800"/>
              <a:ext cx="1066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8" name="Straight Connector 1067"/>
            <p:cNvCxnSpPr/>
            <p:nvPr/>
          </p:nvCxnSpPr>
          <p:spPr bwMode="auto">
            <a:xfrm rot="5400000" flipH="1" flipV="1">
              <a:off x="7962900" y="2857500"/>
              <a:ext cx="990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9" name="Straight Arrow Connector 1068"/>
            <p:cNvCxnSpPr/>
            <p:nvPr/>
          </p:nvCxnSpPr>
          <p:spPr bwMode="auto">
            <a:xfrm rot="10800000">
              <a:off x="8191500" y="2209800"/>
              <a:ext cx="266700" cy="15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0" name="Straight Arrow Connector 1069"/>
            <p:cNvCxnSpPr/>
            <p:nvPr/>
          </p:nvCxnSpPr>
          <p:spPr bwMode="auto">
            <a:xfrm rot="10800000">
              <a:off x="8191500" y="2971800"/>
              <a:ext cx="266700" cy="15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071" name="Group 368"/>
            <p:cNvGrpSpPr/>
            <p:nvPr/>
          </p:nvGrpSpPr>
          <p:grpSpPr>
            <a:xfrm>
              <a:off x="8001000" y="1600200"/>
              <a:ext cx="304800" cy="685800"/>
              <a:chOff x="3048000" y="3962400"/>
              <a:chExt cx="304800" cy="685800"/>
            </a:xfrm>
          </p:grpSpPr>
          <p:sp>
            <p:nvSpPr>
              <p:cNvPr id="1094" name="Flowchart: Manual Operation 1093"/>
              <p:cNvSpPr/>
              <p:nvPr/>
            </p:nvSpPr>
            <p:spPr bwMode="auto">
              <a:xfrm rot="16200000">
                <a:off x="2895600" y="4191000"/>
                <a:ext cx="685800" cy="228600"/>
              </a:xfrm>
              <a:prstGeom prst="flowChartManualOperation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095" name="TextBox 1094"/>
              <p:cNvSpPr txBox="1"/>
              <p:nvPr/>
            </p:nvSpPr>
            <p:spPr>
              <a:xfrm>
                <a:off x="3048000" y="4006036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0</a:t>
                </a:r>
                <a:endParaRPr lang="en-US" sz="800" dirty="0"/>
              </a:p>
            </p:txBody>
          </p:sp>
          <p:sp>
            <p:nvSpPr>
              <p:cNvPr id="1096" name="TextBox 1095"/>
              <p:cNvSpPr txBox="1"/>
              <p:nvPr/>
            </p:nvSpPr>
            <p:spPr>
              <a:xfrm>
                <a:off x="3048000" y="4373880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</p:grpSp>
        <p:grpSp>
          <p:nvGrpSpPr>
            <p:cNvPr id="1072" name="Group 372"/>
            <p:cNvGrpSpPr/>
            <p:nvPr/>
          </p:nvGrpSpPr>
          <p:grpSpPr>
            <a:xfrm>
              <a:off x="8001000" y="2305050"/>
              <a:ext cx="304800" cy="685800"/>
              <a:chOff x="3048000" y="3962400"/>
              <a:chExt cx="304800" cy="685800"/>
            </a:xfrm>
          </p:grpSpPr>
          <p:sp>
            <p:nvSpPr>
              <p:cNvPr id="1091" name="Flowchart: Manual Operation 1090"/>
              <p:cNvSpPr/>
              <p:nvPr/>
            </p:nvSpPr>
            <p:spPr bwMode="auto">
              <a:xfrm rot="16200000">
                <a:off x="2895600" y="4191000"/>
                <a:ext cx="685800" cy="228600"/>
              </a:xfrm>
              <a:prstGeom prst="flowChartManualOperation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1092" name="TextBox 1091"/>
              <p:cNvSpPr txBox="1"/>
              <p:nvPr/>
            </p:nvSpPr>
            <p:spPr>
              <a:xfrm>
                <a:off x="3048000" y="4006036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0</a:t>
                </a:r>
                <a:endParaRPr lang="en-US" sz="800" dirty="0"/>
              </a:p>
            </p:txBody>
          </p:sp>
          <p:sp>
            <p:nvSpPr>
              <p:cNvPr id="1093" name="TextBox 1092"/>
              <p:cNvSpPr txBox="1"/>
              <p:nvPr/>
            </p:nvSpPr>
            <p:spPr>
              <a:xfrm>
                <a:off x="3048000" y="4373880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</p:grpSp>
        <p:cxnSp>
          <p:nvCxnSpPr>
            <p:cNvPr id="1073" name="Straight Arrow Connector 1072"/>
            <p:cNvCxnSpPr/>
            <p:nvPr/>
          </p:nvCxnSpPr>
          <p:spPr bwMode="auto">
            <a:xfrm>
              <a:off x="7543800" y="281940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74" name="TextBox 1073"/>
            <p:cNvSpPr txBox="1"/>
            <p:nvPr/>
          </p:nvSpPr>
          <p:spPr>
            <a:xfrm>
              <a:off x="5486400" y="2466975"/>
              <a:ext cx="1371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data_req_o</a:t>
              </a:r>
              <a:r>
                <a:rPr lang="en-US" sz="800" dirty="0" smtClean="0"/>
                <a:t> = 1</a:t>
              </a:r>
              <a:endParaRPr lang="en-US" sz="800" dirty="0"/>
            </a:p>
          </p:txBody>
        </p:sp>
        <p:sp>
          <p:nvSpPr>
            <p:cNvPr id="1075" name="TextBox 1074"/>
            <p:cNvSpPr txBox="1"/>
            <p:nvPr/>
          </p:nvSpPr>
          <p:spPr>
            <a:xfrm>
              <a:off x="7726680" y="1950720"/>
              <a:ext cx="30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1076" name="Flowchart: Delay 1075"/>
            <p:cNvSpPr/>
            <p:nvPr/>
          </p:nvSpPr>
          <p:spPr bwMode="auto">
            <a:xfrm>
              <a:off x="4876800" y="1524000"/>
              <a:ext cx="304800" cy="304800"/>
            </a:xfrm>
            <a:prstGeom prst="flowChartDela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1077" name="Straight Arrow Connector 1076"/>
            <p:cNvCxnSpPr>
              <a:stCxn id="1076" idx="3"/>
            </p:cNvCxnSpPr>
            <p:nvPr/>
          </p:nvCxnSpPr>
          <p:spPr bwMode="auto">
            <a:xfrm>
              <a:off x="5181600" y="1676400"/>
              <a:ext cx="152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8" name="Straight Arrow Connector 1077"/>
            <p:cNvCxnSpPr/>
            <p:nvPr/>
          </p:nvCxnSpPr>
          <p:spPr bwMode="auto">
            <a:xfrm>
              <a:off x="4648200" y="1600200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9" name="Straight Connector 1078"/>
            <p:cNvCxnSpPr/>
            <p:nvPr/>
          </p:nvCxnSpPr>
          <p:spPr bwMode="auto">
            <a:xfrm rot="5400000">
              <a:off x="3581400" y="2667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0" name="Straight Connector 1079"/>
            <p:cNvCxnSpPr/>
            <p:nvPr/>
          </p:nvCxnSpPr>
          <p:spPr bwMode="auto">
            <a:xfrm rot="5400000">
              <a:off x="4229100" y="2247900"/>
              <a:ext cx="990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1" name="Straight Arrow Connector 1080"/>
            <p:cNvCxnSpPr/>
            <p:nvPr/>
          </p:nvCxnSpPr>
          <p:spPr bwMode="auto">
            <a:xfrm>
              <a:off x="4724400" y="1752600"/>
              <a:ext cx="152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82" name="TextBox 1081"/>
            <p:cNvSpPr txBox="1"/>
            <p:nvPr/>
          </p:nvSpPr>
          <p:spPr>
            <a:xfrm>
              <a:off x="4648200" y="1371600"/>
              <a:ext cx="530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add[22]</a:t>
              </a:r>
              <a:endParaRPr lang="en-US" sz="800" dirty="0"/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57750" y="1571625"/>
              <a:ext cx="3449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</a:rPr>
                <a:t>TS </a:t>
              </a:r>
              <a:endParaRPr lang="en-US" dirty="0"/>
            </a:p>
          </p:txBody>
        </p:sp>
        <p:cxnSp>
          <p:nvCxnSpPr>
            <p:cNvPr id="1084" name="Straight Arrow Connector 1083"/>
            <p:cNvCxnSpPr/>
            <p:nvPr/>
          </p:nvCxnSpPr>
          <p:spPr bwMode="auto">
            <a:xfrm>
              <a:off x="4572000" y="21336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85" name="Straight Arrow Connector 1084"/>
            <p:cNvCxnSpPr/>
            <p:nvPr/>
          </p:nvCxnSpPr>
          <p:spPr bwMode="auto">
            <a:xfrm>
              <a:off x="4572000" y="2438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86" name="Straight Arrow Connector 1085"/>
            <p:cNvCxnSpPr/>
            <p:nvPr/>
          </p:nvCxnSpPr>
          <p:spPr bwMode="auto">
            <a:xfrm>
              <a:off x="4572000" y="27432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87" name="Straight Arrow Connector 1086"/>
            <p:cNvCxnSpPr/>
            <p:nvPr/>
          </p:nvCxnSpPr>
          <p:spPr bwMode="auto">
            <a:xfrm>
              <a:off x="4572000" y="3733800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88" name="Straight Arrow Connector 1087"/>
            <p:cNvCxnSpPr/>
            <p:nvPr/>
          </p:nvCxnSpPr>
          <p:spPr bwMode="auto">
            <a:xfrm>
              <a:off x="4572000" y="4419600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89" name="Straight Connector 1088"/>
            <p:cNvCxnSpPr/>
            <p:nvPr/>
          </p:nvCxnSpPr>
          <p:spPr bwMode="auto">
            <a:xfrm rot="10800000">
              <a:off x="4572000" y="838200"/>
              <a:ext cx="2971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0" name="Straight Connector 1089"/>
            <p:cNvCxnSpPr/>
            <p:nvPr/>
          </p:nvCxnSpPr>
          <p:spPr bwMode="auto">
            <a:xfrm rot="10800000">
              <a:off x="4572000" y="685800"/>
              <a:ext cx="3200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9" name="Straight Arrow Connector 1118"/>
          <p:cNvCxnSpPr/>
          <p:nvPr/>
        </p:nvCxnSpPr>
        <p:spPr bwMode="auto">
          <a:xfrm rot="10800000">
            <a:off x="3505200" y="6096000"/>
            <a:ext cx="5029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0" name="Straight Connector 1119"/>
          <p:cNvCxnSpPr/>
          <p:nvPr/>
        </p:nvCxnSpPr>
        <p:spPr bwMode="auto">
          <a:xfrm rot="5400000" flipH="1" flipV="1">
            <a:off x="8077200" y="56388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3" name="Straight Arrow Connector 1122"/>
          <p:cNvCxnSpPr/>
          <p:nvPr/>
        </p:nvCxnSpPr>
        <p:spPr bwMode="auto">
          <a:xfrm>
            <a:off x="5867400" y="2870200"/>
            <a:ext cx="457200" cy="2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5" name="Straight Arrow Connector 1124"/>
          <p:cNvCxnSpPr/>
          <p:nvPr/>
        </p:nvCxnSpPr>
        <p:spPr bwMode="auto">
          <a:xfrm>
            <a:off x="8686800" y="3048000"/>
            <a:ext cx="4572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7" name="TextBox 1126"/>
          <p:cNvSpPr txBox="1"/>
          <p:nvPr/>
        </p:nvSpPr>
        <p:spPr>
          <a:xfrm>
            <a:off x="8686800" y="27432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OUT</a:t>
            </a:r>
            <a:endParaRPr lang="en-US" sz="800" dirty="0"/>
          </a:p>
        </p:txBody>
      </p:sp>
      <p:sp>
        <p:nvSpPr>
          <p:cNvPr id="1128" name="Rectangle 1127"/>
          <p:cNvSpPr/>
          <p:nvPr/>
        </p:nvSpPr>
        <p:spPr>
          <a:xfrm>
            <a:off x="6477000" y="1219200"/>
            <a:ext cx="8499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</a:rPr>
              <a:t>TestAndSet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F056D-1228-4532-BF45-7E8A2AA3A0FE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52400"/>
            <a:ext cx="8108950" cy="685800"/>
          </a:xfrm>
        </p:spPr>
        <p:txBody>
          <a:bodyPr/>
          <a:lstStyle/>
          <a:p>
            <a:r>
              <a:rPr lang="en-US" dirty="0" smtClean="0"/>
              <a:t>Hierarchy: </a:t>
            </a:r>
            <a:r>
              <a:rPr lang="en-US" dirty="0" err="1" smtClean="0"/>
              <a:t>ArbitrationTree</a:t>
            </a:r>
            <a:r>
              <a:rPr lang="en-US" dirty="0" smtClean="0"/>
              <a:t> – </a:t>
            </a:r>
            <a:r>
              <a:rPr lang="en-US" dirty="0" err="1" smtClean="0"/>
              <a:t>RR_Flag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1447800" y="1295400"/>
            <a:ext cx="1295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ArbitrationTree</a:t>
            </a:r>
            <a:endParaRPr lang="en-US" sz="1000" dirty="0" smtClean="0"/>
          </a:p>
        </p:txBody>
      </p:sp>
      <p:grpSp>
        <p:nvGrpSpPr>
          <p:cNvPr id="2" name="Group 632"/>
          <p:cNvGrpSpPr/>
          <p:nvPr/>
        </p:nvGrpSpPr>
        <p:grpSpPr>
          <a:xfrm>
            <a:off x="304800" y="1600200"/>
            <a:ext cx="4039321" cy="4495800"/>
            <a:chOff x="1828800" y="1600200"/>
            <a:chExt cx="4039321" cy="4495800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2286000" y="1600200"/>
              <a:ext cx="3048000" cy="4495800"/>
            </a:xfrm>
            <a:prstGeom prst="rect">
              <a:avLst/>
            </a:prstGeom>
            <a:solidFill>
              <a:srgbClr val="CECFD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dirty="0" smtClean="0"/>
            </a:p>
          </p:txBody>
        </p:sp>
        <p:cxnSp>
          <p:nvCxnSpPr>
            <p:cNvPr id="506" name="Straight Connector 505"/>
            <p:cNvCxnSpPr/>
            <p:nvPr/>
          </p:nvCxnSpPr>
          <p:spPr bwMode="auto">
            <a:xfrm rot="5400000" flipH="1" flipV="1">
              <a:off x="3819522" y="4914900"/>
              <a:ext cx="1447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5" name="Straight Connector 504"/>
            <p:cNvCxnSpPr/>
            <p:nvPr/>
          </p:nvCxnSpPr>
          <p:spPr bwMode="auto">
            <a:xfrm rot="16200000" flipV="1">
              <a:off x="2590800" y="4190999"/>
              <a:ext cx="28956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4" name="Straight Connector 503"/>
            <p:cNvCxnSpPr/>
            <p:nvPr/>
          </p:nvCxnSpPr>
          <p:spPr bwMode="auto">
            <a:xfrm rot="5400000" flipH="1" flipV="1">
              <a:off x="1600200" y="3886200"/>
              <a:ext cx="3505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0" name="Straight Connector 499"/>
            <p:cNvCxnSpPr>
              <a:stCxn id="445" idx="4"/>
              <a:endCxn id="361" idx="0"/>
            </p:cNvCxnSpPr>
            <p:nvPr/>
          </p:nvCxnSpPr>
          <p:spPr bwMode="auto">
            <a:xfrm rot="5400000" flipH="1">
              <a:off x="1143000" y="3543300"/>
              <a:ext cx="3429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1" name="Oval 360"/>
            <p:cNvSpPr/>
            <p:nvPr/>
          </p:nvSpPr>
          <p:spPr bwMode="auto">
            <a:xfrm>
              <a:off x="2743200" y="1828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390" name="Straight Connector 389"/>
            <p:cNvCxnSpPr/>
            <p:nvPr/>
          </p:nvCxnSpPr>
          <p:spPr bwMode="auto">
            <a:xfrm>
              <a:off x="2286000" y="18288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2" name="Straight Connector 391"/>
            <p:cNvCxnSpPr/>
            <p:nvPr/>
          </p:nvCxnSpPr>
          <p:spPr bwMode="auto">
            <a:xfrm>
              <a:off x="2286000" y="20574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5" name="Straight Arrow Connector 394"/>
            <p:cNvCxnSpPr/>
            <p:nvPr/>
          </p:nvCxnSpPr>
          <p:spPr bwMode="auto">
            <a:xfrm>
              <a:off x="2590800" y="18288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7" name="Straight Arrow Connector 396"/>
            <p:cNvCxnSpPr/>
            <p:nvPr/>
          </p:nvCxnSpPr>
          <p:spPr bwMode="auto">
            <a:xfrm flipV="1">
              <a:off x="2590800" y="19812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8" name="Oval 397"/>
            <p:cNvSpPr/>
            <p:nvPr/>
          </p:nvSpPr>
          <p:spPr bwMode="auto">
            <a:xfrm>
              <a:off x="2743200" y="2286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399" name="Straight Connector 398"/>
            <p:cNvCxnSpPr/>
            <p:nvPr/>
          </p:nvCxnSpPr>
          <p:spPr bwMode="auto">
            <a:xfrm>
              <a:off x="2286000" y="22860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0" name="Straight Connector 399"/>
            <p:cNvCxnSpPr/>
            <p:nvPr/>
          </p:nvCxnSpPr>
          <p:spPr bwMode="auto">
            <a:xfrm>
              <a:off x="2286000" y="25146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1" name="Straight Arrow Connector 400"/>
            <p:cNvCxnSpPr/>
            <p:nvPr/>
          </p:nvCxnSpPr>
          <p:spPr bwMode="auto">
            <a:xfrm>
              <a:off x="2590800" y="22860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2" name="Straight Arrow Connector 401"/>
            <p:cNvCxnSpPr/>
            <p:nvPr/>
          </p:nvCxnSpPr>
          <p:spPr bwMode="auto">
            <a:xfrm flipV="1">
              <a:off x="2590800" y="24384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3" name="Oval 402"/>
            <p:cNvSpPr/>
            <p:nvPr/>
          </p:nvSpPr>
          <p:spPr bwMode="auto">
            <a:xfrm>
              <a:off x="2743200" y="274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04" name="Straight Connector 403"/>
            <p:cNvCxnSpPr/>
            <p:nvPr/>
          </p:nvCxnSpPr>
          <p:spPr bwMode="auto">
            <a:xfrm>
              <a:off x="2286000" y="27432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5" name="Straight Connector 404"/>
            <p:cNvCxnSpPr/>
            <p:nvPr/>
          </p:nvCxnSpPr>
          <p:spPr bwMode="auto">
            <a:xfrm>
              <a:off x="2286000" y="29718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Straight Arrow Connector 405"/>
            <p:cNvCxnSpPr/>
            <p:nvPr/>
          </p:nvCxnSpPr>
          <p:spPr bwMode="auto">
            <a:xfrm>
              <a:off x="2590800" y="27432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7" name="Straight Arrow Connector 406"/>
            <p:cNvCxnSpPr/>
            <p:nvPr/>
          </p:nvCxnSpPr>
          <p:spPr bwMode="auto">
            <a:xfrm flipV="1">
              <a:off x="2590800" y="28956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8" name="Oval 407"/>
            <p:cNvSpPr/>
            <p:nvPr/>
          </p:nvSpPr>
          <p:spPr bwMode="auto">
            <a:xfrm>
              <a:off x="2743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09" name="Straight Connector 408"/>
            <p:cNvCxnSpPr/>
            <p:nvPr/>
          </p:nvCxnSpPr>
          <p:spPr bwMode="auto">
            <a:xfrm>
              <a:off x="2286000" y="32004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Straight Connector 409"/>
            <p:cNvCxnSpPr/>
            <p:nvPr/>
          </p:nvCxnSpPr>
          <p:spPr bwMode="auto">
            <a:xfrm>
              <a:off x="2286000" y="34290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1" name="Straight Arrow Connector 410"/>
            <p:cNvCxnSpPr/>
            <p:nvPr/>
          </p:nvCxnSpPr>
          <p:spPr bwMode="auto">
            <a:xfrm>
              <a:off x="2590800" y="32004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2" name="Straight Arrow Connector 411"/>
            <p:cNvCxnSpPr/>
            <p:nvPr/>
          </p:nvCxnSpPr>
          <p:spPr bwMode="auto">
            <a:xfrm flipV="1">
              <a:off x="2590800" y="33528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3" name="Oval 412"/>
            <p:cNvSpPr/>
            <p:nvPr/>
          </p:nvSpPr>
          <p:spPr bwMode="auto">
            <a:xfrm>
              <a:off x="3200400" y="2057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414" name="Oval 413"/>
            <p:cNvSpPr/>
            <p:nvPr/>
          </p:nvSpPr>
          <p:spPr bwMode="auto">
            <a:xfrm>
              <a:off x="3200400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16" name="Straight Arrow Connector 415"/>
            <p:cNvCxnSpPr>
              <a:stCxn id="361" idx="6"/>
              <a:endCxn id="413" idx="1"/>
            </p:cNvCxnSpPr>
            <p:nvPr/>
          </p:nvCxnSpPr>
          <p:spPr bwMode="auto">
            <a:xfrm>
              <a:off x="2971800" y="1943100"/>
              <a:ext cx="262078" cy="1477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8" name="Straight Arrow Connector 417"/>
            <p:cNvCxnSpPr>
              <a:stCxn id="398" idx="6"/>
              <a:endCxn id="413" idx="3"/>
            </p:cNvCxnSpPr>
            <p:nvPr/>
          </p:nvCxnSpPr>
          <p:spPr bwMode="auto">
            <a:xfrm flipV="1">
              <a:off x="2971800" y="2252522"/>
              <a:ext cx="262078" cy="1477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2" name="Straight Arrow Connector 421"/>
            <p:cNvCxnSpPr>
              <a:stCxn id="403" idx="6"/>
              <a:endCxn id="414" idx="1"/>
            </p:cNvCxnSpPr>
            <p:nvPr/>
          </p:nvCxnSpPr>
          <p:spPr bwMode="auto">
            <a:xfrm>
              <a:off x="2971800" y="2857500"/>
              <a:ext cx="262078" cy="1477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4" name="Straight Arrow Connector 423"/>
            <p:cNvCxnSpPr>
              <a:stCxn id="408" idx="6"/>
              <a:endCxn id="414" idx="3"/>
            </p:cNvCxnSpPr>
            <p:nvPr/>
          </p:nvCxnSpPr>
          <p:spPr bwMode="auto">
            <a:xfrm flipV="1">
              <a:off x="2971800" y="3166922"/>
              <a:ext cx="262078" cy="1477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5" name="Oval 424"/>
            <p:cNvSpPr/>
            <p:nvPr/>
          </p:nvSpPr>
          <p:spPr bwMode="auto">
            <a:xfrm>
              <a:off x="3886200" y="2590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27" name="Straight Arrow Connector 426"/>
            <p:cNvCxnSpPr>
              <a:stCxn id="413" idx="6"/>
              <a:endCxn id="425" idx="1"/>
            </p:cNvCxnSpPr>
            <p:nvPr/>
          </p:nvCxnSpPr>
          <p:spPr bwMode="auto">
            <a:xfrm>
              <a:off x="3429000" y="2171700"/>
              <a:ext cx="490678" cy="4525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9" name="Straight Arrow Connector 428"/>
            <p:cNvCxnSpPr>
              <a:stCxn id="414" idx="6"/>
            </p:cNvCxnSpPr>
            <p:nvPr/>
          </p:nvCxnSpPr>
          <p:spPr bwMode="auto">
            <a:xfrm flipV="1">
              <a:off x="3429000" y="2743200"/>
              <a:ext cx="457200" cy="342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0" name="Oval 429"/>
            <p:cNvSpPr/>
            <p:nvPr/>
          </p:nvSpPr>
          <p:spPr bwMode="auto">
            <a:xfrm>
              <a:off x="2743200" y="3657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31" name="Straight Connector 430"/>
            <p:cNvCxnSpPr/>
            <p:nvPr/>
          </p:nvCxnSpPr>
          <p:spPr bwMode="auto">
            <a:xfrm>
              <a:off x="2286000" y="36576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2" name="Straight Connector 431"/>
            <p:cNvCxnSpPr/>
            <p:nvPr/>
          </p:nvCxnSpPr>
          <p:spPr bwMode="auto">
            <a:xfrm>
              <a:off x="2286000" y="38862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3" name="Straight Arrow Connector 432"/>
            <p:cNvCxnSpPr/>
            <p:nvPr/>
          </p:nvCxnSpPr>
          <p:spPr bwMode="auto">
            <a:xfrm>
              <a:off x="2590800" y="36576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4" name="Straight Arrow Connector 433"/>
            <p:cNvCxnSpPr/>
            <p:nvPr/>
          </p:nvCxnSpPr>
          <p:spPr bwMode="auto">
            <a:xfrm flipV="1">
              <a:off x="2590800" y="38100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5" name="Oval 434"/>
            <p:cNvSpPr/>
            <p:nvPr/>
          </p:nvSpPr>
          <p:spPr bwMode="auto">
            <a:xfrm>
              <a:off x="27432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36" name="Straight Connector 435"/>
            <p:cNvCxnSpPr/>
            <p:nvPr/>
          </p:nvCxnSpPr>
          <p:spPr bwMode="auto">
            <a:xfrm>
              <a:off x="2286000" y="41148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7" name="Straight Connector 436"/>
            <p:cNvCxnSpPr/>
            <p:nvPr/>
          </p:nvCxnSpPr>
          <p:spPr bwMode="auto">
            <a:xfrm>
              <a:off x="2286000" y="43434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Straight Arrow Connector 437"/>
            <p:cNvCxnSpPr/>
            <p:nvPr/>
          </p:nvCxnSpPr>
          <p:spPr bwMode="auto">
            <a:xfrm>
              <a:off x="2590800" y="41148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9" name="Straight Arrow Connector 438"/>
            <p:cNvCxnSpPr/>
            <p:nvPr/>
          </p:nvCxnSpPr>
          <p:spPr bwMode="auto">
            <a:xfrm flipV="1">
              <a:off x="2590800" y="42672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0" name="Oval 439"/>
            <p:cNvSpPr/>
            <p:nvPr/>
          </p:nvSpPr>
          <p:spPr bwMode="auto">
            <a:xfrm>
              <a:off x="27432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41" name="Straight Connector 440"/>
            <p:cNvCxnSpPr/>
            <p:nvPr/>
          </p:nvCxnSpPr>
          <p:spPr bwMode="auto">
            <a:xfrm>
              <a:off x="2286000" y="45720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2" name="Straight Connector 441"/>
            <p:cNvCxnSpPr/>
            <p:nvPr/>
          </p:nvCxnSpPr>
          <p:spPr bwMode="auto">
            <a:xfrm>
              <a:off x="2286000" y="48006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3" name="Straight Arrow Connector 442"/>
            <p:cNvCxnSpPr/>
            <p:nvPr/>
          </p:nvCxnSpPr>
          <p:spPr bwMode="auto">
            <a:xfrm>
              <a:off x="2590800" y="45720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4" name="Straight Arrow Connector 443"/>
            <p:cNvCxnSpPr/>
            <p:nvPr/>
          </p:nvCxnSpPr>
          <p:spPr bwMode="auto">
            <a:xfrm flipV="1">
              <a:off x="2590800" y="47244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5" name="Oval 444"/>
            <p:cNvSpPr/>
            <p:nvPr/>
          </p:nvSpPr>
          <p:spPr bwMode="auto">
            <a:xfrm>
              <a:off x="2743200" y="5029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46" name="Straight Connector 445"/>
            <p:cNvCxnSpPr/>
            <p:nvPr/>
          </p:nvCxnSpPr>
          <p:spPr bwMode="auto">
            <a:xfrm>
              <a:off x="2286000" y="50292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7" name="Straight Connector 446"/>
            <p:cNvCxnSpPr/>
            <p:nvPr/>
          </p:nvCxnSpPr>
          <p:spPr bwMode="auto">
            <a:xfrm>
              <a:off x="2286000" y="52578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Straight Arrow Connector 447"/>
            <p:cNvCxnSpPr/>
            <p:nvPr/>
          </p:nvCxnSpPr>
          <p:spPr bwMode="auto">
            <a:xfrm>
              <a:off x="2590800" y="50292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9" name="Straight Arrow Connector 448"/>
            <p:cNvCxnSpPr/>
            <p:nvPr/>
          </p:nvCxnSpPr>
          <p:spPr bwMode="auto">
            <a:xfrm flipV="1">
              <a:off x="2590800" y="51816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0" name="Oval 449"/>
            <p:cNvSpPr/>
            <p:nvPr/>
          </p:nvSpPr>
          <p:spPr bwMode="auto">
            <a:xfrm>
              <a:off x="3200400" y="3886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451" name="Oval 450"/>
            <p:cNvSpPr/>
            <p:nvPr/>
          </p:nvSpPr>
          <p:spPr bwMode="auto">
            <a:xfrm>
              <a:off x="3200400" y="480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52" name="Straight Arrow Connector 451"/>
            <p:cNvCxnSpPr>
              <a:stCxn id="430" idx="6"/>
              <a:endCxn id="450" idx="1"/>
            </p:cNvCxnSpPr>
            <p:nvPr/>
          </p:nvCxnSpPr>
          <p:spPr bwMode="auto">
            <a:xfrm>
              <a:off x="2971800" y="3771900"/>
              <a:ext cx="262078" cy="1477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3" name="Straight Arrow Connector 452"/>
            <p:cNvCxnSpPr>
              <a:stCxn id="435" idx="6"/>
              <a:endCxn id="450" idx="3"/>
            </p:cNvCxnSpPr>
            <p:nvPr/>
          </p:nvCxnSpPr>
          <p:spPr bwMode="auto">
            <a:xfrm flipV="1">
              <a:off x="2971800" y="4081322"/>
              <a:ext cx="262078" cy="1477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4" name="Straight Arrow Connector 453"/>
            <p:cNvCxnSpPr>
              <a:stCxn id="440" idx="6"/>
              <a:endCxn id="451" idx="1"/>
            </p:cNvCxnSpPr>
            <p:nvPr/>
          </p:nvCxnSpPr>
          <p:spPr bwMode="auto">
            <a:xfrm>
              <a:off x="2971800" y="4686300"/>
              <a:ext cx="262078" cy="1477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5" name="Straight Arrow Connector 454"/>
            <p:cNvCxnSpPr>
              <a:stCxn id="445" idx="6"/>
              <a:endCxn id="451" idx="3"/>
            </p:cNvCxnSpPr>
            <p:nvPr/>
          </p:nvCxnSpPr>
          <p:spPr bwMode="auto">
            <a:xfrm flipV="1">
              <a:off x="2971800" y="4995722"/>
              <a:ext cx="262078" cy="1477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6" name="Oval 455"/>
            <p:cNvSpPr/>
            <p:nvPr/>
          </p:nvSpPr>
          <p:spPr bwMode="auto">
            <a:xfrm>
              <a:off x="3886200" y="4419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57" name="Straight Arrow Connector 456"/>
            <p:cNvCxnSpPr>
              <a:stCxn id="450" idx="6"/>
              <a:endCxn id="456" idx="1"/>
            </p:cNvCxnSpPr>
            <p:nvPr/>
          </p:nvCxnSpPr>
          <p:spPr bwMode="auto">
            <a:xfrm>
              <a:off x="3429000" y="4000500"/>
              <a:ext cx="490678" cy="4525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8" name="Straight Arrow Connector 457"/>
            <p:cNvCxnSpPr>
              <a:stCxn id="451" idx="6"/>
            </p:cNvCxnSpPr>
            <p:nvPr/>
          </p:nvCxnSpPr>
          <p:spPr bwMode="auto">
            <a:xfrm flipV="1">
              <a:off x="3429000" y="4572000"/>
              <a:ext cx="457200" cy="342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9" name="Oval 458"/>
            <p:cNvSpPr/>
            <p:nvPr/>
          </p:nvSpPr>
          <p:spPr bwMode="auto">
            <a:xfrm>
              <a:off x="4419600" y="3581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61" name="Straight Arrow Connector 460"/>
            <p:cNvCxnSpPr>
              <a:stCxn id="425" idx="6"/>
            </p:cNvCxnSpPr>
            <p:nvPr/>
          </p:nvCxnSpPr>
          <p:spPr bwMode="auto">
            <a:xfrm>
              <a:off x="4114800" y="2705100"/>
              <a:ext cx="381000" cy="876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3" name="Straight Arrow Connector 462"/>
            <p:cNvCxnSpPr>
              <a:stCxn id="456" idx="6"/>
            </p:cNvCxnSpPr>
            <p:nvPr/>
          </p:nvCxnSpPr>
          <p:spPr bwMode="auto">
            <a:xfrm flipV="1">
              <a:off x="4114800" y="3810000"/>
              <a:ext cx="381000" cy="723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5" name="Straight Arrow Connector 464"/>
            <p:cNvCxnSpPr/>
            <p:nvPr/>
          </p:nvCxnSpPr>
          <p:spPr bwMode="auto">
            <a:xfrm>
              <a:off x="4648200" y="3695700"/>
              <a:ext cx="685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7" name="Rectangle 476"/>
            <p:cNvSpPr/>
            <p:nvPr/>
          </p:nvSpPr>
          <p:spPr bwMode="auto">
            <a:xfrm>
              <a:off x="3429000" y="5715000"/>
              <a:ext cx="15240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/>
                <a:t>RR_FLAG – 4bit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479" name="Straight Connector 478"/>
            <p:cNvCxnSpPr/>
            <p:nvPr/>
          </p:nvCxnSpPr>
          <p:spPr bwMode="auto">
            <a:xfrm rot="16200000" flipH="1">
              <a:off x="4532710" y="3846910"/>
              <a:ext cx="15478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1" name="Straight Connector 480"/>
            <p:cNvCxnSpPr/>
            <p:nvPr/>
          </p:nvCxnSpPr>
          <p:spPr bwMode="auto">
            <a:xfrm rot="16200000" flipH="1">
              <a:off x="4610100" y="3771900"/>
              <a:ext cx="15240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0" name="Straight Arrow Connector 489"/>
            <p:cNvCxnSpPr/>
            <p:nvPr/>
          </p:nvCxnSpPr>
          <p:spPr bwMode="auto">
            <a:xfrm rot="5400000">
              <a:off x="3772694" y="4838700"/>
              <a:ext cx="17518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4" name="Straight Arrow Connector 493"/>
            <p:cNvCxnSpPr/>
            <p:nvPr/>
          </p:nvCxnSpPr>
          <p:spPr bwMode="auto">
            <a:xfrm rot="5400000">
              <a:off x="3810794" y="4800600"/>
              <a:ext cx="1828006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 bwMode="auto">
            <a:xfrm rot="5400000" flipH="1" flipV="1">
              <a:off x="2674620" y="54483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7" name="Straight Connector 516"/>
            <p:cNvCxnSpPr/>
            <p:nvPr/>
          </p:nvCxnSpPr>
          <p:spPr bwMode="auto">
            <a:xfrm>
              <a:off x="2857500" y="5638800"/>
              <a:ext cx="14097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0" name="Straight Connector 529"/>
            <p:cNvCxnSpPr/>
            <p:nvPr/>
          </p:nvCxnSpPr>
          <p:spPr bwMode="auto">
            <a:xfrm rot="5400000">
              <a:off x="3771900" y="5676900"/>
              <a:ext cx="76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2" name="Straight Arrow Connector 531"/>
            <p:cNvCxnSpPr/>
            <p:nvPr/>
          </p:nvCxnSpPr>
          <p:spPr bwMode="auto">
            <a:xfrm rot="5400000" flipH="1" flipV="1">
              <a:off x="3163094" y="5218906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4" name="Straight Arrow Connector 533"/>
            <p:cNvCxnSpPr/>
            <p:nvPr/>
          </p:nvCxnSpPr>
          <p:spPr bwMode="auto">
            <a:xfrm rot="5400000" flipH="1" flipV="1">
              <a:off x="3848894" y="4837906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5" name="Straight Arrow Connector 534"/>
            <p:cNvCxnSpPr/>
            <p:nvPr/>
          </p:nvCxnSpPr>
          <p:spPr bwMode="auto">
            <a:xfrm rot="5400000" flipH="1" flipV="1">
              <a:off x="4347365" y="3999706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0" name="Straight Connector 539"/>
            <p:cNvCxnSpPr/>
            <p:nvPr/>
          </p:nvCxnSpPr>
          <p:spPr bwMode="auto">
            <a:xfrm>
              <a:off x="3938585" y="56388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2" name="TextBox 541"/>
            <p:cNvSpPr txBox="1"/>
            <p:nvPr/>
          </p:nvSpPr>
          <p:spPr>
            <a:xfrm>
              <a:off x="2383921" y="5334000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RR[0]</a:t>
              </a:r>
              <a:endParaRPr lang="en-US" sz="800" dirty="0"/>
            </a:p>
          </p:txBody>
        </p:sp>
        <p:sp>
          <p:nvSpPr>
            <p:cNvPr id="544" name="TextBox 543"/>
            <p:cNvSpPr txBox="1"/>
            <p:nvPr/>
          </p:nvSpPr>
          <p:spPr>
            <a:xfrm>
              <a:off x="2986205" y="5105400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RR[1]</a:t>
              </a:r>
              <a:endParaRPr lang="en-US" sz="800" dirty="0"/>
            </a:p>
          </p:txBody>
        </p:sp>
        <p:sp>
          <p:nvSpPr>
            <p:cNvPr id="545" name="TextBox 544"/>
            <p:cNvSpPr txBox="1"/>
            <p:nvPr/>
          </p:nvSpPr>
          <p:spPr>
            <a:xfrm>
              <a:off x="3657600" y="4724400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RR[2]</a:t>
              </a:r>
              <a:endParaRPr lang="en-US" sz="800" dirty="0"/>
            </a:p>
          </p:txBody>
        </p:sp>
        <p:sp>
          <p:nvSpPr>
            <p:cNvPr id="546" name="TextBox 545"/>
            <p:cNvSpPr txBox="1"/>
            <p:nvPr/>
          </p:nvSpPr>
          <p:spPr>
            <a:xfrm>
              <a:off x="4191000" y="4267200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RR[3]</a:t>
              </a:r>
              <a:endParaRPr lang="en-US" sz="800" dirty="0"/>
            </a:p>
          </p:txBody>
        </p:sp>
        <p:sp>
          <p:nvSpPr>
            <p:cNvPr id="547" name="TextBox 546"/>
            <p:cNvSpPr txBox="1"/>
            <p:nvPr/>
          </p:nvSpPr>
          <p:spPr>
            <a:xfrm>
              <a:off x="1828800" y="1689556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CH_0</a:t>
              </a:r>
              <a:endParaRPr lang="en-US" sz="800" dirty="0"/>
            </a:p>
          </p:txBody>
        </p:sp>
        <p:sp>
          <p:nvSpPr>
            <p:cNvPr id="548" name="TextBox 547"/>
            <p:cNvSpPr txBox="1"/>
            <p:nvPr/>
          </p:nvSpPr>
          <p:spPr>
            <a:xfrm>
              <a:off x="1828800" y="1918156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CH_1</a:t>
              </a:r>
              <a:endParaRPr lang="en-US" sz="800" dirty="0"/>
            </a:p>
          </p:txBody>
        </p:sp>
        <p:sp>
          <p:nvSpPr>
            <p:cNvPr id="549" name="TextBox 548"/>
            <p:cNvSpPr txBox="1"/>
            <p:nvPr/>
          </p:nvSpPr>
          <p:spPr>
            <a:xfrm>
              <a:off x="1828800" y="2146756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CH_2</a:t>
              </a:r>
              <a:endParaRPr lang="en-US" sz="800" dirty="0"/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1828800" y="2362200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CH_3</a:t>
              </a:r>
              <a:endParaRPr lang="en-US" sz="800" dirty="0"/>
            </a:p>
          </p:txBody>
        </p:sp>
        <p:sp>
          <p:nvSpPr>
            <p:cNvPr id="553" name="TextBox 552"/>
            <p:cNvSpPr txBox="1"/>
            <p:nvPr/>
          </p:nvSpPr>
          <p:spPr>
            <a:xfrm>
              <a:off x="1828800" y="2590800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CH_4</a:t>
              </a:r>
              <a:endParaRPr lang="en-US" sz="800" dirty="0"/>
            </a:p>
          </p:txBody>
        </p:sp>
        <p:sp>
          <p:nvSpPr>
            <p:cNvPr id="579" name="TextBox 578"/>
            <p:cNvSpPr txBox="1"/>
            <p:nvPr/>
          </p:nvSpPr>
          <p:spPr>
            <a:xfrm>
              <a:off x="1828800" y="2819400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CH_5</a:t>
              </a:r>
              <a:endParaRPr lang="en-US" sz="800" dirty="0"/>
            </a:p>
          </p:txBody>
        </p:sp>
        <p:sp>
          <p:nvSpPr>
            <p:cNvPr id="602" name="TextBox 601"/>
            <p:cNvSpPr txBox="1"/>
            <p:nvPr/>
          </p:nvSpPr>
          <p:spPr>
            <a:xfrm>
              <a:off x="1828800" y="3048000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CH_6</a:t>
              </a:r>
              <a:endParaRPr lang="en-US" sz="800" dirty="0"/>
            </a:p>
          </p:txBody>
        </p:sp>
        <p:sp>
          <p:nvSpPr>
            <p:cNvPr id="605" name="TextBox 604"/>
            <p:cNvSpPr txBox="1"/>
            <p:nvPr/>
          </p:nvSpPr>
          <p:spPr>
            <a:xfrm>
              <a:off x="1828800" y="3263444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CH_7</a:t>
              </a:r>
              <a:endParaRPr lang="en-US" sz="800" dirty="0"/>
            </a:p>
          </p:txBody>
        </p:sp>
        <p:sp>
          <p:nvSpPr>
            <p:cNvPr id="607" name="TextBox 606"/>
            <p:cNvSpPr txBox="1"/>
            <p:nvPr/>
          </p:nvSpPr>
          <p:spPr>
            <a:xfrm>
              <a:off x="1828800" y="3518356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CH_8</a:t>
              </a:r>
              <a:endParaRPr lang="en-US" sz="800" dirty="0"/>
            </a:p>
          </p:txBody>
        </p:sp>
        <p:sp>
          <p:nvSpPr>
            <p:cNvPr id="608" name="TextBox 607"/>
            <p:cNvSpPr txBox="1"/>
            <p:nvPr/>
          </p:nvSpPr>
          <p:spPr>
            <a:xfrm>
              <a:off x="1828800" y="3746956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CH_9</a:t>
              </a:r>
              <a:endParaRPr lang="en-US" sz="800" dirty="0"/>
            </a:p>
          </p:txBody>
        </p:sp>
        <p:sp>
          <p:nvSpPr>
            <p:cNvPr id="609" name="TextBox 608"/>
            <p:cNvSpPr txBox="1"/>
            <p:nvPr/>
          </p:nvSpPr>
          <p:spPr>
            <a:xfrm>
              <a:off x="1828800" y="3975556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CH_10</a:t>
              </a:r>
              <a:endParaRPr lang="en-US" sz="800" dirty="0"/>
            </a:p>
          </p:txBody>
        </p:sp>
        <p:sp>
          <p:nvSpPr>
            <p:cNvPr id="610" name="TextBox 609"/>
            <p:cNvSpPr txBox="1"/>
            <p:nvPr/>
          </p:nvSpPr>
          <p:spPr>
            <a:xfrm>
              <a:off x="1828800" y="4191000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CH_11</a:t>
              </a:r>
              <a:endParaRPr lang="en-US" sz="800" dirty="0"/>
            </a:p>
          </p:txBody>
        </p:sp>
        <p:sp>
          <p:nvSpPr>
            <p:cNvPr id="611" name="TextBox 610"/>
            <p:cNvSpPr txBox="1"/>
            <p:nvPr/>
          </p:nvSpPr>
          <p:spPr>
            <a:xfrm>
              <a:off x="1828800" y="4432756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CH_12</a:t>
              </a:r>
              <a:endParaRPr lang="en-US" sz="800" dirty="0"/>
            </a:p>
          </p:txBody>
        </p:sp>
        <p:sp>
          <p:nvSpPr>
            <p:cNvPr id="612" name="TextBox 611"/>
            <p:cNvSpPr txBox="1"/>
            <p:nvPr/>
          </p:nvSpPr>
          <p:spPr>
            <a:xfrm>
              <a:off x="1828800" y="4648200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CH_13</a:t>
              </a:r>
              <a:endParaRPr lang="en-US" sz="800" dirty="0"/>
            </a:p>
          </p:txBody>
        </p:sp>
        <p:sp>
          <p:nvSpPr>
            <p:cNvPr id="613" name="TextBox 612"/>
            <p:cNvSpPr txBox="1"/>
            <p:nvPr/>
          </p:nvSpPr>
          <p:spPr>
            <a:xfrm>
              <a:off x="1828800" y="4876800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CH_14</a:t>
              </a:r>
              <a:endParaRPr lang="en-US" sz="800" dirty="0"/>
            </a:p>
          </p:txBody>
        </p:sp>
        <p:sp>
          <p:nvSpPr>
            <p:cNvPr id="614" name="TextBox 613"/>
            <p:cNvSpPr txBox="1"/>
            <p:nvPr/>
          </p:nvSpPr>
          <p:spPr>
            <a:xfrm>
              <a:off x="1828800" y="5105400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CH_15</a:t>
              </a:r>
              <a:endParaRPr lang="en-US" sz="800" dirty="0"/>
            </a:p>
          </p:txBody>
        </p:sp>
        <p:sp>
          <p:nvSpPr>
            <p:cNvPr id="615" name="TextBox 614"/>
            <p:cNvSpPr txBox="1"/>
            <p:nvPr/>
          </p:nvSpPr>
          <p:spPr>
            <a:xfrm>
              <a:off x="5334000" y="3581400"/>
              <a:ext cx="5341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CH_out</a:t>
              </a:r>
              <a:endParaRPr lang="en-US" sz="800" dirty="0"/>
            </a:p>
          </p:txBody>
        </p:sp>
        <p:sp>
          <p:nvSpPr>
            <p:cNvPr id="616" name="Isosceles Triangle 615"/>
            <p:cNvSpPr/>
            <p:nvPr/>
          </p:nvSpPr>
          <p:spPr bwMode="auto">
            <a:xfrm rot="5400000">
              <a:off x="3390900" y="5905500"/>
              <a:ext cx="152400" cy="762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617" name="Oval 616"/>
            <p:cNvSpPr/>
            <p:nvPr/>
          </p:nvSpPr>
          <p:spPr bwMode="auto">
            <a:xfrm>
              <a:off x="3352800" y="5715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cxnSp>
          <p:nvCxnSpPr>
            <p:cNvPr id="619" name="Straight Arrow Connector 618"/>
            <p:cNvCxnSpPr/>
            <p:nvPr/>
          </p:nvCxnSpPr>
          <p:spPr bwMode="auto">
            <a:xfrm>
              <a:off x="2286000" y="5943600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1" name="Straight Arrow Connector 620"/>
            <p:cNvCxnSpPr/>
            <p:nvPr/>
          </p:nvCxnSpPr>
          <p:spPr bwMode="auto">
            <a:xfrm>
              <a:off x="2286000" y="5753100"/>
              <a:ext cx="1066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24" name="TextBox 623"/>
            <p:cNvSpPr txBox="1"/>
            <p:nvPr/>
          </p:nvSpPr>
          <p:spPr>
            <a:xfrm>
              <a:off x="1905000" y="5638800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rst_n</a:t>
              </a:r>
              <a:endParaRPr lang="en-US" sz="800" dirty="0"/>
            </a:p>
          </p:txBody>
        </p:sp>
        <p:sp>
          <p:nvSpPr>
            <p:cNvPr id="625" name="TextBox 624"/>
            <p:cNvSpPr txBox="1"/>
            <p:nvPr/>
          </p:nvSpPr>
          <p:spPr>
            <a:xfrm>
              <a:off x="1976300" y="5804356"/>
              <a:ext cx="3097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clk</a:t>
              </a:r>
              <a:endParaRPr lang="en-US" sz="800" dirty="0"/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4724400" y="5334000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data_req_o</a:t>
              </a:r>
              <a:endParaRPr lang="en-US" sz="800" dirty="0"/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4724400" y="5181600"/>
              <a:ext cx="6687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data_gnt_i</a:t>
              </a:r>
              <a:endParaRPr lang="en-US" sz="800" dirty="0"/>
            </a:p>
          </p:txBody>
        </p:sp>
      </p:grpSp>
      <p:sp>
        <p:nvSpPr>
          <p:cNvPr id="634" name="Rectangle 633"/>
          <p:cNvSpPr/>
          <p:nvPr/>
        </p:nvSpPr>
        <p:spPr bwMode="auto">
          <a:xfrm>
            <a:off x="5105400" y="1676400"/>
            <a:ext cx="2819400" cy="17526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943600" y="1371600"/>
            <a:ext cx="1295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RR_Flag</a:t>
            </a:r>
            <a:endParaRPr lang="en-US" sz="1000" dirty="0" smtClean="0"/>
          </a:p>
        </p:txBody>
      </p:sp>
      <p:sp>
        <p:nvSpPr>
          <p:cNvPr id="636" name="Rectangle 635"/>
          <p:cNvSpPr/>
          <p:nvPr/>
        </p:nvSpPr>
        <p:spPr bwMode="auto">
          <a:xfrm>
            <a:off x="6477000" y="1905000"/>
            <a:ext cx="8382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37" name="Isosceles Triangle 636"/>
          <p:cNvSpPr/>
          <p:nvPr/>
        </p:nvSpPr>
        <p:spPr bwMode="auto">
          <a:xfrm>
            <a:off x="6667500" y="2819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38" name="Oval 637"/>
          <p:cNvSpPr/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640" name="Straight Connector 639"/>
          <p:cNvCxnSpPr/>
          <p:nvPr/>
        </p:nvCxnSpPr>
        <p:spPr bwMode="auto">
          <a:xfrm rot="5400000">
            <a:off x="6705600" y="3048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5" name="Straight Connector 644"/>
          <p:cNvCxnSpPr/>
          <p:nvPr/>
        </p:nvCxnSpPr>
        <p:spPr bwMode="auto">
          <a:xfrm rot="10800000">
            <a:off x="5105400" y="31242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7" name="Straight Connector 646"/>
          <p:cNvCxnSpPr/>
          <p:nvPr/>
        </p:nvCxnSpPr>
        <p:spPr bwMode="auto">
          <a:xfrm>
            <a:off x="5105400" y="3352800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9" name="Straight Connector 648"/>
          <p:cNvCxnSpPr/>
          <p:nvPr/>
        </p:nvCxnSpPr>
        <p:spPr bwMode="auto">
          <a:xfrm rot="5400000" flipH="1" flipV="1">
            <a:off x="6972300" y="3238500"/>
            <a:ext cx="22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1" name="Flowchart: Delay 650"/>
          <p:cNvSpPr/>
          <p:nvPr/>
        </p:nvSpPr>
        <p:spPr bwMode="auto">
          <a:xfrm>
            <a:off x="5486400" y="2438400"/>
            <a:ext cx="381000" cy="304800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661" name="Straight Connector 660"/>
          <p:cNvCxnSpPr/>
          <p:nvPr/>
        </p:nvCxnSpPr>
        <p:spPr bwMode="auto">
          <a:xfrm>
            <a:off x="5105400" y="2514600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2" name="Straight Connector 661"/>
          <p:cNvCxnSpPr/>
          <p:nvPr/>
        </p:nvCxnSpPr>
        <p:spPr bwMode="auto">
          <a:xfrm>
            <a:off x="5105400" y="2667000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4" name="TextBox 663"/>
          <p:cNvSpPr txBox="1"/>
          <p:nvPr/>
        </p:nvSpPr>
        <p:spPr>
          <a:xfrm>
            <a:off x="4800600" y="300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clk</a:t>
            </a:r>
            <a:endParaRPr lang="en-US" sz="800" dirty="0"/>
          </a:p>
        </p:txBody>
      </p:sp>
      <p:sp>
        <p:nvSpPr>
          <p:cNvPr id="665" name="TextBox 664"/>
          <p:cNvSpPr txBox="1"/>
          <p:nvPr/>
        </p:nvSpPr>
        <p:spPr>
          <a:xfrm>
            <a:off x="4767704" y="3213556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r</a:t>
            </a:r>
            <a:r>
              <a:rPr lang="en-US" sz="800" dirty="0" err="1" smtClean="0"/>
              <a:t>st_n</a:t>
            </a:r>
            <a:endParaRPr lang="en-US" sz="800" dirty="0"/>
          </a:p>
        </p:txBody>
      </p:sp>
      <p:sp>
        <p:nvSpPr>
          <p:cNvPr id="666" name="TextBox 665"/>
          <p:cNvSpPr txBox="1"/>
          <p:nvPr/>
        </p:nvSpPr>
        <p:spPr>
          <a:xfrm>
            <a:off x="4476750" y="2393950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data_req_o</a:t>
            </a:r>
            <a:endParaRPr lang="en-US" sz="800" dirty="0"/>
          </a:p>
        </p:txBody>
      </p:sp>
      <p:sp>
        <p:nvSpPr>
          <p:cNvPr id="671" name="TextBox 670"/>
          <p:cNvSpPr txBox="1"/>
          <p:nvPr/>
        </p:nvSpPr>
        <p:spPr>
          <a:xfrm>
            <a:off x="4476750" y="253410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data_gnt_i</a:t>
            </a:r>
            <a:endParaRPr lang="en-US" sz="800" dirty="0"/>
          </a:p>
        </p:txBody>
      </p:sp>
      <p:cxnSp>
        <p:nvCxnSpPr>
          <p:cNvPr id="673" name="Straight Connector 672"/>
          <p:cNvCxnSpPr>
            <a:stCxn id="651" idx="3"/>
          </p:cNvCxnSpPr>
          <p:nvPr/>
        </p:nvCxnSpPr>
        <p:spPr bwMode="auto">
          <a:xfrm>
            <a:off x="5867400" y="25908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4" name="TextBox 673"/>
          <p:cNvSpPr txBox="1"/>
          <p:nvPr/>
        </p:nvSpPr>
        <p:spPr>
          <a:xfrm>
            <a:off x="6407150" y="2482850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En</a:t>
            </a:r>
            <a:endParaRPr lang="en-US" sz="800" dirty="0"/>
          </a:p>
        </p:txBody>
      </p:sp>
      <p:sp>
        <p:nvSpPr>
          <p:cNvPr id="675" name="TextBox 674"/>
          <p:cNvSpPr txBox="1"/>
          <p:nvPr/>
        </p:nvSpPr>
        <p:spPr>
          <a:xfrm>
            <a:off x="7010400" y="1994356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RR</a:t>
            </a:r>
            <a:endParaRPr lang="en-US" sz="800" dirty="0"/>
          </a:p>
        </p:txBody>
      </p:sp>
      <p:cxnSp>
        <p:nvCxnSpPr>
          <p:cNvPr id="677" name="Straight Arrow Connector 676"/>
          <p:cNvCxnSpPr/>
          <p:nvPr/>
        </p:nvCxnSpPr>
        <p:spPr bwMode="auto">
          <a:xfrm>
            <a:off x="7315200" y="20574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2" name="TextBox 681"/>
          <p:cNvSpPr txBox="1"/>
          <p:nvPr/>
        </p:nvSpPr>
        <p:spPr>
          <a:xfrm>
            <a:off x="6629400" y="2286000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4bit UP</a:t>
            </a:r>
          </a:p>
          <a:p>
            <a:r>
              <a:rPr lang="en-US" sz="800" dirty="0" smtClean="0"/>
              <a:t>Counter</a:t>
            </a:r>
            <a:endParaRPr lang="en-US" sz="800" dirty="0"/>
          </a:p>
        </p:txBody>
      </p:sp>
      <p:sp>
        <p:nvSpPr>
          <p:cNvPr id="683" name="Rounded Rectangle 682"/>
          <p:cNvSpPr/>
          <p:nvPr/>
        </p:nvSpPr>
        <p:spPr bwMode="auto">
          <a:xfrm>
            <a:off x="2667000" y="2971800"/>
            <a:ext cx="304800" cy="304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685" name="Straight Connector 684"/>
          <p:cNvCxnSpPr>
            <a:stCxn id="683" idx="3"/>
          </p:cNvCxnSpPr>
          <p:nvPr/>
        </p:nvCxnSpPr>
        <p:spPr bwMode="auto">
          <a:xfrm>
            <a:off x="2971800" y="3124200"/>
            <a:ext cx="2286000" cy="9906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6" name="Rounded Rectangle 685"/>
          <p:cNvSpPr/>
          <p:nvPr/>
        </p:nvSpPr>
        <p:spPr bwMode="auto">
          <a:xfrm>
            <a:off x="5257800" y="3962400"/>
            <a:ext cx="1828800" cy="16764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688" name="Straight Arrow Connector 687"/>
          <p:cNvCxnSpPr/>
          <p:nvPr/>
        </p:nvCxnSpPr>
        <p:spPr bwMode="auto">
          <a:xfrm>
            <a:off x="5334001" y="4155285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0" name="TextBox 689"/>
          <p:cNvSpPr txBox="1"/>
          <p:nvPr/>
        </p:nvSpPr>
        <p:spPr>
          <a:xfrm>
            <a:off x="5562601" y="3962400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data_req</a:t>
            </a:r>
            <a:endParaRPr lang="en-US" sz="800" dirty="0"/>
          </a:p>
        </p:txBody>
      </p:sp>
      <p:sp>
        <p:nvSpPr>
          <p:cNvPr id="691" name="TextBox 690"/>
          <p:cNvSpPr txBox="1"/>
          <p:nvPr/>
        </p:nvSpPr>
        <p:spPr>
          <a:xfrm>
            <a:off x="5583578" y="4138618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data_gnt</a:t>
            </a:r>
            <a:endParaRPr lang="en-US" sz="800" dirty="0"/>
          </a:p>
        </p:txBody>
      </p:sp>
      <p:cxnSp>
        <p:nvCxnSpPr>
          <p:cNvPr id="693" name="Straight Arrow Connector 692"/>
          <p:cNvCxnSpPr/>
          <p:nvPr/>
        </p:nvCxnSpPr>
        <p:spPr bwMode="auto">
          <a:xfrm rot="10800000">
            <a:off x="5334001" y="4326741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6" name="Straight Arrow Connector 695"/>
          <p:cNvCxnSpPr/>
          <p:nvPr/>
        </p:nvCxnSpPr>
        <p:spPr bwMode="auto">
          <a:xfrm>
            <a:off x="5334001" y="4764885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7" name="TextBox 696"/>
          <p:cNvSpPr txBox="1"/>
          <p:nvPr/>
        </p:nvSpPr>
        <p:spPr>
          <a:xfrm>
            <a:off x="5562601" y="4572000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data_wdata</a:t>
            </a:r>
            <a:endParaRPr lang="en-US" sz="800" dirty="0"/>
          </a:p>
        </p:txBody>
      </p:sp>
      <p:sp>
        <p:nvSpPr>
          <p:cNvPr id="698" name="TextBox 697"/>
          <p:cNvSpPr txBox="1"/>
          <p:nvPr/>
        </p:nvSpPr>
        <p:spPr>
          <a:xfrm>
            <a:off x="5583578" y="4748218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data_type</a:t>
            </a:r>
            <a:endParaRPr lang="en-US" sz="800" dirty="0"/>
          </a:p>
        </p:txBody>
      </p:sp>
      <p:cxnSp>
        <p:nvCxnSpPr>
          <p:cNvPr id="699" name="Straight Arrow Connector 698"/>
          <p:cNvCxnSpPr/>
          <p:nvPr/>
        </p:nvCxnSpPr>
        <p:spPr bwMode="auto">
          <a:xfrm>
            <a:off x="5334000" y="4936333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3" name="Straight Arrow Connector 702"/>
          <p:cNvCxnSpPr/>
          <p:nvPr/>
        </p:nvCxnSpPr>
        <p:spPr bwMode="auto">
          <a:xfrm>
            <a:off x="5334001" y="5094746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4" name="TextBox 703"/>
          <p:cNvSpPr txBox="1"/>
          <p:nvPr/>
        </p:nvSpPr>
        <p:spPr>
          <a:xfrm>
            <a:off x="5562601" y="49018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data_be</a:t>
            </a:r>
            <a:endParaRPr lang="en-US" sz="800" dirty="0"/>
          </a:p>
        </p:txBody>
      </p:sp>
      <p:sp>
        <p:nvSpPr>
          <p:cNvPr id="705" name="TextBox 704"/>
          <p:cNvSpPr txBox="1"/>
          <p:nvPr/>
        </p:nvSpPr>
        <p:spPr>
          <a:xfrm>
            <a:off x="5583578" y="5078079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data_add</a:t>
            </a:r>
            <a:endParaRPr lang="en-US" sz="800" dirty="0"/>
          </a:p>
        </p:txBody>
      </p:sp>
      <p:cxnSp>
        <p:nvCxnSpPr>
          <p:cNvPr id="706" name="Straight Arrow Connector 705"/>
          <p:cNvCxnSpPr/>
          <p:nvPr/>
        </p:nvCxnSpPr>
        <p:spPr bwMode="auto">
          <a:xfrm>
            <a:off x="5334000" y="5266194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1" name="TextBox 710"/>
          <p:cNvSpPr txBox="1"/>
          <p:nvPr/>
        </p:nvSpPr>
        <p:spPr>
          <a:xfrm rot="16200000">
            <a:off x="6631278" y="4112922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Control</a:t>
            </a:r>
            <a:endParaRPr lang="en-US" sz="800" dirty="0"/>
          </a:p>
        </p:txBody>
      </p:sp>
      <p:sp>
        <p:nvSpPr>
          <p:cNvPr id="712" name="TextBox 711"/>
          <p:cNvSpPr txBox="1"/>
          <p:nvPr/>
        </p:nvSpPr>
        <p:spPr>
          <a:xfrm rot="16200000">
            <a:off x="6587196" y="4874922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Datapath</a:t>
            </a:r>
            <a:endParaRPr lang="en-US" sz="800" dirty="0"/>
          </a:p>
        </p:txBody>
      </p:sp>
      <p:sp>
        <p:nvSpPr>
          <p:cNvPr id="713" name="Rounded Rectangle 712"/>
          <p:cNvSpPr/>
          <p:nvPr/>
        </p:nvSpPr>
        <p:spPr bwMode="auto">
          <a:xfrm>
            <a:off x="3276600" y="3505200"/>
            <a:ext cx="304800" cy="304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714" name="Rounded Rectangle 713"/>
          <p:cNvSpPr/>
          <p:nvPr/>
        </p:nvSpPr>
        <p:spPr bwMode="auto">
          <a:xfrm>
            <a:off x="1981200" y="2286000"/>
            <a:ext cx="304800" cy="2286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715" name="Rounded Rectangle 714"/>
          <p:cNvSpPr/>
          <p:nvPr/>
        </p:nvSpPr>
        <p:spPr bwMode="auto">
          <a:xfrm>
            <a:off x="1524000" y="1905000"/>
            <a:ext cx="76200" cy="1524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716" name="Rounded Rectangle 715"/>
          <p:cNvSpPr/>
          <p:nvPr/>
        </p:nvSpPr>
        <p:spPr bwMode="auto">
          <a:xfrm>
            <a:off x="914400" y="1752600"/>
            <a:ext cx="76200" cy="1524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731" name="Straight Arrow Connector 730"/>
          <p:cNvCxnSpPr/>
          <p:nvPr/>
        </p:nvCxnSpPr>
        <p:spPr bwMode="auto">
          <a:xfrm>
            <a:off x="5334000" y="544830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2" name="TextBox 731"/>
          <p:cNvSpPr txBox="1"/>
          <p:nvPr/>
        </p:nvSpPr>
        <p:spPr>
          <a:xfrm>
            <a:off x="5638800" y="5257800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data_ID</a:t>
            </a:r>
            <a:endParaRPr lang="en-US" sz="800" dirty="0"/>
          </a:p>
        </p:txBody>
      </p:sp>
      <p:sp>
        <p:nvSpPr>
          <p:cNvPr id="158" name="Oval 157"/>
          <p:cNvSpPr/>
          <p:nvPr/>
        </p:nvSpPr>
        <p:spPr bwMode="auto">
          <a:xfrm>
            <a:off x="4572000" y="60960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724400" y="5981700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= </a:t>
            </a:r>
            <a:r>
              <a:rPr lang="en-US" dirty="0" err="1" smtClean="0"/>
              <a:t>FanInPrimitive_Req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 bwMode="auto">
          <a:xfrm>
            <a:off x="4114800" y="1066800"/>
            <a:ext cx="1752600" cy="533400"/>
          </a:xfrm>
          <a:prstGeom prst="roundRect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F056D-1228-4532-BF45-7E8A2AA3A0FE}" type="slidenum">
              <a:rPr lang="en-US"/>
              <a:pPr/>
              <a:t>7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Hierarchy: </a:t>
            </a:r>
            <a:r>
              <a:rPr lang="en-US" dirty="0" err="1" smtClean="0"/>
              <a:t>FanInPrimitive_Req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 bwMode="auto">
          <a:xfrm>
            <a:off x="609600" y="1143000"/>
            <a:ext cx="3048000" cy="4495800"/>
          </a:xfrm>
          <a:prstGeom prst="rect">
            <a:avLst/>
          </a:prstGeom>
          <a:solidFill>
            <a:srgbClr val="CECFD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 smtClean="0"/>
          </a:p>
        </p:txBody>
      </p:sp>
      <p:sp>
        <p:nvSpPr>
          <p:cNvPr id="686" name="Rounded Rectangle 685"/>
          <p:cNvSpPr/>
          <p:nvPr/>
        </p:nvSpPr>
        <p:spPr bwMode="auto">
          <a:xfrm>
            <a:off x="6934200" y="990600"/>
            <a:ext cx="1828800" cy="1066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688" name="Straight Arrow Connector 687"/>
          <p:cNvCxnSpPr/>
          <p:nvPr/>
        </p:nvCxnSpPr>
        <p:spPr bwMode="auto">
          <a:xfrm>
            <a:off x="4191001" y="1259685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0" name="TextBox 689"/>
          <p:cNvSpPr txBox="1"/>
          <p:nvPr/>
        </p:nvSpPr>
        <p:spPr>
          <a:xfrm>
            <a:off x="4419601" y="1066800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data_req</a:t>
            </a:r>
            <a:endParaRPr lang="en-US" sz="800" dirty="0"/>
          </a:p>
        </p:txBody>
      </p:sp>
      <p:sp>
        <p:nvSpPr>
          <p:cNvPr id="691" name="TextBox 690"/>
          <p:cNvSpPr txBox="1"/>
          <p:nvPr/>
        </p:nvSpPr>
        <p:spPr>
          <a:xfrm>
            <a:off x="4440578" y="1243018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data_gnt</a:t>
            </a:r>
            <a:endParaRPr lang="en-US" sz="800" dirty="0"/>
          </a:p>
        </p:txBody>
      </p:sp>
      <p:cxnSp>
        <p:nvCxnSpPr>
          <p:cNvPr id="693" name="Straight Arrow Connector 692"/>
          <p:cNvCxnSpPr/>
          <p:nvPr/>
        </p:nvCxnSpPr>
        <p:spPr bwMode="auto">
          <a:xfrm rot="10800000">
            <a:off x="4191001" y="1431141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6" name="Straight Arrow Connector 695"/>
          <p:cNvCxnSpPr/>
          <p:nvPr/>
        </p:nvCxnSpPr>
        <p:spPr bwMode="auto">
          <a:xfrm>
            <a:off x="7010401" y="1183485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7" name="TextBox 696"/>
          <p:cNvSpPr txBox="1"/>
          <p:nvPr/>
        </p:nvSpPr>
        <p:spPr>
          <a:xfrm>
            <a:off x="7239001" y="990600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data_wdata</a:t>
            </a:r>
            <a:endParaRPr lang="en-US" sz="800" dirty="0"/>
          </a:p>
        </p:txBody>
      </p:sp>
      <p:sp>
        <p:nvSpPr>
          <p:cNvPr id="698" name="TextBox 697"/>
          <p:cNvSpPr txBox="1"/>
          <p:nvPr/>
        </p:nvSpPr>
        <p:spPr>
          <a:xfrm>
            <a:off x="7259978" y="1166818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data_type</a:t>
            </a:r>
            <a:endParaRPr lang="en-US" sz="800" dirty="0"/>
          </a:p>
        </p:txBody>
      </p:sp>
      <p:cxnSp>
        <p:nvCxnSpPr>
          <p:cNvPr id="699" name="Straight Arrow Connector 698"/>
          <p:cNvCxnSpPr/>
          <p:nvPr/>
        </p:nvCxnSpPr>
        <p:spPr bwMode="auto">
          <a:xfrm>
            <a:off x="7010400" y="1354933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3" name="Straight Arrow Connector 702"/>
          <p:cNvCxnSpPr/>
          <p:nvPr/>
        </p:nvCxnSpPr>
        <p:spPr bwMode="auto">
          <a:xfrm>
            <a:off x="7010401" y="1513346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4" name="TextBox 703"/>
          <p:cNvSpPr txBox="1"/>
          <p:nvPr/>
        </p:nvSpPr>
        <p:spPr>
          <a:xfrm>
            <a:off x="7239001" y="13204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data_be</a:t>
            </a:r>
            <a:endParaRPr lang="en-US" sz="800" dirty="0"/>
          </a:p>
        </p:txBody>
      </p:sp>
      <p:sp>
        <p:nvSpPr>
          <p:cNvPr id="705" name="TextBox 704"/>
          <p:cNvSpPr txBox="1"/>
          <p:nvPr/>
        </p:nvSpPr>
        <p:spPr>
          <a:xfrm>
            <a:off x="7259978" y="1496679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data_add</a:t>
            </a:r>
            <a:endParaRPr lang="en-US" sz="800" dirty="0"/>
          </a:p>
        </p:txBody>
      </p:sp>
      <p:cxnSp>
        <p:nvCxnSpPr>
          <p:cNvPr id="706" name="Straight Arrow Connector 705"/>
          <p:cNvCxnSpPr/>
          <p:nvPr/>
        </p:nvCxnSpPr>
        <p:spPr bwMode="auto">
          <a:xfrm>
            <a:off x="7010400" y="1684794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1" name="TextBox 710"/>
          <p:cNvSpPr txBox="1"/>
          <p:nvPr/>
        </p:nvSpPr>
        <p:spPr>
          <a:xfrm rot="16200000">
            <a:off x="5520924" y="1217321"/>
            <a:ext cx="516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Control</a:t>
            </a:r>
            <a:endParaRPr lang="en-US" sz="800" dirty="0"/>
          </a:p>
        </p:txBody>
      </p:sp>
      <p:sp>
        <p:nvSpPr>
          <p:cNvPr id="712" name="TextBox 711"/>
          <p:cNvSpPr txBox="1"/>
          <p:nvPr/>
        </p:nvSpPr>
        <p:spPr>
          <a:xfrm rot="16200000">
            <a:off x="8263596" y="1293522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Datapath</a:t>
            </a:r>
            <a:endParaRPr lang="en-US" sz="800" dirty="0"/>
          </a:p>
        </p:txBody>
      </p:sp>
      <p:sp>
        <p:nvSpPr>
          <p:cNvPr id="157" name="Flowchart: Manual Operation 156"/>
          <p:cNvSpPr/>
          <p:nvPr/>
        </p:nvSpPr>
        <p:spPr bwMode="auto">
          <a:xfrm rot="16200000">
            <a:off x="1752600" y="2362200"/>
            <a:ext cx="2209800" cy="533400"/>
          </a:xfrm>
          <a:prstGeom prst="flowChartManualOperation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63" name="Straight Arrow Connector 162"/>
          <p:cNvCxnSpPr/>
          <p:nvPr/>
        </p:nvCxnSpPr>
        <p:spPr bwMode="auto">
          <a:xfrm>
            <a:off x="609600" y="1828800"/>
            <a:ext cx="19812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>
            <a:off x="3124200" y="2590800"/>
            <a:ext cx="5334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7" name="Straight Arrow Connector 166"/>
          <p:cNvCxnSpPr/>
          <p:nvPr/>
        </p:nvCxnSpPr>
        <p:spPr bwMode="auto">
          <a:xfrm>
            <a:off x="609600" y="3200400"/>
            <a:ext cx="19812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8" name="Rounded Rectangle 167"/>
          <p:cNvSpPr/>
          <p:nvPr/>
        </p:nvSpPr>
        <p:spPr bwMode="auto">
          <a:xfrm>
            <a:off x="1600200" y="1676400"/>
            <a:ext cx="304800" cy="304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69" name="Rounded Rectangle 168"/>
          <p:cNvSpPr/>
          <p:nvPr/>
        </p:nvSpPr>
        <p:spPr bwMode="auto">
          <a:xfrm>
            <a:off x="1600200" y="3048000"/>
            <a:ext cx="304800" cy="304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3200400" y="2438400"/>
            <a:ext cx="304800" cy="304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1447800" y="4267200"/>
            <a:ext cx="14478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Control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74" name="Straight Arrow Connector 173"/>
          <p:cNvCxnSpPr/>
          <p:nvPr/>
        </p:nvCxnSpPr>
        <p:spPr bwMode="auto">
          <a:xfrm>
            <a:off x="609600" y="44196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5" name="Straight Arrow Connector 174"/>
          <p:cNvCxnSpPr/>
          <p:nvPr/>
        </p:nvCxnSpPr>
        <p:spPr bwMode="auto">
          <a:xfrm>
            <a:off x="609600" y="50292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Arrow Connector 175"/>
          <p:cNvCxnSpPr/>
          <p:nvPr/>
        </p:nvCxnSpPr>
        <p:spPr bwMode="auto">
          <a:xfrm>
            <a:off x="2895600" y="4800600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8" name="Rounded Rectangle 177"/>
          <p:cNvSpPr/>
          <p:nvPr/>
        </p:nvSpPr>
        <p:spPr bwMode="auto">
          <a:xfrm>
            <a:off x="914400" y="4267200"/>
            <a:ext cx="304800" cy="304800"/>
          </a:xfrm>
          <a:prstGeom prst="roundRect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79" name="Rounded Rectangle 178"/>
          <p:cNvSpPr/>
          <p:nvPr/>
        </p:nvSpPr>
        <p:spPr bwMode="auto">
          <a:xfrm>
            <a:off x="3124200" y="4648200"/>
            <a:ext cx="304800" cy="304800"/>
          </a:xfrm>
          <a:prstGeom prst="roundRect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80" name="Rounded Rectangle 179"/>
          <p:cNvSpPr/>
          <p:nvPr/>
        </p:nvSpPr>
        <p:spPr bwMode="auto">
          <a:xfrm>
            <a:off x="914400" y="4876800"/>
            <a:ext cx="304800" cy="304800"/>
          </a:xfrm>
          <a:prstGeom prst="roundRect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6200" y="167640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CH_0</a:t>
            </a:r>
            <a:endParaRPr 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6200" y="304800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CH_1</a:t>
            </a:r>
            <a:endParaRPr lang="en-US" sz="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76200" y="426720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CH_0</a:t>
            </a:r>
            <a:endParaRPr 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6200" y="487680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CH_1</a:t>
            </a:r>
            <a:endParaRPr lang="en-US" sz="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3657600" y="2514600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</a:t>
            </a:r>
            <a:endParaRPr 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733800" y="4724400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</a:t>
            </a:r>
            <a:endParaRPr lang="en-US" sz="800" dirty="0"/>
          </a:p>
        </p:txBody>
      </p:sp>
      <p:cxnSp>
        <p:nvCxnSpPr>
          <p:cNvPr id="188" name="Straight Arrow Connector 187"/>
          <p:cNvCxnSpPr/>
          <p:nvPr/>
        </p:nvCxnSpPr>
        <p:spPr bwMode="auto">
          <a:xfrm rot="5400000" flipH="1" flipV="1">
            <a:off x="2590800" y="37338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0" name="Straight Connector 189"/>
          <p:cNvCxnSpPr/>
          <p:nvPr/>
        </p:nvCxnSpPr>
        <p:spPr bwMode="auto">
          <a:xfrm rot="10800000">
            <a:off x="2209800" y="40386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 rot="5400000">
            <a:off x="2095500" y="4152900"/>
            <a:ext cx="22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6" name="TextBox 195"/>
          <p:cNvSpPr txBox="1"/>
          <p:nvPr/>
        </p:nvSpPr>
        <p:spPr>
          <a:xfrm>
            <a:off x="2438400" y="3810000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SEL</a:t>
            </a:r>
            <a:endParaRPr lang="en-US" sz="800" dirty="0"/>
          </a:p>
        </p:txBody>
      </p:sp>
      <p:sp>
        <p:nvSpPr>
          <p:cNvPr id="197" name="Rectangle 196"/>
          <p:cNvSpPr/>
          <p:nvPr/>
        </p:nvSpPr>
        <p:spPr>
          <a:xfrm>
            <a:off x="609600" y="914400"/>
            <a:ext cx="1295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FanInPrimitive_Req</a:t>
            </a:r>
            <a:endParaRPr lang="en-US" sz="1000" dirty="0" smtClean="0"/>
          </a:p>
        </p:txBody>
      </p:sp>
      <p:cxnSp>
        <p:nvCxnSpPr>
          <p:cNvPr id="201" name="Straight Arrow Connector 200"/>
          <p:cNvCxnSpPr/>
          <p:nvPr/>
        </p:nvCxnSpPr>
        <p:spPr bwMode="auto">
          <a:xfrm rot="5400000" flipH="1" flipV="1">
            <a:off x="1905000" y="5486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3" name="TextBox 202"/>
          <p:cNvSpPr txBox="1"/>
          <p:nvPr/>
        </p:nvSpPr>
        <p:spPr>
          <a:xfrm>
            <a:off x="1905000" y="56388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RR_Flag</a:t>
            </a:r>
            <a:endParaRPr lang="en-US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038600" y="1828800"/>
            <a:ext cx="2143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 smtClean="0">
                <a:solidFill>
                  <a:srgbClr val="FF0000"/>
                </a:solidFill>
              </a:rPr>
              <a:t>data_req_o</a:t>
            </a:r>
            <a:r>
              <a:rPr lang="en-US" sz="800" b="1" dirty="0" smtClean="0">
                <a:solidFill>
                  <a:srgbClr val="FF0000"/>
                </a:solidFill>
              </a:rPr>
              <a:t>  =</a:t>
            </a:r>
            <a:r>
              <a:rPr lang="en-US" sz="800" dirty="0" smtClean="0"/>
              <a:t> </a:t>
            </a:r>
            <a:r>
              <a:rPr lang="en-US" sz="800" b="1" dirty="0" smtClean="0"/>
              <a:t>data_req0_i  | data_req1_i</a:t>
            </a:r>
            <a:endParaRPr lang="en-US" sz="800" b="1" dirty="0"/>
          </a:p>
        </p:txBody>
      </p:sp>
      <p:graphicFrame>
        <p:nvGraphicFramePr>
          <p:cNvPr id="207" name="Table 206"/>
          <p:cNvGraphicFramePr>
            <a:graphicFrameLocks noGrp="1"/>
          </p:cNvGraphicFramePr>
          <p:nvPr/>
        </p:nvGraphicFramePr>
        <p:xfrm>
          <a:off x="4038600" y="3352800"/>
          <a:ext cx="4648196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33866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data_req0_i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/>
                        <a:t>data_req1_i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RR_Flag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data_gnt0_o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data_gnt1_o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data_req_o</a:t>
                      </a:r>
                      <a:endParaRPr lang="en-US" sz="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 (dc)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0 (dc)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data_gnt_i</a:t>
                      </a:r>
                      <a:endParaRPr lang="en-US" sz="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data_gnt_i</a:t>
                      </a:r>
                      <a:endParaRPr lang="en-US" sz="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 smtClean="0"/>
                        <a:t>data_gnt_i</a:t>
                      </a:r>
                      <a:endParaRPr lang="en-US" sz="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data_gnt_i</a:t>
                      </a:r>
                      <a:endParaRPr lang="en-US" sz="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data_gnt_i</a:t>
                      </a:r>
                      <a:endParaRPr lang="en-US" sz="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data_gnt_i</a:t>
                      </a:r>
                      <a:endParaRPr lang="en-US" sz="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9" name="TextBox 208"/>
          <p:cNvSpPr txBox="1"/>
          <p:nvPr/>
        </p:nvSpPr>
        <p:spPr>
          <a:xfrm>
            <a:off x="2590800" y="17526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590800" y="31242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7162800" y="2057400"/>
            <a:ext cx="11196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If(SEL==0)</a:t>
            </a:r>
          </a:p>
          <a:p>
            <a:r>
              <a:rPr lang="en-US" sz="1200" dirty="0" smtClean="0"/>
              <a:t>   </a:t>
            </a:r>
            <a:r>
              <a:rPr lang="en-US" sz="1200" b="1" dirty="0" smtClean="0">
                <a:solidFill>
                  <a:srgbClr val="FF0000"/>
                </a:solidFill>
              </a:rPr>
              <a:t>OUT</a:t>
            </a:r>
            <a:r>
              <a:rPr lang="en-US" sz="1200" dirty="0" smtClean="0"/>
              <a:t> = </a:t>
            </a:r>
            <a:r>
              <a:rPr lang="en-US" sz="1200" b="1" dirty="0" smtClean="0"/>
              <a:t>CH0</a:t>
            </a:r>
          </a:p>
          <a:p>
            <a:r>
              <a:rPr lang="en-US" sz="1200" dirty="0" smtClean="0"/>
              <a:t>else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FF0000"/>
                </a:solidFill>
              </a:rPr>
              <a:t>OUT</a:t>
            </a:r>
            <a:r>
              <a:rPr lang="en-US" sz="1200" dirty="0" smtClean="0"/>
              <a:t> = </a:t>
            </a:r>
            <a:r>
              <a:rPr lang="en-US" sz="1200" b="1" dirty="0" smtClean="0"/>
              <a:t>CH1</a:t>
            </a:r>
          </a:p>
          <a:p>
            <a:endParaRPr lang="en-US" sz="800" dirty="0"/>
          </a:p>
        </p:txBody>
      </p:sp>
      <p:sp>
        <p:nvSpPr>
          <p:cNvPr id="212" name="Rectangle 211"/>
          <p:cNvSpPr/>
          <p:nvPr/>
        </p:nvSpPr>
        <p:spPr>
          <a:xfrm>
            <a:off x="4038600" y="2057400"/>
            <a:ext cx="2590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SEL =</a:t>
            </a:r>
            <a:r>
              <a:rPr lang="en-US" sz="800" dirty="0" smtClean="0"/>
              <a:t>    </a:t>
            </a:r>
            <a:r>
              <a:rPr lang="en-US" sz="800" b="1" dirty="0" smtClean="0"/>
              <a:t>~data_req0_i | ( RR_FLAG &amp; data_req1_i</a:t>
            </a:r>
            <a:r>
              <a:rPr lang="en-US" sz="800" b="1" dirty="0" smtClean="0"/>
              <a:t>)</a:t>
            </a:r>
            <a:endParaRPr lang="en-US" sz="800" b="1" dirty="0"/>
          </a:p>
        </p:txBody>
      </p:sp>
      <p:sp>
        <p:nvSpPr>
          <p:cNvPr id="213" name="Rectangle 212"/>
          <p:cNvSpPr/>
          <p:nvPr/>
        </p:nvSpPr>
        <p:spPr>
          <a:xfrm>
            <a:off x="4038600" y="2286000"/>
            <a:ext cx="25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data_gnt0_o =    </a:t>
            </a:r>
            <a:r>
              <a:rPr lang="en-US" sz="800" b="1" dirty="0" smtClean="0"/>
              <a:t>(( data_req0_i &amp; ~data_req1_i) | </a:t>
            </a:r>
            <a:r>
              <a:rPr lang="en-US" sz="800" b="1" dirty="0" smtClean="0"/>
              <a:t> ( </a:t>
            </a:r>
            <a:r>
              <a:rPr lang="en-US" sz="800" b="1" dirty="0" smtClean="0"/>
              <a:t>data_req0_i &amp; ~RR_FLAG)) &amp; </a:t>
            </a:r>
            <a:r>
              <a:rPr lang="en-US" sz="800" b="1" dirty="0" err="1" smtClean="0"/>
              <a:t>data_gnt_i</a:t>
            </a:r>
            <a:endParaRPr lang="en-US" sz="800" b="1" dirty="0" smtClean="0"/>
          </a:p>
          <a:p>
            <a:endParaRPr lang="en-US" sz="800" dirty="0" smtClean="0"/>
          </a:p>
          <a:p>
            <a:r>
              <a:rPr lang="en-US" sz="800" b="1" dirty="0" smtClean="0">
                <a:solidFill>
                  <a:srgbClr val="FF0000"/>
                </a:solidFill>
              </a:rPr>
              <a:t>data_gnt1_o =    </a:t>
            </a:r>
            <a:r>
              <a:rPr lang="en-US" sz="800" b="1" dirty="0" smtClean="0"/>
              <a:t>((~data_req0_i &amp;  data_req1_i) | ( data_req1_i &amp;  RR_FLAG)) &amp; </a:t>
            </a:r>
            <a:r>
              <a:rPr lang="en-US" sz="800" b="1" dirty="0" err="1" smtClean="0"/>
              <a:t>data_gnt_i</a:t>
            </a:r>
            <a:endParaRPr lang="en-US" sz="8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5029200" y="2895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ROBIN</a:t>
            </a:r>
            <a:endParaRPr lang="en-US" dirty="0"/>
          </a:p>
        </p:txBody>
      </p:sp>
      <p:cxnSp>
        <p:nvCxnSpPr>
          <p:cNvPr id="215" name="Straight Arrow Connector 214"/>
          <p:cNvCxnSpPr/>
          <p:nvPr/>
        </p:nvCxnSpPr>
        <p:spPr bwMode="auto">
          <a:xfrm>
            <a:off x="7010400" y="186690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7315200" y="1676400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data_ID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F056D-1228-4532-BF45-7E8A2AA3A0FE}" type="slidenum">
              <a:rPr lang="en-US"/>
              <a:pPr/>
              <a:t>8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Hierarchy: MUX2_REQ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609600" y="914400"/>
            <a:ext cx="1295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MUX2_REQ</a:t>
            </a:r>
            <a:endParaRPr lang="en-US" sz="1000" dirty="0" smtClean="0"/>
          </a:p>
        </p:txBody>
      </p:sp>
      <p:sp>
        <p:nvSpPr>
          <p:cNvPr id="55" name="Rectangle 54"/>
          <p:cNvSpPr/>
          <p:nvPr/>
        </p:nvSpPr>
        <p:spPr bwMode="auto">
          <a:xfrm>
            <a:off x="609600" y="1143000"/>
            <a:ext cx="3048000" cy="4495800"/>
          </a:xfrm>
          <a:prstGeom prst="rect">
            <a:avLst/>
          </a:prstGeom>
          <a:solidFill>
            <a:srgbClr val="CECFD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 smtClean="0"/>
          </a:p>
        </p:txBody>
      </p:sp>
      <p:sp>
        <p:nvSpPr>
          <p:cNvPr id="56" name="Flowchart: Manual Operation 55"/>
          <p:cNvSpPr/>
          <p:nvPr/>
        </p:nvSpPr>
        <p:spPr bwMode="auto">
          <a:xfrm rot="16200000">
            <a:off x="1752600" y="2362200"/>
            <a:ext cx="2209800" cy="533400"/>
          </a:xfrm>
          <a:prstGeom prst="flowChartManualOperation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609600" y="1828800"/>
            <a:ext cx="19812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124200" y="2590800"/>
            <a:ext cx="5334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609600" y="3200400"/>
            <a:ext cx="19812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ounded Rectangle 59"/>
          <p:cNvSpPr/>
          <p:nvPr/>
        </p:nvSpPr>
        <p:spPr bwMode="auto">
          <a:xfrm>
            <a:off x="1600200" y="1676400"/>
            <a:ext cx="304800" cy="304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1600200" y="3048000"/>
            <a:ext cx="304800" cy="304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200400" y="2438400"/>
            <a:ext cx="304800" cy="304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447800" y="4267200"/>
            <a:ext cx="14478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Control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>
            <a:off x="609600" y="44196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609600" y="50292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2895600" y="4800600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914400" y="4267200"/>
            <a:ext cx="304800" cy="304800"/>
          </a:xfrm>
          <a:prstGeom prst="roundRect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3124200" y="4648200"/>
            <a:ext cx="304800" cy="304800"/>
          </a:xfrm>
          <a:prstGeom prst="roundRect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914400" y="4876800"/>
            <a:ext cx="304800" cy="304800"/>
          </a:xfrm>
          <a:prstGeom prst="roundRect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00" y="167640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CH_0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6200" y="304800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CH_1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76200" y="426720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CH_0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76200" y="487680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CH_1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3657600" y="2514600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3733800" y="4724400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</a:t>
            </a:r>
            <a:endParaRPr lang="en-US" sz="800" dirty="0"/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 flipH="1" flipV="1">
            <a:off x="2590800" y="37338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10800000">
            <a:off x="2209800" y="40386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5400000">
            <a:off x="2095500" y="4152900"/>
            <a:ext cx="22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2438400" y="3810000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SEL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590800" y="17526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590800" y="31242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84" name="Rounded Rectangle 83"/>
          <p:cNvSpPr/>
          <p:nvPr/>
        </p:nvSpPr>
        <p:spPr bwMode="auto">
          <a:xfrm>
            <a:off x="4114800" y="1066800"/>
            <a:ext cx="1752600" cy="533400"/>
          </a:xfrm>
          <a:prstGeom prst="roundRect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6934200" y="990600"/>
            <a:ext cx="1828800" cy="1066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4191001" y="1259685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419601" y="1066800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data_req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440578" y="1243018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data_gnt</a:t>
            </a:r>
            <a:endParaRPr lang="en-US" sz="800" dirty="0"/>
          </a:p>
        </p:txBody>
      </p:sp>
      <p:cxnSp>
        <p:nvCxnSpPr>
          <p:cNvPr id="89" name="Straight Arrow Connector 88"/>
          <p:cNvCxnSpPr/>
          <p:nvPr/>
        </p:nvCxnSpPr>
        <p:spPr bwMode="auto">
          <a:xfrm rot="10800000">
            <a:off x="4191001" y="1431141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7010401" y="1183485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7239001" y="990600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data_wdata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7259978" y="1166818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data_type</a:t>
            </a:r>
            <a:endParaRPr lang="en-US" sz="800" dirty="0"/>
          </a:p>
        </p:txBody>
      </p:sp>
      <p:cxnSp>
        <p:nvCxnSpPr>
          <p:cNvPr id="93" name="Straight Arrow Connector 92"/>
          <p:cNvCxnSpPr/>
          <p:nvPr/>
        </p:nvCxnSpPr>
        <p:spPr bwMode="auto">
          <a:xfrm>
            <a:off x="7010400" y="1354933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7010401" y="1513346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7239001" y="13204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data_be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7259978" y="1496679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data_add</a:t>
            </a:r>
            <a:endParaRPr lang="en-US" sz="800" dirty="0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7010400" y="1684794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TextBox 97"/>
          <p:cNvSpPr txBox="1"/>
          <p:nvPr/>
        </p:nvSpPr>
        <p:spPr>
          <a:xfrm rot="16200000">
            <a:off x="5520924" y="1217321"/>
            <a:ext cx="516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Control</a:t>
            </a:r>
            <a:endParaRPr lang="en-US" sz="8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8263596" y="1293522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Datapath</a:t>
            </a:r>
            <a:endParaRPr lang="en-US" sz="800" dirty="0"/>
          </a:p>
        </p:txBody>
      </p:sp>
      <p:cxnSp>
        <p:nvCxnSpPr>
          <p:cNvPr id="100" name="Straight Arrow Connector 99"/>
          <p:cNvCxnSpPr/>
          <p:nvPr/>
        </p:nvCxnSpPr>
        <p:spPr bwMode="auto">
          <a:xfrm>
            <a:off x="7010400" y="1684794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4038600" y="1828800"/>
            <a:ext cx="2143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 smtClean="0">
                <a:solidFill>
                  <a:srgbClr val="FF0000"/>
                </a:solidFill>
              </a:rPr>
              <a:t>data_req_o</a:t>
            </a:r>
            <a:r>
              <a:rPr lang="en-US" sz="800" b="1" dirty="0" smtClean="0">
                <a:solidFill>
                  <a:srgbClr val="FF0000"/>
                </a:solidFill>
              </a:rPr>
              <a:t>  =</a:t>
            </a:r>
            <a:r>
              <a:rPr lang="en-US" sz="800" dirty="0" smtClean="0"/>
              <a:t> </a:t>
            </a:r>
            <a:r>
              <a:rPr lang="en-US" sz="800" b="1" dirty="0" smtClean="0"/>
              <a:t>data_req0_i  | data_req1_i</a:t>
            </a:r>
            <a:endParaRPr lang="en-US" sz="800" b="1" dirty="0"/>
          </a:p>
        </p:txBody>
      </p:sp>
      <p:graphicFrame>
        <p:nvGraphicFramePr>
          <p:cNvPr id="102" name="Table 101"/>
          <p:cNvGraphicFramePr>
            <a:graphicFrameLocks noGrp="1"/>
          </p:cNvGraphicFramePr>
          <p:nvPr/>
        </p:nvGraphicFramePr>
        <p:xfrm>
          <a:off x="4495800" y="3200400"/>
          <a:ext cx="3984168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33866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data_req0_o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/>
                        <a:t>data_req1_o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data_gnt0_o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data_gnt1_o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data_req_o</a:t>
                      </a:r>
                      <a:endParaRPr lang="en-US" sz="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 (dc)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0 (dc)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data_gnt_i</a:t>
                      </a:r>
                      <a:endParaRPr lang="en-US" sz="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data_gnt_i</a:t>
                      </a:r>
                      <a:endParaRPr lang="en-US" sz="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 smtClean="0"/>
                        <a:t>data_gnt_i</a:t>
                      </a:r>
                      <a:endParaRPr lang="en-US" sz="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data_gnt_i</a:t>
                      </a:r>
                      <a:endParaRPr lang="en-US" sz="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data_gnt_i</a:t>
                      </a:r>
                      <a:endParaRPr lang="en-US" sz="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data_gnt_i</a:t>
                      </a:r>
                      <a:endParaRPr lang="en-US" sz="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7620000" y="2057400"/>
            <a:ext cx="11196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If(SEL==0)</a:t>
            </a:r>
          </a:p>
          <a:p>
            <a:r>
              <a:rPr lang="en-US" sz="1200" dirty="0" smtClean="0"/>
              <a:t>   </a:t>
            </a:r>
            <a:r>
              <a:rPr lang="en-US" sz="1200" b="1" dirty="0" smtClean="0">
                <a:solidFill>
                  <a:srgbClr val="FF0000"/>
                </a:solidFill>
              </a:rPr>
              <a:t>OUT</a:t>
            </a:r>
            <a:r>
              <a:rPr lang="en-US" sz="1200" dirty="0" smtClean="0"/>
              <a:t> = </a:t>
            </a:r>
            <a:r>
              <a:rPr lang="en-US" sz="1200" b="1" dirty="0" smtClean="0"/>
              <a:t>CH0</a:t>
            </a:r>
          </a:p>
          <a:p>
            <a:r>
              <a:rPr lang="en-US" sz="1200" dirty="0" smtClean="0"/>
              <a:t>else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FF0000"/>
                </a:solidFill>
              </a:rPr>
              <a:t>OUT</a:t>
            </a:r>
            <a:r>
              <a:rPr lang="en-US" sz="1200" dirty="0" smtClean="0"/>
              <a:t> = </a:t>
            </a:r>
            <a:r>
              <a:rPr lang="en-US" sz="1200" b="1" dirty="0" smtClean="0"/>
              <a:t>CH1</a:t>
            </a:r>
          </a:p>
          <a:p>
            <a:endParaRPr lang="en-US" sz="800" dirty="0"/>
          </a:p>
        </p:txBody>
      </p:sp>
      <p:sp>
        <p:nvSpPr>
          <p:cNvPr id="104" name="Rectangle 103"/>
          <p:cNvSpPr/>
          <p:nvPr/>
        </p:nvSpPr>
        <p:spPr>
          <a:xfrm>
            <a:off x="4038600" y="2057400"/>
            <a:ext cx="2590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SEL </a:t>
            </a:r>
            <a:r>
              <a:rPr lang="en-US" sz="800" b="1" dirty="0" smtClean="0">
                <a:solidFill>
                  <a:srgbClr val="FF0000"/>
                </a:solidFill>
              </a:rPr>
              <a:t>= </a:t>
            </a:r>
            <a:r>
              <a:rPr lang="en-US" sz="800" b="1" dirty="0" smtClean="0"/>
              <a:t>~</a:t>
            </a:r>
            <a:r>
              <a:rPr lang="en-US" sz="800" b="1" dirty="0" smtClean="0"/>
              <a:t>data_req_CH0_i &amp; data_req_CH1_i;</a:t>
            </a:r>
            <a:endParaRPr lang="en-US" sz="800" b="1" dirty="0"/>
          </a:p>
        </p:txBody>
      </p:sp>
      <p:sp>
        <p:nvSpPr>
          <p:cNvPr id="105" name="Rectangle 104"/>
          <p:cNvSpPr/>
          <p:nvPr/>
        </p:nvSpPr>
        <p:spPr>
          <a:xfrm>
            <a:off x="4038600" y="2286000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data_gnt0_o =    </a:t>
            </a:r>
            <a:r>
              <a:rPr lang="en-US" sz="800" b="1" dirty="0" smtClean="0"/>
              <a:t>data_req_CH0_i </a:t>
            </a:r>
            <a:r>
              <a:rPr lang="en-US" sz="800" b="1" dirty="0" smtClean="0"/>
              <a:t>&amp; </a:t>
            </a:r>
            <a:r>
              <a:rPr lang="en-US" sz="800" b="1" dirty="0" err="1" smtClean="0"/>
              <a:t>data_gnt_i</a:t>
            </a:r>
            <a:r>
              <a:rPr lang="en-US" sz="800" b="1" dirty="0" smtClean="0"/>
              <a:t>;</a:t>
            </a:r>
            <a:endParaRPr lang="en-US" sz="800" b="1" dirty="0" smtClean="0"/>
          </a:p>
          <a:p>
            <a:endParaRPr lang="en-US" sz="800" dirty="0" smtClean="0"/>
          </a:p>
          <a:p>
            <a:r>
              <a:rPr lang="en-US" sz="800" b="1" dirty="0" smtClean="0">
                <a:solidFill>
                  <a:srgbClr val="FF0000"/>
                </a:solidFill>
              </a:rPr>
              <a:t>data_gnt1_o =    </a:t>
            </a:r>
            <a:r>
              <a:rPr lang="en-US" sz="800" b="1" dirty="0" smtClean="0"/>
              <a:t>~</a:t>
            </a:r>
            <a:r>
              <a:rPr lang="en-US" sz="800" b="1" dirty="0" smtClean="0"/>
              <a:t>data_req_CH0_i &amp; data_req_CH1_i &amp; </a:t>
            </a:r>
            <a:r>
              <a:rPr lang="en-US" sz="800" b="1" dirty="0" err="1" smtClean="0"/>
              <a:t>data_gnt_i</a:t>
            </a:r>
            <a:r>
              <a:rPr lang="en-US" sz="800" b="1" dirty="0" smtClean="0"/>
              <a:t>;</a:t>
            </a:r>
            <a:endParaRPr lang="en-US" sz="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953000" y="277127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 PRIORITY</a:t>
            </a:r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 bwMode="auto">
          <a:xfrm>
            <a:off x="7010400" y="190500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7315200" y="1714500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data_ID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685800" y="990600"/>
            <a:ext cx="4267200" cy="5257800"/>
          </a:xfrm>
          <a:prstGeom prst="rect">
            <a:avLst/>
          </a:prstGeom>
          <a:solidFill>
            <a:srgbClr val="CECFD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 smtClean="0"/>
          </a:p>
        </p:txBody>
      </p:sp>
      <p:sp>
        <p:nvSpPr>
          <p:cNvPr id="164" name="Rectangle 163"/>
          <p:cNvSpPr/>
          <p:nvPr/>
        </p:nvSpPr>
        <p:spPr bwMode="auto">
          <a:xfrm>
            <a:off x="1447800" y="1066800"/>
            <a:ext cx="19050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F056D-1228-4532-BF45-7E8A2AA3A0FE}" type="slidenum">
              <a:rPr lang="en-US"/>
              <a:pPr/>
              <a:t>9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Hierarchy: </a:t>
            </a:r>
            <a:r>
              <a:rPr lang="en-US" dirty="0" err="1" smtClean="0"/>
              <a:t>TestAndSet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609600" y="762000"/>
            <a:ext cx="1295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MUX2_REQ</a:t>
            </a:r>
            <a:endParaRPr lang="en-US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0" y="3579812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data_add_i</a:t>
            </a:r>
            <a:endParaRPr lang="en-US" sz="800" dirty="0"/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76200" y="3808412"/>
            <a:ext cx="1752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0" y="2286000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data_req_i</a:t>
            </a:r>
            <a:endParaRPr lang="en-US" sz="800" dirty="0"/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152400" y="25146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0" y="1981200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data_gnt_o</a:t>
            </a:r>
            <a:endParaRPr lang="en-US" sz="800" dirty="0"/>
          </a:p>
        </p:txBody>
      </p:sp>
      <p:cxnSp>
        <p:nvCxnSpPr>
          <p:cNvPr id="112" name="Straight Arrow Connector 111"/>
          <p:cNvCxnSpPr/>
          <p:nvPr/>
        </p:nvCxnSpPr>
        <p:spPr bwMode="auto">
          <a:xfrm rot="10800000">
            <a:off x="76200" y="2209800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0" y="25908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data_type_i</a:t>
            </a:r>
            <a:endParaRPr lang="en-US" sz="800" dirty="0"/>
          </a:p>
        </p:txBody>
      </p:sp>
      <p:cxnSp>
        <p:nvCxnSpPr>
          <p:cNvPr id="117" name="Straight Arrow Connector 116"/>
          <p:cNvCxnSpPr/>
          <p:nvPr/>
        </p:nvCxnSpPr>
        <p:spPr bwMode="auto">
          <a:xfrm>
            <a:off x="152400" y="28194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Oval 117"/>
          <p:cNvSpPr/>
          <p:nvPr/>
        </p:nvSpPr>
        <p:spPr bwMode="auto">
          <a:xfrm>
            <a:off x="1600200" y="1143000"/>
            <a:ext cx="9906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76400" y="1219200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LOAD_STORE</a:t>
            </a:r>
            <a:endParaRPr lang="en-US" sz="800" dirty="0"/>
          </a:p>
        </p:txBody>
      </p:sp>
      <p:sp>
        <p:nvSpPr>
          <p:cNvPr id="121" name="Oval 120"/>
          <p:cNvSpPr/>
          <p:nvPr/>
        </p:nvSpPr>
        <p:spPr bwMode="auto">
          <a:xfrm>
            <a:off x="1600200" y="2133600"/>
            <a:ext cx="9144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624007" y="2209800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SET_STORE</a:t>
            </a:r>
            <a:endParaRPr lang="en-US" sz="800" dirty="0"/>
          </a:p>
        </p:txBody>
      </p:sp>
      <p:cxnSp>
        <p:nvCxnSpPr>
          <p:cNvPr id="126" name="Shape 125"/>
          <p:cNvCxnSpPr/>
          <p:nvPr/>
        </p:nvCxnSpPr>
        <p:spPr bwMode="auto">
          <a:xfrm rot="5400000">
            <a:off x="1676401" y="1981201"/>
            <a:ext cx="304801" cy="152401"/>
          </a:xfrm>
          <a:prstGeom prst="curvedConnector3">
            <a:avLst>
              <a:gd name="adj1" fmla="val 312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Curved Connector 129"/>
          <p:cNvCxnSpPr>
            <a:stCxn id="121" idx="7"/>
          </p:cNvCxnSpPr>
          <p:nvPr/>
        </p:nvCxnSpPr>
        <p:spPr bwMode="auto">
          <a:xfrm rot="16200000" flipV="1">
            <a:off x="2125152" y="1989654"/>
            <a:ext cx="340190" cy="17088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 rot="10800000" flipH="1">
            <a:off x="1600200" y="1447800"/>
            <a:ext cx="99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hape 139"/>
          <p:cNvCxnSpPr>
            <a:stCxn id="118" idx="0"/>
            <a:endCxn id="119" idx="3"/>
          </p:cNvCxnSpPr>
          <p:nvPr/>
        </p:nvCxnSpPr>
        <p:spPr bwMode="auto">
          <a:xfrm rot="16200000" flipH="1">
            <a:off x="2232570" y="1005930"/>
            <a:ext cx="183922" cy="458063"/>
          </a:xfrm>
          <a:prstGeom prst="curvedConnector4">
            <a:avLst>
              <a:gd name="adj1" fmla="val -124292"/>
              <a:gd name="adj2" fmla="val 158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1676400" y="1402080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data_gnt_o</a:t>
            </a:r>
            <a:r>
              <a:rPr lang="en-US" sz="800" dirty="0" smtClean="0"/>
              <a:t> = 1</a:t>
            </a:r>
            <a:endParaRPr 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640588" y="2409822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data_gnt_o</a:t>
            </a:r>
            <a:r>
              <a:rPr lang="en-US" sz="800" dirty="0" smtClean="0"/>
              <a:t> = 0</a:t>
            </a:r>
            <a:endParaRPr lang="en-US" sz="800" dirty="0"/>
          </a:p>
        </p:txBody>
      </p:sp>
      <p:cxnSp>
        <p:nvCxnSpPr>
          <p:cNvPr id="147" name="Straight Connector 146"/>
          <p:cNvCxnSpPr/>
          <p:nvPr/>
        </p:nvCxnSpPr>
        <p:spPr bwMode="auto">
          <a:xfrm rot="10800000" flipH="1">
            <a:off x="1600200" y="24384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1390650" y="1857375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TS == 1</a:t>
            </a:r>
            <a:endParaRPr 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447800" y="1524000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data_req_o</a:t>
            </a:r>
            <a:r>
              <a:rPr lang="en-US" sz="800" dirty="0" smtClean="0"/>
              <a:t> = </a:t>
            </a:r>
            <a:r>
              <a:rPr lang="en-US" sz="800" dirty="0" err="1" smtClean="0"/>
              <a:t>data_req_i</a:t>
            </a:r>
            <a:endParaRPr lang="en-US" sz="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715000" y="990600"/>
            <a:ext cx="2452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TS = (</a:t>
            </a:r>
            <a:r>
              <a:rPr lang="en-US" sz="800" dirty="0" err="1" smtClean="0"/>
              <a:t>data_add_i</a:t>
            </a:r>
            <a:r>
              <a:rPr lang="en-US" sz="800" dirty="0" smtClean="0"/>
              <a:t>[22] == 1) &amp;&amp; (</a:t>
            </a:r>
            <a:r>
              <a:rPr lang="en-US" sz="800" dirty="0" err="1" smtClean="0"/>
              <a:t>data_type_i</a:t>
            </a:r>
            <a:r>
              <a:rPr lang="en-US" sz="800" dirty="0" smtClean="0"/>
              <a:t> == 1)</a:t>
            </a:r>
            <a:endParaRPr 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362200" y="1905000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If(true)</a:t>
            </a:r>
            <a:endParaRPr lang="en-US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743200" y="1219200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TS == 0</a:t>
            </a:r>
            <a:endParaRPr 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0" y="4267200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data_be_i</a:t>
            </a:r>
            <a:endParaRPr lang="en-US" sz="800" dirty="0"/>
          </a:p>
        </p:txBody>
      </p:sp>
      <p:cxnSp>
        <p:nvCxnSpPr>
          <p:cNvPr id="166" name="Straight Arrow Connector 165"/>
          <p:cNvCxnSpPr/>
          <p:nvPr/>
        </p:nvCxnSpPr>
        <p:spPr bwMode="auto">
          <a:xfrm>
            <a:off x="76200" y="4495800"/>
            <a:ext cx="1752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7" name="Straight Arrow Connector 176"/>
          <p:cNvCxnSpPr/>
          <p:nvPr/>
        </p:nvCxnSpPr>
        <p:spPr bwMode="auto">
          <a:xfrm>
            <a:off x="2819400" y="38084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9" name="Straight Arrow Connector 178"/>
          <p:cNvCxnSpPr/>
          <p:nvPr/>
        </p:nvCxnSpPr>
        <p:spPr bwMode="auto">
          <a:xfrm>
            <a:off x="1524000" y="3429000"/>
            <a:ext cx="1600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2" name="Straight Connector 181"/>
          <p:cNvCxnSpPr/>
          <p:nvPr/>
        </p:nvCxnSpPr>
        <p:spPr bwMode="auto">
          <a:xfrm rot="5400000">
            <a:off x="1333500" y="3619500"/>
            <a:ext cx="381000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Straight Arrow Connector 183"/>
          <p:cNvCxnSpPr/>
          <p:nvPr/>
        </p:nvCxnSpPr>
        <p:spPr bwMode="auto">
          <a:xfrm>
            <a:off x="2819400" y="44942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5" name="Straight Arrow Connector 184"/>
          <p:cNvCxnSpPr/>
          <p:nvPr/>
        </p:nvCxnSpPr>
        <p:spPr bwMode="auto">
          <a:xfrm>
            <a:off x="1524000" y="4114800"/>
            <a:ext cx="1600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rot="5400000">
            <a:off x="1333500" y="4305300"/>
            <a:ext cx="381000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>
            <a:off x="3352800" y="3581400"/>
            <a:ext cx="1524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9" name="Straight Arrow Connector 188"/>
          <p:cNvCxnSpPr/>
          <p:nvPr/>
        </p:nvCxnSpPr>
        <p:spPr bwMode="auto">
          <a:xfrm>
            <a:off x="3352800" y="4267200"/>
            <a:ext cx="1600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0" name="TextBox 189"/>
          <p:cNvSpPr txBox="1"/>
          <p:nvPr/>
        </p:nvSpPr>
        <p:spPr>
          <a:xfrm>
            <a:off x="5029200" y="4191000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data_be_o</a:t>
            </a:r>
            <a:endParaRPr lang="en-US" sz="8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029200" y="3505200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data_add_o</a:t>
            </a:r>
            <a:endParaRPr lang="en-US" sz="800" dirty="0"/>
          </a:p>
        </p:txBody>
      </p:sp>
      <p:sp>
        <p:nvSpPr>
          <p:cNvPr id="192" name="Isosceles Triangle 191"/>
          <p:cNvSpPr/>
          <p:nvPr/>
        </p:nvSpPr>
        <p:spPr bwMode="auto">
          <a:xfrm>
            <a:off x="1981200" y="29718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2286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0" y="556260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data_ID_i</a:t>
            </a:r>
            <a:endParaRPr lang="en-US" sz="800" dirty="0"/>
          </a:p>
        </p:txBody>
      </p:sp>
      <p:cxnSp>
        <p:nvCxnSpPr>
          <p:cNvPr id="195" name="Straight Arrow Connector 194"/>
          <p:cNvCxnSpPr/>
          <p:nvPr/>
        </p:nvCxnSpPr>
        <p:spPr bwMode="auto">
          <a:xfrm>
            <a:off x="76200" y="5791200"/>
            <a:ext cx="1752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6" name="Rectangle 195"/>
          <p:cNvSpPr/>
          <p:nvPr/>
        </p:nvSpPr>
        <p:spPr bwMode="auto">
          <a:xfrm>
            <a:off x="1828800" y="5562600"/>
            <a:ext cx="990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FFs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201" name="Straight Arrow Connector 200"/>
          <p:cNvCxnSpPr/>
          <p:nvPr/>
        </p:nvCxnSpPr>
        <p:spPr bwMode="auto">
          <a:xfrm rot="5400000">
            <a:off x="2743994" y="6019006"/>
            <a:ext cx="4556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9" name="TextBox 208"/>
          <p:cNvSpPr txBox="1"/>
          <p:nvPr/>
        </p:nvSpPr>
        <p:spPr>
          <a:xfrm>
            <a:off x="2819400" y="621792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data_r_ID_o</a:t>
            </a:r>
            <a:endParaRPr lang="en-US" sz="800" dirty="0"/>
          </a:p>
        </p:txBody>
      </p:sp>
      <p:cxnSp>
        <p:nvCxnSpPr>
          <p:cNvPr id="215" name="Straight Connector 214"/>
          <p:cNvCxnSpPr>
            <a:stCxn id="196" idx="3"/>
          </p:cNvCxnSpPr>
          <p:nvPr/>
        </p:nvCxnSpPr>
        <p:spPr bwMode="auto">
          <a:xfrm>
            <a:off x="2819400" y="57912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9" name="TextBox 218"/>
          <p:cNvSpPr txBox="1"/>
          <p:nvPr/>
        </p:nvSpPr>
        <p:spPr>
          <a:xfrm>
            <a:off x="1828800" y="5562600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EN</a:t>
            </a:r>
            <a:endParaRPr lang="en-US" sz="800" dirty="0"/>
          </a:p>
        </p:txBody>
      </p:sp>
      <p:grpSp>
        <p:nvGrpSpPr>
          <p:cNvPr id="333" name="Group 332"/>
          <p:cNvGrpSpPr/>
          <p:nvPr/>
        </p:nvGrpSpPr>
        <p:grpSpPr>
          <a:xfrm>
            <a:off x="1828800" y="4229100"/>
            <a:ext cx="1082040" cy="419100"/>
            <a:chOff x="1828800" y="4381500"/>
            <a:chExt cx="1082040" cy="419100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1828800" y="4419600"/>
              <a:ext cx="9906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FFs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168" name="Isosceles Triangle 167"/>
            <p:cNvSpPr/>
            <p:nvPr/>
          </p:nvSpPr>
          <p:spPr bwMode="auto">
            <a:xfrm>
              <a:off x="1828800" y="4648200"/>
              <a:ext cx="152400" cy="762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2057400" y="4724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583506" y="4381500"/>
              <a:ext cx="3273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EN</a:t>
              </a:r>
              <a:endParaRPr lang="en-US" sz="800" dirty="0"/>
            </a:p>
          </p:txBody>
        </p:sp>
      </p:grpSp>
      <p:cxnSp>
        <p:nvCxnSpPr>
          <p:cNvPr id="228" name="Straight Arrow Connector 227"/>
          <p:cNvCxnSpPr/>
          <p:nvPr/>
        </p:nvCxnSpPr>
        <p:spPr bwMode="auto">
          <a:xfrm rot="5400000">
            <a:off x="2514600" y="33528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0" name="Straight Arrow Connector 229"/>
          <p:cNvCxnSpPr/>
          <p:nvPr/>
        </p:nvCxnSpPr>
        <p:spPr bwMode="auto">
          <a:xfrm rot="5400000">
            <a:off x="2628900" y="4152900"/>
            <a:ext cx="228601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9" name="Straight Connector 238"/>
          <p:cNvCxnSpPr/>
          <p:nvPr/>
        </p:nvCxnSpPr>
        <p:spPr bwMode="auto">
          <a:xfrm>
            <a:off x="2743200" y="4038600"/>
            <a:ext cx="22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Straight Connector 240"/>
          <p:cNvCxnSpPr/>
          <p:nvPr/>
        </p:nvCxnSpPr>
        <p:spPr bwMode="auto">
          <a:xfrm rot="5400000" flipH="1" flipV="1">
            <a:off x="2590800" y="36576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Straight Connector 242"/>
          <p:cNvCxnSpPr/>
          <p:nvPr/>
        </p:nvCxnSpPr>
        <p:spPr bwMode="auto">
          <a:xfrm rot="10800000">
            <a:off x="2743200" y="3276600"/>
            <a:ext cx="22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4" name="TextBox 243"/>
          <p:cNvSpPr txBox="1"/>
          <p:nvPr/>
        </p:nvSpPr>
        <p:spPr>
          <a:xfrm>
            <a:off x="2667000" y="2895600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Enable</a:t>
            </a:r>
            <a:endParaRPr lang="en-US" sz="800" dirty="0"/>
          </a:p>
        </p:txBody>
      </p:sp>
      <p:cxnSp>
        <p:nvCxnSpPr>
          <p:cNvPr id="246" name="Straight Arrow Connector 245"/>
          <p:cNvCxnSpPr/>
          <p:nvPr/>
        </p:nvCxnSpPr>
        <p:spPr bwMode="auto">
          <a:xfrm rot="16200000" flipH="1">
            <a:off x="1828801" y="5486400"/>
            <a:ext cx="1524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2" name="Flowchart: Delay 251"/>
          <p:cNvSpPr/>
          <p:nvPr/>
        </p:nvSpPr>
        <p:spPr bwMode="auto">
          <a:xfrm>
            <a:off x="1219200" y="5257800"/>
            <a:ext cx="381000" cy="304800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254" name="Straight Connector 253"/>
          <p:cNvCxnSpPr/>
          <p:nvPr/>
        </p:nvCxnSpPr>
        <p:spPr bwMode="auto">
          <a:xfrm>
            <a:off x="1066800" y="5334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 bwMode="auto">
          <a:xfrm>
            <a:off x="914400" y="54864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>
            <a:stCxn id="252" idx="3"/>
          </p:cNvCxnSpPr>
          <p:nvPr/>
        </p:nvCxnSpPr>
        <p:spPr bwMode="auto">
          <a:xfrm>
            <a:off x="1600200" y="54102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/>
          <p:nvPr/>
        </p:nvCxnSpPr>
        <p:spPr bwMode="auto">
          <a:xfrm rot="5400000" flipH="1" flipV="1">
            <a:off x="-342900" y="3924300"/>
            <a:ext cx="2819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64" name="Straight Connector 263"/>
          <p:cNvCxnSpPr/>
          <p:nvPr/>
        </p:nvCxnSpPr>
        <p:spPr bwMode="auto">
          <a:xfrm rot="5400000" flipH="1" flipV="1">
            <a:off x="-723900" y="3848100"/>
            <a:ext cx="3276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67" name="Rectangle 266"/>
          <p:cNvSpPr/>
          <p:nvPr/>
        </p:nvSpPr>
        <p:spPr bwMode="auto">
          <a:xfrm>
            <a:off x="3352800" y="5562600"/>
            <a:ext cx="990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FF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271" name="Straight Connector 270"/>
          <p:cNvCxnSpPr/>
          <p:nvPr/>
        </p:nvCxnSpPr>
        <p:spPr bwMode="auto">
          <a:xfrm>
            <a:off x="1905000" y="5410200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Elbow Connector 272"/>
          <p:cNvCxnSpPr>
            <a:endCxn id="267" idx="1"/>
          </p:cNvCxnSpPr>
          <p:nvPr/>
        </p:nvCxnSpPr>
        <p:spPr bwMode="auto">
          <a:xfrm>
            <a:off x="2286000" y="5410200"/>
            <a:ext cx="1066800" cy="381000"/>
          </a:xfrm>
          <a:prstGeom prst="bentConnector3">
            <a:avLst>
              <a:gd name="adj1" fmla="val 85000"/>
            </a:avLst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3" name="Straight Arrow Connector 282"/>
          <p:cNvCxnSpPr>
            <a:endCxn id="267" idx="1"/>
          </p:cNvCxnSpPr>
          <p:nvPr/>
        </p:nvCxnSpPr>
        <p:spPr bwMode="auto">
          <a:xfrm>
            <a:off x="3200400" y="5791200"/>
            <a:ext cx="152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4" name="Straight Connector 283"/>
          <p:cNvCxnSpPr/>
          <p:nvPr/>
        </p:nvCxnSpPr>
        <p:spPr bwMode="auto">
          <a:xfrm>
            <a:off x="4343400" y="57912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Arrow Connector 285"/>
          <p:cNvCxnSpPr/>
          <p:nvPr/>
        </p:nvCxnSpPr>
        <p:spPr bwMode="auto">
          <a:xfrm rot="5400000">
            <a:off x="4418806" y="6019800"/>
            <a:ext cx="457994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1" name="TextBox 290"/>
          <p:cNvSpPr txBox="1"/>
          <p:nvPr/>
        </p:nvSpPr>
        <p:spPr>
          <a:xfrm>
            <a:off x="4267200" y="6202680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data_r_valid_o</a:t>
            </a:r>
            <a:endParaRPr lang="en-US" sz="800" dirty="0"/>
          </a:p>
        </p:txBody>
      </p:sp>
      <p:sp>
        <p:nvSpPr>
          <p:cNvPr id="293" name="TextBox 292"/>
          <p:cNvSpPr txBox="1"/>
          <p:nvPr/>
        </p:nvSpPr>
        <p:spPr>
          <a:xfrm>
            <a:off x="2819400" y="6457890"/>
            <a:ext cx="324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</a:t>
            </a:r>
            <a:r>
              <a:rPr lang="en-US" sz="2000" dirty="0" err="1" smtClean="0"/>
              <a:t>AddressDecoder_Resp</a:t>
            </a:r>
            <a:endParaRPr lang="en-US" sz="2000" dirty="0"/>
          </a:p>
        </p:txBody>
      </p:sp>
      <p:sp>
        <p:nvSpPr>
          <p:cNvPr id="294" name="TextBox 293"/>
          <p:cNvSpPr txBox="1"/>
          <p:nvPr/>
        </p:nvSpPr>
        <p:spPr>
          <a:xfrm>
            <a:off x="3040380" y="2491740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SEL</a:t>
            </a:r>
            <a:endParaRPr lang="en-US" sz="800" dirty="0"/>
          </a:p>
        </p:txBody>
      </p:sp>
      <p:cxnSp>
        <p:nvCxnSpPr>
          <p:cNvPr id="298" name="Straight Arrow Connector 297"/>
          <p:cNvCxnSpPr/>
          <p:nvPr/>
        </p:nvCxnSpPr>
        <p:spPr bwMode="auto">
          <a:xfrm rot="10800000" flipV="1">
            <a:off x="3276600" y="3886200"/>
            <a:ext cx="228600" cy="144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0" name="Straight Connector 299"/>
          <p:cNvCxnSpPr/>
          <p:nvPr/>
        </p:nvCxnSpPr>
        <p:spPr bwMode="auto">
          <a:xfrm rot="5400000" flipH="1" flipV="1">
            <a:off x="2857500" y="32385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/>
          <p:nvPr/>
        </p:nvCxnSpPr>
        <p:spPr bwMode="auto">
          <a:xfrm rot="10800000">
            <a:off x="3352800" y="25908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8" name="TextBox 307"/>
          <p:cNvSpPr txBox="1"/>
          <p:nvPr/>
        </p:nvSpPr>
        <p:spPr>
          <a:xfrm>
            <a:off x="1807240" y="2667000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SEL = 1</a:t>
            </a:r>
            <a:endParaRPr lang="en-US" sz="800" dirty="0"/>
          </a:p>
        </p:txBody>
      </p:sp>
      <p:sp>
        <p:nvSpPr>
          <p:cNvPr id="312" name="TextBox 311"/>
          <p:cNvSpPr txBox="1"/>
          <p:nvPr/>
        </p:nvSpPr>
        <p:spPr>
          <a:xfrm>
            <a:off x="1828800" y="1676400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SEL = 0</a:t>
            </a:r>
            <a:endParaRPr lang="en-US" sz="800" dirty="0"/>
          </a:p>
        </p:txBody>
      </p:sp>
      <p:grpSp>
        <p:nvGrpSpPr>
          <p:cNvPr id="344" name="Group 343"/>
          <p:cNvGrpSpPr/>
          <p:nvPr/>
        </p:nvGrpSpPr>
        <p:grpSpPr>
          <a:xfrm>
            <a:off x="3048000" y="3962400"/>
            <a:ext cx="304800" cy="685800"/>
            <a:chOff x="3048000" y="3962400"/>
            <a:chExt cx="304800" cy="685800"/>
          </a:xfrm>
        </p:grpSpPr>
        <p:sp>
          <p:nvSpPr>
            <p:cNvPr id="183" name="Flowchart: Manual Operation 182"/>
            <p:cNvSpPr/>
            <p:nvPr/>
          </p:nvSpPr>
          <p:spPr bwMode="auto">
            <a:xfrm rot="16200000">
              <a:off x="2895600" y="4191000"/>
              <a:ext cx="685800" cy="228600"/>
            </a:xfrm>
            <a:prstGeom prst="flowChartManualOperation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048000" y="400603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048000" y="437388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</p:grpSp>
      <p:sp>
        <p:nvSpPr>
          <p:cNvPr id="319" name="TextBox 318"/>
          <p:cNvSpPr txBox="1"/>
          <p:nvPr/>
        </p:nvSpPr>
        <p:spPr>
          <a:xfrm>
            <a:off x="4953000" y="188214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data_type_o</a:t>
            </a:r>
            <a:endParaRPr lang="en-US" sz="800" dirty="0"/>
          </a:p>
        </p:txBody>
      </p:sp>
      <p:sp>
        <p:nvSpPr>
          <p:cNvPr id="327" name="Isosceles Triangle 326"/>
          <p:cNvSpPr/>
          <p:nvPr/>
        </p:nvSpPr>
        <p:spPr bwMode="auto">
          <a:xfrm>
            <a:off x="1828800" y="5943600"/>
            <a:ext cx="1524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28" name="Oval 327"/>
          <p:cNvSpPr/>
          <p:nvPr/>
        </p:nvSpPr>
        <p:spPr bwMode="auto">
          <a:xfrm>
            <a:off x="2057400" y="6019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31" name="Isosceles Triangle 330"/>
          <p:cNvSpPr/>
          <p:nvPr/>
        </p:nvSpPr>
        <p:spPr bwMode="auto">
          <a:xfrm>
            <a:off x="3352800" y="5943600"/>
            <a:ext cx="1524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32" name="Oval 331"/>
          <p:cNvSpPr/>
          <p:nvPr/>
        </p:nvSpPr>
        <p:spPr bwMode="auto">
          <a:xfrm>
            <a:off x="3581400" y="6019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1828800" y="3543300"/>
            <a:ext cx="1082040" cy="419100"/>
            <a:chOff x="1828800" y="4381500"/>
            <a:chExt cx="1082040" cy="419100"/>
          </a:xfrm>
        </p:grpSpPr>
        <p:sp>
          <p:nvSpPr>
            <p:cNvPr id="335" name="Rectangle 334"/>
            <p:cNvSpPr/>
            <p:nvPr/>
          </p:nvSpPr>
          <p:spPr bwMode="auto">
            <a:xfrm>
              <a:off x="1828800" y="4419600"/>
              <a:ext cx="9906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96" charset="-128"/>
                </a:rPr>
                <a:t>FFs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336" name="Isosceles Triangle 335"/>
            <p:cNvSpPr/>
            <p:nvPr/>
          </p:nvSpPr>
          <p:spPr bwMode="auto">
            <a:xfrm>
              <a:off x="1828800" y="4648200"/>
              <a:ext cx="152400" cy="762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337" name="Oval 336"/>
            <p:cNvSpPr/>
            <p:nvPr/>
          </p:nvSpPr>
          <p:spPr bwMode="auto">
            <a:xfrm>
              <a:off x="2057400" y="4724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2583506" y="4381500"/>
              <a:ext cx="3273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EN</a:t>
              </a:r>
              <a:endParaRPr lang="en-US" sz="800" dirty="0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3048000" y="3276600"/>
            <a:ext cx="304800" cy="685800"/>
            <a:chOff x="3048000" y="3962400"/>
            <a:chExt cx="304800" cy="685800"/>
          </a:xfrm>
        </p:grpSpPr>
        <p:sp>
          <p:nvSpPr>
            <p:cNvPr id="346" name="Flowchart: Manual Operation 345"/>
            <p:cNvSpPr/>
            <p:nvPr/>
          </p:nvSpPr>
          <p:spPr bwMode="auto">
            <a:xfrm rot="16200000">
              <a:off x="2895600" y="4191000"/>
              <a:ext cx="685800" cy="228600"/>
            </a:xfrm>
            <a:prstGeom prst="flowChartManualOperation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048000" y="400603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3048000" y="437388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</p:grpSp>
      <p:cxnSp>
        <p:nvCxnSpPr>
          <p:cNvPr id="350" name="Straight Arrow Connector 349"/>
          <p:cNvCxnSpPr/>
          <p:nvPr/>
        </p:nvCxnSpPr>
        <p:spPr bwMode="auto">
          <a:xfrm rot="10800000" flipV="1">
            <a:off x="3276600" y="3200400"/>
            <a:ext cx="228600" cy="144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6" name="Straight Arrow Connector 355"/>
          <p:cNvCxnSpPr/>
          <p:nvPr/>
        </p:nvCxnSpPr>
        <p:spPr bwMode="auto">
          <a:xfrm>
            <a:off x="4419600" y="19812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8" name="TextBox 357"/>
          <p:cNvSpPr txBox="1"/>
          <p:nvPr/>
        </p:nvSpPr>
        <p:spPr>
          <a:xfrm>
            <a:off x="4953000" y="266700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data_wata_o</a:t>
            </a:r>
            <a:endParaRPr lang="en-US" sz="800" dirty="0"/>
          </a:p>
        </p:txBody>
      </p:sp>
      <p:cxnSp>
        <p:nvCxnSpPr>
          <p:cNvPr id="360" name="Straight Arrow Connector 359"/>
          <p:cNvCxnSpPr/>
          <p:nvPr/>
        </p:nvCxnSpPr>
        <p:spPr bwMode="auto">
          <a:xfrm>
            <a:off x="4419600" y="27432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7" name="TextBox 366"/>
          <p:cNvSpPr txBox="1"/>
          <p:nvPr/>
        </p:nvSpPr>
        <p:spPr>
          <a:xfrm>
            <a:off x="3448050" y="270510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0xFFFFFFFF</a:t>
            </a:r>
            <a:endParaRPr lang="en-US" sz="800" dirty="0"/>
          </a:p>
        </p:txBody>
      </p:sp>
      <p:cxnSp>
        <p:nvCxnSpPr>
          <p:cNvPr id="368" name="Straight Arrow Connector 367"/>
          <p:cNvCxnSpPr/>
          <p:nvPr/>
        </p:nvCxnSpPr>
        <p:spPr bwMode="auto">
          <a:xfrm>
            <a:off x="3657600" y="24384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0" name="Straight Connector 369"/>
          <p:cNvCxnSpPr/>
          <p:nvPr/>
        </p:nvCxnSpPr>
        <p:spPr bwMode="auto">
          <a:xfrm rot="5400000" flipH="1" flipV="1">
            <a:off x="2933700" y="17145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1" name="TextBox 370"/>
          <p:cNvSpPr txBox="1"/>
          <p:nvPr/>
        </p:nvSpPr>
        <p:spPr>
          <a:xfrm>
            <a:off x="3302000" y="81915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data_wata_i</a:t>
            </a:r>
            <a:endParaRPr lang="en-US" sz="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4038600" y="81280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data_type_i</a:t>
            </a:r>
            <a:endParaRPr lang="en-US" sz="800" dirty="0"/>
          </a:p>
        </p:txBody>
      </p:sp>
      <p:cxnSp>
        <p:nvCxnSpPr>
          <p:cNvPr id="386" name="Straight Arrow Connector 385"/>
          <p:cNvCxnSpPr/>
          <p:nvPr/>
        </p:nvCxnSpPr>
        <p:spPr bwMode="auto">
          <a:xfrm>
            <a:off x="3886200" y="22098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7" name="Straight Arrow Connector 386"/>
          <p:cNvCxnSpPr/>
          <p:nvPr/>
        </p:nvCxnSpPr>
        <p:spPr bwMode="auto">
          <a:xfrm>
            <a:off x="3886200" y="17526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0" name="Straight Connector 389"/>
          <p:cNvCxnSpPr/>
          <p:nvPr/>
        </p:nvCxnSpPr>
        <p:spPr bwMode="auto">
          <a:xfrm rot="5400000" flipH="1" flipV="1">
            <a:off x="3695700" y="1562100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2" name="Straight Connector 391"/>
          <p:cNvCxnSpPr/>
          <p:nvPr/>
        </p:nvCxnSpPr>
        <p:spPr bwMode="auto">
          <a:xfrm>
            <a:off x="3886200" y="13716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4" name="Straight Connector 393"/>
          <p:cNvCxnSpPr/>
          <p:nvPr/>
        </p:nvCxnSpPr>
        <p:spPr bwMode="auto">
          <a:xfrm rot="5400000" flipH="1" flipV="1">
            <a:off x="4229100" y="1181100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8" name="Straight Connector 397"/>
          <p:cNvCxnSpPr/>
          <p:nvPr/>
        </p:nvCxnSpPr>
        <p:spPr bwMode="auto">
          <a:xfrm>
            <a:off x="3505200" y="3429000"/>
            <a:ext cx="106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1" name="Straight Connector 400"/>
          <p:cNvCxnSpPr/>
          <p:nvPr/>
        </p:nvCxnSpPr>
        <p:spPr bwMode="auto">
          <a:xfrm rot="5400000" flipH="1" flipV="1">
            <a:off x="4076700" y="2933700"/>
            <a:ext cx="99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Straight Arrow Connector 402"/>
          <p:cNvCxnSpPr/>
          <p:nvPr/>
        </p:nvCxnSpPr>
        <p:spPr bwMode="auto">
          <a:xfrm rot="10800000">
            <a:off x="4305300" y="2286000"/>
            <a:ext cx="2667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5" name="Straight Arrow Connector 404"/>
          <p:cNvCxnSpPr/>
          <p:nvPr/>
        </p:nvCxnSpPr>
        <p:spPr bwMode="auto">
          <a:xfrm rot="10800000">
            <a:off x="4305300" y="3048000"/>
            <a:ext cx="2667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06" name="Group 405"/>
          <p:cNvGrpSpPr/>
          <p:nvPr/>
        </p:nvGrpSpPr>
        <p:grpSpPr>
          <a:xfrm>
            <a:off x="4114800" y="1676400"/>
            <a:ext cx="304800" cy="685800"/>
            <a:chOff x="3048000" y="3962400"/>
            <a:chExt cx="304800" cy="685800"/>
          </a:xfrm>
        </p:grpSpPr>
        <p:sp>
          <p:nvSpPr>
            <p:cNvPr id="407" name="Flowchart: Manual Operation 406"/>
            <p:cNvSpPr/>
            <p:nvPr/>
          </p:nvSpPr>
          <p:spPr bwMode="auto">
            <a:xfrm rot="16200000">
              <a:off x="2895600" y="4191000"/>
              <a:ext cx="685800" cy="228600"/>
            </a:xfrm>
            <a:prstGeom prst="flowChartManualOperation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048000" y="400603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48000" y="437388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4114800" y="2381250"/>
            <a:ext cx="304800" cy="685800"/>
            <a:chOff x="3048000" y="3962400"/>
            <a:chExt cx="304800" cy="685800"/>
          </a:xfrm>
        </p:grpSpPr>
        <p:sp>
          <p:nvSpPr>
            <p:cNvPr id="411" name="Flowchart: Manual Operation 410"/>
            <p:cNvSpPr/>
            <p:nvPr/>
          </p:nvSpPr>
          <p:spPr bwMode="auto">
            <a:xfrm rot="16200000">
              <a:off x="2895600" y="4191000"/>
              <a:ext cx="685800" cy="228600"/>
            </a:xfrm>
            <a:prstGeom prst="flowChartManualOperation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048000" y="400603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3048000" y="437388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</p:grpSp>
      <p:cxnSp>
        <p:nvCxnSpPr>
          <p:cNvPr id="415" name="Straight Arrow Connector 414"/>
          <p:cNvCxnSpPr/>
          <p:nvPr/>
        </p:nvCxnSpPr>
        <p:spPr bwMode="auto">
          <a:xfrm>
            <a:off x="3657600" y="28956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2" name="TextBox 431"/>
          <p:cNvSpPr txBox="1"/>
          <p:nvPr/>
        </p:nvSpPr>
        <p:spPr>
          <a:xfrm>
            <a:off x="1600200" y="2543175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data_req_o</a:t>
            </a:r>
            <a:r>
              <a:rPr lang="en-US" sz="800" dirty="0" smtClean="0"/>
              <a:t> = 1</a:t>
            </a:r>
            <a:endParaRPr lang="en-US" sz="800" dirty="0"/>
          </a:p>
        </p:txBody>
      </p:sp>
      <p:sp>
        <p:nvSpPr>
          <p:cNvPr id="435" name="TextBox 434"/>
          <p:cNvSpPr txBox="1"/>
          <p:nvPr/>
        </p:nvSpPr>
        <p:spPr>
          <a:xfrm>
            <a:off x="6019800" y="1295400"/>
            <a:ext cx="2819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mode:</a:t>
            </a:r>
          </a:p>
          <a:p>
            <a:r>
              <a:rPr lang="en-US" sz="1200" b="1" dirty="0" smtClean="0"/>
              <a:t>WHEN</a:t>
            </a:r>
            <a:r>
              <a:rPr lang="en-US" sz="1200" dirty="0" smtClean="0"/>
              <a:t>: granted request, with address bit 22 equal to 0 or bit 22 set to 1 and store command</a:t>
            </a:r>
          </a:p>
          <a:p>
            <a:r>
              <a:rPr lang="en-US" sz="1200" b="1" dirty="0" smtClean="0"/>
              <a:t>HOW</a:t>
            </a:r>
            <a:r>
              <a:rPr lang="en-US" sz="1200" dirty="0" smtClean="0"/>
              <a:t>: LOAD_STORE state, Input are sent directly to the output, Grant is always 1, and at each valid transaction the ID is sampled and sent to the </a:t>
            </a:r>
            <a:r>
              <a:rPr lang="en-US" sz="1200" dirty="0" err="1" smtClean="0"/>
              <a:t>AddressDecoder_Resp</a:t>
            </a:r>
            <a:r>
              <a:rPr lang="en-US" sz="1200" dirty="0" smtClean="0"/>
              <a:t> with a valid response (</a:t>
            </a:r>
            <a:r>
              <a:rPr lang="en-US" sz="1200" dirty="0" err="1" smtClean="0"/>
              <a:t>data_r_valid_o</a:t>
            </a:r>
            <a:r>
              <a:rPr lang="en-US" sz="1200" dirty="0" smtClean="0"/>
              <a:t> = 1)</a:t>
            </a:r>
            <a:endParaRPr lang="en-US" sz="1200" dirty="0"/>
          </a:p>
        </p:txBody>
      </p:sp>
      <p:sp>
        <p:nvSpPr>
          <p:cNvPr id="437" name="TextBox 436"/>
          <p:cNvSpPr txBox="1"/>
          <p:nvPr/>
        </p:nvSpPr>
        <p:spPr>
          <a:xfrm>
            <a:off x="6019800" y="3733800"/>
            <a:ext cx="289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and Set:</a:t>
            </a:r>
          </a:p>
          <a:p>
            <a:r>
              <a:rPr lang="en-US" sz="1200" b="1" dirty="0" smtClean="0"/>
              <a:t>WHEN</a:t>
            </a:r>
            <a:r>
              <a:rPr lang="en-US" sz="1200" dirty="0" smtClean="0"/>
              <a:t>: granted request with address bit 22 equal to 1 and Load Command</a:t>
            </a:r>
          </a:p>
          <a:p>
            <a:r>
              <a:rPr lang="en-US" sz="1200" b="1" dirty="0" smtClean="0"/>
              <a:t>HOW: </a:t>
            </a:r>
            <a:r>
              <a:rPr lang="en-US" sz="1200" dirty="0" smtClean="0"/>
              <a:t>First in the LOAD_STORE state the FSM performs a Load at the pending address. Grant is one. The next clock cycle, the LOAD is concluded (delivery </a:t>
            </a:r>
            <a:r>
              <a:rPr lang="en-US" sz="1200" dirty="0" err="1" smtClean="0"/>
              <a:t>data_r_ID</a:t>
            </a:r>
            <a:r>
              <a:rPr lang="en-US" sz="1200" dirty="0" smtClean="0"/>
              <a:t> and valid response) and at the same time the SET is performed. In the SET_STORE the grant is 0, and the FSM select data from channel 1 of the </a:t>
            </a:r>
            <a:r>
              <a:rPr lang="en-US" sz="1200" dirty="0" err="1" smtClean="0"/>
              <a:t>muxes</a:t>
            </a:r>
            <a:endParaRPr lang="en-US" sz="1200" b="1" dirty="0"/>
          </a:p>
        </p:txBody>
      </p:sp>
      <p:sp>
        <p:nvSpPr>
          <p:cNvPr id="439" name="TextBox 438"/>
          <p:cNvSpPr txBox="1"/>
          <p:nvPr/>
        </p:nvSpPr>
        <p:spPr>
          <a:xfrm>
            <a:off x="3840480" y="202692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441" name="Flowchart: Delay 440"/>
          <p:cNvSpPr/>
          <p:nvPr/>
        </p:nvSpPr>
        <p:spPr bwMode="auto">
          <a:xfrm>
            <a:off x="990600" y="1600200"/>
            <a:ext cx="304800" cy="304800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447" name="Straight Arrow Connector 446"/>
          <p:cNvCxnSpPr>
            <a:stCxn id="441" idx="3"/>
          </p:cNvCxnSpPr>
          <p:nvPr/>
        </p:nvCxnSpPr>
        <p:spPr bwMode="auto">
          <a:xfrm>
            <a:off x="1295400" y="1752600"/>
            <a:ext cx="152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9" name="Straight Arrow Connector 448"/>
          <p:cNvCxnSpPr/>
          <p:nvPr/>
        </p:nvCxnSpPr>
        <p:spPr bwMode="auto">
          <a:xfrm>
            <a:off x="762000" y="16764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53" name="Straight Connector 452"/>
          <p:cNvCxnSpPr/>
          <p:nvPr/>
        </p:nvCxnSpPr>
        <p:spPr bwMode="auto">
          <a:xfrm rot="5400000">
            <a:off x="-304800" y="2743200"/>
            <a:ext cx="213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454" name="Straight Connector 453"/>
          <p:cNvCxnSpPr/>
          <p:nvPr/>
        </p:nvCxnSpPr>
        <p:spPr bwMode="auto">
          <a:xfrm rot="5400000">
            <a:off x="342900" y="2324100"/>
            <a:ext cx="99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460" name="Straight Arrow Connector 459"/>
          <p:cNvCxnSpPr/>
          <p:nvPr/>
        </p:nvCxnSpPr>
        <p:spPr bwMode="auto">
          <a:xfrm>
            <a:off x="838200" y="1828800"/>
            <a:ext cx="152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62" name="TextBox 461"/>
          <p:cNvSpPr txBox="1"/>
          <p:nvPr/>
        </p:nvSpPr>
        <p:spPr>
          <a:xfrm>
            <a:off x="533400" y="1460956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add[22]</a:t>
            </a:r>
            <a:endParaRPr lang="en-US" sz="800" dirty="0"/>
          </a:p>
        </p:txBody>
      </p:sp>
      <p:sp>
        <p:nvSpPr>
          <p:cNvPr id="463" name="Rectangle 462"/>
          <p:cNvSpPr/>
          <p:nvPr/>
        </p:nvSpPr>
        <p:spPr>
          <a:xfrm>
            <a:off x="971550" y="1647825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ज़ॴॉॲ१ॹॹ९६९५४"/>
  <p:tag name="DATETIME" val="षवावसशषशददषशीऺिे॓दम्॓ग़ऱषीशय"/>
  <p:tag name="DONEBY" val="ख़ग़ॢॸॵ२९ॴदॴॵ५ॲॹ"/>
  <p:tag name="IPADDRESS" val="्ड़े॒ग़हशहहश"/>
  <p:tag name="APPVER" val="हऴश"/>
  <p:tag name="RANDOM" val="6"/>
  <p:tag name="CHECKSUM" val="ऺ़सस"/>
</p:tagLst>
</file>

<file path=ppt/theme/theme1.xml><?xml version="1.0" encoding="utf-8"?>
<a:theme xmlns:a="http://schemas.openxmlformats.org/drawingml/2006/main" name="blank">
  <a:themeElements>
    <a:clrScheme name="ST_720_540_43_18 1">
      <a:dk1>
        <a:srgbClr val="000000"/>
      </a:dk1>
      <a:lt1>
        <a:srgbClr val="FFFFFF"/>
      </a:lt1>
      <a:dk2>
        <a:srgbClr val="00528E"/>
      </a:dk2>
      <a:lt2>
        <a:srgbClr val="CECFD0"/>
      </a:lt2>
      <a:accent1>
        <a:srgbClr val="8799C1"/>
      </a:accent1>
      <a:accent2>
        <a:srgbClr val="FBB034"/>
      </a:accent2>
      <a:accent3>
        <a:srgbClr val="FFFFFF"/>
      </a:accent3>
      <a:accent4>
        <a:srgbClr val="000000"/>
      </a:accent4>
      <a:accent5>
        <a:srgbClr val="C3CADD"/>
      </a:accent5>
      <a:accent6>
        <a:srgbClr val="E39F2E"/>
      </a:accent6>
      <a:hlink>
        <a:srgbClr val="F3D89D"/>
      </a:hlink>
      <a:folHlink>
        <a:srgbClr val="0089C6"/>
      </a:folHlink>
    </a:clrScheme>
    <a:fontScheme name="ST_720_540_43_1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ST_720_540_43_18 1">
        <a:dk1>
          <a:srgbClr val="000000"/>
        </a:dk1>
        <a:lt1>
          <a:srgbClr val="FFFFFF"/>
        </a:lt1>
        <a:dk2>
          <a:srgbClr val="00528E"/>
        </a:dk2>
        <a:lt2>
          <a:srgbClr val="CECFD0"/>
        </a:lt2>
        <a:accent1>
          <a:srgbClr val="8799C1"/>
        </a:accent1>
        <a:accent2>
          <a:srgbClr val="FBB034"/>
        </a:accent2>
        <a:accent3>
          <a:srgbClr val="FFFFFF"/>
        </a:accent3>
        <a:accent4>
          <a:srgbClr val="000000"/>
        </a:accent4>
        <a:accent5>
          <a:srgbClr val="C3CADD"/>
        </a:accent5>
        <a:accent6>
          <a:srgbClr val="E39F2E"/>
        </a:accent6>
        <a:hlink>
          <a:srgbClr val="F3D89D"/>
        </a:hlink>
        <a:folHlink>
          <a:srgbClr val="0089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579</TotalTime>
  <Words>1429</Words>
  <Application>Microsoft Office PowerPoint</Application>
  <PresentationFormat>On-screen Show (4:3)</PresentationFormat>
  <Paragraphs>662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</vt:lpstr>
      <vt:lpstr>Log Interconnect Overview</vt:lpstr>
      <vt:lpstr>Text and one graphic element</vt:lpstr>
      <vt:lpstr>Hierarchy: Cluster Interconnect</vt:lpstr>
      <vt:lpstr>Hierarchy: XBAR_TDCM</vt:lpstr>
      <vt:lpstr>Hierarchy: RequestBlock2CH</vt:lpstr>
      <vt:lpstr>Hierarchy: ArbitrationTree – RR_Flag</vt:lpstr>
      <vt:lpstr>Hierarchy: FanInPrimitive_Req</vt:lpstr>
      <vt:lpstr>Hierarchy: MUX2_REQ</vt:lpstr>
      <vt:lpstr>Hierarchy: TestAndSet</vt:lpstr>
      <vt:lpstr>Hierarchy: AddressDecoder_Resp</vt:lpstr>
      <vt:lpstr>Hierarchy: ResponseBlock</vt:lpstr>
      <vt:lpstr>Hierarchy: ResponseBlock</vt:lpstr>
      <vt:lpstr>Hierarchy: AddressDecoder_Req</vt:lpstr>
    </vt:vector>
  </TitlesOfParts>
  <Company>STMicroelectronics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Interconnect Overview</dc:title>
  <dc:creator>beninilu</dc:creator>
  <cp:lastModifiedBy>beninilu</cp:lastModifiedBy>
  <cp:revision>54</cp:revision>
  <cp:lastPrinted>2009-12-10T10:33:55Z</cp:lastPrinted>
  <dcterms:created xsi:type="dcterms:W3CDTF">2011-07-11T17:28:21Z</dcterms:created>
  <dcterms:modified xsi:type="dcterms:W3CDTF">2011-07-12T03:07:57Z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2110026521</vt:i4>
  </property>
  <property fmtid="{D5CDD505-2E9C-101B-9397-08002B2CF9AE}" pid="3" name="_NewReviewCycle">
    <vt:lpwstr/>
  </property>
  <property fmtid="{D5CDD505-2E9C-101B-9397-08002B2CF9AE}" pid="4" name="_EmailSubject">
    <vt:lpwstr>Template</vt:lpwstr>
  </property>
  <property fmtid="{D5CDD505-2E9C-101B-9397-08002B2CF9AE}" pid="5" name="_AuthorEmail">
    <vt:lpwstr>robin.noels@st.com</vt:lpwstr>
  </property>
  <property fmtid="{D5CDD505-2E9C-101B-9397-08002B2CF9AE}" pid="6" name="_AuthorEmailDisplayName">
    <vt:lpwstr>robin noels</vt:lpwstr>
  </property>
  <property fmtid="{D5CDD505-2E9C-101B-9397-08002B2CF9AE}" pid="7" name="_PreviousAdHocReviewCycleID">
    <vt:i4>670199638</vt:i4>
  </property>
</Properties>
</file>