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60" r:id="rId4"/>
    <p:sldId id="258" r:id="rId5"/>
    <p:sldId id="259"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7C3"/>
    <a:srgbClr val="DE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304" autoAdjust="0"/>
    <p:restoredTop sz="94660"/>
  </p:normalViewPr>
  <p:slideViewPr>
    <p:cSldViewPr snapToGrid="0">
      <p:cViewPr>
        <p:scale>
          <a:sx n="64" d="100"/>
          <a:sy n="64" d="100"/>
        </p:scale>
        <p:origin x="8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a:xfrm>
            <a:off x="5332412" y="5883275"/>
            <a:ext cx="4324044" cy="365125"/>
          </a:xfrm>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203442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143215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3301129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427690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1846740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3651319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779662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2218117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14250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10951856" y="5867131"/>
            <a:ext cx="551167" cy="365125"/>
          </a:xfrm>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127031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291525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24957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233805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12871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100557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375055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6F750A4D-5891-4569-B094-05484D03CF86}" type="datetimeFigureOut">
              <a:rPr lang="he-IL" smtClean="0"/>
              <a:t>י"ד/אדר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B7F114E-BF1A-4222-B8F0-80BD0D9BA893}" type="slidenum">
              <a:rPr lang="he-IL" smtClean="0"/>
              <a:t>‹#›</a:t>
            </a:fld>
            <a:endParaRPr lang="he-IL"/>
          </a:p>
        </p:txBody>
      </p:sp>
    </p:spTree>
    <p:extLst>
      <p:ext uri="{BB962C8B-B14F-4D97-AF65-F5344CB8AC3E}">
        <p14:creationId xmlns:p14="http://schemas.microsoft.com/office/powerpoint/2010/main" val="392120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750A4D-5891-4569-B094-05484D03CF86}" type="datetimeFigureOut">
              <a:rPr lang="he-IL" smtClean="0"/>
              <a:t>י"ד/אדר א/תשע"ט</a:t>
            </a:fld>
            <a:endParaRPr lang="he-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7F114E-BF1A-4222-B8F0-80BD0D9BA893}" type="slidenum">
              <a:rPr lang="he-IL" smtClean="0"/>
              <a:t>‹#›</a:t>
            </a:fld>
            <a:endParaRPr lang="he-IL"/>
          </a:p>
        </p:txBody>
      </p:sp>
    </p:spTree>
    <p:extLst>
      <p:ext uri="{BB962C8B-B14F-4D97-AF65-F5344CB8AC3E}">
        <p14:creationId xmlns:p14="http://schemas.microsoft.com/office/powerpoint/2010/main" val="3143504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A22C9F-C48A-447E-96E6-471D54539BC9}"/>
              </a:ext>
            </a:extLst>
          </p:cNvPr>
          <p:cNvSpPr>
            <a:spLocks noGrp="1"/>
          </p:cNvSpPr>
          <p:nvPr>
            <p:ph type="ctrTitle"/>
          </p:nvPr>
        </p:nvSpPr>
        <p:spPr>
          <a:xfrm>
            <a:off x="824943" y="823479"/>
            <a:ext cx="11016006" cy="3181993"/>
          </a:xfrm>
        </p:spPr>
        <p:txBody>
          <a:bodyPr>
            <a:noAutofit/>
          </a:bodyPr>
          <a:lstStyle/>
          <a:p>
            <a:r>
              <a:rPr lang="en-US" sz="7200" b="1" dirty="0">
                <a:solidFill>
                  <a:srgbClr val="1287C3"/>
                </a:solidFill>
                <a:effectLst/>
                <a:cs typeface="Guttman Yad" panose="02010401010101010101" pitchFamily="2" charset="-79"/>
              </a:rPr>
              <a:t>Satellite communication</a:t>
            </a:r>
            <a:r>
              <a:rPr lang="he-IL" sz="7200" b="1" dirty="0">
                <a:solidFill>
                  <a:srgbClr val="1287C3"/>
                </a:solidFill>
                <a:effectLst/>
                <a:latin typeface="Guttman Yad" panose="02010401010101010101" pitchFamily="2" charset="-79"/>
                <a:cs typeface="Guttman Yad" panose="02010401010101010101" pitchFamily="2" charset="-79"/>
              </a:rPr>
              <a:t>‏</a:t>
            </a:r>
            <a:br>
              <a:rPr lang="en-US" sz="7200" b="1" dirty="0">
                <a:solidFill>
                  <a:srgbClr val="1287C3"/>
                </a:solidFill>
                <a:effectLst/>
                <a:cs typeface="Guttman Yad" panose="02010401010101010101" pitchFamily="2" charset="-79"/>
              </a:rPr>
            </a:br>
            <a:endParaRPr lang="he-IL" sz="7200" b="1" dirty="0">
              <a:solidFill>
                <a:srgbClr val="1287C3"/>
              </a:solidFill>
              <a:effectLst/>
              <a:latin typeface="Guttman Yad" panose="02010401010101010101" pitchFamily="2" charset="-79"/>
              <a:cs typeface="Guttman Yad" panose="02010401010101010101" pitchFamily="2" charset="-79"/>
            </a:endParaRPr>
          </a:p>
        </p:txBody>
      </p:sp>
      <p:sp>
        <p:nvSpPr>
          <p:cNvPr id="3" name="כותרת משנה 2">
            <a:extLst>
              <a:ext uri="{FF2B5EF4-FFF2-40B4-BE49-F238E27FC236}">
                <a16:creationId xmlns:a16="http://schemas.microsoft.com/office/drawing/2014/main" id="{A355732C-87E4-425E-A597-94F5DA09D8D0}"/>
              </a:ext>
            </a:extLst>
          </p:cNvPr>
          <p:cNvSpPr>
            <a:spLocks noGrp="1"/>
          </p:cNvSpPr>
          <p:nvPr>
            <p:ph type="subTitle" idx="1"/>
          </p:nvPr>
        </p:nvSpPr>
        <p:spPr>
          <a:xfrm>
            <a:off x="3760003" y="3588764"/>
            <a:ext cx="6987645" cy="1388534"/>
          </a:xfrm>
        </p:spPr>
        <p:txBody>
          <a:bodyPr>
            <a:noAutofit/>
          </a:bodyPr>
          <a:lstStyle/>
          <a:p>
            <a:pPr algn="ctr"/>
            <a:r>
              <a:rPr lang="he-IL" sz="4000" b="1" dirty="0">
                <a:solidFill>
                  <a:schemeClr val="accent1">
                    <a:lumMod val="50000"/>
                  </a:schemeClr>
                </a:solidFill>
                <a:latin typeface="Segoe UI" panose="020B0502040204020203" pitchFamily="34" charset="0"/>
                <a:cs typeface="Segoe UI" panose="020B0502040204020203" pitchFamily="34" charset="0"/>
              </a:rPr>
              <a:t>יעל </a:t>
            </a:r>
            <a:r>
              <a:rPr lang="he-IL" sz="4000" b="1" dirty="0" err="1">
                <a:solidFill>
                  <a:schemeClr val="accent1">
                    <a:lumMod val="50000"/>
                  </a:schemeClr>
                </a:solidFill>
                <a:latin typeface="Segoe UI" panose="020B0502040204020203" pitchFamily="34" charset="0"/>
                <a:cs typeface="Segoe UI" panose="020B0502040204020203" pitchFamily="34" charset="0"/>
              </a:rPr>
              <a:t>יזדי</a:t>
            </a:r>
            <a:endParaRPr lang="he-IL" sz="4000" b="1" dirty="0">
              <a:solidFill>
                <a:schemeClr val="accent1">
                  <a:lumMod val="50000"/>
                </a:schemeClr>
              </a:solidFill>
              <a:latin typeface="Segoe UI" panose="020B0502040204020203" pitchFamily="34" charset="0"/>
              <a:cs typeface="Segoe UI" panose="020B0502040204020203" pitchFamily="34" charset="0"/>
            </a:endParaRPr>
          </a:p>
          <a:p>
            <a:pPr algn="ctr"/>
            <a:r>
              <a:rPr lang="he-IL" sz="4000" b="1" dirty="0">
                <a:solidFill>
                  <a:schemeClr val="accent1">
                    <a:lumMod val="50000"/>
                  </a:schemeClr>
                </a:solidFill>
                <a:latin typeface="Segoe UI" panose="020B0502040204020203" pitchFamily="34" charset="0"/>
                <a:cs typeface="Segoe UI" panose="020B0502040204020203" pitchFamily="34" charset="0"/>
              </a:rPr>
              <a:t>ספיר יהודה</a:t>
            </a:r>
          </a:p>
        </p:txBody>
      </p:sp>
    </p:spTree>
    <p:extLst>
      <p:ext uri="{BB962C8B-B14F-4D97-AF65-F5344CB8AC3E}">
        <p14:creationId xmlns:p14="http://schemas.microsoft.com/office/powerpoint/2010/main" val="389440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8113A2-1C73-4AD8-ABAA-AEE9B605D004}"/>
              </a:ext>
            </a:extLst>
          </p:cNvPr>
          <p:cNvSpPr>
            <a:spLocks noGrp="1"/>
          </p:cNvSpPr>
          <p:nvPr>
            <p:ph type="title"/>
          </p:nvPr>
        </p:nvSpPr>
        <p:spPr>
          <a:xfrm>
            <a:off x="1484311" y="238543"/>
            <a:ext cx="10018713" cy="1752599"/>
          </a:xfrm>
        </p:spPr>
        <p:txBody>
          <a:bodyPr>
            <a:normAutofit/>
          </a:bodyPr>
          <a:lstStyle/>
          <a:p>
            <a:r>
              <a:rPr lang="he-IL" sz="6000" b="1" dirty="0">
                <a:solidFill>
                  <a:srgbClr val="1287C3"/>
                </a:solidFill>
                <a:latin typeface="Segoe UI" panose="020B0502040204020203" pitchFamily="34" charset="0"/>
                <a:cs typeface="Segoe UI" panose="020B0502040204020203" pitchFamily="34" charset="0"/>
              </a:rPr>
              <a:t>מטרת הפרויקט</a:t>
            </a:r>
          </a:p>
        </p:txBody>
      </p:sp>
      <p:sp>
        <p:nvSpPr>
          <p:cNvPr id="3" name="מציין מיקום תוכן 2">
            <a:extLst>
              <a:ext uri="{FF2B5EF4-FFF2-40B4-BE49-F238E27FC236}">
                <a16:creationId xmlns:a16="http://schemas.microsoft.com/office/drawing/2014/main" id="{CACCA464-F0F6-4BB6-9DFA-2371981AE91C}"/>
              </a:ext>
            </a:extLst>
          </p:cNvPr>
          <p:cNvSpPr>
            <a:spLocks noGrp="1"/>
          </p:cNvSpPr>
          <p:nvPr>
            <p:ph idx="1"/>
          </p:nvPr>
        </p:nvSpPr>
        <p:spPr>
          <a:xfrm>
            <a:off x="1484310" y="1013798"/>
            <a:ext cx="10018713" cy="5029193"/>
          </a:xfrm>
        </p:spPr>
        <p:txBody>
          <a:bodyPr>
            <a:normAutofit/>
          </a:bodyPr>
          <a:lstStyle/>
          <a:p>
            <a:pPr>
              <a:lnSpc>
                <a:spcPct val="160000"/>
              </a:lnSpc>
            </a:pPr>
            <a:r>
              <a:rPr lang="he-IL" dirty="0">
                <a:latin typeface="Segoe UI" panose="020B0502040204020203" pitchFamily="34" charset="0"/>
                <a:cs typeface="Segoe UI" panose="020B0502040204020203" pitchFamily="34" charset="0"/>
              </a:rPr>
              <a:t>לפתח אלגוריתמים למערכות לומדות מהירות ומדויקות</a:t>
            </a:r>
            <a:r>
              <a:rPr lang="he-IL" dirty="0"/>
              <a:t> </a:t>
            </a:r>
            <a:r>
              <a:rPr lang="he-IL" dirty="0">
                <a:latin typeface="Segoe UI" panose="020B0502040204020203" pitchFamily="34" charset="0"/>
                <a:cs typeface="Segoe UI" panose="020B0502040204020203" pitchFamily="34" charset="0"/>
              </a:rPr>
              <a:t>שיאפשרו חיזוי ושיפור ביצועי מערכת תקשורת לוויינית.</a:t>
            </a:r>
          </a:p>
          <a:p>
            <a:pPr>
              <a:lnSpc>
                <a:spcPct val="170000"/>
              </a:lnSpc>
            </a:pPr>
            <a:r>
              <a:rPr lang="he-IL" dirty="0">
                <a:latin typeface="Segoe UI" panose="020B0502040204020203" pitchFamily="34" charset="0"/>
                <a:cs typeface="Segoe UI" panose="020B0502040204020203" pitchFamily="34" charset="0"/>
              </a:rPr>
              <a:t>מחקר ופיתוח של ייעול משאבים בקונסטלציות</a:t>
            </a:r>
            <a:r>
              <a:rPr lang="en-US" dirty="0">
                <a:latin typeface="Segoe UI" panose="020B0502040204020203" pitchFamily="34" charset="0"/>
                <a:cs typeface="Segoe UI" panose="020B0502040204020203" pitchFamily="34" charset="0"/>
              </a:rPr>
              <a:t> LEO </a:t>
            </a:r>
            <a:r>
              <a:rPr lang="he-IL" dirty="0">
                <a:latin typeface="Segoe UI" panose="020B0502040204020203" pitchFamily="34" charset="0"/>
                <a:cs typeface="Segoe UI" panose="020B0502040204020203" pitchFamily="34" charset="0"/>
              </a:rPr>
              <a:t>לווייניות, נייצר אוסף של המלצות לשימוש בטכנולוגיות המאפשרות מיצוי משאבי לווייני </a:t>
            </a:r>
            <a:r>
              <a:rPr lang="en-US" dirty="0">
                <a:latin typeface="Segoe UI" panose="020B0502040204020203" pitchFamily="34" charset="0"/>
                <a:cs typeface="Segoe UI" panose="020B0502040204020203" pitchFamily="34" charset="0"/>
              </a:rPr>
              <a:t> LEO </a:t>
            </a:r>
            <a:r>
              <a:rPr lang="he-IL" dirty="0">
                <a:latin typeface="Segoe UI" panose="020B0502040204020203" pitchFamily="34" charset="0"/>
                <a:cs typeface="Segoe UI" panose="020B0502040204020203" pitchFamily="34" charset="0"/>
              </a:rPr>
              <a:t>תוך כדי חסכון במשאבי תקשורת מוגבלים.</a:t>
            </a:r>
          </a:p>
        </p:txBody>
      </p:sp>
    </p:spTree>
    <p:extLst>
      <p:ext uri="{BB962C8B-B14F-4D97-AF65-F5344CB8AC3E}">
        <p14:creationId xmlns:p14="http://schemas.microsoft.com/office/powerpoint/2010/main" val="429482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FCF9BE-1FF5-4FC5-ACE1-C1ABC635B2D8}"/>
              </a:ext>
            </a:extLst>
          </p:cNvPr>
          <p:cNvSpPr>
            <a:spLocks noGrp="1"/>
          </p:cNvSpPr>
          <p:nvPr>
            <p:ph type="title"/>
          </p:nvPr>
        </p:nvSpPr>
        <p:spPr>
          <a:xfrm>
            <a:off x="5021034" y="905933"/>
            <a:ext cx="6481989" cy="965200"/>
          </a:xfrm>
        </p:spPr>
        <p:txBody>
          <a:bodyPr>
            <a:noAutofit/>
          </a:bodyPr>
          <a:lstStyle/>
          <a:p>
            <a:r>
              <a:rPr lang="he-IL" sz="6000" b="1" dirty="0">
                <a:solidFill>
                  <a:srgbClr val="1287C3"/>
                </a:solidFill>
                <a:latin typeface="Segoe UI" panose="020B0502040204020203" pitchFamily="34" charset="0"/>
                <a:cs typeface="Segoe UI" panose="020B0502040204020203" pitchFamily="34" charset="0"/>
              </a:rPr>
              <a:t>רקע</a:t>
            </a:r>
            <a:endParaRPr lang="he-IL" sz="6000" dirty="0"/>
          </a:p>
        </p:txBody>
      </p:sp>
      <p:pic>
        <p:nvPicPr>
          <p:cNvPr id="7" name="Picture 6">
            <a:extLst>
              <a:ext uri="{FF2B5EF4-FFF2-40B4-BE49-F238E27FC236}">
                <a16:creationId xmlns:a16="http://schemas.microsoft.com/office/drawing/2014/main" id="{CF97BC9E-C707-47D1-951D-E6428F5678F6}"/>
              </a:ext>
            </a:extLst>
          </p:cNvPr>
          <p:cNvPicPr/>
          <p:nvPr/>
        </p:nvPicPr>
        <p:blipFill rotWithShape="1">
          <a:blip r:embed="rId3" cstate="print">
            <a:extLst>
              <a:ext uri="{28A0092B-C50C-407E-A947-70E740481C1C}">
                <a14:useLocalDpi xmlns:a14="http://schemas.microsoft.com/office/drawing/2010/main" val="0"/>
              </a:ext>
            </a:extLst>
          </a:blip>
          <a:srcRect l="12469" r="15539" b="1"/>
          <a:stretch/>
        </p:blipFill>
        <p:spPr>
          <a:xfrm>
            <a:off x="1641021" y="1069522"/>
            <a:ext cx="3102428" cy="456383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מציין מיקום תוכן 2">
            <a:extLst>
              <a:ext uri="{FF2B5EF4-FFF2-40B4-BE49-F238E27FC236}">
                <a16:creationId xmlns:a16="http://schemas.microsoft.com/office/drawing/2014/main" id="{3079C32F-1779-4CAD-9151-19FF41A01A14}"/>
              </a:ext>
            </a:extLst>
          </p:cNvPr>
          <p:cNvSpPr>
            <a:spLocks noGrp="1"/>
          </p:cNvSpPr>
          <p:nvPr>
            <p:ph idx="1"/>
          </p:nvPr>
        </p:nvSpPr>
        <p:spPr>
          <a:xfrm>
            <a:off x="5021035" y="1998133"/>
            <a:ext cx="6481987" cy="3793067"/>
          </a:xfrm>
        </p:spPr>
        <p:txBody>
          <a:bodyPr>
            <a:normAutofit/>
          </a:bodyPr>
          <a:lstStyle/>
          <a:p>
            <a:r>
              <a:rPr lang="he-IL" dirty="0">
                <a:latin typeface="Segoe UI" panose="020B0502040204020203" pitchFamily="34" charset="0"/>
                <a:cs typeface="Segoe UI" panose="020B0502040204020203" pitchFamily="34" charset="0"/>
              </a:rPr>
              <a:t>שתי מגמות/מהפכות: מהפכת המידע ומהפכת עולתם </a:t>
            </a:r>
            <a:r>
              <a:rPr lang="he-IL" dirty="0" err="1">
                <a:latin typeface="Segoe UI" panose="020B0502040204020203" pitchFamily="34" charset="0"/>
                <a:cs typeface="Segoe UI" panose="020B0502040204020203" pitchFamily="34" charset="0"/>
              </a:rPr>
              <a:t>הלווינות</a:t>
            </a:r>
            <a:r>
              <a:rPr lang="he-IL" dirty="0">
                <a:latin typeface="Segoe UI" panose="020B0502040204020203" pitchFamily="34" charset="0"/>
                <a:cs typeface="Segoe UI" panose="020B0502040204020203" pitchFamily="34" charset="0"/>
              </a:rPr>
              <a:t>.</a:t>
            </a:r>
          </a:p>
          <a:p>
            <a:r>
              <a:rPr lang="he-IL" dirty="0">
                <a:latin typeface="Segoe UI" panose="020B0502040204020203" pitchFamily="34" charset="0"/>
                <a:cs typeface="Segoe UI" panose="020B0502040204020203" pitchFamily="34" charset="0"/>
              </a:rPr>
              <a:t>תעבורת הנתונים הניידים גדלה בסדר גודל כול 5 שנים.</a:t>
            </a:r>
          </a:p>
          <a:p>
            <a:r>
              <a:rPr lang="he-IL" dirty="0">
                <a:latin typeface="Segoe UI" panose="020B0502040204020203" pitchFamily="34" charset="0"/>
                <a:cs typeface="Segoe UI" panose="020B0502040204020203" pitchFamily="34" charset="0"/>
              </a:rPr>
              <a:t>חלקים נרחבים מאוכלוסיית כדור הארץ ללא תקשורת רחבת פס.</a:t>
            </a:r>
          </a:p>
          <a:p>
            <a:r>
              <a:rPr lang="he-IL" dirty="0">
                <a:latin typeface="Segoe UI" panose="020B0502040204020203" pitchFamily="34" charset="0"/>
                <a:cs typeface="Segoe UI" panose="020B0502040204020203" pitchFamily="34" charset="0"/>
              </a:rPr>
              <a:t>תעשיית החלל עוברת מהפכה "</a:t>
            </a:r>
            <a:r>
              <a:rPr lang="en-US" dirty="0">
                <a:latin typeface="Segoe UI" panose="020B0502040204020203" pitchFamily="34" charset="0"/>
                <a:cs typeface="Segoe UI" panose="020B0502040204020203" pitchFamily="34" charset="0"/>
              </a:rPr>
              <a:t>New Space‏.”</a:t>
            </a:r>
            <a:endParaRPr lang="he-I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503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9B32F6-B46E-4685-9E02-0E299915355A}"/>
              </a:ext>
            </a:extLst>
          </p:cNvPr>
          <p:cNvSpPr>
            <a:spLocks noGrp="1"/>
          </p:cNvSpPr>
          <p:nvPr>
            <p:ph type="title"/>
          </p:nvPr>
        </p:nvSpPr>
        <p:spPr/>
        <p:txBody>
          <a:bodyPr/>
          <a:lstStyle/>
          <a:p>
            <a:r>
              <a:rPr lang="he-IL" sz="6000" b="1" dirty="0">
                <a:solidFill>
                  <a:srgbClr val="1287C3"/>
                </a:solidFill>
                <a:latin typeface="Segoe UI" panose="020B0502040204020203" pitchFamily="34" charset="0"/>
                <a:cs typeface="Segoe UI" panose="020B0502040204020203" pitchFamily="34" charset="0"/>
              </a:rPr>
              <a:t>בעיה</a:t>
            </a:r>
          </a:p>
        </p:txBody>
      </p:sp>
      <p:sp>
        <p:nvSpPr>
          <p:cNvPr id="3" name="מציין מיקום תוכן 2">
            <a:extLst>
              <a:ext uri="{FF2B5EF4-FFF2-40B4-BE49-F238E27FC236}">
                <a16:creationId xmlns:a16="http://schemas.microsoft.com/office/drawing/2014/main" id="{719CC20A-AAAC-4CCA-9ADC-08A31B74B1DA}"/>
              </a:ext>
            </a:extLst>
          </p:cNvPr>
          <p:cNvSpPr>
            <a:spLocks noGrp="1"/>
          </p:cNvSpPr>
          <p:nvPr>
            <p:ph idx="1"/>
          </p:nvPr>
        </p:nvSpPr>
        <p:spPr>
          <a:xfrm>
            <a:off x="1484310" y="2438399"/>
            <a:ext cx="10018713" cy="4181067"/>
          </a:xfrm>
        </p:spPr>
        <p:txBody>
          <a:bodyPr>
            <a:normAutofit/>
          </a:bodyPr>
          <a:lstStyle/>
          <a:p>
            <a:pPr marL="0" indent="0">
              <a:buNone/>
            </a:pPr>
            <a:r>
              <a:rPr lang="he-IL" dirty="0">
                <a:latin typeface="Segoe UI" panose="020B0502040204020203" pitchFamily="34" charset="0"/>
                <a:cs typeface="Segoe UI" panose="020B0502040204020203" pitchFamily="34" charset="0"/>
              </a:rPr>
              <a:t>דעיכה בנתיב חלל-כדור הארץ, ביחס לדעיכה כללית בחלל, הוא סכום התרומות השונות כדלקמן:</a:t>
            </a:r>
            <a:endParaRPr lang="en-US" dirty="0">
              <a:latin typeface="Segoe UI" panose="020B0502040204020203" pitchFamily="34" charset="0"/>
              <a:cs typeface="Segoe UI" panose="020B0502040204020203" pitchFamily="34" charset="0"/>
            </a:endParaRPr>
          </a:p>
          <a:p>
            <a:pPr lvl="0"/>
            <a:r>
              <a:rPr lang="he-IL" dirty="0">
                <a:latin typeface="Segoe UI" panose="020B0502040204020203" pitchFamily="34" charset="0"/>
                <a:cs typeface="Segoe UI" panose="020B0502040204020203" pitchFamily="34" charset="0"/>
              </a:rPr>
              <a:t>הנחתה על ידי גזים אטמוספריים.</a:t>
            </a:r>
            <a:endParaRPr lang="en-US" dirty="0">
              <a:latin typeface="Segoe UI" panose="020B0502040204020203" pitchFamily="34" charset="0"/>
              <a:cs typeface="Segoe UI" panose="020B0502040204020203" pitchFamily="34" charset="0"/>
            </a:endParaRPr>
          </a:p>
          <a:p>
            <a:pPr lvl="0"/>
            <a:r>
              <a:rPr lang="he-IL" dirty="0">
                <a:latin typeface="Segoe UI" panose="020B0502040204020203" pitchFamily="34" charset="0"/>
                <a:cs typeface="Segoe UI" panose="020B0502040204020203" pitchFamily="34" charset="0"/>
              </a:rPr>
              <a:t>הנחתה על ידי גשם, משקעים אחרים ועננים.</a:t>
            </a:r>
            <a:endParaRPr lang="en-US" dirty="0">
              <a:latin typeface="Segoe UI" panose="020B0502040204020203" pitchFamily="34" charset="0"/>
              <a:cs typeface="Segoe UI" panose="020B0502040204020203" pitchFamily="34" charset="0"/>
            </a:endParaRPr>
          </a:p>
          <a:p>
            <a:pPr lvl="0"/>
            <a:r>
              <a:rPr lang="he-IL" dirty="0">
                <a:latin typeface="Segoe UI" panose="020B0502040204020203" pitchFamily="34" charset="0"/>
                <a:cs typeface="Segoe UI" panose="020B0502040204020203" pitchFamily="34" charset="0"/>
              </a:rPr>
              <a:t>בעיות הצבעה.</a:t>
            </a:r>
            <a:endParaRPr lang="en-US" dirty="0">
              <a:latin typeface="Segoe UI" panose="020B0502040204020203" pitchFamily="34" charset="0"/>
              <a:cs typeface="Segoe UI" panose="020B0502040204020203" pitchFamily="34" charset="0"/>
            </a:endParaRPr>
          </a:p>
          <a:p>
            <a:pPr lvl="0"/>
            <a:r>
              <a:rPr lang="he-IL" dirty="0">
                <a:latin typeface="Segoe UI" panose="020B0502040204020203" pitchFamily="34" charset="0"/>
                <a:cs typeface="Segoe UI" panose="020B0502040204020203" pitchFamily="34" charset="0"/>
              </a:rPr>
              <a:t>טורבולנציה (</a:t>
            </a:r>
            <a:r>
              <a:rPr lang="en-US" dirty="0">
                <a:latin typeface="Segoe UI" panose="020B0502040204020203" pitchFamily="34" charset="0"/>
                <a:cs typeface="Segoe UI" panose="020B0502040204020203" pitchFamily="34" charset="0"/>
              </a:rPr>
              <a:t>scintillation</a:t>
            </a:r>
            <a:r>
              <a:rPr lang="he-IL"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lvl="0"/>
            <a:r>
              <a:rPr lang="he-IL" dirty="0">
                <a:latin typeface="Segoe UI" panose="020B0502040204020203" pitchFamily="34" charset="0"/>
                <a:cs typeface="Segoe UI" panose="020B0502040204020203" pitchFamily="34" charset="0"/>
              </a:rPr>
              <a:t>השפעות של ריבוי נתיבים.</a:t>
            </a:r>
            <a:endParaRPr lang="en-US" dirty="0">
              <a:latin typeface="Segoe UI" panose="020B0502040204020203" pitchFamily="34" charset="0"/>
              <a:cs typeface="Segoe UI" panose="020B0502040204020203" pitchFamily="34" charset="0"/>
            </a:endParaRPr>
          </a:p>
          <a:p>
            <a:pPr lvl="0"/>
            <a:r>
              <a:rPr lang="he-IL" dirty="0">
                <a:latin typeface="Segoe UI" panose="020B0502040204020203" pitchFamily="34" charset="0"/>
                <a:cs typeface="Segoe UI" panose="020B0502040204020203" pitchFamily="34" charset="0"/>
              </a:rPr>
              <a:t>הנחתה על ידי חול וסופות אבק.</a:t>
            </a:r>
            <a:endParaRPr lang="en-US" dirty="0">
              <a:latin typeface="Segoe UI" panose="020B0502040204020203" pitchFamily="34" charset="0"/>
              <a:cs typeface="Segoe UI" panose="020B0502040204020203" pitchFamily="34" charset="0"/>
            </a:endParaRPr>
          </a:p>
          <a:p>
            <a:endParaRPr lang="he-I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853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8E2D54-38B1-44BB-8DB7-A608B0E437EE}"/>
              </a:ext>
            </a:extLst>
          </p:cNvPr>
          <p:cNvSpPr>
            <a:spLocks noGrp="1"/>
          </p:cNvSpPr>
          <p:nvPr>
            <p:ph type="title"/>
          </p:nvPr>
        </p:nvSpPr>
        <p:spPr/>
        <p:txBody>
          <a:bodyPr/>
          <a:lstStyle/>
          <a:p>
            <a:r>
              <a:rPr lang="he-IL" sz="6000" b="1" dirty="0">
                <a:solidFill>
                  <a:srgbClr val="1287C3"/>
                </a:solidFill>
                <a:latin typeface="Segoe UI" panose="020B0502040204020203" pitchFamily="34" charset="0"/>
                <a:cs typeface="Segoe UI" panose="020B0502040204020203" pitchFamily="34" charset="0"/>
              </a:rPr>
              <a:t>פתרון</a:t>
            </a:r>
          </a:p>
        </p:txBody>
      </p:sp>
      <p:sp>
        <p:nvSpPr>
          <p:cNvPr id="3" name="מציין מיקום תוכן 2">
            <a:extLst>
              <a:ext uri="{FF2B5EF4-FFF2-40B4-BE49-F238E27FC236}">
                <a16:creationId xmlns:a16="http://schemas.microsoft.com/office/drawing/2014/main" id="{B72AC9ED-5676-43FC-89AC-8A9EA21C3987}"/>
              </a:ext>
            </a:extLst>
          </p:cNvPr>
          <p:cNvSpPr>
            <a:spLocks noGrp="1"/>
          </p:cNvSpPr>
          <p:nvPr>
            <p:ph idx="1"/>
          </p:nvPr>
        </p:nvSpPr>
        <p:spPr>
          <a:xfrm>
            <a:off x="1484310" y="2219735"/>
            <a:ext cx="10018713" cy="3124201"/>
          </a:xfrm>
        </p:spPr>
        <p:txBody>
          <a:bodyPr/>
          <a:lstStyle/>
          <a:p>
            <a:pPr>
              <a:lnSpc>
                <a:spcPct val="150000"/>
              </a:lnSpc>
            </a:pPr>
            <a:r>
              <a:rPr lang="he-IL" dirty="0">
                <a:latin typeface="Segoe UI" panose="020B0502040204020203" pitchFamily="34" charset="0"/>
                <a:cs typeface="Segoe UI" panose="020B0502040204020203" pitchFamily="34" charset="0"/>
              </a:rPr>
              <a:t>בפרויקט זה נציע מחקר על חיזוי באמצעות מערכות לומדות יעילות ולכן נדרש לפתח רשתות עצביות מלאכותיות לפתרון בעיות כאלה. נבחן את התוצאות של ארבע מערכות לומדות, בדגש על תוצאות מדויקות יותר ועם מורכבות חישובית מופחתת ועל מדידת זמן .</a:t>
            </a:r>
            <a:endParaRPr lang="en-US" dirty="0">
              <a:latin typeface="Segoe UI" panose="020B0502040204020203" pitchFamily="34" charset="0"/>
              <a:cs typeface="Segoe UI" panose="020B0502040204020203" pitchFamily="34" charset="0"/>
            </a:endParaRPr>
          </a:p>
          <a:p>
            <a:pPr marL="0" indent="0">
              <a:lnSpc>
                <a:spcPct val="150000"/>
              </a:lnSpc>
              <a:buNone/>
            </a:pPr>
            <a:endParaRPr lang="he-I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57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71F95-88F6-4693-9164-B3FFBD3253F8}"/>
              </a:ext>
            </a:extLst>
          </p:cNvPr>
          <p:cNvSpPr>
            <a:spLocks noGrp="1"/>
          </p:cNvSpPr>
          <p:nvPr>
            <p:ph type="title"/>
          </p:nvPr>
        </p:nvSpPr>
        <p:spPr>
          <a:xfrm>
            <a:off x="1484311" y="298175"/>
            <a:ext cx="10018713" cy="1752599"/>
          </a:xfrm>
        </p:spPr>
        <p:txBody>
          <a:bodyPr>
            <a:normAutofit/>
          </a:bodyPr>
          <a:lstStyle/>
          <a:p>
            <a:r>
              <a:rPr lang="he-IL" sz="6000" b="1" dirty="0">
                <a:solidFill>
                  <a:srgbClr val="1287C3"/>
                </a:solidFill>
                <a:latin typeface="Segoe UI" panose="020B0502040204020203" pitchFamily="34" charset="0"/>
                <a:cs typeface="Segoe UI" panose="020B0502040204020203" pitchFamily="34" charset="0"/>
              </a:rPr>
              <a:t>פתרון</a:t>
            </a:r>
            <a:endParaRPr lang="he-IL" sz="6000" dirty="0"/>
          </a:p>
        </p:txBody>
      </p:sp>
      <p:sp>
        <p:nvSpPr>
          <p:cNvPr id="3" name="מציין מיקום תוכן 2">
            <a:extLst>
              <a:ext uri="{FF2B5EF4-FFF2-40B4-BE49-F238E27FC236}">
                <a16:creationId xmlns:a16="http://schemas.microsoft.com/office/drawing/2014/main" id="{45EF2647-98DC-4F2E-B69D-64B48B1945F2}"/>
              </a:ext>
            </a:extLst>
          </p:cNvPr>
          <p:cNvSpPr>
            <a:spLocks noGrp="1"/>
          </p:cNvSpPr>
          <p:nvPr>
            <p:ph idx="1"/>
          </p:nvPr>
        </p:nvSpPr>
        <p:spPr>
          <a:xfrm>
            <a:off x="1484310" y="1842057"/>
            <a:ext cx="10018713" cy="3485319"/>
          </a:xfrm>
        </p:spPr>
        <p:txBody>
          <a:bodyPr/>
          <a:lstStyle/>
          <a:p>
            <a:pPr marL="0" indent="0">
              <a:buNone/>
            </a:pPr>
            <a:r>
              <a:rPr lang="he-IL" dirty="0">
                <a:latin typeface="Segoe UI" panose="020B0502040204020203" pitchFamily="34" charset="0"/>
                <a:cs typeface="Segoe UI" panose="020B0502040204020203" pitchFamily="34" charset="0"/>
              </a:rPr>
              <a:t>תהליך הניבוי כולל שני שלבים:</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Train</a:t>
            </a:r>
            <a:r>
              <a:rPr lang="he-IL" dirty="0">
                <a:latin typeface="Segoe UI" panose="020B0502040204020203" pitchFamily="34" charset="0"/>
                <a:cs typeface="Segoe UI" panose="020B0502040204020203" pitchFamily="34" charset="0"/>
              </a:rPr>
              <a:t>- לקחת קבוצה מתוך הנתונים ולהתאמן עליה.</a:t>
            </a:r>
          </a:p>
          <a:p>
            <a:r>
              <a:rPr lang="en-US" dirty="0">
                <a:latin typeface="Segoe UI" panose="020B0502040204020203" pitchFamily="34" charset="0"/>
                <a:cs typeface="Segoe UI" panose="020B0502040204020203" pitchFamily="34" charset="0"/>
              </a:rPr>
              <a:t>Test</a:t>
            </a:r>
            <a:r>
              <a:rPr lang="he-IL" dirty="0">
                <a:latin typeface="Segoe UI" panose="020B0502040204020203" pitchFamily="34" charset="0"/>
                <a:cs typeface="Segoe UI" panose="020B0502040204020203" pitchFamily="34" charset="0"/>
              </a:rPr>
              <a:t>- לקחת את קבוצת הנתונים הנותרים ולבחון אותם לפי הסיווג שקיבלנו מהנתונים שהתאמנו עליהם.</a:t>
            </a:r>
          </a:p>
          <a:p>
            <a:pPr marL="0" indent="0">
              <a:buNone/>
            </a:pPr>
            <a:r>
              <a:rPr lang="he-IL" dirty="0">
                <a:latin typeface="Segoe UI" panose="020B0502040204020203" pitchFamily="34" charset="0"/>
                <a:cs typeface="Segoe UI" panose="020B0502040204020203" pitchFamily="34" charset="0"/>
              </a:rPr>
              <a:t>כדי לבצע את הניבוי ניתן למערכת להתאמן על קבוצת נתונים מזמן מסוים ונריץ את הסיווג של הזמן +  </a:t>
            </a:r>
            <a:r>
              <a:rPr lang="en-US" dirty="0">
                <a:latin typeface="Segoe UI" panose="020B0502040204020203" pitchFamily="34" charset="0"/>
                <a:cs typeface="Segoe UI" panose="020B0502040204020203" pitchFamily="34" charset="0"/>
              </a:rPr>
              <a:t>time</a:t>
            </a:r>
            <a:r>
              <a:rPr lang="he-IL" dirty="0">
                <a:latin typeface="Segoe UI" panose="020B0502040204020203" pitchFamily="34" charset="0"/>
                <a:cs typeface="Segoe UI" panose="020B0502040204020203" pitchFamily="34" charset="0"/>
              </a:rPr>
              <a:t>      כדי לגרום למערכת לנבא את ה-</a:t>
            </a:r>
            <a:r>
              <a:rPr lang="en-US" dirty="0">
                <a:latin typeface="Segoe UI" panose="020B0502040204020203" pitchFamily="34" charset="0"/>
                <a:cs typeface="Segoe UI" panose="020B0502040204020203" pitchFamily="34" charset="0"/>
              </a:rPr>
              <a:t>time </a:t>
            </a:r>
            <a:endParaRPr lang="he-IL" dirty="0">
              <a:latin typeface="Segoe UI" panose="020B0502040204020203" pitchFamily="34" charset="0"/>
              <a:cs typeface="Segoe UI" panose="020B0502040204020203" pitchFamily="34" charset="0"/>
            </a:endParaRPr>
          </a:p>
          <a:p>
            <a:pPr marL="0" indent="0">
              <a:buNone/>
            </a:pPr>
            <a:r>
              <a:rPr lang="he-IL" dirty="0">
                <a:latin typeface="Segoe UI" panose="020B0502040204020203" pitchFamily="34" charset="0"/>
                <a:cs typeface="Segoe UI" panose="020B0502040204020203" pitchFamily="34" charset="0"/>
              </a:rPr>
              <a:t>הבא.</a:t>
            </a:r>
          </a:p>
        </p:txBody>
      </p:sp>
      <p:pic>
        <p:nvPicPr>
          <p:cNvPr id="4" name="Picture 12">
            <a:extLst>
              <a:ext uri="{FF2B5EF4-FFF2-40B4-BE49-F238E27FC236}">
                <a16:creationId xmlns:a16="http://schemas.microsoft.com/office/drawing/2014/main" id="{3C52F1B0-5BE4-46C7-BECC-C7DC05AFEB48}"/>
              </a:ext>
            </a:extLst>
          </p:cNvPr>
          <p:cNvPicPr/>
          <p:nvPr/>
        </p:nvPicPr>
        <p:blipFill>
          <a:blip r:embed="rId2">
            <a:extLst>
              <a:ext uri="{28A0092B-C50C-407E-A947-70E740481C1C}">
                <a14:useLocalDpi xmlns:a14="http://schemas.microsoft.com/office/drawing/2010/main" val="0"/>
              </a:ext>
            </a:extLst>
          </a:blip>
          <a:stretch>
            <a:fillRect/>
          </a:stretch>
        </p:blipFill>
        <p:spPr>
          <a:xfrm>
            <a:off x="4583636" y="5145160"/>
            <a:ext cx="5092065" cy="1242695"/>
          </a:xfrm>
          <a:prstGeom prst="rect">
            <a:avLst/>
          </a:prstGeom>
        </p:spPr>
      </p:pic>
      <p:sp>
        <p:nvSpPr>
          <p:cNvPr id="5" name="משולש שווה-שוקיים 4">
            <a:extLst>
              <a:ext uri="{FF2B5EF4-FFF2-40B4-BE49-F238E27FC236}">
                <a16:creationId xmlns:a16="http://schemas.microsoft.com/office/drawing/2014/main" id="{5BC92F54-D7FE-4A27-A1A8-555946972E19}"/>
              </a:ext>
            </a:extLst>
          </p:cNvPr>
          <p:cNvSpPr/>
          <p:nvPr/>
        </p:nvSpPr>
        <p:spPr>
          <a:xfrm>
            <a:off x="6831494" y="4403034"/>
            <a:ext cx="308113" cy="168965"/>
          </a:xfrm>
          <a:prstGeom prst="triangl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noFill/>
            </a:endParaRPr>
          </a:p>
        </p:txBody>
      </p:sp>
      <p:sp>
        <p:nvSpPr>
          <p:cNvPr id="6" name="משולש שווה-שוקיים 5">
            <a:extLst>
              <a:ext uri="{FF2B5EF4-FFF2-40B4-BE49-F238E27FC236}">
                <a16:creationId xmlns:a16="http://schemas.microsoft.com/office/drawing/2014/main" id="{133F8253-154E-466A-8569-D0B600672FE7}"/>
              </a:ext>
            </a:extLst>
          </p:cNvPr>
          <p:cNvSpPr/>
          <p:nvPr/>
        </p:nvSpPr>
        <p:spPr>
          <a:xfrm>
            <a:off x="1606825" y="4403034"/>
            <a:ext cx="308113" cy="168965"/>
          </a:xfrm>
          <a:prstGeom prst="triangl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noFill/>
            </a:endParaRPr>
          </a:p>
        </p:txBody>
      </p:sp>
    </p:spTree>
    <p:extLst>
      <p:ext uri="{BB962C8B-B14F-4D97-AF65-F5344CB8AC3E}">
        <p14:creationId xmlns:p14="http://schemas.microsoft.com/office/powerpoint/2010/main" val="162398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EC9B33-C091-4525-B2E2-5727CAA8EC42}"/>
              </a:ext>
            </a:extLst>
          </p:cNvPr>
          <p:cNvSpPr>
            <a:spLocks noGrp="1"/>
          </p:cNvSpPr>
          <p:nvPr>
            <p:ph type="title"/>
          </p:nvPr>
        </p:nvSpPr>
        <p:spPr/>
        <p:txBody>
          <a:bodyPr>
            <a:normAutofit/>
          </a:bodyPr>
          <a:lstStyle/>
          <a:p>
            <a:r>
              <a:rPr lang="he-IL" sz="6000" b="1" dirty="0">
                <a:solidFill>
                  <a:srgbClr val="1287C3"/>
                </a:solidFill>
                <a:latin typeface="Segoe UI" panose="020B0502040204020203" pitchFamily="34" charset="0"/>
                <a:cs typeface="Segoe UI" panose="020B0502040204020203" pitchFamily="34" charset="0"/>
              </a:rPr>
              <a:t>שלבי הפיתוח</a:t>
            </a:r>
            <a:endParaRPr lang="he-IL" sz="6000" dirty="0"/>
          </a:p>
        </p:txBody>
      </p:sp>
      <p:sp>
        <p:nvSpPr>
          <p:cNvPr id="3" name="מציין מיקום תוכן 2">
            <a:extLst>
              <a:ext uri="{FF2B5EF4-FFF2-40B4-BE49-F238E27FC236}">
                <a16:creationId xmlns:a16="http://schemas.microsoft.com/office/drawing/2014/main" id="{1FD93C72-C167-49EB-BC22-ECCB75E8E639}"/>
              </a:ext>
            </a:extLst>
          </p:cNvPr>
          <p:cNvSpPr>
            <a:spLocks noGrp="1"/>
          </p:cNvSpPr>
          <p:nvPr>
            <p:ph idx="1"/>
          </p:nvPr>
        </p:nvSpPr>
        <p:spPr>
          <a:xfrm>
            <a:off x="1484310" y="2365509"/>
            <a:ext cx="10018713" cy="3395867"/>
          </a:xfrm>
        </p:spPr>
        <p:txBody>
          <a:bodyPr/>
          <a:lstStyle/>
          <a:p>
            <a:r>
              <a:rPr lang="he-IL" b="1" dirty="0">
                <a:latin typeface="Segoe UI" panose="020B0502040204020203" pitchFamily="34" charset="0"/>
                <a:cs typeface="Segoe UI" panose="020B0502040204020203" pitchFamily="34" charset="0"/>
              </a:rPr>
              <a:t>שלב א </a:t>
            </a:r>
            <a:r>
              <a:rPr lang="he-IL" dirty="0">
                <a:latin typeface="Segoe UI" panose="020B0502040204020203" pitchFamily="34" charset="0"/>
                <a:cs typeface="Segoe UI" panose="020B0502040204020203" pitchFamily="34" charset="0"/>
              </a:rPr>
              <a:t>– מציאת מסדי נתונים מתאים למצבים שונים.</a:t>
            </a:r>
          </a:p>
          <a:p>
            <a:pPr marL="0" indent="0">
              <a:buNone/>
            </a:pPr>
            <a:endParaRPr lang="he-IL" dirty="0">
              <a:latin typeface="Segoe UI" panose="020B0502040204020203" pitchFamily="34" charset="0"/>
              <a:cs typeface="Segoe UI" panose="020B0502040204020203" pitchFamily="34" charset="0"/>
            </a:endParaRPr>
          </a:p>
          <a:p>
            <a:r>
              <a:rPr lang="he-IL" b="1" dirty="0">
                <a:latin typeface="Segoe UI" panose="020B0502040204020203" pitchFamily="34" charset="0"/>
                <a:cs typeface="Segoe UI" panose="020B0502040204020203" pitchFamily="34" charset="0"/>
              </a:rPr>
              <a:t>שלב ב </a:t>
            </a:r>
            <a:r>
              <a:rPr lang="he-IL" dirty="0">
                <a:latin typeface="Segoe UI" panose="020B0502040204020203" pitchFamily="34" charset="0"/>
                <a:cs typeface="Segoe UI" panose="020B0502040204020203" pitchFamily="34" charset="0"/>
              </a:rPr>
              <a:t>– קביעת הקריטריונים לבחירת המודל המתאים:</a:t>
            </a:r>
          </a:p>
          <a:p>
            <a:pPr lvl="2">
              <a:spcBef>
                <a:spcPts val="1200"/>
              </a:spcBef>
              <a:buFont typeface="Wingdings" panose="05000000000000000000" pitchFamily="2" charset="2"/>
              <a:buChar char="ü"/>
            </a:pPr>
            <a:r>
              <a:rPr lang="en-US" sz="2400" u="sng" dirty="0">
                <a:latin typeface="Segoe UI" panose="020B0502040204020203" pitchFamily="34" charset="0"/>
                <a:cs typeface="Segoe UI" panose="020B0502040204020203" pitchFamily="34" charset="0"/>
              </a:rPr>
              <a:t>Time</a:t>
            </a:r>
            <a:r>
              <a:rPr lang="en-US" sz="2200" dirty="0">
                <a:latin typeface="Segoe UI" panose="020B0502040204020203" pitchFamily="34" charset="0"/>
                <a:cs typeface="Segoe UI" panose="020B0502040204020203" pitchFamily="34" charset="0"/>
              </a:rPr>
              <a:t> </a:t>
            </a:r>
            <a:r>
              <a:rPr lang="he-IL" sz="2200" dirty="0">
                <a:latin typeface="Segoe UI" panose="020B0502040204020203" pitchFamily="34" charset="0"/>
                <a:cs typeface="Segoe UI" panose="020B0502040204020203" pitchFamily="34" charset="0"/>
              </a:rPr>
              <a:t> – האלגוריתם שרץ בזמן המהיר ביותר: פחות 100</a:t>
            </a:r>
            <a:r>
              <a:rPr lang="en-US" sz="2200" dirty="0" err="1">
                <a:latin typeface="Segoe UI" panose="020B0502040204020203" pitchFamily="34" charset="0"/>
                <a:cs typeface="Segoe UI" panose="020B0502040204020203" pitchFamily="34" charset="0"/>
              </a:rPr>
              <a:t>ms</a:t>
            </a:r>
            <a:r>
              <a:rPr lang="he-IL" sz="2200" dirty="0">
                <a:latin typeface="Segoe UI" panose="020B0502040204020203" pitchFamily="34" charset="0"/>
                <a:cs typeface="Segoe UI" panose="020B0502040204020203" pitchFamily="34" charset="0"/>
              </a:rPr>
              <a:t>.</a:t>
            </a:r>
          </a:p>
          <a:p>
            <a:pPr lvl="2">
              <a:buFont typeface="Wingdings" panose="05000000000000000000" pitchFamily="2" charset="2"/>
              <a:buChar char="ü"/>
            </a:pPr>
            <a:r>
              <a:rPr lang="he-IL" sz="2200" dirty="0">
                <a:latin typeface="Segoe UI" panose="020B0502040204020203" pitchFamily="34" charset="0"/>
                <a:cs typeface="Segoe UI" panose="020B0502040204020203" pitchFamily="34" charset="0"/>
              </a:rPr>
              <a:t> </a:t>
            </a:r>
            <a:r>
              <a:rPr lang="en-US" sz="2400" u="sng" dirty="0">
                <a:latin typeface="Segoe UI" panose="020B0502040204020203" pitchFamily="34" charset="0"/>
                <a:cs typeface="Segoe UI" panose="020B0502040204020203" pitchFamily="34" charset="0"/>
              </a:rPr>
              <a:t>Accuracy</a:t>
            </a:r>
            <a:r>
              <a:rPr lang="he-IL" sz="2200" dirty="0">
                <a:latin typeface="Segoe UI" panose="020B0502040204020203" pitchFamily="34" charset="0"/>
                <a:cs typeface="Segoe UI" panose="020B0502040204020203" pitchFamily="34" charset="0"/>
              </a:rPr>
              <a:t> – רמת הדיוק שהאלגוריתם מצליח להריץ.</a:t>
            </a:r>
            <a:endParaRPr lang="en-US" sz="22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he-I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851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A1AA7F-A58D-4642-B992-200D029E7EDC}"/>
              </a:ext>
            </a:extLst>
          </p:cNvPr>
          <p:cNvSpPr>
            <a:spLocks noGrp="1"/>
          </p:cNvSpPr>
          <p:nvPr>
            <p:ph type="title"/>
          </p:nvPr>
        </p:nvSpPr>
        <p:spPr/>
        <p:txBody>
          <a:bodyPr>
            <a:normAutofit/>
          </a:bodyPr>
          <a:lstStyle/>
          <a:p>
            <a:r>
              <a:rPr lang="he-IL" sz="6000" b="1" dirty="0">
                <a:solidFill>
                  <a:srgbClr val="1287C3"/>
                </a:solidFill>
                <a:latin typeface="Segoe UI" panose="020B0502040204020203" pitchFamily="34" charset="0"/>
                <a:cs typeface="Segoe UI" panose="020B0502040204020203" pitchFamily="34" charset="0"/>
              </a:rPr>
              <a:t>שלבי הפיתוח</a:t>
            </a:r>
            <a:endParaRPr lang="he-IL" sz="6000" dirty="0"/>
          </a:p>
        </p:txBody>
      </p:sp>
      <p:sp>
        <p:nvSpPr>
          <p:cNvPr id="3" name="מציין מיקום תוכן 2">
            <a:extLst>
              <a:ext uri="{FF2B5EF4-FFF2-40B4-BE49-F238E27FC236}">
                <a16:creationId xmlns:a16="http://schemas.microsoft.com/office/drawing/2014/main" id="{946EA75F-BCDC-4633-9D0D-449B66AA2581}"/>
              </a:ext>
            </a:extLst>
          </p:cNvPr>
          <p:cNvSpPr>
            <a:spLocks noGrp="1"/>
          </p:cNvSpPr>
          <p:nvPr>
            <p:ph idx="1"/>
          </p:nvPr>
        </p:nvSpPr>
        <p:spPr>
          <a:xfrm>
            <a:off x="1484310" y="2345641"/>
            <a:ext cx="10018713" cy="3945831"/>
          </a:xfrm>
        </p:spPr>
        <p:txBody>
          <a:bodyPr>
            <a:noAutofit/>
          </a:bodyPr>
          <a:lstStyle/>
          <a:p>
            <a:r>
              <a:rPr lang="he-IL" dirty="0">
                <a:latin typeface="Segoe UI" panose="020B0502040204020203" pitchFamily="34" charset="0"/>
                <a:cs typeface="Segoe UI" panose="020B0502040204020203" pitchFamily="34" charset="0"/>
              </a:rPr>
              <a:t>שלב ג – ביצוע סידרת ניסויים על מערכות לומדות לבחינת המודל והתאמתו, ומתוכן נבחר את המערכת הטובה ביותר.</a:t>
            </a:r>
          </a:p>
          <a:p>
            <a:pPr marL="0" indent="0">
              <a:spcAft>
                <a:spcPts val="1200"/>
              </a:spcAft>
              <a:buNone/>
            </a:pPr>
            <a:r>
              <a:rPr lang="he-IL" dirty="0">
                <a:latin typeface="Segoe UI" panose="020B0502040204020203" pitchFamily="34" charset="0"/>
                <a:cs typeface="Segoe UI" panose="020B0502040204020203" pitchFamily="34" charset="0"/>
              </a:rPr>
              <a:t>    האלגוריתמים שנבחנו הם:</a:t>
            </a:r>
            <a:endParaRPr lang="en-US" dirty="0">
              <a:latin typeface="Segoe UI" panose="020B0502040204020203" pitchFamily="34" charset="0"/>
              <a:cs typeface="Segoe UI" panose="020B0502040204020203" pitchFamily="34" charset="0"/>
            </a:endParaRPr>
          </a:p>
          <a:p>
            <a:pPr lvl="2">
              <a:buFont typeface="Wingdings" panose="05000000000000000000" pitchFamily="2" charset="2"/>
              <a:buChar char="v"/>
            </a:pPr>
            <a:r>
              <a:rPr lang="en-US" sz="2400" dirty="0">
                <a:latin typeface="Segoe UI" panose="020B0502040204020203" pitchFamily="34" charset="0"/>
                <a:cs typeface="Segoe UI" panose="020B0502040204020203" pitchFamily="34" charset="0"/>
              </a:rPr>
              <a:t>Deep Learning   ‏</a:t>
            </a:r>
            <a:endParaRPr lang="he-IL" sz="2400" dirty="0">
              <a:latin typeface="Segoe UI" panose="020B0502040204020203" pitchFamily="34" charset="0"/>
              <a:cs typeface="Segoe UI" panose="020B0502040204020203" pitchFamily="34" charset="0"/>
            </a:endParaRPr>
          </a:p>
          <a:p>
            <a:pPr lvl="2">
              <a:buFont typeface="Wingdings" panose="05000000000000000000" pitchFamily="2" charset="2"/>
              <a:buChar char="v"/>
            </a:pPr>
            <a:r>
              <a:rPr lang="en-US" sz="2400" dirty="0">
                <a:latin typeface="Segoe UI" panose="020B0502040204020203" pitchFamily="34" charset="0"/>
                <a:cs typeface="Segoe UI" panose="020B0502040204020203" pitchFamily="34" charset="0"/>
              </a:rPr>
              <a:t>  AdaBoost   ‏</a:t>
            </a:r>
          </a:p>
          <a:p>
            <a:pPr lvl="2">
              <a:buFont typeface="Wingdings" panose="05000000000000000000" pitchFamily="2" charset="2"/>
              <a:buChar char="v"/>
            </a:pPr>
            <a:r>
              <a:rPr lang="en-US" sz="2400" dirty="0">
                <a:latin typeface="Segoe UI" panose="020B0502040204020203" pitchFamily="34" charset="0"/>
                <a:cs typeface="Segoe UI" panose="020B0502040204020203" pitchFamily="34" charset="0"/>
              </a:rPr>
              <a:t>  Random Forest   </a:t>
            </a:r>
          </a:p>
          <a:p>
            <a:pPr lvl="2">
              <a:buFont typeface="Wingdings" panose="05000000000000000000" pitchFamily="2" charset="2"/>
              <a:buChar char="v"/>
            </a:pPr>
            <a:r>
              <a:rPr lang="en-US" sz="2400" dirty="0">
                <a:latin typeface="Segoe UI" panose="020B0502040204020203" pitchFamily="34" charset="0"/>
                <a:cs typeface="Segoe UI" panose="020B0502040204020203" pitchFamily="34" charset="0"/>
              </a:rPr>
              <a:t> SVM   </a:t>
            </a:r>
            <a:r>
              <a:rPr lang="he-IL" sz="24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Support Vector Machine</a:t>
            </a:r>
          </a:p>
          <a:p>
            <a:pPr marL="0" indent="0">
              <a:buNone/>
            </a:pP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0" indent="0">
              <a:buNone/>
            </a:pPr>
            <a:endParaRPr lang="he-I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656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C33BED-E48D-43EE-B1F7-92B576F42E4E}"/>
              </a:ext>
            </a:extLst>
          </p:cNvPr>
          <p:cNvSpPr>
            <a:spLocks noGrp="1"/>
          </p:cNvSpPr>
          <p:nvPr>
            <p:ph type="title"/>
          </p:nvPr>
        </p:nvSpPr>
        <p:spPr/>
        <p:txBody>
          <a:bodyPr>
            <a:normAutofit/>
          </a:bodyPr>
          <a:lstStyle/>
          <a:p>
            <a:r>
              <a:rPr lang="he-IL" sz="6000" b="1" dirty="0">
                <a:solidFill>
                  <a:srgbClr val="1287C3"/>
                </a:solidFill>
                <a:latin typeface="Segoe UI" panose="020B0502040204020203" pitchFamily="34" charset="0"/>
                <a:cs typeface="Segoe UI" panose="020B0502040204020203" pitchFamily="34" charset="0"/>
              </a:rPr>
              <a:t>המשך הפרויקט</a:t>
            </a:r>
            <a:endParaRPr lang="he-IL" sz="6000" dirty="0"/>
          </a:p>
        </p:txBody>
      </p:sp>
      <p:sp>
        <p:nvSpPr>
          <p:cNvPr id="3" name="מציין מיקום תוכן 2">
            <a:extLst>
              <a:ext uri="{FF2B5EF4-FFF2-40B4-BE49-F238E27FC236}">
                <a16:creationId xmlns:a16="http://schemas.microsoft.com/office/drawing/2014/main" id="{FA4F1390-C515-4DEA-A52E-8344AEC524DF}"/>
              </a:ext>
            </a:extLst>
          </p:cNvPr>
          <p:cNvSpPr>
            <a:spLocks noGrp="1"/>
          </p:cNvSpPr>
          <p:nvPr>
            <p:ph idx="1"/>
          </p:nvPr>
        </p:nvSpPr>
        <p:spPr/>
        <p:txBody>
          <a:bodyPr/>
          <a:lstStyle/>
          <a:p>
            <a:pPr lvl="0">
              <a:lnSpc>
                <a:spcPct val="150000"/>
              </a:lnSpc>
              <a:spcAft>
                <a:spcPts val="1200"/>
              </a:spcAft>
            </a:pPr>
            <a:r>
              <a:rPr lang="he-IL" b="1" dirty="0">
                <a:latin typeface="Segoe UI" panose="020B0502040204020203" pitchFamily="34" charset="0"/>
                <a:cs typeface="Segoe UI" panose="020B0502040204020203" pitchFamily="34" charset="0"/>
              </a:rPr>
              <a:t>שלב ד </a:t>
            </a:r>
            <a:r>
              <a:rPr lang="he-IL" dirty="0">
                <a:latin typeface="Segoe UI" panose="020B0502040204020203" pitchFamily="34" charset="0"/>
                <a:cs typeface="Segoe UI" panose="020B0502040204020203" pitchFamily="34" charset="0"/>
              </a:rPr>
              <a:t>–</a:t>
            </a:r>
            <a:r>
              <a:rPr lang="he-IL" b="1" dirty="0">
                <a:latin typeface="Segoe UI" panose="020B0502040204020203" pitchFamily="34" charset="0"/>
                <a:cs typeface="Segoe UI" panose="020B0502040204020203" pitchFamily="34" charset="0"/>
              </a:rPr>
              <a:t> </a:t>
            </a:r>
            <a:r>
              <a:rPr lang="he-IL" dirty="0">
                <a:latin typeface="Segoe UI" panose="020B0502040204020203" pitchFamily="34" charset="0"/>
                <a:cs typeface="Segoe UI" panose="020B0502040204020203" pitchFamily="34" charset="0"/>
              </a:rPr>
              <a:t>פיתוח המודל עם דגש על תוצאות מדויקות יותר ועם מורכבות חישובית מופחתת (כלומר, ביצועים טובים יותר) וזמן ריצה מהיר.</a:t>
            </a:r>
            <a:endParaRPr lang="en-US" dirty="0">
              <a:latin typeface="Segoe UI" panose="020B0502040204020203" pitchFamily="34" charset="0"/>
              <a:cs typeface="Segoe UI" panose="020B0502040204020203" pitchFamily="34" charset="0"/>
            </a:endParaRPr>
          </a:p>
          <a:p>
            <a:pPr lvl="0">
              <a:lnSpc>
                <a:spcPct val="150000"/>
              </a:lnSpc>
            </a:pPr>
            <a:r>
              <a:rPr lang="he-IL" b="1" dirty="0">
                <a:latin typeface="Segoe UI" panose="020B0502040204020203" pitchFamily="34" charset="0"/>
                <a:cs typeface="Segoe UI" panose="020B0502040204020203" pitchFamily="34" charset="0"/>
              </a:rPr>
              <a:t>שלב ה </a:t>
            </a:r>
            <a:r>
              <a:rPr lang="he-IL" dirty="0">
                <a:latin typeface="Segoe UI" panose="020B0502040204020203" pitchFamily="34" charset="0"/>
                <a:cs typeface="Segoe UI" panose="020B0502040204020203" pitchFamily="34" charset="0"/>
              </a:rPr>
              <a:t>– כתיבת דו"ח מפורט על האלגוריתם.</a:t>
            </a:r>
            <a:endParaRPr lang="en-US" dirty="0">
              <a:latin typeface="Segoe UI" panose="020B0502040204020203" pitchFamily="34" charset="0"/>
              <a:cs typeface="Segoe UI" panose="020B0502040204020203" pitchFamily="34" charset="0"/>
            </a:endParaRPr>
          </a:p>
          <a:p>
            <a:pPr marL="0" indent="0">
              <a:lnSpc>
                <a:spcPct val="150000"/>
              </a:lnSpc>
              <a:buNone/>
            </a:pPr>
            <a:endParaRPr lang="he-I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479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לקסה">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TM03457496[[fn=היסט]]</Template>
  <TotalTime>172</TotalTime>
  <Words>365</Words>
  <Application>Microsoft Office PowerPoint</Application>
  <PresentationFormat>מסך רחב</PresentationFormat>
  <Paragraphs>44</Paragraphs>
  <Slides>9</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9</vt:i4>
      </vt:variant>
    </vt:vector>
  </HeadingPairs>
  <TitlesOfParts>
    <vt:vector size="16" baseType="lpstr">
      <vt:lpstr>Arial</vt:lpstr>
      <vt:lpstr>Corbel</vt:lpstr>
      <vt:lpstr>Guttman Yad</vt:lpstr>
      <vt:lpstr>Miriam</vt:lpstr>
      <vt:lpstr>Segoe UI</vt:lpstr>
      <vt:lpstr>Wingdings</vt:lpstr>
      <vt:lpstr>פרלקסה</vt:lpstr>
      <vt:lpstr>Satellite communication‏ </vt:lpstr>
      <vt:lpstr>מטרת הפרויקט</vt:lpstr>
      <vt:lpstr>רקע</vt:lpstr>
      <vt:lpstr>בעיה</vt:lpstr>
      <vt:lpstr>פתרון</vt:lpstr>
      <vt:lpstr>פתרון</vt:lpstr>
      <vt:lpstr>שלבי הפיתוח</vt:lpstr>
      <vt:lpstr>שלבי הפיתוח</vt:lpstr>
      <vt:lpstr>המשך הפרויקט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communication‏ </dc:title>
  <dc:creator>ספיר יהודה</dc:creator>
  <cp:lastModifiedBy>ספיר יהודה</cp:lastModifiedBy>
  <cp:revision>36</cp:revision>
  <dcterms:created xsi:type="dcterms:W3CDTF">2019-02-06T10:01:05Z</dcterms:created>
  <dcterms:modified xsi:type="dcterms:W3CDTF">2019-02-19T14:43:34Z</dcterms:modified>
</cp:coreProperties>
</file>