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456" r:id="rId2"/>
    <p:sldId id="459" r:id="rId3"/>
    <p:sldId id="460" r:id="rId4"/>
    <p:sldId id="470" r:id="rId5"/>
    <p:sldId id="471" r:id="rId6"/>
    <p:sldId id="461" r:id="rId7"/>
    <p:sldId id="464" r:id="rId8"/>
    <p:sldId id="469" r:id="rId9"/>
    <p:sldId id="462" r:id="rId10"/>
    <p:sldId id="465" r:id="rId11"/>
    <p:sldId id="466" r:id="rId12"/>
    <p:sldId id="467" r:id="rId13"/>
    <p:sldId id="468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Lucida Sans Unicode" panose="020B0602030504020204" pitchFamily="3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TSong" panose="02010600040101010101" pitchFamily="2" charset="-122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2170B7"/>
    <a:srgbClr val="6A6A6A"/>
    <a:srgbClr val="0070C0"/>
    <a:srgbClr val="F8766D"/>
    <a:srgbClr val="00BFC4"/>
    <a:srgbClr val="FADEDE"/>
    <a:srgbClr val="1E3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0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355291A-1051-4342-8DE5-90300C6C60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F06FB8-91B9-4FF2-A276-43E7DE5861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2E9E0-6320-4A9B-B71E-ABE7887E94A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4A8C31-DFC1-4B89-98BB-10CE0A22D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B29A41-B485-4679-92DB-67ADF33045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06B8C-375B-4682-B53D-32546F3A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863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23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59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343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385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3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881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5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10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55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23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36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80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3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ZwbVpIcrbEU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s://www.youtube.com/watch?v=ZwbVpIcrbEU&amp;list=PLKxvJsJcCzB7P3IjyZb4u6obP7Elhb6rh&amp;index=2&amp;ab_channel=%E6%9D%8E%E6%98%8E%E8%BB%9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ZnRUSxARQBM" TargetMode="External"/><Relationship Id="rId5" Type="http://schemas.openxmlformats.org/officeDocument/2006/relationships/image" Target="../media/image19.jpeg"/><Relationship Id="rId4" Type="http://schemas.openxmlformats.org/officeDocument/2006/relationships/hyperlink" Target="https://www.youtube.com/watch?v=ZnRUSxARQBM&amp;list=PLKxvJsJcCzB7P3IjyZb4u6obP7Elhb6rh&amp;index=3&amp;ab_channel=%E6%9D%8E%E6%98%8E%E8%BB%9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MtHIo9mv2fQ" TargetMode="External"/><Relationship Id="rId5" Type="http://schemas.openxmlformats.org/officeDocument/2006/relationships/image" Target="../media/image20.jpeg"/><Relationship Id="rId4" Type="http://schemas.openxmlformats.org/officeDocument/2006/relationships/hyperlink" Target="https://www.youtube.com/watch?v=MtHIo9mv2fQ&amp;list=PLKxvJsJcCzB7P3IjyZb4u6obP7Elhb6rh&amp;index=4&amp;ab_channel=%E6%9D%8E%E6%98%8E%E8%BB%9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KDSdgODHUDw" TargetMode="External"/><Relationship Id="rId5" Type="http://schemas.openxmlformats.org/officeDocument/2006/relationships/hyperlink" Target="https://www.youtube.com/watch?v=KDSdgODHUDw&amp;list=PLKxvJsJcCzB7P3IjyZb4u6obP7Elhb6rh&amp;index=1&amp;ab_channel=%E6%9D%8E%E6%98%8E%E8%BB%92" TargetMode="Externa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6;p15">
            <a:extLst>
              <a:ext uri="{FF2B5EF4-FFF2-40B4-BE49-F238E27FC236}">
                <a16:creationId xmlns:a16="http://schemas.microsoft.com/office/drawing/2014/main" id="{68F58B01-9763-43E2-949B-AFE5BB521A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33220" y="3999629"/>
            <a:ext cx="2056089" cy="89688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zh-TW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倪煒傑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地理碩二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  <a:p>
            <a:pPr marL="0" indent="0" algn="ctr"/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  <a:p>
            <a:pPr marL="0" indent="0" algn="ctr"/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李明軒 工海四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22" name="Google Shape;56;p15">
            <a:extLst>
              <a:ext uri="{FF2B5EF4-FFF2-40B4-BE49-F238E27FC236}">
                <a16:creationId xmlns:a16="http://schemas.microsoft.com/office/drawing/2014/main" id="{A5827EC6-AE8B-40AB-B32E-94A566559B27}"/>
              </a:ext>
            </a:extLst>
          </p:cNvPr>
          <p:cNvSpPr txBox="1">
            <a:spLocks/>
          </p:cNvSpPr>
          <p:nvPr/>
        </p:nvSpPr>
        <p:spPr>
          <a:xfrm>
            <a:off x="554691" y="295847"/>
            <a:ext cx="8034618" cy="249870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altLang="zh-TW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Medium" panose="020B0604020202020204" charset="0"/>
                <a:ea typeface="STSong" panose="02010600040101010101" pitchFamily="2" charset="-122"/>
                <a:cs typeface="Lucida Sans Unicode" panose="020B0602030504020204" pitchFamily="34" charset="0"/>
              </a:rPr>
              <a:t>Database System</a:t>
            </a:r>
            <a:br>
              <a:rPr lang="en-US" altLang="zh-TW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Medium" panose="020B0604020202020204" charset="0"/>
                <a:ea typeface="STSong" panose="02010600040101010101" pitchFamily="2" charset="-122"/>
                <a:cs typeface="Lucida Sans Unicode" panose="020B0602030504020204" pitchFamily="34" charset="0"/>
              </a:rPr>
            </a:br>
            <a:r>
              <a:rPr lang="en-US" altLang="zh-TW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Medium" panose="020B0604020202020204" charset="0"/>
                <a:ea typeface="STSong" panose="02010600040101010101" pitchFamily="2" charset="-122"/>
                <a:cs typeface="Lucida Sans Unicode" panose="020B0602030504020204" pitchFamily="34" charset="0"/>
              </a:rPr>
              <a:t> </a:t>
            </a:r>
            <a:br>
              <a:rPr lang="en-US" altLang="zh-TW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Medium" panose="020B0604020202020204" charset="0"/>
                <a:ea typeface="STSong" panose="02010600040101010101" pitchFamily="2" charset="-122"/>
                <a:cs typeface="Lucida Sans Unicode" panose="020B0602030504020204" pitchFamily="34" charset="0"/>
              </a:rPr>
            </a:br>
            <a:r>
              <a:rPr lang="en-US" altLang="zh-TW" sz="4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Medium" panose="020B0604020202020204" charset="0"/>
                <a:ea typeface="STSong" panose="02010600040101010101" pitchFamily="2" charset="-122"/>
                <a:cs typeface="Lucida Sans Unicode" panose="020B0602030504020204" pitchFamily="34" charset="0"/>
              </a:rPr>
              <a:t>Clothing E-Commerce Platform</a:t>
            </a:r>
            <a:endParaRPr lang="zh-TW" altLang="en-US" sz="4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 Condensed Medium" panose="020B0604020202020204" charset="0"/>
              <a:ea typeface="STSong" panose="02010600040101010101" pitchFamily="2" charset="-122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608B26D-BF7F-44CE-AB99-A3FFCABBB78D}"/>
              </a:ext>
            </a:extLst>
          </p:cNvPr>
          <p:cNvSpPr/>
          <p:nvPr/>
        </p:nvSpPr>
        <p:spPr>
          <a:xfrm>
            <a:off x="0" y="76276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API implementation – DB Activities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415231-E488-4AFD-AE80-DEFBEB407140}"/>
              </a:ext>
            </a:extLst>
          </p:cNvPr>
          <p:cNvSpPr/>
          <p:nvPr/>
        </p:nvSpPr>
        <p:spPr>
          <a:xfrm>
            <a:off x="618905" y="4736753"/>
            <a:ext cx="8166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https://www.youtube.com/watch?v=ZwbVpIcrbEU&amp;list=PLKxvJsJcCzB7P3IjyZb4u6obP7Elhb6rh&amp;index=2&amp;ab_channel=%E6%9D%8E%E6%98%8E%E8%BB%92</a:t>
            </a:r>
            <a:endParaRPr lang="en-US" sz="800" dirty="0"/>
          </a:p>
          <a:p>
            <a:endParaRPr lang="en-US" sz="8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8808796-EA31-4318-BA25-E654AD7C90BA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11" name="Google Shape;349;p21">
              <a:extLst>
                <a:ext uri="{FF2B5EF4-FFF2-40B4-BE49-F238E27FC236}">
                  <a16:creationId xmlns:a16="http://schemas.microsoft.com/office/drawing/2014/main" id="{3681992E-1282-4F59-9A64-D4F5C1375BDC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12" name="Google Shape;349;p21">
              <a:extLst>
                <a:ext uri="{FF2B5EF4-FFF2-40B4-BE49-F238E27FC236}">
                  <a16:creationId xmlns:a16="http://schemas.microsoft.com/office/drawing/2014/main" id="{000E3515-2B80-4A09-B1A5-A49B403A7E5B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13" name="Google Shape;349;p21">
              <a:extLst>
                <a:ext uri="{FF2B5EF4-FFF2-40B4-BE49-F238E27FC236}">
                  <a16:creationId xmlns:a16="http://schemas.microsoft.com/office/drawing/2014/main" id="{7CF36A64-6B4D-49DD-BBD0-758F26ECB83D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rgbClr val="2170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14" name="Google Shape;349;p21">
              <a:extLst>
                <a:ext uri="{FF2B5EF4-FFF2-40B4-BE49-F238E27FC236}">
                  <a16:creationId xmlns:a16="http://schemas.microsoft.com/office/drawing/2014/main" id="{B6A6D6C8-1A99-4092-88DA-84589CBE0ECC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  <p:pic>
        <p:nvPicPr>
          <p:cNvPr id="4" name="線上媒體 3" title="DB Activities">
            <a:hlinkClick r:id="" action="ppaction://media"/>
            <a:extLst>
              <a:ext uri="{FF2B5EF4-FFF2-40B4-BE49-F238E27FC236}">
                <a16:creationId xmlns:a16="http://schemas.microsoft.com/office/drawing/2014/main" id="{DFB29B24-29E6-45B5-AAAA-F8B71BBABF8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34608" y="528107"/>
            <a:ext cx="7335371" cy="41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608B26D-BF7F-44CE-AB99-A3FFCABBB78D}"/>
              </a:ext>
            </a:extLst>
          </p:cNvPr>
          <p:cNvSpPr/>
          <p:nvPr/>
        </p:nvSpPr>
        <p:spPr>
          <a:xfrm>
            <a:off x="0" y="76276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API implementation – DB Coupons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415231-E488-4AFD-AE80-DEFBEB407140}"/>
              </a:ext>
            </a:extLst>
          </p:cNvPr>
          <p:cNvSpPr/>
          <p:nvPr/>
        </p:nvSpPr>
        <p:spPr>
          <a:xfrm>
            <a:off x="618905" y="4736753"/>
            <a:ext cx="8166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https://www.youtube.com/watch?v=ZnRUSxARQBM&amp;list=PLKxvJsJcCzB7P3IjyZb4u6obP7Elhb6rh&amp;index=3&amp;ab_channel=%E6%9D%8E%E6%98%8E%E8%BB%92</a:t>
            </a:r>
            <a:endParaRPr lang="en-US" sz="800" dirty="0"/>
          </a:p>
          <a:p>
            <a:endParaRPr lang="en-US" sz="8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FEBF51A-8C84-4C70-A712-168450E6C72E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11" name="Google Shape;349;p21">
              <a:extLst>
                <a:ext uri="{FF2B5EF4-FFF2-40B4-BE49-F238E27FC236}">
                  <a16:creationId xmlns:a16="http://schemas.microsoft.com/office/drawing/2014/main" id="{1390B970-BD82-4800-B6D4-16E18F60A349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12" name="Google Shape;349;p21">
              <a:extLst>
                <a:ext uri="{FF2B5EF4-FFF2-40B4-BE49-F238E27FC236}">
                  <a16:creationId xmlns:a16="http://schemas.microsoft.com/office/drawing/2014/main" id="{C7EC560A-1B12-4EF7-8266-A0CA236F02D3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13" name="Google Shape;349;p21">
              <a:extLst>
                <a:ext uri="{FF2B5EF4-FFF2-40B4-BE49-F238E27FC236}">
                  <a16:creationId xmlns:a16="http://schemas.microsoft.com/office/drawing/2014/main" id="{E5CC2F9E-46D5-4E56-8FD9-9EA9B122D595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rgbClr val="2170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14" name="Google Shape;349;p21">
              <a:extLst>
                <a:ext uri="{FF2B5EF4-FFF2-40B4-BE49-F238E27FC236}">
                  <a16:creationId xmlns:a16="http://schemas.microsoft.com/office/drawing/2014/main" id="{AB45C217-00BD-42FF-AE52-C3CE5E95D266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  <p:pic>
        <p:nvPicPr>
          <p:cNvPr id="4" name="線上媒體 3" title="DB Coupons">
            <a:hlinkClick r:id="" action="ppaction://media"/>
            <a:extLst>
              <a:ext uri="{FF2B5EF4-FFF2-40B4-BE49-F238E27FC236}">
                <a16:creationId xmlns:a16="http://schemas.microsoft.com/office/drawing/2014/main" id="{AE2851D0-B0A4-41A8-A586-6F923DC8EB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930686" y="523511"/>
            <a:ext cx="7527514" cy="42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608B26D-BF7F-44CE-AB99-A3FFCABBB78D}"/>
              </a:ext>
            </a:extLst>
          </p:cNvPr>
          <p:cNvSpPr/>
          <p:nvPr/>
        </p:nvSpPr>
        <p:spPr>
          <a:xfrm>
            <a:off x="0" y="76276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API implementation – DB Orders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415231-E488-4AFD-AE80-DEFBEB407140}"/>
              </a:ext>
            </a:extLst>
          </p:cNvPr>
          <p:cNvSpPr/>
          <p:nvPr/>
        </p:nvSpPr>
        <p:spPr>
          <a:xfrm>
            <a:off x="618905" y="4736753"/>
            <a:ext cx="8166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https://www.youtube.com/watch?v=MtHIo9mv2fQ&amp;list=PLKxvJsJcCzB7P3IjyZb4u6obP7Elhb6rh&amp;index=4&amp;ab_channel=%E6%9D%8E%E6%98%8E%E8%BB%92</a:t>
            </a:r>
            <a:endParaRPr lang="en-US" sz="800" dirty="0"/>
          </a:p>
          <a:p>
            <a:endParaRPr lang="en-US" sz="8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DED367D-3627-493A-99F8-8A489DEE319E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11" name="Google Shape;349;p21">
              <a:extLst>
                <a:ext uri="{FF2B5EF4-FFF2-40B4-BE49-F238E27FC236}">
                  <a16:creationId xmlns:a16="http://schemas.microsoft.com/office/drawing/2014/main" id="{8D5C433D-3BA5-42AC-A9CD-8CC411AAE681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12" name="Google Shape;349;p21">
              <a:extLst>
                <a:ext uri="{FF2B5EF4-FFF2-40B4-BE49-F238E27FC236}">
                  <a16:creationId xmlns:a16="http://schemas.microsoft.com/office/drawing/2014/main" id="{2AA81031-84D5-4BC6-837E-C423113CAE43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13" name="Google Shape;349;p21">
              <a:extLst>
                <a:ext uri="{FF2B5EF4-FFF2-40B4-BE49-F238E27FC236}">
                  <a16:creationId xmlns:a16="http://schemas.microsoft.com/office/drawing/2014/main" id="{82AB7312-7C8D-448A-9F2F-AD873A384408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rgbClr val="2170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14" name="Google Shape;349;p21">
              <a:extLst>
                <a:ext uri="{FF2B5EF4-FFF2-40B4-BE49-F238E27FC236}">
                  <a16:creationId xmlns:a16="http://schemas.microsoft.com/office/drawing/2014/main" id="{EC2A8490-572D-4484-8032-E186B8DA086C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  <p:pic>
        <p:nvPicPr>
          <p:cNvPr id="4" name="線上媒體 3" title="DB orders">
            <a:hlinkClick r:id="" action="ppaction://media"/>
            <a:extLst>
              <a:ext uri="{FF2B5EF4-FFF2-40B4-BE49-F238E27FC236}">
                <a16:creationId xmlns:a16="http://schemas.microsoft.com/office/drawing/2014/main" id="{99379B45-58BE-4080-A3C7-F7DFC1F28E3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930686" y="523511"/>
            <a:ext cx="7520790" cy="42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2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608B26D-BF7F-44CE-AB99-A3FFCABBB78D}"/>
              </a:ext>
            </a:extLst>
          </p:cNvPr>
          <p:cNvSpPr/>
          <p:nvPr/>
        </p:nvSpPr>
        <p:spPr>
          <a:xfrm>
            <a:off x="0" y="76276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System to be optimized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78924F5-834A-4E24-84BE-6B571414D4FF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28" name="Google Shape;349;p21">
              <a:extLst>
                <a:ext uri="{FF2B5EF4-FFF2-40B4-BE49-F238E27FC236}">
                  <a16:creationId xmlns:a16="http://schemas.microsoft.com/office/drawing/2014/main" id="{D723ECCB-95A9-4C1E-BAB5-00FCE3DBEAF6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29" name="Google Shape;349;p21">
              <a:extLst>
                <a:ext uri="{FF2B5EF4-FFF2-40B4-BE49-F238E27FC236}">
                  <a16:creationId xmlns:a16="http://schemas.microsoft.com/office/drawing/2014/main" id="{7798D5B3-FDC0-4D4A-B662-C0A44448BEAA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30" name="Google Shape;349;p21">
              <a:extLst>
                <a:ext uri="{FF2B5EF4-FFF2-40B4-BE49-F238E27FC236}">
                  <a16:creationId xmlns:a16="http://schemas.microsoft.com/office/drawing/2014/main" id="{5D20C967-1F72-40A6-9435-1CB3B4F8B8C7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31" name="Google Shape;349;p21">
              <a:extLst>
                <a:ext uri="{FF2B5EF4-FFF2-40B4-BE49-F238E27FC236}">
                  <a16:creationId xmlns:a16="http://schemas.microsoft.com/office/drawing/2014/main" id="{B640BA2C-61A0-40CF-AD7C-471EA0773640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rgbClr val="2170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FEFDB1E-9A39-4723-B0E9-B9AC55CD9E65}"/>
              </a:ext>
            </a:extLst>
          </p:cNvPr>
          <p:cNvSpPr/>
          <p:nvPr/>
        </p:nvSpPr>
        <p:spPr>
          <a:xfrm>
            <a:off x="287301" y="1230231"/>
            <a:ext cx="8569398" cy="327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資料庫的</a:t>
            </a:r>
            <a:r>
              <a:rPr lang="en-US" altLang="zh-CN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items</a:t>
            </a:r>
            <a:r>
              <a:rPr lang="zh-CN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資料表內的</a:t>
            </a:r>
            <a:r>
              <a:rPr lang="en-US" altLang="zh-CN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Colors</a:t>
            </a:r>
            <a:r>
              <a:rPr lang="zh-CN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沒有使用統一的</a:t>
            </a:r>
            <a:r>
              <a:rPr lang="en-US" altLang="zh-CN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id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沒有檢查期限相關資訊 </a:t>
            </a:r>
            <a:endParaRPr lang="en-US" altLang="zh-TW" sz="2000" b="1" dirty="0">
              <a:solidFill>
                <a:schemeClr val="tx1"/>
              </a:solidFill>
              <a:latin typeface="Fira Sans Extra Condensed Medium" panose="020B060402020202020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登入格式以及安全問題，</a:t>
            </a:r>
            <a:r>
              <a:rPr lang="en-US" altLang="zh-CN" sz="2000" b="1" dirty="0" err="1">
                <a:solidFill>
                  <a:schemeClr val="tx1"/>
                </a:solidFill>
                <a:latin typeface="Fira Sans Extra Condensed Medium" panose="020B0604020202020204" charset="0"/>
              </a:rPr>
              <a:t>eg.</a:t>
            </a:r>
            <a:r>
              <a:rPr lang="en-US" altLang="zh-CN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檢查</a:t>
            </a:r>
            <a:r>
              <a:rPr lang="en-US" altLang="zh-CN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email</a:t>
            </a:r>
            <a:r>
              <a:rPr lang="zh-CN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是否重複、</a:t>
            </a:r>
            <a:r>
              <a:rPr lang="en-US" altLang="zh-CN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email/password</a:t>
            </a:r>
            <a:r>
              <a:rPr lang="zh-CN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錯誤時回傳訊息</a:t>
            </a:r>
            <a:endParaRPr lang="en-US" altLang="zh-TW" sz="2000" b="1" dirty="0">
              <a:solidFill>
                <a:schemeClr val="tx1"/>
              </a:solidFill>
              <a:latin typeface="Fira Sans Extra Condensed Medium" panose="020B060402020202020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Try</a:t>
            </a:r>
            <a:r>
              <a:rPr lang="en-US" altLang="zh-CN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-</a:t>
            </a: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catch </a:t>
            </a:r>
            <a:r>
              <a:rPr lang="zh-TW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沒處理好，但不影響實際操作。</a:t>
            </a:r>
            <a:endParaRPr lang="en-US" altLang="zh-TW" sz="2000" b="1" dirty="0">
              <a:solidFill>
                <a:schemeClr val="tx1"/>
              </a:solidFill>
              <a:latin typeface="Fira Sans Extra Condensed Medium" panose="020B060402020202020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 回傳資訊有些會包含</a:t>
            </a: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foreign key</a:t>
            </a:r>
            <a:r>
              <a:rPr lang="zh-TW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，應該統整一下</a:t>
            </a: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code </a:t>
            </a:r>
            <a:r>
              <a:rPr lang="zh-TW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統一每個 </a:t>
            </a: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route </a:t>
            </a:r>
            <a:r>
              <a:rPr lang="zh-TW" altLang="en-US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下的回傳資料</a:t>
            </a:r>
            <a:endParaRPr lang="en-US" altLang="zh-TW" sz="2000" b="1" dirty="0">
              <a:solidFill>
                <a:srgbClr val="FF0000"/>
              </a:solidFill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0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608B26D-BF7F-44CE-AB99-A3FFCABBB78D}"/>
              </a:ext>
            </a:extLst>
          </p:cNvPr>
          <p:cNvSpPr/>
          <p:nvPr/>
        </p:nvSpPr>
        <p:spPr>
          <a:xfrm>
            <a:off x="593361" y="892954"/>
            <a:ext cx="2957861" cy="1429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Database Setup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API implementation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System to be optimized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8D089A-6E61-48B8-8CD0-D77B042DEADA}"/>
              </a:ext>
            </a:extLst>
          </p:cNvPr>
          <p:cNvSpPr/>
          <p:nvPr/>
        </p:nvSpPr>
        <p:spPr>
          <a:xfrm>
            <a:off x="549758" y="120792"/>
            <a:ext cx="1438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u="sng" dirty="0">
                <a:solidFill>
                  <a:schemeClr val="tx1"/>
                </a:solidFill>
                <a:latin typeface="Fira Sans Extra Condensed Medium" panose="020B0604020202020204" charset="0"/>
              </a:rPr>
              <a:t>Content</a:t>
            </a:r>
            <a:endParaRPr lang="en-US" sz="3200" b="1" u="sng" dirty="0">
              <a:solidFill>
                <a:schemeClr val="tx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4B944F3-4060-41D5-B42D-6AEC8A124C53}"/>
              </a:ext>
            </a:extLst>
          </p:cNvPr>
          <p:cNvSpPr/>
          <p:nvPr/>
        </p:nvSpPr>
        <p:spPr>
          <a:xfrm>
            <a:off x="5924264" y="2571750"/>
            <a:ext cx="1343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Using Python</a:t>
            </a:r>
            <a:br>
              <a:rPr lang="en-US" altLang="zh-TW" sz="1800" b="1" dirty="0">
                <a:solidFill>
                  <a:schemeClr val="tx1"/>
                </a:solidFill>
                <a:latin typeface="Fira Sans Extra Condensed Medium" panose="020B0604020202020204" charset="0"/>
              </a:rPr>
            </a:br>
            <a:endParaRPr lang="en-US" altLang="zh-TW" sz="1800" b="1" dirty="0">
              <a:solidFill>
                <a:schemeClr val="tx1"/>
              </a:solidFill>
              <a:latin typeface="Fira Sans Extra Condensed Medium" panose="020B0604020202020204" charset="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321F60C-B980-41BD-AAE3-0759427F1C97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31" name="Google Shape;349;p21">
              <a:extLst>
                <a:ext uri="{FF2B5EF4-FFF2-40B4-BE49-F238E27FC236}">
                  <a16:creationId xmlns:a16="http://schemas.microsoft.com/office/drawing/2014/main" id="{906890DB-1059-49E4-A88E-A871A295C073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32" name="Google Shape;349;p21">
              <a:extLst>
                <a:ext uri="{FF2B5EF4-FFF2-40B4-BE49-F238E27FC236}">
                  <a16:creationId xmlns:a16="http://schemas.microsoft.com/office/drawing/2014/main" id="{6B8122E6-79ED-4286-A55C-47E1E951CEEA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33" name="Google Shape;349;p21">
              <a:extLst>
                <a:ext uri="{FF2B5EF4-FFF2-40B4-BE49-F238E27FC236}">
                  <a16:creationId xmlns:a16="http://schemas.microsoft.com/office/drawing/2014/main" id="{433AF744-1A70-4ECF-A5D8-5570D5219B7E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34" name="Google Shape;349;p21">
              <a:extLst>
                <a:ext uri="{FF2B5EF4-FFF2-40B4-BE49-F238E27FC236}">
                  <a16:creationId xmlns:a16="http://schemas.microsoft.com/office/drawing/2014/main" id="{C387FA7D-DA18-4834-8C93-E063E29F5944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  <p:pic>
        <p:nvPicPr>
          <p:cNvPr id="1026" name="Picture 2" descr="Python - 维基百科，自由的百科全书">
            <a:extLst>
              <a:ext uri="{FF2B5EF4-FFF2-40B4-BE49-F238E27FC236}">
                <a16:creationId xmlns:a16="http://schemas.microsoft.com/office/drawing/2014/main" id="{EC92E643-18B2-45B5-A239-4726F5DF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37" y="1584168"/>
            <a:ext cx="929292" cy="101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0E67EC61-70A4-4B0B-B2FC-73F7AF59C703}"/>
              </a:ext>
            </a:extLst>
          </p:cNvPr>
          <p:cNvGrpSpPr/>
          <p:nvPr/>
        </p:nvGrpSpPr>
        <p:grpSpPr>
          <a:xfrm>
            <a:off x="0" y="495984"/>
            <a:ext cx="9144000" cy="4348087"/>
            <a:chOff x="0" y="302443"/>
            <a:chExt cx="9144000" cy="434808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8580EB3-41DD-4CA2-8B5D-24E5D4B89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02443"/>
              <a:ext cx="9144000" cy="4348087"/>
            </a:xfrm>
            <a:prstGeom prst="rect">
              <a:avLst/>
            </a:prstGeom>
          </p:spPr>
        </p:pic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C7D8CCD5-0841-468A-8982-D182CC7373B7}"/>
                </a:ext>
              </a:extLst>
            </p:cNvPr>
            <p:cNvGrpSpPr/>
            <p:nvPr/>
          </p:nvGrpSpPr>
          <p:grpSpPr>
            <a:xfrm>
              <a:off x="3776263" y="2571750"/>
              <a:ext cx="2491914" cy="1413917"/>
              <a:chOff x="3776263" y="2571750"/>
              <a:chExt cx="2491914" cy="1413917"/>
            </a:xfrm>
          </p:grpSpPr>
          <p:cxnSp>
            <p:nvCxnSpPr>
              <p:cNvPr id="9" name="接點: 肘形 8">
                <a:extLst>
                  <a:ext uri="{FF2B5EF4-FFF2-40B4-BE49-F238E27FC236}">
                    <a16:creationId xmlns:a16="http://schemas.microsoft.com/office/drawing/2014/main" id="{3C5C7FCA-3A00-4241-A259-9CAEA65C44BA}"/>
                  </a:ext>
                </a:extLst>
              </p:cNvPr>
              <p:cNvCxnSpPr/>
              <p:nvPr/>
            </p:nvCxnSpPr>
            <p:spPr>
              <a:xfrm>
                <a:off x="3776263" y="2624537"/>
                <a:ext cx="1570534" cy="760837"/>
              </a:xfrm>
              <a:prstGeom prst="bentConnector3">
                <a:avLst/>
              </a:prstGeom>
              <a:ln>
                <a:solidFill>
                  <a:srgbClr val="6A6A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接點: 肘形 10">
                <a:extLst>
                  <a:ext uri="{FF2B5EF4-FFF2-40B4-BE49-F238E27FC236}">
                    <a16:creationId xmlns:a16="http://schemas.microsoft.com/office/drawing/2014/main" id="{C5350488-2BB8-4890-B0B3-C1D61B85BF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44157" y="2571971"/>
                <a:ext cx="433204" cy="432766"/>
              </a:xfrm>
              <a:prstGeom prst="bentConnector3">
                <a:avLst/>
              </a:prstGeom>
              <a:ln>
                <a:solidFill>
                  <a:srgbClr val="6A6A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DD898FCE-E50D-488D-AE67-9330D8CAB0CC}"/>
                  </a:ext>
                </a:extLst>
              </p:cNvPr>
              <p:cNvCxnSpPr/>
              <p:nvPr/>
            </p:nvCxnSpPr>
            <p:spPr>
              <a:xfrm flipH="1">
                <a:off x="5975011" y="2571750"/>
                <a:ext cx="111682" cy="433205"/>
              </a:xfrm>
              <a:prstGeom prst="straightConnector1">
                <a:avLst/>
              </a:prstGeom>
              <a:ln>
                <a:solidFill>
                  <a:srgbClr val="6A6A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65F85BBB-07A6-4C53-8DB7-984680750BB1}"/>
                  </a:ext>
                </a:extLst>
              </p:cNvPr>
              <p:cNvCxnSpPr/>
              <p:nvPr/>
            </p:nvCxnSpPr>
            <p:spPr>
              <a:xfrm flipH="1">
                <a:off x="5975011" y="3615719"/>
                <a:ext cx="293166" cy="0"/>
              </a:xfrm>
              <a:prstGeom prst="straightConnector1">
                <a:avLst/>
              </a:prstGeom>
              <a:ln>
                <a:solidFill>
                  <a:srgbClr val="6A6A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8ACC7E88-29B8-4807-99AC-7A7E90666969}"/>
                  </a:ext>
                </a:extLst>
              </p:cNvPr>
              <p:cNvCxnSpPr/>
              <p:nvPr/>
            </p:nvCxnSpPr>
            <p:spPr>
              <a:xfrm>
                <a:off x="4851206" y="3985667"/>
                <a:ext cx="1416971" cy="0"/>
              </a:xfrm>
              <a:prstGeom prst="straightConnector1">
                <a:avLst/>
              </a:prstGeom>
              <a:ln>
                <a:solidFill>
                  <a:srgbClr val="6A6A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E608B26D-BF7F-44CE-AB99-A3FFCABBB78D}"/>
              </a:ext>
            </a:extLst>
          </p:cNvPr>
          <p:cNvSpPr/>
          <p:nvPr/>
        </p:nvSpPr>
        <p:spPr>
          <a:xfrm>
            <a:off x="0" y="7627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ER Diagram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6F06CD2-3D48-4F82-B761-59C494F29C7E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21" name="Google Shape;349;p21">
              <a:extLst>
                <a:ext uri="{FF2B5EF4-FFF2-40B4-BE49-F238E27FC236}">
                  <a16:creationId xmlns:a16="http://schemas.microsoft.com/office/drawing/2014/main" id="{17DFB050-3A82-446A-8F37-CB02787B2715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24" name="Google Shape;349;p21">
              <a:extLst>
                <a:ext uri="{FF2B5EF4-FFF2-40B4-BE49-F238E27FC236}">
                  <a16:creationId xmlns:a16="http://schemas.microsoft.com/office/drawing/2014/main" id="{8F93EBF7-51E5-4528-814E-134006CC3CBE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rgbClr val="2170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25" name="Google Shape;349;p21">
              <a:extLst>
                <a:ext uri="{FF2B5EF4-FFF2-40B4-BE49-F238E27FC236}">
                  <a16:creationId xmlns:a16="http://schemas.microsoft.com/office/drawing/2014/main" id="{7B35177A-D491-4E01-8AA9-950F793F21FA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26" name="Google Shape;349;p21">
              <a:extLst>
                <a:ext uri="{FF2B5EF4-FFF2-40B4-BE49-F238E27FC236}">
                  <a16:creationId xmlns:a16="http://schemas.microsoft.com/office/drawing/2014/main" id="{E2FB4C2B-B65D-487B-9A83-4B0DFCCDADD8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48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378924F5-834A-4E24-84BE-6B571414D4FF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28" name="Google Shape;349;p21">
              <a:extLst>
                <a:ext uri="{FF2B5EF4-FFF2-40B4-BE49-F238E27FC236}">
                  <a16:creationId xmlns:a16="http://schemas.microsoft.com/office/drawing/2014/main" id="{D723ECCB-95A9-4C1E-BAB5-00FCE3DBEAF6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29" name="Google Shape;349;p21">
              <a:extLst>
                <a:ext uri="{FF2B5EF4-FFF2-40B4-BE49-F238E27FC236}">
                  <a16:creationId xmlns:a16="http://schemas.microsoft.com/office/drawing/2014/main" id="{7798D5B3-FDC0-4D4A-B662-C0A44448BEAA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rgbClr val="2170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30" name="Google Shape;349;p21">
              <a:extLst>
                <a:ext uri="{FF2B5EF4-FFF2-40B4-BE49-F238E27FC236}">
                  <a16:creationId xmlns:a16="http://schemas.microsoft.com/office/drawing/2014/main" id="{5D20C967-1F72-40A6-9435-1CB3B4F8B8C7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31" name="Google Shape;349;p21">
              <a:extLst>
                <a:ext uri="{FF2B5EF4-FFF2-40B4-BE49-F238E27FC236}">
                  <a16:creationId xmlns:a16="http://schemas.microsoft.com/office/drawing/2014/main" id="{B640BA2C-61A0-40CF-AD7C-471EA0773640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22D45844-DA26-46AD-82C2-42951BBB6B28}"/>
              </a:ext>
            </a:extLst>
          </p:cNvPr>
          <p:cNvSpPr/>
          <p:nvPr/>
        </p:nvSpPr>
        <p:spPr>
          <a:xfrm>
            <a:off x="0" y="76276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Database Setup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21FC288-0CB6-43F6-ABA7-833E5C54AF98}"/>
              </a:ext>
            </a:extLst>
          </p:cNvPr>
          <p:cNvGrpSpPr/>
          <p:nvPr/>
        </p:nvGrpSpPr>
        <p:grpSpPr>
          <a:xfrm>
            <a:off x="470030" y="910473"/>
            <a:ext cx="1715184" cy="2071982"/>
            <a:chOff x="379173" y="767816"/>
            <a:chExt cx="1404094" cy="169617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4AD3CDA-203F-4BA4-A255-D22114A94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7013" b="21959"/>
            <a:stretch/>
          </p:blipFill>
          <p:spPr>
            <a:xfrm>
              <a:off x="379173" y="939939"/>
              <a:ext cx="1404094" cy="1524055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398857B-BC55-46AF-8FC9-6E52675E4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050" b="4394"/>
            <a:stretch/>
          </p:blipFill>
          <p:spPr>
            <a:xfrm>
              <a:off x="401948" y="767816"/>
              <a:ext cx="1381318" cy="172123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ABFE99F-4DD4-4179-949A-027CD2316BA2}"/>
              </a:ext>
            </a:extLst>
          </p:cNvPr>
          <p:cNvSpPr/>
          <p:nvPr/>
        </p:nvSpPr>
        <p:spPr>
          <a:xfrm>
            <a:off x="470030" y="1795854"/>
            <a:ext cx="1715183" cy="479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D34D94-8312-4AC2-863F-0AD36B5E8A53}"/>
              </a:ext>
            </a:extLst>
          </p:cNvPr>
          <p:cNvSpPr/>
          <p:nvPr/>
        </p:nvSpPr>
        <p:spPr>
          <a:xfrm>
            <a:off x="497851" y="887525"/>
            <a:ext cx="1715183" cy="233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1DE8D3A-6EA0-47E0-99EF-C024E5CFC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061" y="1917749"/>
            <a:ext cx="310558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378924F5-834A-4E24-84BE-6B571414D4FF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28" name="Google Shape;349;p21">
              <a:extLst>
                <a:ext uri="{FF2B5EF4-FFF2-40B4-BE49-F238E27FC236}">
                  <a16:creationId xmlns:a16="http://schemas.microsoft.com/office/drawing/2014/main" id="{D723ECCB-95A9-4C1E-BAB5-00FCE3DBEAF6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29" name="Google Shape;349;p21">
              <a:extLst>
                <a:ext uri="{FF2B5EF4-FFF2-40B4-BE49-F238E27FC236}">
                  <a16:creationId xmlns:a16="http://schemas.microsoft.com/office/drawing/2014/main" id="{7798D5B3-FDC0-4D4A-B662-C0A44448BEAA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rgbClr val="2170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30" name="Google Shape;349;p21">
              <a:extLst>
                <a:ext uri="{FF2B5EF4-FFF2-40B4-BE49-F238E27FC236}">
                  <a16:creationId xmlns:a16="http://schemas.microsoft.com/office/drawing/2014/main" id="{5D20C967-1F72-40A6-9435-1CB3B4F8B8C7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31" name="Google Shape;349;p21">
              <a:extLst>
                <a:ext uri="{FF2B5EF4-FFF2-40B4-BE49-F238E27FC236}">
                  <a16:creationId xmlns:a16="http://schemas.microsoft.com/office/drawing/2014/main" id="{B640BA2C-61A0-40CF-AD7C-471EA0773640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22D45844-DA26-46AD-82C2-42951BBB6B28}"/>
              </a:ext>
            </a:extLst>
          </p:cNvPr>
          <p:cNvSpPr/>
          <p:nvPr/>
        </p:nvSpPr>
        <p:spPr>
          <a:xfrm>
            <a:off x="0" y="76276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Database Setup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6742E97-C4A5-4D2A-9BB6-B73D9184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01" y="1113610"/>
            <a:ext cx="1100434" cy="159740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CF610EE-BFD0-43B4-8D30-3380785A6FD4}"/>
              </a:ext>
            </a:extLst>
          </p:cNvPr>
          <p:cNvSpPr/>
          <p:nvPr/>
        </p:nvSpPr>
        <p:spPr>
          <a:xfrm>
            <a:off x="775216" y="2261777"/>
            <a:ext cx="1092719" cy="233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AC66D-F07A-4B45-AC30-0E1C4842738F}"/>
              </a:ext>
            </a:extLst>
          </p:cNvPr>
          <p:cNvSpPr/>
          <p:nvPr/>
        </p:nvSpPr>
        <p:spPr>
          <a:xfrm>
            <a:off x="3621368" y="1113610"/>
            <a:ext cx="4683817" cy="142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Coupon</a:t>
            </a: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Identify the coupons which users have</a:t>
            </a:r>
            <a:endParaRPr lang="en-US" altLang="zh-TW" sz="2000" b="1" dirty="0">
              <a:solidFill>
                <a:srgbClr val="FF0000"/>
              </a:solidFill>
              <a:latin typeface="Fira Sans Extra Condensed Medium" panose="020B0604020202020204" charset="0"/>
            </a:endParaRPr>
          </a:p>
          <a:p>
            <a:pPr>
              <a:lnSpc>
                <a:spcPct val="150000"/>
              </a:lnSpc>
            </a:pPr>
            <a:endParaRPr lang="en-US" altLang="zh-TW" sz="2000" b="1" dirty="0">
              <a:solidFill>
                <a:srgbClr val="FF0000"/>
              </a:solidFill>
              <a:latin typeface="Fira Sans Extra Condensed Medium" panose="020B060402020202020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6E0597C-6D92-4A82-A8DB-C63B5F51F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298" y="2600012"/>
            <a:ext cx="391532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608B26D-BF7F-44CE-AB99-A3FFCABBB78D}"/>
              </a:ext>
            </a:extLst>
          </p:cNvPr>
          <p:cNvSpPr/>
          <p:nvPr/>
        </p:nvSpPr>
        <p:spPr>
          <a:xfrm>
            <a:off x="0" y="76276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Database Setup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78924F5-834A-4E24-84BE-6B571414D4FF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28" name="Google Shape;349;p21">
              <a:extLst>
                <a:ext uri="{FF2B5EF4-FFF2-40B4-BE49-F238E27FC236}">
                  <a16:creationId xmlns:a16="http://schemas.microsoft.com/office/drawing/2014/main" id="{D723ECCB-95A9-4C1E-BAB5-00FCE3DBEAF6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29" name="Google Shape;349;p21">
              <a:extLst>
                <a:ext uri="{FF2B5EF4-FFF2-40B4-BE49-F238E27FC236}">
                  <a16:creationId xmlns:a16="http://schemas.microsoft.com/office/drawing/2014/main" id="{7798D5B3-FDC0-4D4A-B662-C0A44448BEAA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rgbClr val="2170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30" name="Google Shape;349;p21">
              <a:extLst>
                <a:ext uri="{FF2B5EF4-FFF2-40B4-BE49-F238E27FC236}">
                  <a16:creationId xmlns:a16="http://schemas.microsoft.com/office/drawing/2014/main" id="{5D20C967-1F72-40A6-9435-1CB3B4F8B8C7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31" name="Google Shape;349;p21">
              <a:extLst>
                <a:ext uri="{FF2B5EF4-FFF2-40B4-BE49-F238E27FC236}">
                  <a16:creationId xmlns:a16="http://schemas.microsoft.com/office/drawing/2014/main" id="{B640BA2C-61A0-40CF-AD7C-471EA0773640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C1262152-61CC-47C2-AFD7-12C5317AA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4"/>
          <a:stretch/>
        </p:blipFill>
        <p:spPr>
          <a:xfrm>
            <a:off x="141867" y="678799"/>
            <a:ext cx="1419423" cy="29435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870F7F-4C0F-40E3-B3FA-F31C30E2D2A1}"/>
              </a:ext>
            </a:extLst>
          </p:cNvPr>
          <p:cNvSpPr/>
          <p:nvPr/>
        </p:nvSpPr>
        <p:spPr>
          <a:xfrm>
            <a:off x="141867" y="3122925"/>
            <a:ext cx="1419423" cy="26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6F87FC7-B430-47FA-AF6C-2A57630C904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561290" y="2773918"/>
            <a:ext cx="1007406" cy="481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DD10F48E-DB4E-4BEB-9B8F-E7F7388B0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662" y="2417813"/>
            <a:ext cx="1295581" cy="1181265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7FEFDB1E-9A39-4723-B0E9-B9AC55CD9E65}"/>
              </a:ext>
            </a:extLst>
          </p:cNvPr>
          <p:cNvSpPr/>
          <p:nvPr/>
        </p:nvSpPr>
        <p:spPr>
          <a:xfrm>
            <a:off x="4078639" y="1013847"/>
            <a:ext cx="4683817" cy="1891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Inventory :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A specific code is recorded for the remaining stock of clothing in each </a:t>
            </a:r>
            <a:r>
              <a:rPr lang="en-US" altLang="zh-TW" sz="2000" b="1" dirty="0">
                <a:solidFill>
                  <a:srgbClr val="FF0000"/>
                </a:solidFill>
                <a:latin typeface="Fira Sans Extra Condensed Medium" panose="020B0604020202020204" charset="0"/>
              </a:rPr>
              <a:t>color</a:t>
            </a: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 and </a:t>
            </a:r>
            <a:r>
              <a:rPr lang="en-US" altLang="zh-TW" sz="2000" b="1" dirty="0">
                <a:solidFill>
                  <a:srgbClr val="FF0000"/>
                </a:solidFill>
                <a:latin typeface="Fira Sans Extra Condensed Medium" panose="020B0604020202020204" charset="0"/>
              </a:rPr>
              <a:t>size</a:t>
            </a:r>
          </a:p>
          <a:p>
            <a:pPr>
              <a:lnSpc>
                <a:spcPct val="150000"/>
              </a:lnSpc>
            </a:pPr>
            <a:endParaRPr lang="en-US" altLang="zh-TW" sz="2000" b="1" dirty="0">
              <a:solidFill>
                <a:srgbClr val="FF0000"/>
              </a:solidFill>
              <a:latin typeface="Fira Sans Extra Condensed Medium" panose="020B060402020202020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AA47D6-AA27-43E3-9BFE-CB33BD9ED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045" y="2659086"/>
            <a:ext cx="220058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9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1D5FEB6-BAAF-4566-A744-ABC58682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1" y="1114538"/>
            <a:ext cx="1562507" cy="238854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608B26D-BF7F-44CE-AB99-A3FFCABBB78D}"/>
              </a:ext>
            </a:extLst>
          </p:cNvPr>
          <p:cNvSpPr/>
          <p:nvPr/>
        </p:nvSpPr>
        <p:spPr>
          <a:xfrm>
            <a:off x="0" y="76276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Database Setup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78924F5-834A-4E24-84BE-6B571414D4FF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28" name="Google Shape;349;p21">
              <a:extLst>
                <a:ext uri="{FF2B5EF4-FFF2-40B4-BE49-F238E27FC236}">
                  <a16:creationId xmlns:a16="http://schemas.microsoft.com/office/drawing/2014/main" id="{D723ECCB-95A9-4C1E-BAB5-00FCE3DBEAF6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29" name="Google Shape;349;p21">
              <a:extLst>
                <a:ext uri="{FF2B5EF4-FFF2-40B4-BE49-F238E27FC236}">
                  <a16:creationId xmlns:a16="http://schemas.microsoft.com/office/drawing/2014/main" id="{7798D5B3-FDC0-4D4A-B662-C0A44448BEAA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rgbClr val="2170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30" name="Google Shape;349;p21">
              <a:extLst>
                <a:ext uri="{FF2B5EF4-FFF2-40B4-BE49-F238E27FC236}">
                  <a16:creationId xmlns:a16="http://schemas.microsoft.com/office/drawing/2014/main" id="{5D20C967-1F72-40A6-9435-1CB3B4F8B8C7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31" name="Google Shape;349;p21">
              <a:extLst>
                <a:ext uri="{FF2B5EF4-FFF2-40B4-BE49-F238E27FC236}">
                  <a16:creationId xmlns:a16="http://schemas.microsoft.com/office/drawing/2014/main" id="{B640BA2C-61A0-40CF-AD7C-471EA0773640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42870F7F-4C0F-40E3-B3FA-F31C30E2D2A1}"/>
              </a:ext>
            </a:extLst>
          </p:cNvPr>
          <p:cNvSpPr/>
          <p:nvPr/>
        </p:nvSpPr>
        <p:spPr>
          <a:xfrm>
            <a:off x="66731" y="1358350"/>
            <a:ext cx="1562507" cy="26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6F87FC7-B430-47FA-AF6C-2A57630C904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29238" y="1490813"/>
            <a:ext cx="969424" cy="1350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FEFDB1E-9A39-4723-B0E9-B9AC55CD9E65}"/>
              </a:ext>
            </a:extLst>
          </p:cNvPr>
          <p:cNvSpPr/>
          <p:nvPr/>
        </p:nvSpPr>
        <p:spPr>
          <a:xfrm>
            <a:off x="4078639" y="1013847"/>
            <a:ext cx="4683817" cy="1891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Id :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Fira Sans Extra Condensed Medium" panose="020B0604020202020204" charset="0"/>
              </a:rPr>
              <a:t>A specific code is recorded for the respective purchased item and purchased quantity</a:t>
            </a:r>
            <a:endParaRPr lang="en-US" altLang="zh-TW" sz="2000" b="1" dirty="0">
              <a:solidFill>
                <a:srgbClr val="FF0000"/>
              </a:solidFill>
              <a:latin typeface="Fira Sans Extra Condensed Medium" panose="020B0604020202020204" charset="0"/>
            </a:endParaRPr>
          </a:p>
          <a:p>
            <a:pPr>
              <a:lnSpc>
                <a:spcPct val="150000"/>
              </a:lnSpc>
            </a:pPr>
            <a:endParaRPr lang="en-US" altLang="zh-TW" sz="2000" b="1" dirty="0">
              <a:solidFill>
                <a:srgbClr val="FF0000"/>
              </a:solidFill>
              <a:latin typeface="Fira Sans Extra Condensed Medium" panose="020B060402020202020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4939CD-FDB8-40F8-9D95-060FB0A2A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563" y="2276963"/>
            <a:ext cx="1324160" cy="14289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1C927AB-2043-40D4-95B0-D28FA88C3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326" y="2798135"/>
            <a:ext cx="283884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3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608B26D-BF7F-44CE-AB99-A3FFCABBB78D}"/>
              </a:ext>
            </a:extLst>
          </p:cNvPr>
          <p:cNvSpPr/>
          <p:nvPr/>
        </p:nvSpPr>
        <p:spPr>
          <a:xfrm>
            <a:off x="0" y="76276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Try</a:t>
            </a:r>
            <a:r>
              <a:rPr lang="zh-TW" alt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、</a:t>
            </a:r>
            <a:r>
              <a:rPr lang="en-US" altLang="zh-TW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except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DED367D-3627-493A-99F8-8A489DEE319E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11" name="Google Shape;349;p21">
              <a:extLst>
                <a:ext uri="{FF2B5EF4-FFF2-40B4-BE49-F238E27FC236}">
                  <a16:creationId xmlns:a16="http://schemas.microsoft.com/office/drawing/2014/main" id="{8D5C433D-3BA5-42AC-A9CD-8CC411AAE681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12" name="Google Shape;349;p21">
              <a:extLst>
                <a:ext uri="{FF2B5EF4-FFF2-40B4-BE49-F238E27FC236}">
                  <a16:creationId xmlns:a16="http://schemas.microsoft.com/office/drawing/2014/main" id="{2AA81031-84D5-4BC6-837E-C423113CAE43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13" name="Google Shape;349;p21">
              <a:extLst>
                <a:ext uri="{FF2B5EF4-FFF2-40B4-BE49-F238E27FC236}">
                  <a16:creationId xmlns:a16="http://schemas.microsoft.com/office/drawing/2014/main" id="{82AB7312-7C8D-448A-9F2F-AD873A384408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rgbClr val="2170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14" name="Google Shape;349;p21">
              <a:extLst>
                <a:ext uri="{FF2B5EF4-FFF2-40B4-BE49-F238E27FC236}">
                  <a16:creationId xmlns:a16="http://schemas.microsoft.com/office/drawing/2014/main" id="{EC2A8490-572D-4484-8032-E186B8DA086C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BE9EF10-94B6-4890-A919-18C1FD3248E6}"/>
              </a:ext>
            </a:extLst>
          </p:cNvPr>
          <p:cNvSpPr/>
          <p:nvPr/>
        </p:nvSpPr>
        <p:spPr>
          <a:xfrm>
            <a:off x="3825887" y="4168124"/>
            <a:ext cx="1393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And more..</a:t>
            </a:r>
          </a:p>
        </p:txBody>
      </p:sp>
      <p:pic>
        <p:nvPicPr>
          <p:cNvPr id="1034" name="Picture 10" descr="未提供說明。">
            <a:extLst>
              <a:ext uri="{FF2B5EF4-FFF2-40B4-BE49-F238E27FC236}">
                <a16:creationId xmlns:a16="http://schemas.microsoft.com/office/drawing/2014/main" id="{5653FEAA-8424-4FA2-B168-405BB27BF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" t="75913" r="10451" b="5896"/>
          <a:stretch/>
        </p:blipFill>
        <p:spPr bwMode="auto">
          <a:xfrm>
            <a:off x="183299" y="846515"/>
            <a:ext cx="4921623" cy="4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未提供說明。">
            <a:extLst>
              <a:ext uri="{FF2B5EF4-FFF2-40B4-BE49-F238E27FC236}">
                <a16:creationId xmlns:a16="http://schemas.microsoft.com/office/drawing/2014/main" id="{AFAC0DDB-CFB7-4713-A2A9-BC31A7E60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t="26196" b="7287"/>
          <a:stretch/>
        </p:blipFill>
        <p:spPr bwMode="auto">
          <a:xfrm>
            <a:off x="183299" y="1519815"/>
            <a:ext cx="6904570" cy="127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未提供說明。">
            <a:extLst>
              <a:ext uri="{FF2B5EF4-FFF2-40B4-BE49-F238E27FC236}">
                <a16:creationId xmlns:a16="http://schemas.microsoft.com/office/drawing/2014/main" id="{5F5B785D-830B-4B99-B5FF-DD899EF23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1" y="3015784"/>
            <a:ext cx="4921623" cy="58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9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608B26D-BF7F-44CE-AB99-A3FFCABBB78D}"/>
              </a:ext>
            </a:extLst>
          </p:cNvPr>
          <p:cNvSpPr/>
          <p:nvPr/>
        </p:nvSpPr>
        <p:spPr>
          <a:xfrm>
            <a:off x="0" y="76276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API implementation – DB User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78924F5-834A-4E24-84BE-6B571414D4FF}"/>
              </a:ext>
            </a:extLst>
          </p:cNvPr>
          <p:cNvGrpSpPr/>
          <p:nvPr/>
        </p:nvGrpSpPr>
        <p:grpSpPr>
          <a:xfrm>
            <a:off x="-80681" y="4976420"/>
            <a:ext cx="9285193" cy="200700"/>
            <a:chOff x="-80681" y="4976420"/>
            <a:chExt cx="9285193" cy="200700"/>
          </a:xfrm>
        </p:grpSpPr>
        <p:sp>
          <p:nvSpPr>
            <p:cNvPr id="28" name="Google Shape;349;p21">
              <a:extLst>
                <a:ext uri="{FF2B5EF4-FFF2-40B4-BE49-F238E27FC236}">
                  <a16:creationId xmlns:a16="http://schemas.microsoft.com/office/drawing/2014/main" id="{D723ECCB-95A9-4C1E-BAB5-00FCE3DBEAF6}"/>
                </a:ext>
              </a:extLst>
            </p:cNvPr>
            <p:cNvSpPr/>
            <p:nvPr/>
          </p:nvSpPr>
          <p:spPr>
            <a:xfrm>
              <a:off x="-80681" y="4976420"/>
              <a:ext cx="2416006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Content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29" name="Google Shape;349;p21">
              <a:extLst>
                <a:ext uri="{FF2B5EF4-FFF2-40B4-BE49-F238E27FC236}">
                  <a16:creationId xmlns:a16="http://schemas.microsoft.com/office/drawing/2014/main" id="{7798D5B3-FDC0-4D4A-B662-C0A44448BEAA}"/>
                </a:ext>
              </a:extLst>
            </p:cNvPr>
            <p:cNvSpPr/>
            <p:nvPr/>
          </p:nvSpPr>
          <p:spPr>
            <a:xfrm>
              <a:off x="2024555" y="4976420"/>
              <a:ext cx="2594177" cy="200700"/>
            </a:xfrm>
            <a:prstGeom prst="roundRect">
              <a:avLst>
                <a:gd name="adj" fmla="val 50000"/>
              </a:avLst>
            </a:prstGeom>
            <a:solidFill>
              <a:srgbClr val="D6D6D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Fira Sans Extra Condensed Medium" panose="020B0604020202020204" charset="0"/>
                </a:rPr>
                <a:t>Database Setup</a:t>
              </a:r>
              <a:endParaRPr sz="1200" b="1" dirty="0">
                <a:latin typeface="Fira Sans Extra Condensed Medium" panose="020B0604020202020204" charset="0"/>
              </a:endParaRPr>
            </a:p>
          </p:txBody>
        </p:sp>
        <p:sp>
          <p:nvSpPr>
            <p:cNvPr id="30" name="Google Shape;349;p21">
              <a:extLst>
                <a:ext uri="{FF2B5EF4-FFF2-40B4-BE49-F238E27FC236}">
                  <a16:creationId xmlns:a16="http://schemas.microsoft.com/office/drawing/2014/main" id="{5D20C967-1F72-40A6-9435-1CB3B4F8B8C7}"/>
                </a:ext>
              </a:extLst>
            </p:cNvPr>
            <p:cNvSpPr/>
            <p:nvPr/>
          </p:nvSpPr>
          <p:spPr>
            <a:xfrm>
              <a:off x="4317524" y="4976420"/>
              <a:ext cx="2587046" cy="200700"/>
            </a:xfrm>
            <a:prstGeom prst="roundRect">
              <a:avLst>
                <a:gd name="adj" fmla="val 50000"/>
              </a:avLst>
            </a:prstGeom>
            <a:solidFill>
              <a:srgbClr val="2170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API implementation</a:t>
              </a:r>
            </a:p>
          </p:txBody>
        </p:sp>
        <p:sp>
          <p:nvSpPr>
            <p:cNvPr id="31" name="Google Shape;349;p21">
              <a:extLst>
                <a:ext uri="{FF2B5EF4-FFF2-40B4-BE49-F238E27FC236}">
                  <a16:creationId xmlns:a16="http://schemas.microsoft.com/office/drawing/2014/main" id="{B640BA2C-61A0-40CF-AD7C-471EA0773640}"/>
                </a:ext>
              </a:extLst>
            </p:cNvPr>
            <p:cNvSpPr/>
            <p:nvPr/>
          </p:nvSpPr>
          <p:spPr>
            <a:xfrm>
              <a:off x="6596083" y="4976420"/>
              <a:ext cx="2608429" cy="2007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1200" b="1" dirty="0">
                  <a:solidFill>
                    <a:schemeClr val="tx1"/>
                  </a:solidFill>
                  <a:latin typeface="Fira Sans Extra Condensed Medium" panose="020B0604020202020204" charset="0"/>
                </a:rPr>
                <a:t>System to be optimized</a:t>
              </a:r>
            </a:p>
          </p:txBody>
        </p:sp>
      </p:grpSp>
      <p:pic>
        <p:nvPicPr>
          <p:cNvPr id="2" name="線上媒體 1" title="DB User">
            <a:hlinkClick r:id="" action="ppaction://media"/>
            <a:extLst>
              <a:ext uri="{FF2B5EF4-FFF2-40B4-BE49-F238E27FC236}">
                <a16:creationId xmlns:a16="http://schemas.microsoft.com/office/drawing/2014/main" id="{80279D57-C0C9-4697-9BED-CB4C258756E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30686" y="523511"/>
            <a:ext cx="7543219" cy="42430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415231-E488-4AFD-AE80-DEFBEB407140}"/>
              </a:ext>
            </a:extLst>
          </p:cNvPr>
          <p:cNvSpPr/>
          <p:nvPr/>
        </p:nvSpPr>
        <p:spPr>
          <a:xfrm>
            <a:off x="618905" y="4736753"/>
            <a:ext cx="81667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5"/>
              </a:rPr>
              <a:t>https://www.youtube.com/watch?v=KDSdgODHUDw&amp;list=PLKxvJsJcCzB7P3IjyZb4u6obP7Elhb6rh&amp;index=1&amp;ab_channel=%E6%9D%8E%E6%98%8E%E8%BB%92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912966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441</Words>
  <Application>Microsoft Office PowerPoint</Application>
  <PresentationFormat>如螢幕大小 (16:9)</PresentationFormat>
  <Paragraphs>84</Paragraphs>
  <Slides>13</Slides>
  <Notes>13</Notes>
  <HiddenSlides>0</HiddenSlides>
  <MMClips>4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STSong</vt:lpstr>
      <vt:lpstr>Lucida Sans Unicode</vt:lpstr>
      <vt:lpstr>Arial Black</vt:lpstr>
      <vt:lpstr>Fira Sans Extra Condensed Medium</vt:lpstr>
      <vt:lpstr>Roboto</vt:lpstr>
      <vt:lpstr>Arial</vt:lpstr>
      <vt:lpstr>Data Charts Infographics by Slidesgo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Analysis of Football Game:  Discovering offensive playing patterns of football teams</dc:title>
  <dc:creator>weijye</dc:creator>
  <cp:lastModifiedBy>weijye</cp:lastModifiedBy>
  <cp:revision>177</cp:revision>
  <dcterms:modified xsi:type="dcterms:W3CDTF">2022-12-20T07:14:42Z</dcterms:modified>
</cp:coreProperties>
</file>