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9" r:id="rId4"/>
    <p:sldId id="261" r:id="rId5"/>
    <p:sldId id="270" r:id="rId6"/>
    <p:sldId id="262" r:id="rId7"/>
    <p:sldId id="267" r:id="rId8"/>
    <p:sldId id="266" r:id="rId9"/>
    <p:sldId id="265" r:id="rId10"/>
    <p:sldId id="264" r:id="rId11"/>
    <p:sldId id="268" r:id="rId12"/>
    <p:sldId id="273" r:id="rId13"/>
    <p:sldId id="277" r:id="rId14"/>
    <p:sldId id="281" r:id="rId15"/>
    <p:sldId id="282" r:id="rId16"/>
    <p:sldId id="271" r:id="rId17"/>
    <p:sldId id="274" r:id="rId18"/>
    <p:sldId id="275" r:id="rId19"/>
    <p:sldId id="278" r:id="rId20"/>
    <p:sldId id="276" r:id="rId21"/>
    <p:sldId id="279" r:id="rId22"/>
    <p:sldId id="269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10 randomized runs + their average, Germany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4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63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'DEU Horizontal Mid'!$C$1:$AK$1</c:f>
              <c:numCache>
                <c:formatCode>General</c:formatCode>
                <c:ptCount val="3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</c:numCache>
            </c:numRef>
          </c:xVal>
          <c:yVal>
            <c:numRef>
              <c:f>'DEU Horizontal Mid'!$C$14:$AK$14</c:f>
              <c:numCache>
                <c:formatCode>General</c:formatCode>
                <c:ptCount val="35"/>
                <c:pt idx="0">
                  <c:v>0.1841254906093</c:v>
                </c:pt>
                <c:pt idx="1">
                  <c:v>0.18684335951400599</c:v>
                </c:pt>
                <c:pt idx="2">
                  <c:v>0.18743192691286301</c:v>
                </c:pt>
                <c:pt idx="3">
                  <c:v>0.18759903450614701</c:v>
                </c:pt>
                <c:pt idx="4">
                  <c:v>0.187592100239732</c:v>
                </c:pt>
                <c:pt idx="5">
                  <c:v>0.19157991910024399</c:v>
                </c:pt>
                <c:pt idx="6">
                  <c:v>0.191269053898034</c:v>
                </c:pt>
                <c:pt idx="7">
                  <c:v>0.191345784875143</c:v>
                </c:pt>
                <c:pt idx="8">
                  <c:v>0.190439894803902</c:v>
                </c:pt>
                <c:pt idx="9">
                  <c:v>0.20062308017945801</c:v>
                </c:pt>
                <c:pt idx="10">
                  <c:v>0.20096435660346901</c:v>
                </c:pt>
                <c:pt idx="11">
                  <c:v>0.2004663147795</c:v>
                </c:pt>
                <c:pt idx="12">
                  <c:v>0.20053309734953301</c:v>
                </c:pt>
                <c:pt idx="13">
                  <c:v>0.20053846473373699</c:v>
                </c:pt>
                <c:pt idx="14">
                  <c:v>0.21997013600121501</c:v>
                </c:pt>
                <c:pt idx="15">
                  <c:v>0.219228704449313</c:v>
                </c:pt>
                <c:pt idx="16">
                  <c:v>0.220608508019872</c:v>
                </c:pt>
                <c:pt idx="17">
                  <c:v>0.22153441826202599</c:v>
                </c:pt>
                <c:pt idx="18">
                  <c:v>0.22150694391534401</c:v>
                </c:pt>
                <c:pt idx="19">
                  <c:v>0.221630242537253</c:v>
                </c:pt>
                <c:pt idx="20">
                  <c:v>0.22149062469217101</c:v>
                </c:pt>
                <c:pt idx="21">
                  <c:v>0.23845191371004301</c:v>
                </c:pt>
                <c:pt idx="22">
                  <c:v>0.238163170347063</c:v>
                </c:pt>
                <c:pt idx="23">
                  <c:v>0.258717101461447</c:v>
                </c:pt>
                <c:pt idx="24">
                  <c:v>0.259057372340041</c:v>
                </c:pt>
                <c:pt idx="25">
                  <c:v>0.25949197407308</c:v>
                </c:pt>
                <c:pt idx="26">
                  <c:v>0.262622995829976</c:v>
                </c:pt>
                <c:pt idx="27">
                  <c:v>0.263641064841388</c:v>
                </c:pt>
                <c:pt idx="28">
                  <c:v>0.26364859625047399</c:v>
                </c:pt>
                <c:pt idx="29">
                  <c:v>0.26502581390790497</c:v>
                </c:pt>
                <c:pt idx="30">
                  <c:v>0.26891908395497799</c:v>
                </c:pt>
                <c:pt idx="31">
                  <c:v>0.26958737685440198</c:v>
                </c:pt>
                <c:pt idx="32">
                  <c:v>0.26949949130202899</c:v>
                </c:pt>
                <c:pt idx="33">
                  <c:v>0.26920733912420097</c:v>
                </c:pt>
                <c:pt idx="34">
                  <c:v>0.27877782404523199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349-4812-B26D-56E2C5755DC8}"/>
            </c:ext>
          </c:extLst>
        </c:ser>
        <c:ser>
          <c:idx val="1"/>
          <c:order val="1"/>
          <c:spPr>
            <a:ln w="63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'DEU Horizontal Mid'!$C$1:$AK$1</c:f>
              <c:numCache>
                <c:formatCode>General</c:formatCode>
                <c:ptCount val="3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</c:numCache>
            </c:numRef>
          </c:xVal>
          <c:yVal>
            <c:numRef>
              <c:f>'DEU Horizontal Mid'!$C$15:$AK$15</c:f>
              <c:numCache>
                <c:formatCode>General</c:formatCode>
                <c:ptCount val="35"/>
                <c:pt idx="0">
                  <c:v>0.1841254906093</c:v>
                </c:pt>
                <c:pt idx="1">
                  <c:v>0.18426130965333301</c:v>
                </c:pt>
                <c:pt idx="2">
                  <c:v>0.184248195183492</c:v>
                </c:pt>
                <c:pt idx="3">
                  <c:v>0.19760493263826201</c:v>
                </c:pt>
                <c:pt idx="4">
                  <c:v>0.20934665471448599</c:v>
                </c:pt>
                <c:pt idx="5">
                  <c:v>0.216898565791661</c:v>
                </c:pt>
                <c:pt idx="6">
                  <c:v>0.218468114046763</c:v>
                </c:pt>
                <c:pt idx="7">
                  <c:v>0.22020618286976701</c:v>
                </c:pt>
                <c:pt idx="8">
                  <c:v>0.22052192060634301</c:v>
                </c:pt>
                <c:pt idx="9">
                  <c:v>0.22702545966896201</c:v>
                </c:pt>
                <c:pt idx="10">
                  <c:v>0.23044523790982599</c:v>
                </c:pt>
                <c:pt idx="11">
                  <c:v>0.23103834465237</c:v>
                </c:pt>
                <c:pt idx="12">
                  <c:v>0.231300845645836</c:v>
                </c:pt>
                <c:pt idx="13">
                  <c:v>0.23292713848819899</c:v>
                </c:pt>
                <c:pt idx="14">
                  <c:v>0.23259241496340199</c:v>
                </c:pt>
                <c:pt idx="15">
                  <c:v>0.235625301844053</c:v>
                </c:pt>
                <c:pt idx="16">
                  <c:v>0.235666647351779</c:v>
                </c:pt>
                <c:pt idx="17">
                  <c:v>0.23561545996512001</c:v>
                </c:pt>
                <c:pt idx="18">
                  <c:v>0.235714974470774</c:v>
                </c:pt>
                <c:pt idx="19">
                  <c:v>0.238029364073959</c:v>
                </c:pt>
                <c:pt idx="20">
                  <c:v>0.25057595552301998</c:v>
                </c:pt>
                <c:pt idx="21">
                  <c:v>0.25813421659029101</c:v>
                </c:pt>
                <c:pt idx="22">
                  <c:v>0.25819671591125898</c:v>
                </c:pt>
                <c:pt idx="23">
                  <c:v>0.253051926302649</c:v>
                </c:pt>
                <c:pt idx="24">
                  <c:v>0.25669072030013701</c:v>
                </c:pt>
                <c:pt idx="25">
                  <c:v>0.257158752293492</c:v>
                </c:pt>
                <c:pt idx="26">
                  <c:v>0.25795711510969099</c:v>
                </c:pt>
                <c:pt idx="27">
                  <c:v>0.26865146836209802</c:v>
                </c:pt>
                <c:pt idx="28">
                  <c:v>0.27575922451294099</c:v>
                </c:pt>
                <c:pt idx="29">
                  <c:v>0.27555245670220702</c:v>
                </c:pt>
                <c:pt idx="30">
                  <c:v>0.27680618394818401</c:v>
                </c:pt>
                <c:pt idx="31">
                  <c:v>0.27685693915435799</c:v>
                </c:pt>
                <c:pt idx="32">
                  <c:v>0.277064703225325</c:v>
                </c:pt>
                <c:pt idx="33">
                  <c:v>0.27912241745161498</c:v>
                </c:pt>
                <c:pt idx="34">
                  <c:v>0.27877782404523199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349-4812-B26D-56E2C5755DC8}"/>
            </c:ext>
          </c:extLst>
        </c:ser>
        <c:ser>
          <c:idx val="2"/>
          <c:order val="2"/>
          <c:spPr>
            <a:ln w="63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'DEU Horizontal Mid'!$C$1:$AK$1</c:f>
              <c:numCache>
                <c:formatCode>General</c:formatCode>
                <c:ptCount val="3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</c:numCache>
            </c:numRef>
          </c:xVal>
          <c:yVal>
            <c:numRef>
              <c:f>'DEU Horizontal Mid'!$C$16:$AK$16</c:f>
              <c:numCache>
                <c:formatCode>General</c:formatCode>
                <c:ptCount val="35"/>
                <c:pt idx="0">
                  <c:v>0.1841254906093</c:v>
                </c:pt>
                <c:pt idx="1">
                  <c:v>0.18750705190136299</c:v>
                </c:pt>
                <c:pt idx="2">
                  <c:v>0.19045463977913801</c:v>
                </c:pt>
                <c:pt idx="3">
                  <c:v>0.18964106221935101</c:v>
                </c:pt>
                <c:pt idx="4">
                  <c:v>0.18992244099101699</c:v>
                </c:pt>
                <c:pt idx="5">
                  <c:v>0.189765438404016</c:v>
                </c:pt>
                <c:pt idx="6">
                  <c:v>0.20197468686205899</c:v>
                </c:pt>
                <c:pt idx="7">
                  <c:v>0.20556368605947301</c:v>
                </c:pt>
                <c:pt idx="8">
                  <c:v>0.20545569881804099</c:v>
                </c:pt>
                <c:pt idx="9">
                  <c:v>0.20519087290173499</c:v>
                </c:pt>
                <c:pt idx="10">
                  <c:v>0.20723365091016999</c:v>
                </c:pt>
                <c:pt idx="11">
                  <c:v>0.20894239014114999</c:v>
                </c:pt>
                <c:pt idx="12">
                  <c:v>0.20874276579533299</c:v>
                </c:pt>
                <c:pt idx="13">
                  <c:v>0.20918366469921101</c:v>
                </c:pt>
                <c:pt idx="14">
                  <c:v>0.209206802549423</c:v>
                </c:pt>
                <c:pt idx="15">
                  <c:v>0.21041378808588401</c:v>
                </c:pt>
                <c:pt idx="16">
                  <c:v>0.213535059635381</c:v>
                </c:pt>
                <c:pt idx="17">
                  <c:v>0.213691463341006</c:v>
                </c:pt>
                <c:pt idx="18">
                  <c:v>0.21528022711212699</c:v>
                </c:pt>
                <c:pt idx="19">
                  <c:v>0.21833533658403401</c:v>
                </c:pt>
                <c:pt idx="20">
                  <c:v>0.22947815180088799</c:v>
                </c:pt>
                <c:pt idx="21">
                  <c:v>0.23178026012417</c:v>
                </c:pt>
                <c:pt idx="22">
                  <c:v>0.232487933761335</c:v>
                </c:pt>
                <c:pt idx="23">
                  <c:v>0.247671520745777</c:v>
                </c:pt>
                <c:pt idx="24">
                  <c:v>0.249151085091421</c:v>
                </c:pt>
                <c:pt idx="25">
                  <c:v>0.26275786728390399</c:v>
                </c:pt>
                <c:pt idx="26">
                  <c:v>0.26895824633898702</c:v>
                </c:pt>
                <c:pt idx="27">
                  <c:v>0.26882640569199201</c:v>
                </c:pt>
                <c:pt idx="28">
                  <c:v>0.26993489902830398</c:v>
                </c:pt>
                <c:pt idx="29">
                  <c:v>0.27000657690073199</c:v>
                </c:pt>
                <c:pt idx="30">
                  <c:v>0.27155985884808198</c:v>
                </c:pt>
                <c:pt idx="31">
                  <c:v>0.27792806947451398</c:v>
                </c:pt>
                <c:pt idx="32">
                  <c:v>0.278661571190358</c:v>
                </c:pt>
                <c:pt idx="33">
                  <c:v>0.27876436827335499</c:v>
                </c:pt>
                <c:pt idx="34">
                  <c:v>0.27877782404523199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349-4812-B26D-56E2C5755DC8}"/>
            </c:ext>
          </c:extLst>
        </c:ser>
        <c:ser>
          <c:idx val="3"/>
          <c:order val="3"/>
          <c:spPr>
            <a:ln w="63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'DEU Horizontal Mid'!$C$1:$AK$1</c:f>
              <c:numCache>
                <c:formatCode>General</c:formatCode>
                <c:ptCount val="3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</c:numCache>
            </c:numRef>
          </c:xVal>
          <c:yVal>
            <c:numRef>
              <c:f>'DEU Horizontal Mid'!$C$17:$AK$17</c:f>
              <c:numCache>
                <c:formatCode>General</c:formatCode>
                <c:ptCount val="35"/>
                <c:pt idx="0">
                  <c:v>0.1841254906093</c:v>
                </c:pt>
                <c:pt idx="1">
                  <c:v>0.18651212419829599</c:v>
                </c:pt>
                <c:pt idx="2">
                  <c:v>0.18652669231993599</c:v>
                </c:pt>
                <c:pt idx="3">
                  <c:v>0.18633794403373299</c:v>
                </c:pt>
                <c:pt idx="4">
                  <c:v>0.18772445569229801</c:v>
                </c:pt>
                <c:pt idx="5">
                  <c:v>0.192781680400755</c:v>
                </c:pt>
                <c:pt idx="6">
                  <c:v>0.192779776482052</c:v>
                </c:pt>
                <c:pt idx="7">
                  <c:v>0.20962209043945801</c:v>
                </c:pt>
                <c:pt idx="8">
                  <c:v>0.21309047313246299</c:v>
                </c:pt>
                <c:pt idx="9">
                  <c:v>0.222566708375529</c:v>
                </c:pt>
                <c:pt idx="10">
                  <c:v>0.221868422955701</c:v>
                </c:pt>
                <c:pt idx="11">
                  <c:v>0.22355781441537101</c:v>
                </c:pt>
                <c:pt idx="12">
                  <c:v>0.22705982416798601</c:v>
                </c:pt>
                <c:pt idx="13">
                  <c:v>0.231797494493239</c:v>
                </c:pt>
                <c:pt idx="14">
                  <c:v>0.25041820687275701</c:v>
                </c:pt>
                <c:pt idx="15">
                  <c:v>0.25049146211509399</c:v>
                </c:pt>
                <c:pt idx="16">
                  <c:v>0.25152629462364701</c:v>
                </c:pt>
                <c:pt idx="17">
                  <c:v>0.25149358200782901</c:v>
                </c:pt>
                <c:pt idx="18">
                  <c:v>0.253113145906744</c:v>
                </c:pt>
                <c:pt idx="19">
                  <c:v>0.25276266023855898</c:v>
                </c:pt>
                <c:pt idx="20">
                  <c:v>0.25254527267416599</c:v>
                </c:pt>
                <c:pt idx="21">
                  <c:v>0.25356249521803897</c:v>
                </c:pt>
                <c:pt idx="22">
                  <c:v>0.253547866305948</c:v>
                </c:pt>
                <c:pt idx="23">
                  <c:v>0.25324183820019902</c:v>
                </c:pt>
                <c:pt idx="24">
                  <c:v>0.26045322931208698</c:v>
                </c:pt>
                <c:pt idx="25">
                  <c:v>0.260655945293225</c:v>
                </c:pt>
                <c:pt idx="26">
                  <c:v>0.260947035207791</c:v>
                </c:pt>
                <c:pt idx="27">
                  <c:v>0.26126095621919199</c:v>
                </c:pt>
                <c:pt idx="28">
                  <c:v>0.26699311247176699</c:v>
                </c:pt>
                <c:pt idx="29">
                  <c:v>0.270809294238673</c:v>
                </c:pt>
                <c:pt idx="30">
                  <c:v>0.27128012857130501</c:v>
                </c:pt>
                <c:pt idx="31">
                  <c:v>0.27240258335502299</c:v>
                </c:pt>
                <c:pt idx="32">
                  <c:v>0.27260042276247498</c:v>
                </c:pt>
                <c:pt idx="33">
                  <c:v>0.27263018305104098</c:v>
                </c:pt>
                <c:pt idx="34">
                  <c:v>0.27877782404523199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349-4812-B26D-56E2C5755DC8}"/>
            </c:ext>
          </c:extLst>
        </c:ser>
        <c:ser>
          <c:idx val="4"/>
          <c:order val="4"/>
          <c:spPr>
            <a:ln w="63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'DEU Horizontal Mid'!$C$1:$AK$1</c:f>
              <c:numCache>
                <c:formatCode>General</c:formatCode>
                <c:ptCount val="3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</c:numCache>
            </c:numRef>
          </c:xVal>
          <c:yVal>
            <c:numRef>
              <c:f>'DEU Horizontal Mid'!$C$18:$AK$18</c:f>
              <c:numCache>
                <c:formatCode>General</c:formatCode>
                <c:ptCount val="35"/>
                <c:pt idx="0">
                  <c:v>0.1841254906093</c:v>
                </c:pt>
                <c:pt idx="1">
                  <c:v>0.18999937329011701</c:v>
                </c:pt>
                <c:pt idx="2">
                  <c:v>0.19115916473032299</c:v>
                </c:pt>
                <c:pt idx="3">
                  <c:v>0.197163611178228</c:v>
                </c:pt>
                <c:pt idx="4">
                  <c:v>0.20334287911214699</c:v>
                </c:pt>
                <c:pt idx="5">
                  <c:v>0.204607258520831</c:v>
                </c:pt>
                <c:pt idx="6">
                  <c:v>0.204578091358184</c:v>
                </c:pt>
                <c:pt idx="7">
                  <c:v>0.21377712452744599</c:v>
                </c:pt>
                <c:pt idx="8">
                  <c:v>0.21442750676516301</c:v>
                </c:pt>
                <c:pt idx="9">
                  <c:v>0.222529925238339</c:v>
                </c:pt>
                <c:pt idx="10">
                  <c:v>0.222524851174702</c:v>
                </c:pt>
                <c:pt idx="11">
                  <c:v>0.23027968842069699</c:v>
                </c:pt>
                <c:pt idx="12">
                  <c:v>0.23162947750353499</c:v>
                </c:pt>
                <c:pt idx="13">
                  <c:v>0.231695505697841</c:v>
                </c:pt>
                <c:pt idx="14">
                  <c:v>0.23210655101630301</c:v>
                </c:pt>
                <c:pt idx="15">
                  <c:v>0.25244912542648101</c:v>
                </c:pt>
                <c:pt idx="16">
                  <c:v>0.25725497101544498</c:v>
                </c:pt>
                <c:pt idx="17">
                  <c:v>0.26932557022981002</c:v>
                </c:pt>
                <c:pt idx="18">
                  <c:v>0.27117913452675901</c:v>
                </c:pt>
                <c:pt idx="19">
                  <c:v>0.273246016965283</c:v>
                </c:pt>
                <c:pt idx="20">
                  <c:v>0.27349586376461399</c:v>
                </c:pt>
                <c:pt idx="21">
                  <c:v>0.27352940106935197</c:v>
                </c:pt>
                <c:pt idx="22">
                  <c:v>0.27676630337411401</c:v>
                </c:pt>
                <c:pt idx="23">
                  <c:v>0.27706394815253699</c:v>
                </c:pt>
                <c:pt idx="24">
                  <c:v>0.27823249248240201</c:v>
                </c:pt>
                <c:pt idx="25">
                  <c:v>0.28121121510346497</c:v>
                </c:pt>
                <c:pt idx="26">
                  <c:v>0.28120668233471002</c:v>
                </c:pt>
                <c:pt idx="27">
                  <c:v>0.28143757169435502</c:v>
                </c:pt>
                <c:pt idx="28">
                  <c:v>0.27483373806542599</c:v>
                </c:pt>
                <c:pt idx="29">
                  <c:v>0.27604289273351401</c:v>
                </c:pt>
                <c:pt idx="30">
                  <c:v>0.27680944257901802</c:v>
                </c:pt>
                <c:pt idx="31">
                  <c:v>0.27856668192434397</c:v>
                </c:pt>
                <c:pt idx="32">
                  <c:v>0.278667021568484</c:v>
                </c:pt>
                <c:pt idx="33">
                  <c:v>0.27865074776467103</c:v>
                </c:pt>
                <c:pt idx="34">
                  <c:v>0.27877782404523199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349-4812-B26D-56E2C5755DC8}"/>
            </c:ext>
          </c:extLst>
        </c:ser>
        <c:ser>
          <c:idx val="5"/>
          <c:order val="5"/>
          <c:spPr>
            <a:ln w="63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'DEU Horizontal Mid'!$C$1:$AK$1</c:f>
              <c:numCache>
                <c:formatCode>General</c:formatCode>
                <c:ptCount val="3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</c:numCache>
            </c:numRef>
          </c:xVal>
          <c:yVal>
            <c:numRef>
              <c:f>'DEU Horizontal Mid'!$C$19:$AK$19</c:f>
              <c:numCache>
                <c:formatCode>General</c:formatCode>
                <c:ptCount val="35"/>
                <c:pt idx="0">
                  <c:v>0.1841254906093</c:v>
                </c:pt>
                <c:pt idx="1">
                  <c:v>0.184143505733396</c:v>
                </c:pt>
                <c:pt idx="2">
                  <c:v>0.18432201708822701</c:v>
                </c:pt>
                <c:pt idx="3">
                  <c:v>0.185084565626848</c:v>
                </c:pt>
                <c:pt idx="4">
                  <c:v>0.18456112161318899</c:v>
                </c:pt>
                <c:pt idx="5">
                  <c:v>0.194635001794421</c:v>
                </c:pt>
                <c:pt idx="6">
                  <c:v>0.19632231800477701</c:v>
                </c:pt>
                <c:pt idx="7">
                  <c:v>0.2028532469454</c:v>
                </c:pt>
                <c:pt idx="8">
                  <c:v>0.20845940141017599</c:v>
                </c:pt>
                <c:pt idx="9">
                  <c:v>0.20919349670245699</c:v>
                </c:pt>
                <c:pt idx="10">
                  <c:v>0.21007999153457799</c:v>
                </c:pt>
                <c:pt idx="11">
                  <c:v>0.21508741608992801</c:v>
                </c:pt>
                <c:pt idx="12">
                  <c:v>0.215331911666684</c:v>
                </c:pt>
                <c:pt idx="13">
                  <c:v>0.215532998850019</c:v>
                </c:pt>
                <c:pt idx="14">
                  <c:v>0.21552127319068601</c:v>
                </c:pt>
                <c:pt idx="15">
                  <c:v>0.21650180489592999</c:v>
                </c:pt>
                <c:pt idx="16">
                  <c:v>0.21662620100402399</c:v>
                </c:pt>
                <c:pt idx="17">
                  <c:v>0.21780686847488001</c:v>
                </c:pt>
                <c:pt idx="18">
                  <c:v>0.227607570627336</c:v>
                </c:pt>
                <c:pt idx="19">
                  <c:v>0.22957519996145201</c:v>
                </c:pt>
                <c:pt idx="20">
                  <c:v>0.25393359544590299</c:v>
                </c:pt>
                <c:pt idx="21">
                  <c:v>0.25399987804685398</c:v>
                </c:pt>
                <c:pt idx="22">
                  <c:v>0.25358654794705898</c:v>
                </c:pt>
                <c:pt idx="23">
                  <c:v>0.25347885728275299</c:v>
                </c:pt>
                <c:pt idx="24">
                  <c:v>0.254496402832464</c:v>
                </c:pt>
                <c:pt idx="25">
                  <c:v>0.25640564156930501</c:v>
                </c:pt>
                <c:pt idx="26">
                  <c:v>0.26300490222374201</c:v>
                </c:pt>
                <c:pt idx="27">
                  <c:v>0.26473316665573798</c:v>
                </c:pt>
                <c:pt idx="28">
                  <c:v>0.26635784722167699</c:v>
                </c:pt>
                <c:pt idx="29">
                  <c:v>0.26599497625320601</c:v>
                </c:pt>
                <c:pt idx="30">
                  <c:v>0.26598779380557003</c:v>
                </c:pt>
                <c:pt idx="31">
                  <c:v>0.26979778127960502</c:v>
                </c:pt>
                <c:pt idx="32">
                  <c:v>0.27063094584062197</c:v>
                </c:pt>
                <c:pt idx="33">
                  <c:v>0.275734070837932</c:v>
                </c:pt>
                <c:pt idx="34">
                  <c:v>0.27877782404523199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349-4812-B26D-56E2C5755DC8}"/>
            </c:ext>
          </c:extLst>
        </c:ser>
        <c:ser>
          <c:idx val="6"/>
          <c:order val="6"/>
          <c:spPr>
            <a:ln w="63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'DEU Horizontal Mid'!$C$1:$AK$1</c:f>
              <c:numCache>
                <c:formatCode>General</c:formatCode>
                <c:ptCount val="3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</c:numCache>
            </c:numRef>
          </c:xVal>
          <c:yVal>
            <c:numRef>
              <c:f>'DEU Horizontal Mid'!$C$20:$AK$20</c:f>
              <c:numCache>
                <c:formatCode>General</c:formatCode>
                <c:ptCount val="35"/>
                <c:pt idx="0">
                  <c:v>0.1841254906093</c:v>
                </c:pt>
                <c:pt idx="1">
                  <c:v>0.18415069388198599</c:v>
                </c:pt>
                <c:pt idx="2">
                  <c:v>0.18708794847184501</c:v>
                </c:pt>
                <c:pt idx="3">
                  <c:v>0.18665178710847899</c:v>
                </c:pt>
                <c:pt idx="4">
                  <c:v>0.20131774456493401</c:v>
                </c:pt>
                <c:pt idx="5">
                  <c:v>0.200773326421473</c:v>
                </c:pt>
                <c:pt idx="6">
                  <c:v>0.20171536756102801</c:v>
                </c:pt>
                <c:pt idx="7">
                  <c:v>0.20204958882462201</c:v>
                </c:pt>
                <c:pt idx="8">
                  <c:v>0.202868773145509</c:v>
                </c:pt>
                <c:pt idx="9">
                  <c:v>0.20841363336587099</c:v>
                </c:pt>
                <c:pt idx="10">
                  <c:v>0.218214208169556</c:v>
                </c:pt>
                <c:pt idx="11">
                  <c:v>0.22220946568674099</c:v>
                </c:pt>
                <c:pt idx="12">
                  <c:v>0.22327258135214401</c:v>
                </c:pt>
                <c:pt idx="13">
                  <c:v>0.22342579766954401</c:v>
                </c:pt>
                <c:pt idx="14">
                  <c:v>0.22347129655699299</c:v>
                </c:pt>
                <c:pt idx="15">
                  <c:v>0.22432198747020199</c:v>
                </c:pt>
                <c:pt idx="16">
                  <c:v>0.22713793877608399</c:v>
                </c:pt>
                <c:pt idx="17">
                  <c:v>0.23120146643806</c:v>
                </c:pt>
                <c:pt idx="18">
                  <c:v>0.22989279540191901</c:v>
                </c:pt>
                <c:pt idx="19">
                  <c:v>0.22985544931638599</c:v>
                </c:pt>
                <c:pt idx="20">
                  <c:v>0.23482426361917</c:v>
                </c:pt>
                <c:pt idx="21">
                  <c:v>0.23465728072481101</c:v>
                </c:pt>
                <c:pt idx="22">
                  <c:v>0.234647698096489</c:v>
                </c:pt>
                <c:pt idx="23">
                  <c:v>0.23510789738066701</c:v>
                </c:pt>
                <c:pt idx="24">
                  <c:v>0.24105580737878299</c:v>
                </c:pt>
                <c:pt idx="25">
                  <c:v>0.242324937496358</c:v>
                </c:pt>
                <c:pt idx="26">
                  <c:v>0.24406263489497601</c:v>
                </c:pt>
                <c:pt idx="27">
                  <c:v>0.25989915218292198</c:v>
                </c:pt>
                <c:pt idx="28">
                  <c:v>0.261175161210979</c:v>
                </c:pt>
                <c:pt idx="29">
                  <c:v>0.26164936991259102</c:v>
                </c:pt>
                <c:pt idx="30">
                  <c:v>0.26219750424057803</c:v>
                </c:pt>
                <c:pt idx="31">
                  <c:v>0.26211896716035998</c:v>
                </c:pt>
                <c:pt idx="32">
                  <c:v>0.26335274815022902</c:v>
                </c:pt>
                <c:pt idx="33">
                  <c:v>0.26484610645914702</c:v>
                </c:pt>
                <c:pt idx="34">
                  <c:v>0.27877782404523199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349-4812-B26D-56E2C5755DC8}"/>
            </c:ext>
          </c:extLst>
        </c:ser>
        <c:ser>
          <c:idx val="7"/>
          <c:order val="7"/>
          <c:spPr>
            <a:ln w="63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'DEU Horizontal Mid'!$C$1:$AK$1</c:f>
              <c:numCache>
                <c:formatCode>General</c:formatCode>
                <c:ptCount val="3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</c:numCache>
            </c:numRef>
          </c:xVal>
          <c:yVal>
            <c:numRef>
              <c:f>'DEU Horizontal Mid'!$C$21:$AK$21</c:f>
              <c:numCache>
                <c:formatCode>General</c:formatCode>
                <c:ptCount val="35"/>
                <c:pt idx="0">
                  <c:v>0.1841254906093</c:v>
                </c:pt>
                <c:pt idx="1">
                  <c:v>0.18703992697142499</c:v>
                </c:pt>
                <c:pt idx="2">
                  <c:v>0.18960474323398899</c:v>
                </c:pt>
                <c:pt idx="3">
                  <c:v>0.18605589427455499</c:v>
                </c:pt>
                <c:pt idx="4">
                  <c:v>0.18877865035872099</c:v>
                </c:pt>
                <c:pt idx="5">
                  <c:v>0.19419074873864101</c:v>
                </c:pt>
                <c:pt idx="6">
                  <c:v>0.19729166747642399</c:v>
                </c:pt>
                <c:pt idx="7">
                  <c:v>0.19736420595403201</c:v>
                </c:pt>
                <c:pt idx="8">
                  <c:v>0.197100755076035</c:v>
                </c:pt>
                <c:pt idx="9">
                  <c:v>0.20012660717405301</c:v>
                </c:pt>
                <c:pt idx="10">
                  <c:v>0.20109662938104</c:v>
                </c:pt>
                <c:pt idx="11">
                  <c:v>0.20131654459617801</c:v>
                </c:pt>
                <c:pt idx="12">
                  <c:v>0.20244374036888399</c:v>
                </c:pt>
                <c:pt idx="13">
                  <c:v>0.20737983436412999</c:v>
                </c:pt>
                <c:pt idx="14">
                  <c:v>0.207602202818851</c:v>
                </c:pt>
                <c:pt idx="15">
                  <c:v>0.20873277596046599</c:v>
                </c:pt>
                <c:pt idx="16">
                  <c:v>0.220614099709141</c:v>
                </c:pt>
                <c:pt idx="17">
                  <c:v>0.21984303689933701</c:v>
                </c:pt>
                <c:pt idx="18">
                  <c:v>0.241591894217626</c:v>
                </c:pt>
                <c:pt idx="19">
                  <c:v>0.241924316422339</c:v>
                </c:pt>
                <c:pt idx="20">
                  <c:v>0.24208594268227199</c:v>
                </c:pt>
                <c:pt idx="21">
                  <c:v>0.24216370100381299</c:v>
                </c:pt>
                <c:pt idx="22">
                  <c:v>0.24361782012694599</c:v>
                </c:pt>
                <c:pt idx="23">
                  <c:v>0.25241086866865498</c:v>
                </c:pt>
                <c:pt idx="24">
                  <c:v>0.25253408045106202</c:v>
                </c:pt>
                <c:pt idx="25">
                  <c:v>0.25918939971786298</c:v>
                </c:pt>
                <c:pt idx="26">
                  <c:v>0.27132205321635899</c:v>
                </c:pt>
                <c:pt idx="27">
                  <c:v>0.27199819107414303</c:v>
                </c:pt>
                <c:pt idx="28">
                  <c:v>0.27182046157901701</c:v>
                </c:pt>
                <c:pt idx="29">
                  <c:v>0.27183071204024201</c:v>
                </c:pt>
                <c:pt idx="30">
                  <c:v>0.27175918577324798</c:v>
                </c:pt>
                <c:pt idx="31">
                  <c:v>0.27214924757753101</c:v>
                </c:pt>
                <c:pt idx="32">
                  <c:v>0.27251127259924202</c:v>
                </c:pt>
                <c:pt idx="33">
                  <c:v>0.272598261404433</c:v>
                </c:pt>
                <c:pt idx="34">
                  <c:v>0.27877782404523199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349-4812-B26D-56E2C5755DC8}"/>
            </c:ext>
          </c:extLst>
        </c:ser>
        <c:ser>
          <c:idx val="8"/>
          <c:order val="8"/>
          <c:spPr>
            <a:ln w="63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'DEU Horizontal Mid'!$C$1:$AK$1</c:f>
              <c:numCache>
                <c:formatCode>General</c:formatCode>
                <c:ptCount val="3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</c:numCache>
            </c:numRef>
          </c:xVal>
          <c:yVal>
            <c:numRef>
              <c:f>'DEU Horizontal Mid'!$C$22:$AK$22</c:f>
              <c:numCache>
                <c:formatCode>General</c:formatCode>
                <c:ptCount val="35"/>
                <c:pt idx="0">
                  <c:v>0.1841254906093</c:v>
                </c:pt>
                <c:pt idx="1">
                  <c:v>0.20707022106100401</c:v>
                </c:pt>
                <c:pt idx="2">
                  <c:v>0.205287564029206</c:v>
                </c:pt>
                <c:pt idx="3">
                  <c:v>0.206627055775462</c:v>
                </c:pt>
                <c:pt idx="4">
                  <c:v>0.208004458054033</c:v>
                </c:pt>
                <c:pt idx="5">
                  <c:v>0.20851770732362801</c:v>
                </c:pt>
                <c:pt idx="6">
                  <c:v>0.20852750580625801</c:v>
                </c:pt>
                <c:pt idx="7">
                  <c:v>0.20852157011307099</c:v>
                </c:pt>
                <c:pt idx="8">
                  <c:v>0.21278169880550299</c:v>
                </c:pt>
                <c:pt idx="9">
                  <c:v>0.21149885015702799</c:v>
                </c:pt>
                <c:pt idx="10">
                  <c:v>0.21314938330768199</c:v>
                </c:pt>
                <c:pt idx="11">
                  <c:v>0.226041725543255</c:v>
                </c:pt>
                <c:pt idx="12">
                  <c:v>0.22817959626452899</c:v>
                </c:pt>
                <c:pt idx="13">
                  <c:v>0.22916215637082199</c:v>
                </c:pt>
                <c:pt idx="14">
                  <c:v>0.22816534152475201</c:v>
                </c:pt>
                <c:pt idx="15">
                  <c:v>0.229269118088616</c:v>
                </c:pt>
                <c:pt idx="16">
                  <c:v>0.23172407274460899</c:v>
                </c:pt>
                <c:pt idx="17">
                  <c:v>0.232109659049131</c:v>
                </c:pt>
                <c:pt idx="18">
                  <c:v>0.24296975136836901</c:v>
                </c:pt>
                <c:pt idx="19">
                  <c:v>0.25621838947911002</c:v>
                </c:pt>
                <c:pt idx="20">
                  <c:v>0.25657259567644902</c:v>
                </c:pt>
                <c:pt idx="21">
                  <c:v>0.26923405521322902</c:v>
                </c:pt>
                <c:pt idx="22">
                  <c:v>0.269623386929913</c:v>
                </c:pt>
                <c:pt idx="23">
                  <c:v>0.26961066605378797</c:v>
                </c:pt>
                <c:pt idx="24">
                  <c:v>0.26959657075084498</c:v>
                </c:pt>
                <c:pt idx="25">
                  <c:v>0.27080537535981802</c:v>
                </c:pt>
                <c:pt idx="26">
                  <c:v>0.272131962582631</c:v>
                </c:pt>
                <c:pt idx="27">
                  <c:v>0.27198696514711501</c:v>
                </c:pt>
                <c:pt idx="28">
                  <c:v>0.27131913158487903</c:v>
                </c:pt>
                <c:pt idx="29">
                  <c:v>0.272589561255488</c:v>
                </c:pt>
                <c:pt idx="30">
                  <c:v>0.27502110978038102</c:v>
                </c:pt>
                <c:pt idx="31">
                  <c:v>0.27553106367946401</c:v>
                </c:pt>
                <c:pt idx="32">
                  <c:v>0.27608853958421697</c:v>
                </c:pt>
                <c:pt idx="33">
                  <c:v>0.276446333277103</c:v>
                </c:pt>
                <c:pt idx="34">
                  <c:v>0.27877782404523199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349-4812-B26D-56E2C5755DC8}"/>
            </c:ext>
          </c:extLst>
        </c:ser>
        <c:ser>
          <c:idx val="9"/>
          <c:order val="9"/>
          <c:spPr>
            <a:ln w="63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'DEU Horizontal Mid'!$C$1:$AK$1</c:f>
              <c:numCache>
                <c:formatCode>General</c:formatCode>
                <c:ptCount val="3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</c:numCache>
            </c:numRef>
          </c:xVal>
          <c:yVal>
            <c:numRef>
              <c:f>'DEU Horizontal Mid'!$C$23:$AK$23</c:f>
              <c:numCache>
                <c:formatCode>General</c:formatCode>
                <c:ptCount val="35"/>
                <c:pt idx="0">
                  <c:v>0.1841254906093</c:v>
                </c:pt>
                <c:pt idx="1">
                  <c:v>0.18439294332103301</c:v>
                </c:pt>
                <c:pt idx="2">
                  <c:v>0.18123817707690401</c:v>
                </c:pt>
                <c:pt idx="3">
                  <c:v>0.18187841722672801</c:v>
                </c:pt>
                <c:pt idx="4">
                  <c:v>0.181040086320814</c:v>
                </c:pt>
                <c:pt idx="5">
                  <c:v>0.18115118842877401</c:v>
                </c:pt>
                <c:pt idx="6">
                  <c:v>0.19014429801593599</c:v>
                </c:pt>
                <c:pt idx="7">
                  <c:v>0.205972084592356</c:v>
                </c:pt>
                <c:pt idx="8">
                  <c:v>0.205351940818814</c:v>
                </c:pt>
                <c:pt idx="9">
                  <c:v>0.21473215385839201</c:v>
                </c:pt>
                <c:pt idx="10">
                  <c:v>0.214539438314404</c:v>
                </c:pt>
                <c:pt idx="11">
                  <c:v>0.21459870474626699</c:v>
                </c:pt>
                <c:pt idx="12">
                  <c:v>0.22733098268187399</c:v>
                </c:pt>
                <c:pt idx="13">
                  <c:v>0.228395610335487</c:v>
                </c:pt>
                <c:pt idx="14">
                  <c:v>0.229003307979079</c:v>
                </c:pt>
                <c:pt idx="15">
                  <c:v>0.229336618184105</c:v>
                </c:pt>
                <c:pt idx="16">
                  <c:v>0.22958185962980299</c:v>
                </c:pt>
                <c:pt idx="17">
                  <c:v>0.23433966501067299</c:v>
                </c:pt>
                <c:pt idx="18">
                  <c:v>0.23460798138936101</c:v>
                </c:pt>
                <c:pt idx="19">
                  <c:v>0.23603098110099399</c:v>
                </c:pt>
                <c:pt idx="20">
                  <c:v>0.23729315923715899</c:v>
                </c:pt>
                <c:pt idx="21">
                  <c:v>0.23721424899738699</c:v>
                </c:pt>
                <c:pt idx="22">
                  <c:v>0.23738885868533</c:v>
                </c:pt>
                <c:pt idx="23">
                  <c:v>0.24161112773344501</c:v>
                </c:pt>
                <c:pt idx="24">
                  <c:v>0.24281436761823399</c:v>
                </c:pt>
                <c:pt idx="25">
                  <c:v>0.24566206798708701</c:v>
                </c:pt>
                <c:pt idx="26">
                  <c:v>0.24595850579564901</c:v>
                </c:pt>
                <c:pt idx="27">
                  <c:v>0.246927306080722</c:v>
                </c:pt>
                <c:pt idx="28">
                  <c:v>0.24736887514335601</c:v>
                </c:pt>
                <c:pt idx="29">
                  <c:v>0.247361244026474</c:v>
                </c:pt>
                <c:pt idx="30">
                  <c:v>0.248323911089571</c:v>
                </c:pt>
                <c:pt idx="31">
                  <c:v>0.24849792308126001</c:v>
                </c:pt>
                <c:pt idx="32">
                  <c:v>0.24850792878478001</c:v>
                </c:pt>
                <c:pt idx="33">
                  <c:v>0.249591748435604</c:v>
                </c:pt>
                <c:pt idx="34">
                  <c:v>0.27877782404523199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349-4812-B26D-56E2C5755DC8}"/>
            </c:ext>
          </c:extLst>
        </c:ser>
        <c:ser>
          <c:idx val="10"/>
          <c:order val="1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'DEU Horizontal Mid'!$C$1:$AK$1</c:f>
              <c:numCache>
                <c:formatCode>General</c:formatCode>
                <c:ptCount val="3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</c:numCache>
            </c:numRef>
          </c:xVal>
          <c:yVal>
            <c:numRef>
              <c:f>'DEU Horizontal Mid'!$C$24:$AK$24</c:f>
              <c:numCache>
                <c:formatCode>General</c:formatCode>
                <c:ptCount val="35"/>
                <c:pt idx="0">
                  <c:v>0.18412549060929997</c:v>
                </c:pt>
                <c:pt idx="1">
                  <c:v>0.18819205095259589</c:v>
                </c:pt>
                <c:pt idx="2">
                  <c:v>0.18873610688259229</c:v>
                </c:pt>
                <c:pt idx="3">
                  <c:v>0.19046443045877931</c:v>
                </c:pt>
                <c:pt idx="4">
                  <c:v>0.1941630591661371</c:v>
                </c:pt>
                <c:pt idx="5">
                  <c:v>0.19749008349244437</c:v>
                </c:pt>
                <c:pt idx="6">
                  <c:v>0.20030708795115149</c:v>
                </c:pt>
                <c:pt idx="7">
                  <c:v>0.20572755652007677</c:v>
                </c:pt>
                <c:pt idx="8">
                  <c:v>0.20704980633819486</c:v>
                </c:pt>
                <c:pt idx="9">
                  <c:v>0.21219007876218243</c:v>
                </c:pt>
                <c:pt idx="10">
                  <c:v>0.21401161702611277</c:v>
                </c:pt>
                <c:pt idx="11">
                  <c:v>0.21735384090714574</c:v>
                </c:pt>
                <c:pt idx="12">
                  <c:v>0.21958248227963378</c:v>
                </c:pt>
                <c:pt idx="13">
                  <c:v>0.22100386657022289</c:v>
                </c:pt>
                <c:pt idx="14">
                  <c:v>0.22480575334734612</c:v>
                </c:pt>
                <c:pt idx="15">
                  <c:v>0.22763706865201438</c:v>
                </c:pt>
                <c:pt idx="16">
                  <c:v>0.23042756525097849</c:v>
                </c:pt>
                <c:pt idx="17">
                  <c:v>0.23269611896778719</c:v>
                </c:pt>
                <c:pt idx="18">
                  <c:v>0.23734644189363591</c:v>
                </c:pt>
                <c:pt idx="19">
                  <c:v>0.23976079566793693</c:v>
                </c:pt>
                <c:pt idx="20">
                  <c:v>0.24522954251158122</c:v>
                </c:pt>
                <c:pt idx="21">
                  <c:v>0.24927274506979891</c:v>
                </c:pt>
                <c:pt idx="22">
                  <c:v>0.24980263014854559</c:v>
                </c:pt>
                <c:pt idx="23">
                  <c:v>0.25419657519819167</c:v>
                </c:pt>
                <c:pt idx="24">
                  <c:v>0.25640821285574761</c:v>
                </c:pt>
                <c:pt idx="25">
                  <c:v>0.25956631761775972</c:v>
                </c:pt>
                <c:pt idx="26">
                  <c:v>0.26281721335345115</c:v>
                </c:pt>
                <c:pt idx="27">
                  <c:v>0.26593622479496648</c:v>
                </c:pt>
                <c:pt idx="28">
                  <c:v>0.26692110470688196</c:v>
                </c:pt>
                <c:pt idx="29">
                  <c:v>0.26768628979710318</c:v>
                </c:pt>
                <c:pt idx="30">
                  <c:v>0.26886642025909147</c:v>
                </c:pt>
                <c:pt idx="31">
                  <c:v>0.27034366335408611</c:v>
                </c:pt>
                <c:pt idx="32">
                  <c:v>0.27075846450077606</c:v>
                </c:pt>
                <c:pt idx="33">
                  <c:v>0.27175915760791014</c:v>
                </c:pt>
                <c:pt idx="34">
                  <c:v>0.27877782404523194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E349-4812-B26D-56E2C5755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414712"/>
        <c:axId val="492414056"/>
      </c:scatterChart>
      <c:valAx>
        <c:axId val="492414712"/>
        <c:scaling>
          <c:orientation val="minMax"/>
          <c:max val="3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Sectors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414056"/>
        <c:crosses val="autoZero"/>
        <c:crossBetween val="midCat"/>
      </c:valAx>
      <c:valAx>
        <c:axId val="492414056"/>
        <c:scaling>
          <c:orientation val="minMax"/>
          <c:min val="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Import Reuse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414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435F-EC66-4227-B031-DA7EA1F02B44}" type="datetimeFigureOut">
              <a:rPr lang="en-US" smtClean="0"/>
              <a:t>2016-05-26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D41-B233-4B8B-8D88-81EDBFA694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6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435F-EC66-4227-B031-DA7EA1F02B44}" type="datetimeFigureOut">
              <a:rPr lang="en-US" smtClean="0"/>
              <a:t>2016-05-26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D41-B233-4B8B-8D88-81EDBFA694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7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435F-EC66-4227-B031-DA7EA1F02B44}" type="datetimeFigureOut">
              <a:rPr lang="en-US" smtClean="0"/>
              <a:t>2016-05-26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D41-B233-4B8B-8D88-81EDBFA694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435F-EC66-4227-B031-DA7EA1F02B44}" type="datetimeFigureOut">
              <a:rPr lang="en-US" smtClean="0"/>
              <a:t>2016-05-26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D41-B233-4B8B-8D88-81EDBFA694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1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435F-EC66-4227-B031-DA7EA1F02B44}" type="datetimeFigureOut">
              <a:rPr lang="en-US" smtClean="0"/>
              <a:t>2016-05-26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D41-B233-4B8B-8D88-81EDBFA694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435F-EC66-4227-B031-DA7EA1F02B44}" type="datetimeFigureOut">
              <a:rPr lang="en-US" smtClean="0"/>
              <a:t>2016-05-26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D41-B233-4B8B-8D88-81EDBFA694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6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435F-EC66-4227-B031-DA7EA1F02B44}" type="datetimeFigureOut">
              <a:rPr lang="en-US" smtClean="0"/>
              <a:t>2016-05-26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D41-B233-4B8B-8D88-81EDBFA694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435F-EC66-4227-B031-DA7EA1F02B44}" type="datetimeFigureOut">
              <a:rPr lang="en-US" smtClean="0"/>
              <a:t>2016-05-26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D41-B233-4B8B-8D88-81EDBFA694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435F-EC66-4227-B031-DA7EA1F02B44}" type="datetimeFigureOut">
              <a:rPr lang="en-US" smtClean="0"/>
              <a:t>2016-05-26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D41-B233-4B8B-8D88-81EDBFA694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435F-EC66-4227-B031-DA7EA1F02B44}" type="datetimeFigureOut">
              <a:rPr lang="en-US" smtClean="0"/>
              <a:t>2016-05-26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D41-B233-4B8B-8D88-81EDBFA694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8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435F-EC66-4227-B031-DA7EA1F02B44}" type="datetimeFigureOut">
              <a:rPr lang="en-US" smtClean="0"/>
              <a:t>2016-05-26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D41-B233-4B8B-8D88-81EDBFA694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435F-EC66-4227-B031-DA7EA1F02B44}" type="datetimeFigureOut">
              <a:rPr lang="en-US" smtClean="0"/>
              <a:t>2016-05-26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00D41-B233-4B8B-8D88-81EDBFA694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7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Scale-Invariant Export Contents from I/O Tables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Luzius Meisser, University of Zurich</a:t>
            </a:r>
          </a:p>
          <a:p>
            <a:endParaRPr lang="en-US" dirty="0"/>
          </a:p>
          <a:p>
            <a:r>
              <a:rPr lang="en-US" dirty="0"/>
              <a:t>For the International Trade seminar by</a:t>
            </a:r>
          </a:p>
          <a:p>
            <a:r>
              <a:rPr lang="en-US" dirty="0"/>
              <a:t>Raphael Auer, Swiss National Bank</a:t>
            </a:r>
          </a:p>
          <a:p>
            <a:r>
              <a:rPr lang="en-US" dirty="0"/>
              <a:t>Philip Saur</a:t>
            </a:r>
            <a:r>
              <a:rPr lang="de-CH" dirty="0"/>
              <a:t>é</a:t>
            </a:r>
            <a:r>
              <a:rPr lang="en-US" dirty="0"/>
              <a:t>, Swiss National Bank</a:t>
            </a:r>
          </a:p>
        </p:txBody>
      </p:sp>
    </p:spTree>
    <p:extLst>
      <p:ext uri="{BB962C8B-B14F-4D97-AF65-F5344CB8AC3E}">
        <p14:creationId xmlns:p14="http://schemas.microsoft.com/office/powerpoint/2010/main" val="265240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Adaptive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26251"/>
          </a:xfrm>
        </p:spPr>
        <p:txBody>
          <a:bodyPr>
            <a:normAutofit fontScale="85000" lnSpcReduction="10000"/>
          </a:bodyPr>
          <a:lstStyle/>
          <a:p>
            <a:r>
              <a:rPr lang="de-CH" dirty="0" err="1"/>
              <a:t>Inspiriation</a:t>
            </a:r>
            <a:r>
              <a:rPr lang="de-CH" dirty="0"/>
              <a:t>: </a:t>
            </a:r>
            <a:r>
              <a:rPr lang="de-CH" dirty="0" err="1"/>
              <a:t>Koopman</a:t>
            </a:r>
            <a:r>
              <a:rPr lang="de-CH" dirty="0"/>
              <a:t> et al. 2008, </a:t>
            </a:r>
            <a:r>
              <a:rPr lang="de-CH" dirty="0" err="1"/>
              <a:t>Amiti</a:t>
            </a:r>
            <a:r>
              <a:rPr lang="de-CH" dirty="0"/>
              <a:t> et al. 2014</a:t>
            </a:r>
            <a:r>
              <a:rPr lang="en-US" dirty="0"/>
              <a:t>, who find lots of “processing trade” in Belgium and China</a:t>
            </a:r>
            <a:endParaRPr lang="de-CH" dirty="0"/>
          </a:p>
          <a:p>
            <a:r>
              <a:rPr lang="de-CH" dirty="0" err="1"/>
              <a:t>Introducing</a:t>
            </a:r>
            <a:r>
              <a:rPr lang="de-CH" dirty="0"/>
              <a:t> an </a:t>
            </a:r>
            <a:r>
              <a:rPr lang="de-CH" dirty="0" err="1"/>
              <a:t>adjustable</a:t>
            </a:r>
            <a:r>
              <a:rPr lang="de-CH" dirty="0"/>
              <a:t> </a:t>
            </a:r>
            <a:r>
              <a:rPr lang="de-CH" dirty="0" err="1"/>
              <a:t>parameter</a:t>
            </a:r>
            <a:r>
              <a:rPr lang="de-CH" dirty="0"/>
              <a:t> «</a:t>
            </a:r>
            <a:r>
              <a:rPr lang="de-CH" dirty="0" err="1"/>
              <a:t>processing</a:t>
            </a:r>
            <a:r>
              <a:rPr lang="de-CH" dirty="0"/>
              <a:t> </a:t>
            </a:r>
            <a:r>
              <a:rPr lang="de-CH" dirty="0" err="1"/>
              <a:t>trade</a:t>
            </a:r>
            <a:r>
              <a:rPr lang="de-CH" dirty="0"/>
              <a:t> </a:t>
            </a:r>
            <a:r>
              <a:rPr lang="de-CH" dirty="0" err="1"/>
              <a:t>propensity</a:t>
            </a:r>
            <a:r>
              <a:rPr lang="de-CH" dirty="0"/>
              <a:t>» p </a:t>
            </a:r>
            <a:r>
              <a:rPr lang="de-CH" dirty="0" err="1"/>
              <a:t>to</a:t>
            </a:r>
            <a:r>
              <a:rPr lang="de-CH" dirty="0"/>
              <a:t> (</a:t>
            </a:r>
            <a:r>
              <a:rPr lang="de-CH" dirty="0" err="1"/>
              <a:t>virtually</a:t>
            </a:r>
            <a:r>
              <a:rPr lang="de-CH" dirty="0"/>
              <a:t>)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nodes</a:t>
            </a:r>
            <a:r>
              <a:rPr lang="de-CH" dirty="0"/>
              <a:t>.</a:t>
            </a:r>
          </a:p>
          <a:p>
            <a:r>
              <a:rPr lang="de-CH" dirty="0" err="1"/>
              <a:t>Here</a:t>
            </a:r>
            <a:r>
              <a:rPr lang="de-CH" dirty="0"/>
              <a:t>, p=0.6 </a:t>
            </a:r>
            <a:r>
              <a:rPr lang="de-CH" dirty="0" err="1"/>
              <a:t>leads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processing</a:t>
            </a:r>
            <a:r>
              <a:rPr lang="de-CH" dirty="0"/>
              <a:t> </a:t>
            </a:r>
            <a:r>
              <a:rPr lang="de-CH" dirty="0" err="1"/>
              <a:t>trade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60 = p </a:t>
            </a:r>
            <a:r>
              <a:rPr lang="de-CH" dirty="0" err="1"/>
              <a:t>avg</a:t>
            </a:r>
            <a:r>
              <a:rPr lang="de-CH" dirty="0"/>
              <a:t>(120, 80)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69" y="3751876"/>
            <a:ext cx="6251153" cy="24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1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Adaptive Approach</a:t>
            </a:r>
            <a:br>
              <a:rPr lang="de-CH" dirty="0"/>
            </a:br>
            <a:r>
              <a:rPr lang="de-CH" dirty="0" err="1"/>
              <a:t>Scale-Invariance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762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Tuning </a:t>
            </a:r>
            <a:r>
              <a:rPr lang="de-CH" dirty="0" err="1"/>
              <a:t>the</a:t>
            </a:r>
            <a:r>
              <a:rPr lang="de-CH" dirty="0"/>
              <a:t> variable p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flatten</a:t>
            </a:r>
            <a:r>
              <a:rPr lang="de-CH" dirty="0"/>
              <a:t> </a:t>
            </a:r>
            <a:r>
              <a:rPr lang="de-CH" dirty="0" err="1"/>
              <a:t>reuse</a:t>
            </a:r>
            <a:r>
              <a:rPr lang="de-CH" dirty="0"/>
              <a:t> </a:t>
            </a:r>
            <a:r>
              <a:rPr lang="de-CH" dirty="0" err="1"/>
              <a:t>curve</a:t>
            </a:r>
            <a:r>
              <a:rPr lang="de-CH" dirty="0"/>
              <a:t>:</a:t>
            </a:r>
          </a:p>
          <a:p>
            <a:pPr marL="0" indent="0">
              <a:buNone/>
            </a:pPr>
            <a:r>
              <a:rPr lang="de-CH" dirty="0" err="1"/>
              <a:t>Min_p</a:t>
            </a:r>
            <a:r>
              <a:rPr lang="de-CH" dirty="0"/>
              <a:t> </a:t>
            </a:r>
            <a:r>
              <a:rPr lang="de-CH" dirty="0" err="1"/>
              <a:t>cov</a:t>
            </a:r>
            <a:r>
              <a:rPr lang="de-CH" dirty="0"/>
              <a:t>(</a:t>
            </a:r>
            <a:r>
              <a:rPr lang="de-CH" dirty="0" err="1"/>
              <a:t>sectors</a:t>
            </a:r>
            <a:r>
              <a:rPr lang="de-CH" dirty="0"/>
              <a:t>, </a:t>
            </a:r>
            <a:r>
              <a:rPr lang="de-CH" dirty="0" err="1"/>
              <a:t>importReuse</a:t>
            </a:r>
            <a:r>
              <a:rPr lang="de-CH" dirty="0"/>
              <a:t>(</a:t>
            </a:r>
            <a:r>
              <a:rPr lang="de-CH" dirty="0" err="1"/>
              <a:t>sectors</a:t>
            </a:r>
            <a:r>
              <a:rPr lang="de-CH" dirty="0"/>
              <a:t>, p))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18" y="2801923"/>
            <a:ext cx="7309738" cy="319458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934965" y="3397541"/>
            <a:ext cx="1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 Flow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934965" y="4799901"/>
            <a:ext cx="1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 Flow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659688" y="4646012"/>
            <a:ext cx="1419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Leontief, p=0.0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659688" y="3890389"/>
            <a:ext cx="1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p = 0.7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28650" y="6065240"/>
            <a:ext cx="755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Suggests that German import reuse is rather 35% (p=0.68) than 28%.</a:t>
            </a:r>
          </a:p>
        </p:txBody>
      </p:sp>
    </p:spTree>
    <p:extLst>
      <p:ext uri="{BB962C8B-B14F-4D97-AF65-F5344CB8AC3E}">
        <p14:creationId xmlns:p14="http://schemas.microsoft.com/office/powerpoint/2010/main" val="371712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Import Reuse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50" y="1855765"/>
            <a:ext cx="8077900" cy="43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5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Processing Trade Propensity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3" y="1522449"/>
            <a:ext cx="8967993" cy="418221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10393" y="5796793"/>
            <a:ext cx="840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a real </a:t>
            </a:r>
            <a:r>
              <a:rPr lang="de-CH" dirty="0" err="1"/>
              <a:t>meaning</a:t>
            </a:r>
            <a:r>
              <a:rPr lang="de-CH" dirty="0"/>
              <a:t>?</a:t>
            </a:r>
          </a:p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correlates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economic</a:t>
            </a:r>
            <a:r>
              <a:rPr lang="de-CH" dirty="0"/>
              <a:t> </a:t>
            </a:r>
            <a:r>
              <a:rPr lang="de-CH" dirty="0" err="1"/>
              <a:t>complexity</a:t>
            </a:r>
            <a:r>
              <a:rPr lang="de-CH" dirty="0"/>
              <a:t> score (0.63) </a:t>
            </a:r>
            <a:r>
              <a:rPr lang="de-CH" dirty="0" err="1"/>
              <a:t>than</a:t>
            </a:r>
            <a:r>
              <a:rPr lang="de-CH" dirty="0"/>
              <a:t> Leontief </a:t>
            </a:r>
            <a:r>
              <a:rPr lang="de-CH" dirty="0" err="1"/>
              <a:t>reuse</a:t>
            </a:r>
            <a:r>
              <a:rPr lang="de-CH" dirty="0"/>
              <a:t> (0.53) aka «</a:t>
            </a:r>
            <a:r>
              <a:rPr lang="de-CH" dirty="0" err="1"/>
              <a:t>vertical</a:t>
            </a:r>
            <a:r>
              <a:rPr lang="de-CH" dirty="0"/>
              <a:t> </a:t>
            </a:r>
            <a:r>
              <a:rPr lang="de-CH" dirty="0" err="1"/>
              <a:t>integration</a:t>
            </a:r>
            <a:r>
              <a:rPr lang="de-CH" dirty="0"/>
              <a:t>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6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Indonesian</a:t>
            </a:r>
            <a:r>
              <a:rPr lang="de-CH" dirty="0"/>
              <a:t> Exports</a:t>
            </a:r>
            <a:endParaRPr lang="en-US" dirty="0"/>
          </a:p>
        </p:txBody>
      </p:sp>
      <p:pic>
        <p:nvPicPr>
          <p:cNvPr id="1030" name="Picture 6" descr="https://upload.wikimedia.org/wikipedia/commons/9/9c/Indonesia_Export_Tree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76" y="1535586"/>
            <a:ext cx="6810648" cy="532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French Exports</a:t>
            </a:r>
            <a:endParaRPr lang="en-US" dirty="0"/>
          </a:p>
        </p:txBody>
      </p:sp>
      <p:pic>
        <p:nvPicPr>
          <p:cNvPr id="1028" name="Picture 4" descr="https://upload.wikimedia.org/wikipedia/commons/e/ec/France_Export_Tree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1" y="1412760"/>
            <a:ext cx="6954998" cy="544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90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Model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Having calculated p, does it help in explaining export reuse empirically?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6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838"/>
            <a:ext cx="9138414" cy="632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7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61925"/>
            <a:ext cx="88106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59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" y="1665411"/>
            <a:ext cx="9129500" cy="38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9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world input-output tables, estimate report reuse for each country.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source: world input-output database. 42 countries, 35 sectors, years 1995 – 2011. (</a:t>
            </a:r>
            <a:r>
              <a:rPr lang="en-US" dirty="0" err="1"/>
              <a:t>Timmer</a:t>
            </a:r>
            <a:r>
              <a:rPr lang="en-US" dirty="0"/>
              <a:t> et al. 2012)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05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292"/>
            <a:ext cx="9144312" cy="470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4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7" y="1348398"/>
            <a:ext cx="89725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12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Reasonable</a:t>
            </a:r>
            <a:r>
              <a:rPr lang="de-CH" dirty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 err="1"/>
              <a:t>If</a:t>
            </a:r>
            <a:r>
              <a:rPr lang="de-CH" dirty="0"/>
              <a:t> input-output </a:t>
            </a:r>
            <a:r>
              <a:rPr lang="de-CH" dirty="0" err="1"/>
              <a:t>graph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self-similar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flat </a:t>
            </a:r>
            <a:r>
              <a:rPr lang="de-CH" dirty="0" err="1"/>
              <a:t>curve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represent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 </a:t>
            </a: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reuse</a:t>
            </a:r>
            <a:endParaRPr lang="de-CH" dirty="0"/>
          </a:p>
          <a:p>
            <a:r>
              <a:rPr lang="de-CH" dirty="0" err="1"/>
              <a:t>Self-similar</a:t>
            </a:r>
            <a:r>
              <a:rPr lang="de-CH" dirty="0"/>
              <a:t> </a:t>
            </a:r>
            <a:r>
              <a:rPr lang="de-CH" dirty="0" err="1"/>
              <a:t>graphs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scale-free</a:t>
            </a:r>
            <a:r>
              <a:rPr lang="de-CH" dirty="0"/>
              <a:t>, link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follows</a:t>
            </a:r>
            <a:r>
              <a:rPr lang="de-CH" dirty="0"/>
              <a:t> a power </a:t>
            </a:r>
            <a:r>
              <a:rPr lang="de-CH" dirty="0" err="1"/>
              <a:t>law</a:t>
            </a:r>
            <a:endParaRPr lang="de-CH" dirty="0"/>
          </a:p>
          <a:p>
            <a:r>
              <a:rPr lang="de-CH" dirty="0" err="1"/>
              <a:t>Gabaix</a:t>
            </a:r>
            <a:r>
              <a:rPr lang="de-CH" dirty="0"/>
              <a:t> 2016 </a:t>
            </a:r>
            <a:r>
              <a:rPr lang="de-CH" dirty="0" err="1"/>
              <a:t>argues</a:t>
            </a:r>
            <a:r>
              <a:rPr lang="de-CH" dirty="0"/>
              <a:t> power </a:t>
            </a:r>
            <a:r>
              <a:rPr lang="de-CH" dirty="0" err="1"/>
              <a:t>laws</a:t>
            </a:r>
            <a:r>
              <a:rPr lang="de-CH" dirty="0"/>
              <a:t> </a:t>
            </a:r>
            <a:r>
              <a:rPr lang="de-CH" dirty="0" err="1"/>
              <a:t>common</a:t>
            </a:r>
            <a:r>
              <a:rPr lang="de-CH" dirty="0"/>
              <a:t> in </a:t>
            </a:r>
            <a:r>
              <a:rPr lang="de-CH" dirty="0" err="1"/>
              <a:t>economics</a:t>
            </a:r>
            <a:r>
              <a:rPr lang="de-CH" dirty="0"/>
              <a:t>, Song et al 2005 </a:t>
            </a:r>
            <a:r>
              <a:rPr lang="de-CH" dirty="0" err="1"/>
              <a:t>see</a:t>
            </a:r>
            <a:r>
              <a:rPr lang="de-CH" dirty="0"/>
              <a:t> power </a:t>
            </a:r>
            <a:r>
              <a:rPr lang="de-CH" dirty="0" err="1"/>
              <a:t>laws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self-similarity</a:t>
            </a:r>
            <a:r>
              <a:rPr lang="de-CH" dirty="0"/>
              <a:t> </a:t>
            </a:r>
            <a:r>
              <a:rPr lang="de-CH" dirty="0" err="1"/>
              <a:t>often</a:t>
            </a:r>
            <a:r>
              <a:rPr lang="de-CH" dirty="0"/>
              <a:t> </a:t>
            </a:r>
            <a:r>
              <a:rPr lang="de-CH" dirty="0" err="1"/>
              <a:t>naturally</a:t>
            </a:r>
            <a:r>
              <a:rPr lang="de-CH" dirty="0"/>
              <a:t> </a:t>
            </a:r>
            <a:r>
              <a:rPr lang="de-CH" dirty="0" err="1"/>
              <a:t>appear</a:t>
            </a:r>
            <a:r>
              <a:rPr lang="de-CH" dirty="0"/>
              <a:t> in </a:t>
            </a:r>
            <a:r>
              <a:rPr lang="de-CH" dirty="0" err="1"/>
              <a:t>networks</a:t>
            </a:r>
            <a:r>
              <a:rPr lang="de-CH" dirty="0"/>
              <a:t>.</a:t>
            </a:r>
          </a:p>
          <a:p>
            <a:r>
              <a:rPr lang="de-CH" dirty="0"/>
              <a:t>Chaney 2014 </a:t>
            </a:r>
            <a:r>
              <a:rPr lang="de-CH" dirty="0" err="1"/>
              <a:t>analyzes</a:t>
            </a:r>
            <a:r>
              <a:rPr lang="de-CH" dirty="0"/>
              <a:t> </a:t>
            </a:r>
            <a:r>
              <a:rPr lang="de-CH" dirty="0" err="1"/>
              <a:t>trade</a:t>
            </a:r>
            <a:r>
              <a:rPr lang="de-CH" dirty="0"/>
              <a:t> </a:t>
            </a:r>
            <a:r>
              <a:rPr lang="de-CH" dirty="0" err="1"/>
              <a:t>networks</a:t>
            </a:r>
            <a:r>
              <a:rPr lang="de-CH" dirty="0"/>
              <a:t>, </a:t>
            </a:r>
            <a:r>
              <a:rPr lang="de-CH" dirty="0" err="1"/>
              <a:t>resemblances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recipe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construct</a:t>
            </a:r>
            <a:r>
              <a:rPr lang="de-CH" dirty="0"/>
              <a:t> </a:t>
            </a:r>
            <a:r>
              <a:rPr lang="de-CH" dirty="0" err="1"/>
              <a:t>scale-free</a:t>
            </a:r>
            <a:r>
              <a:rPr lang="de-CH" dirty="0"/>
              <a:t> </a:t>
            </a:r>
            <a:r>
              <a:rPr lang="de-CH" dirty="0" err="1"/>
              <a:t>networks</a:t>
            </a:r>
            <a:r>
              <a:rPr lang="de-CH" dirty="0"/>
              <a:t> (</a:t>
            </a:r>
            <a:r>
              <a:rPr lang="de-CH" dirty="0" err="1"/>
              <a:t>Barabasi</a:t>
            </a:r>
            <a:r>
              <a:rPr lang="de-CH" dirty="0"/>
              <a:t>, Albert 1999)</a:t>
            </a:r>
          </a:p>
          <a:p>
            <a:r>
              <a:rPr lang="en-US" dirty="0" err="1"/>
              <a:t>Barabasi</a:t>
            </a:r>
            <a:r>
              <a:rPr lang="en-US" dirty="0"/>
              <a:t>: “Probably the most surprising discovery of modern network theory is the universality of the network topology: Many real networks, from the cell to the Internet, independent of their age, function, and scope, converge to similar architectures.”</a:t>
            </a:r>
            <a:endParaRPr lang="de-CH" dirty="0"/>
          </a:p>
          <a:p>
            <a:r>
              <a:rPr lang="de-CH" dirty="0"/>
              <a:t>Link </a:t>
            </a:r>
            <a:r>
              <a:rPr lang="de-CH" dirty="0" err="1"/>
              <a:t>weight</a:t>
            </a:r>
            <a:r>
              <a:rPr lang="de-CH" dirty="0"/>
              <a:t> </a:t>
            </a:r>
            <a:r>
              <a:rPr lang="de-CH" dirty="0" err="1"/>
              <a:t>seem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indeed</a:t>
            </a:r>
            <a:r>
              <a:rPr lang="de-CH" dirty="0"/>
              <a:t> follow a power </a:t>
            </a:r>
            <a:r>
              <a:rPr lang="de-CH" dirty="0" err="1"/>
              <a:t>law</a:t>
            </a:r>
            <a:endParaRPr lang="de-CH" dirty="0"/>
          </a:p>
          <a:p>
            <a:r>
              <a:rPr lang="de-CH" dirty="0"/>
              <a:t>So </a:t>
            </a:r>
            <a:r>
              <a:rPr lang="de-CH" dirty="0" err="1"/>
              <a:t>far</a:t>
            </a:r>
            <a:r>
              <a:rPr lang="de-CH" dirty="0"/>
              <a:t>: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vague</a:t>
            </a:r>
            <a:r>
              <a:rPr lang="de-CH" dirty="0"/>
              <a:t>, qualitative </a:t>
            </a:r>
            <a:r>
              <a:rPr lang="de-CH" dirty="0" err="1"/>
              <a:t>argumentation</a:t>
            </a:r>
            <a:endParaRPr lang="de-CH" dirty="0"/>
          </a:p>
          <a:p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sectors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composed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randomly</a:t>
            </a:r>
            <a:r>
              <a:rPr lang="de-CH" dirty="0"/>
              <a:t> </a:t>
            </a:r>
            <a:r>
              <a:rPr lang="de-CH" dirty="0" err="1"/>
              <a:t>chosen</a:t>
            </a:r>
            <a:r>
              <a:rPr lang="de-CH" dirty="0"/>
              <a:t> </a:t>
            </a:r>
            <a:r>
              <a:rPr lang="de-CH" dirty="0" err="1"/>
              <a:t>firms</a:t>
            </a:r>
            <a:r>
              <a:rPr lang="de-CH" dirty="0"/>
              <a:t>, </a:t>
            </a:r>
            <a:r>
              <a:rPr lang="de-CH" dirty="0" err="1"/>
              <a:t>and</a:t>
            </a:r>
            <a:r>
              <a:rPr lang="de-CH" dirty="0"/>
              <a:t> not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ones</a:t>
            </a:r>
            <a:r>
              <a:rPr lang="de-CH" dirty="0"/>
              <a:t>.</a:t>
            </a:r>
          </a:p>
          <a:p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24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Publishable</a:t>
            </a:r>
            <a:r>
              <a:rPr lang="de-CH" dirty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improved</a:t>
            </a:r>
            <a:r>
              <a:rPr lang="de-CH" dirty="0"/>
              <a:t>?</a:t>
            </a:r>
            <a:endParaRPr lang="en-US" dirty="0"/>
          </a:p>
          <a:p>
            <a:pPr lvl="1"/>
            <a:r>
              <a:rPr lang="de-CH" dirty="0" err="1"/>
              <a:t>Refine</a:t>
            </a:r>
            <a:r>
              <a:rPr lang="de-CH" dirty="0"/>
              <a:t> </a:t>
            </a:r>
            <a:r>
              <a:rPr lang="de-CH" dirty="0" err="1"/>
              <a:t>flow</a:t>
            </a:r>
            <a:r>
              <a:rPr lang="de-CH" dirty="0"/>
              <a:t> </a:t>
            </a:r>
            <a:r>
              <a:rPr lang="de-CH" dirty="0" err="1"/>
              <a:t>bending</a:t>
            </a:r>
            <a:r>
              <a:rPr lang="de-CH" dirty="0"/>
              <a:t> (</a:t>
            </a:r>
            <a:r>
              <a:rPr lang="de-CH" dirty="0" err="1"/>
              <a:t>tested</a:t>
            </a:r>
            <a:r>
              <a:rPr lang="de-CH" dirty="0"/>
              <a:t> 9 </a:t>
            </a:r>
            <a:r>
              <a:rPr lang="de-CH" dirty="0" err="1"/>
              <a:t>candidates</a:t>
            </a:r>
            <a:r>
              <a:rPr lang="de-CH" dirty="0"/>
              <a:t>)</a:t>
            </a:r>
          </a:p>
          <a:p>
            <a:pPr lvl="1"/>
            <a:r>
              <a:rPr lang="de-CH" dirty="0" err="1"/>
              <a:t>Comparison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fine-grained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sources</a:t>
            </a:r>
            <a:endParaRPr lang="de-CH" dirty="0"/>
          </a:p>
          <a:p>
            <a:pPr lvl="1"/>
            <a:r>
              <a:rPr lang="de-CH" dirty="0"/>
              <a:t>More </a:t>
            </a:r>
            <a:r>
              <a:rPr lang="de-CH" dirty="0" err="1"/>
              <a:t>tangible</a:t>
            </a:r>
            <a:r>
              <a:rPr lang="de-CH" dirty="0"/>
              <a:t> </a:t>
            </a:r>
            <a:r>
              <a:rPr lang="de-CH" dirty="0" err="1"/>
              <a:t>definition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«</a:t>
            </a:r>
            <a:r>
              <a:rPr lang="de-CH" dirty="0" err="1"/>
              <a:t>scale</a:t>
            </a:r>
            <a:r>
              <a:rPr lang="de-CH" dirty="0"/>
              <a:t>-invariant» in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context</a:t>
            </a:r>
            <a:r>
              <a:rPr lang="de-CH" dirty="0"/>
              <a:t>.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kind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scale-free</a:t>
            </a:r>
            <a:r>
              <a:rPr lang="de-CH" dirty="0"/>
              <a:t> / power </a:t>
            </a:r>
            <a:r>
              <a:rPr lang="de-CH" dirty="0" err="1"/>
              <a:t>law</a:t>
            </a:r>
            <a:r>
              <a:rPr lang="de-CH" dirty="0"/>
              <a:t> do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?</a:t>
            </a:r>
          </a:p>
          <a:p>
            <a:pPr lvl="1"/>
            <a:r>
              <a:rPr lang="de-CH" dirty="0"/>
              <a:t>Micro-</a:t>
            </a:r>
            <a:r>
              <a:rPr lang="de-CH" dirty="0" err="1"/>
              <a:t>Foundations</a:t>
            </a:r>
            <a:r>
              <a:rPr lang="de-CH" dirty="0"/>
              <a:t>: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a </a:t>
            </a:r>
            <a:r>
              <a:rPr lang="de-CH" dirty="0" err="1"/>
              <a:t>domestic</a:t>
            </a:r>
            <a:r>
              <a:rPr lang="de-CH" dirty="0"/>
              <a:t> </a:t>
            </a:r>
            <a:r>
              <a:rPr lang="de-CH" dirty="0" err="1"/>
              <a:t>consumption</a:t>
            </a:r>
            <a:r>
              <a:rPr lang="de-CH" dirty="0"/>
              <a:t> </a:t>
            </a:r>
            <a:r>
              <a:rPr lang="de-CH" dirty="0" err="1"/>
              <a:t>preference</a:t>
            </a:r>
            <a:r>
              <a:rPr lang="de-CH" dirty="0"/>
              <a:t>? Processing </a:t>
            </a:r>
            <a:r>
              <a:rPr lang="de-CH" dirty="0" err="1"/>
              <a:t>trade</a:t>
            </a:r>
            <a:r>
              <a:rPr lang="de-CH" dirty="0"/>
              <a:t>?</a:t>
            </a:r>
          </a:p>
          <a:p>
            <a:pPr lvl="1"/>
            <a:r>
              <a:rPr lang="de-CH" dirty="0"/>
              <a:t>«Additive»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merging</a:t>
            </a:r>
            <a:r>
              <a:rPr lang="de-CH" dirty="0"/>
              <a:t> countries?</a:t>
            </a:r>
          </a:p>
          <a:p>
            <a:pPr lvl="1"/>
            <a:r>
              <a:rPr lang="de-CH" dirty="0"/>
              <a:t>Other </a:t>
            </a:r>
            <a:r>
              <a:rPr lang="de-CH" dirty="0" err="1"/>
              <a:t>createria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detect</a:t>
            </a:r>
            <a:r>
              <a:rPr lang="de-CH" dirty="0"/>
              <a:t> </a:t>
            </a:r>
            <a:r>
              <a:rPr lang="de-CH" dirty="0" err="1"/>
              <a:t>whether</a:t>
            </a:r>
            <a:r>
              <a:rPr lang="de-CH" dirty="0"/>
              <a:t> variable </a:t>
            </a:r>
            <a:r>
              <a:rPr lang="de-CH" dirty="0" err="1"/>
              <a:t>makes</a:t>
            </a:r>
            <a:r>
              <a:rPr lang="de-CH" dirty="0"/>
              <a:t> sense?</a:t>
            </a:r>
          </a:p>
          <a:p>
            <a:r>
              <a:rPr lang="de-CH" dirty="0" err="1"/>
              <a:t>What’s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highest</a:t>
            </a:r>
            <a:r>
              <a:rPr lang="de-CH" dirty="0"/>
              <a:t> </a:t>
            </a:r>
            <a:r>
              <a:rPr lang="de-CH" dirty="0" err="1"/>
              <a:t>ranking</a:t>
            </a:r>
            <a:r>
              <a:rPr lang="de-CH" dirty="0"/>
              <a:t> </a:t>
            </a:r>
            <a:r>
              <a:rPr lang="de-CH" dirty="0" err="1"/>
              <a:t>journal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worth</a:t>
            </a:r>
            <a:r>
              <a:rPr lang="de-CH" dirty="0"/>
              <a:t> a </a:t>
            </a:r>
            <a:r>
              <a:rPr lang="de-CH" dirty="0" err="1"/>
              <a:t>shot</a:t>
            </a:r>
            <a:r>
              <a:rPr lang="de-CH" dirty="0"/>
              <a:t>? (i.e. &gt; 10% </a:t>
            </a:r>
            <a:r>
              <a:rPr lang="de-CH" dirty="0" err="1"/>
              <a:t>success</a:t>
            </a:r>
            <a:r>
              <a:rPr lang="de-CH" dirty="0"/>
              <a:t> </a:t>
            </a:r>
            <a:r>
              <a:rPr lang="de-CH" dirty="0" err="1"/>
              <a:t>probability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256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Definition: Import Reuse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CH" dirty="0"/>
              <a:t>The </a:t>
            </a:r>
            <a:r>
              <a:rPr lang="de-CH" dirty="0" err="1"/>
              <a:t>fraction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exports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stems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earlier</a:t>
            </a:r>
            <a:r>
              <a:rPr lang="de-CH" dirty="0"/>
              <a:t> </a:t>
            </a:r>
            <a:r>
              <a:rPr lang="de-CH" dirty="0" err="1"/>
              <a:t>imports</a:t>
            </a:r>
            <a:r>
              <a:rPr lang="de-CH" dirty="0"/>
              <a:t>, </a:t>
            </a:r>
            <a:r>
              <a:rPr lang="de-CH" dirty="0" err="1"/>
              <a:t>accounting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circular</a:t>
            </a:r>
            <a:r>
              <a:rPr lang="de-CH" dirty="0"/>
              <a:t> </a:t>
            </a:r>
            <a:r>
              <a:rPr lang="de-CH" dirty="0" err="1"/>
              <a:t>trading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countries.</a:t>
            </a:r>
          </a:p>
          <a:p>
            <a:pPr marL="0" indent="0">
              <a:buNone/>
            </a:pPr>
            <a:r>
              <a:rPr lang="de-CH" dirty="0" err="1"/>
              <a:t>Sometimes</a:t>
            </a:r>
            <a:r>
              <a:rPr lang="de-CH" dirty="0"/>
              <a:t> also </a:t>
            </a:r>
            <a:r>
              <a:rPr lang="de-CH" dirty="0" err="1"/>
              <a:t>referred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:</a:t>
            </a:r>
          </a:p>
          <a:p>
            <a:r>
              <a:rPr lang="de-CH" dirty="0"/>
              <a:t>Import Reuse (</a:t>
            </a:r>
            <a:r>
              <a:rPr lang="de-CH" dirty="0" err="1"/>
              <a:t>Slides</a:t>
            </a:r>
            <a:r>
              <a:rPr lang="de-CH" dirty="0"/>
              <a:t>)</a:t>
            </a:r>
          </a:p>
          <a:p>
            <a:r>
              <a:rPr lang="de-CH" dirty="0"/>
              <a:t>Import Contents </a:t>
            </a:r>
            <a:r>
              <a:rPr lang="de-CH" dirty="0" err="1"/>
              <a:t>of</a:t>
            </a:r>
            <a:r>
              <a:rPr lang="de-CH" dirty="0"/>
              <a:t> Exports (</a:t>
            </a:r>
            <a:r>
              <a:rPr lang="de-CH" dirty="0" err="1"/>
              <a:t>Broda</a:t>
            </a:r>
            <a:r>
              <a:rPr lang="de-CH" dirty="0"/>
              <a:t> 2008)</a:t>
            </a:r>
          </a:p>
          <a:p>
            <a:r>
              <a:rPr lang="de-CH" dirty="0" err="1"/>
              <a:t>Foreign</a:t>
            </a:r>
            <a:r>
              <a:rPr lang="de-CH" dirty="0"/>
              <a:t> Content </a:t>
            </a:r>
            <a:r>
              <a:rPr lang="de-CH" dirty="0" err="1"/>
              <a:t>of</a:t>
            </a:r>
            <a:r>
              <a:rPr lang="de-CH" dirty="0"/>
              <a:t> Exports (OECD)</a:t>
            </a:r>
          </a:p>
          <a:p>
            <a:r>
              <a:rPr lang="de-CH" dirty="0" err="1"/>
              <a:t>Foreign</a:t>
            </a:r>
            <a:r>
              <a:rPr lang="de-CH" dirty="0"/>
              <a:t> Value </a:t>
            </a:r>
            <a:r>
              <a:rPr lang="de-CH" dirty="0" err="1"/>
              <a:t>Added</a:t>
            </a:r>
            <a:r>
              <a:rPr lang="de-CH" dirty="0"/>
              <a:t> (</a:t>
            </a:r>
            <a:r>
              <a:rPr lang="de-CH" dirty="0" err="1"/>
              <a:t>Koopman</a:t>
            </a:r>
            <a:r>
              <a:rPr lang="de-CH" dirty="0"/>
              <a:t> 2012, </a:t>
            </a:r>
            <a:r>
              <a:rPr lang="de-CH" dirty="0" err="1"/>
              <a:t>Kee</a:t>
            </a:r>
            <a:r>
              <a:rPr lang="de-CH" dirty="0"/>
              <a:t> 2013)</a:t>
            </a:r>
          </a:p>
          <a:p>
            <a:r>
              <a:rPr lang="de-CH" dirty="0" err="1"/>
              <a:t>Vertical</a:t>
            </a:r>
            <a:r>
              <a:rPr lang="de-CH" dirty="0"/>
              <a:t> Integration (Hummels 2001)</a:t>
            </a:r>
          </a:p>
          <a:p>
            <a:pPr marL="0" indent="0">
              <a:buNone/>
            </a:pPr>
            <a:r>
              <a:rPr lang="de-CH" dirty="0"/>
              <a:t>(</a:t>
            </a:r>
            <a:r>
              <a:rPr lang="de-CH" dirty="0" err="1"/>
              <a:t>Definitions</a:t>
            </a:r>
            <a:r>
              <a:rPr lang="de-CH" dirty="0"/>
              <a:t> </a:t>
            </a:r>
            <a:r>
              <a:rPr lang="de-CH" dirty="0" err="1"/>
              <a:t>vary</a:t>
            </a:r>
            <a:r>
              <a:rPr lang="de-CH" dirty="0"/>
              <a:t>.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consistent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.)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794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de-CH" dirty="0"/>
              <a:t>Problem: </a:t>
            </a:r>
            <a:r>
              <a:rPr lang="de-CH" dirty="0" err="1"/>
              <a:t>standard</a:t>
            </a:r>
            <a:r>
              <a:rPr lang="de-CH" dirty="0"/>
              <a:t> </a:t>
            </a:r>
            <a:r>
              <a:rPr lang="de-CH" dirty="0" err="1"/>
              <a:t>approach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scale</a:t>
            </a:r>
            <a:r>
              <a:rPr lang="de-CH" dirty="0"/>
              <a:t>-invariant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19579"/>
          </a:xfrm>
        </p:spPr>
        <p:txBody>
          <a:bodyPr>
            <a:normAutofit fontScale="70000" lnSpcReduction="20000"/>
          </a:bodyPr>
          <a:lstStyle/>
          <a:p>
            <a:r>
              <a:rPr lang="de-CH" dirty="0"/>
              <a:t>Standard </a:t>
            </a:r>
            <a:r>
              <a:rPr lang="de-CH" dirty="0" err="1"/>
              <a:t>approach</a:t>
            </a:r>
            <a:r>
              <a:rPr lang="de-CH" dirty="0"/>
              <a:t>: Leontief inverse (e.g. Auer, </a:t>
            </a:r>
            <a:r>
              <a:rPr lang="de-CH" dirty="0" err="1"/>
              <a:t>Levchenko</a:t>
            </a:r>
            <a:r>
              <a:rPr lang="de-CH" dirty="0"/>
              <a:t>, </a:t>
            </a:r>
            <a:r>
              <a:rPr lang="de-CH" dirty="0" err="1"/>
              <a:t>Sauré</a:t>
            </a:r>
            <a:r>
              <a:rPr lang="de-CH" dirty="0"/>
              <a:t> 2016)</a:t>
            </a:r>
          </a:p>
          <a:p>
            <a:r>
              <a:rPr lang="de-CH" dirty="0" err="1"/>
              <a:t>Implicitely</a:t>
            </a:r>
            <a:r>
              <a:rPr lang="de-CH" dirty="0"/>
              <a:t> </a:t>
            </a:r>
            <a:r>
              <a:rPr lang="de-CH" dirty="0" err="1"/>
              <a:t>assumes</a:t>
            </a:r>
            <a:r>
              <a:rPr lang="de-CH" dirty="0"/>
              <a:t> proportional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inputs</a:t>
            </a:r>
            <a:endParaRPr lang="de-CH" dirty="0"/>
          </a:p>
          <a:p>
            <a:r>
              <a:rPr lang="de-CH" dirty="0"/>
              <a:t>Problem: </a:t>
            </a:r>
            <a:r>
              <a:rPr lang="de-CH" dirty="0" err="1"/>
              <a:t>result</a:t>
            </a:r>
            <a:r>
              <a:rPr lang="de-CH" dirty="0"/>
              <a:t> </a:t>
            </a:r>
            <a:r>
              <a:rPr lang="de-CH" dirty="0" err="1"/>
              <a:t>depends</a:t>
            </a:r>
            <a:r>
              <a:rPr lang="de-CH" dirty="0"/>
              <a:t> on </a:t>
            </a:r>
            <a:r>
              <a:rPr lang="de-CH" dirty="0" err="1"/>
              <a:t>resolution</a:t>
            </a:r>
            <a:r>
              <a:rPr lang="de-CH" dirty="0"/>
              <a:t> (</a:t>
            </a:r>
            <a:r>
              <a:rPr lang="de-CH" dirty="0" err="1"/>
              <a:t>Planting</a:t>
            </a:r>
            <a:r>
              <a:rPr lang="de-CH" dirty="0"/>
              <a:t>, 1991)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8" y="3180140"/>
            <a:ext cx="8686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7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Fractal</a:t>
            </a:r>
            <a:r>
              <a:rPr lang="de-CH" dirty="0"/>
              <a:t> </a:t>
            </a:r>
            <a:r>
              <a:rPr lang="de-CH" dirty="0" err="1"/>
              <a:t>structure</a:t>
            </a:r>
            <a:r>
              <a:rPr lang="de-CH" dirty="0"/>
              <a:t>?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690689"/>
            <a:ext cx="8820150" cy="37433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91829" y="5897461"/>
            <a:ext cx="776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of Koch Island converges towards 1.6 as the level of detail is increased.</a:t>
            </a:r>
            <a:br>
              <a:rPr lang="en-US" dirty="0"/>
            </a:br>
            <a:r>
              <a:rPr lang="en-US" dirty="0"/>
              <a:t>Fractal, self-similar structure.</a:t>
            </a:r>
          </a:p>
        </p:txBody>
      </p:sp>
    </p:spTree>
    <p:extLst>
      <p:ext uri="{BB962C8B-B14F-4D97-AF65-F5344CB8AC3E}">
        <p14:creationId xmlns:p14="http://schemas.microsoft.com/office/powerpoint/2010/main" val="249608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Graph 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88694"/>
          </a:xfrm>
        </p:spPr>
        <p:txBody>
          <a:bodyPr>
            <a:normAutofit fontScale="92500" lnSpcReduction="20000"/>
          </a:bodyPr>
          <a:lstStyle/>
          <a:p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matrix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represented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directed</a:t>
            </a:r>
            <a:r>
              <a:rPr lang="de-CH" dirty="0"/>
              <a:t>, </a:t>
            </a:r>
            <a:r>
              <a:rPr lang="de-CH" dirty="0" err="1"/>
              <a:t>weighted</a:t>
            </a:r>
            <a:r>
              <a:rPr lang="de-CH" dirty="0"/>
              <a:t> graph.</a:t>
            </a:r>
          </a:p>
          <a:p>
            <a:r>
              <a:rPr lang="de-CH" dirty="0" err="1"/>
              <a:t>Equivalent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matrix</a:t>
            </a:r>
            <a:r>
              <a:rPr lang="de-CH" dirty="0"/>
              <a:t> </a:t>
            </a:r>
            <a:r>
              <a:rPr lang="de-CH" dirty="0" err="1"/>
              <a:t>view</a:t>
            </a:r>
            <a:endParaRPr lang="de-CH" dirty="0"/>
          </a:p>
          <a:p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 </a:t>
            </a:r>
            <a:r>
              <a:rPr lang="de-CH" dirty="0" err="1"/>
              <a:t>algorithms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3414319"/>
            <a:ext cx="79724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1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Merging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Nodes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8" y="1568742"/>
            <a:ext cx="9049812" cy="204237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11728" y="3926048"/>
            <a:ext cx="82044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Merging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two</a:t>
            </a:r>
            <a:r>
              <a:rPr lang="de-CH" sz="2400" dirty="0"/>
              <a:t> </a:t>
            </a:r>
            <a:r>
              <a:rPr lang="de-CH" sz="2400" dirty="0" err="1"/>
              <a:t>nodes</a:t>
            </a:r>
            <a:r>
              <a:rPr lang="de-CH" sz="2400" dirty="0"/>
              <a:t> s1 </a:t>
            </a:r>
            <a:r>
              <a:rPr lang="de-CH" sz="2400" dirty="0" err="1"/>
              <a:t>and</a:t>
            </a:r>
            <a:r>
              <a:rPr lang="de-CH" sz="2400" dirty="0"/>
              <a:t> s2 </a:t>
            </a:r>
            <a:r>
              <a:rPr lang="de-CH" sz="2400" dirty="0" err="1"/>
              <a:t>results</a:t>
            </a:r>
            <a:r>
              <a:rPr lang="de-CH" sz="2400" dirty="0"/>
              <a:t> in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single</a:t>
            </a:r>
            <a:r>
              <a:rPr lang="de-CH" sz="2400" dirty="0"/>
              <a:t> </a:t>
            </a:r>
            <a:r>
              <a:rPr lang="de-CH" sz="2400" dirty="0" err="1"/>
              <a:t>node</a:t>
            </a:r>
            <a:r>
              <a:rPr lang="de-CH" sz="2400" dirty="0"/>
              <a:t> s.</a:t>
            </a:r>
          </a:p>
          <a:p>
            <a:r>
              <a:rPr lang="de-CH" sz="2400" dirty="0" err="1"/>
              <a:t>Assuming</a:t>
            </a:r>
            <a:r>
              <a:rPr lang="de-CH" sz="2400" dirty="0"/>
              <a:t> </a:t>
            </a:r>
            <a:r>
              <a:rPr lang="de-CH" sz="2400" dirty="0" err="1"/>
              <a:t>inputs</a:t>
            </a:r>
            <a:r>
              <a:rPr lang="de-CH" sz="2400" dirty="0"/>
              <a:t> </a:t>
            </a:r>
            <a:r>
              <a:rPr lang="de-CH" sz="2400" dirty="0" err="1"/>
              <a:t>are</a:t>
            </a:r>
            <a:r>
              <a:rPr lang="de-CH" sz="2400" dirty="0"/>
              <a:t> all </a:t>
            </a:r>
            <a:r>
              <a:rPr lang="de-CH" sz="2400" dirty="0" err="1"/>
              <a:t>imports</a:t>
            </a:r>
            <a:r>
              <a:rPr lang="de-CH" sz="2400" dirty="0"/>
              <a:t> </a:t>
            </a:r>
            <a:r>
              <a:rPr lang="de-CH" sz="2400" dirty="0" err="1"/>
              <a:t>and</a:t>
            </a:r>
            <a:r>
              <a:rPr lang="de-CH" sz="2400" dirty="0"/>
              <a:t> </a:t>
            </a:r>
            <a:r>
              <a:rPr lang="de-CH" sz="2400" dirty="0" err="1"/>
              <a:t>outputs</a:t>
            </a:r>
            <a:r>
              <a:rPr lang="de-CH" sz="2400" dirty="0"/>
              <a:t> </a:t>
            </a:r>
            <a:r>
              <a:rPr lang="de-CH" sz="2400" dirty="0" err="1"/>
              <a:t>are</a:t>
            </a:r>
            <a:r>
              <a:rPr lang="de-CH" sz="2400" dirty="0"/>
              <a:t> all </a:t>
            </a:r>
            <a:r>
              <a:rPr lang="de-CH" sz="2400" dirty="0" err="1"/>
              <a:t>exports</a:t>
            </a:r>
            <a:r>
              <a:rPr lang="de-CH" sz="2400" dirty="0"/>
              <a:t>, </a:t>
            </a:r>
            <a:r>
              <a:rPr lang="de-CH" sz="2400" dirty="0" err="1"/>
              <a:t>import</a:t>
            </a:r>
            <a:r>
              <a:rPr lang="de-CH" sz="2400" dirty="0"/>
              <a:t> </a:t>
            </a:r>
            <a:r>
              <a:rPr lang="de-CH" sz="2400" dirty="0" err="1"/>
              <a:t>reuse</a:t>
            </a:r>
            <a:r>
              <a:rPr lang="de-CH" sz="2400" dirty="0"/>
              <a:t> </a:t>
            </a:r>
            <a:r>
              <a:rPr lang="de-CH" sz="2400" dirty="0" err="1"/>
              <a:t>declines</a:t>
            </a:r>
            <a:r>
              <a:rPr lang="de-CH" sz="2400" dirty="0"/>
              <a:t> </a:t>
            </a:r>
            <a:r>
              <a:rPr lang="de-CH" sz="2400" dirty="0" err="1"/>
              <a:t>from</a:t>
            </a:r>
            <a:r>
              <a:rPr lang="de-CH" sz="2400" dirty="0"/>
              <a:t> 66% </a:t>
            </a:r>
            <a:r>
              <a:rPr lang="de-CH" sz="2400" dirty="0" err="1"/>
              <a:t>to</a:t>
            </a:r>
            <a:r>
              <a:rPr lang="de-CH" sz="2400" dirty="0"/>
              <a:t> 43%.</a:t>
            </a:r>
          </a:p>
          <a:p>
            <a:r>
              <a:rPr lang="de-CH" sz="2400" dirty="0"/>
              <a:t>b: </a:t>
            </a:r>
            <a:r>
              <a:rPr lang="de-CH" sz="2400" dirty="0" err="1"/>
              <a:t>reuse</a:t>
            </a:r>
            <a:r>
              <a:rPr lang="de-CH" sz="2400" dirty="0"/>
              <a:t> = 300 / (300 + 400) = 43%</a:t>
            </a:r>
          </a:p>
          <a:p>
            <a:r>
              <a:rPr lang="de-CH" sz="2400" dirty="0"/>
              <a:t>c: </a:t>
            </a:r>
            <a:r>
              <a:rPr lang="de-CH" sz="2400" dirty="0" err="1"/>
              <a:t>reuse</a:t>
            </a:r>
            <a:r>
              <a:rPr lang="de-CH" sz="2400" dirty="0"/>
              <a:t> = (100 + 200 / (200 + 400) * 100) / (100 + 100) = 66%</a:t>
            </a:r>
          </a:p>
          <a:p>
            <a:r>
              <a:rPr lang="de-CH" sz="2400" dirty="0"/>
              <a:t>Interpretation: s1 </a:t>
            </a:r>
            <a:r>
              <a:rPr lang="de-CH" sz="2400" dirty="0" err="1"/>
              <a:t>represents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firms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sector</a:t>
            </a:r>
            <a:r>
              <a:rPr lang="de-CH" sz="2400" dirty="0"/>
              <a:t> s </a:t>
            </a:r>
            <a:r>
              <a:rPr lang="de-CH" sz="2400" dirty="0" err="1"/>
              <a:t>that</a:t>
            </a:r>
            <a:r>
              <a:rPr lang="de-CH" sz="2400" dirty="0"/>
              <a:t> </a:t>
            </a:r>
            <a:r>
              <a:rPr lang="de-CH" sz="2400" dirty="0" err="1"/>
              <a:t>engage</a:t>
            </a:r>
            <a:r>
              <a:rPr lang="de-CH" sz="2400" dirty="0"/>
              <a:t> in </a:t>
            </a:r>
            <a:r>
              <a:rPr lang="de-CH" sz="2400" dirty="0" err="1"/>
              <a:t>processing</a:t>
            </a:r>
            <a:r>
              <a:rPr lang="de-CH" sz="2400" dirty="0"/>
              <a:t> </a:t>
            </a:r>
            <a:r>
              <a:rPr lang="de-CH" sz="2400" dirty="0" err="1"/>
              <a:t>trade</a:t>
            </a:r>
            <a:r>
              <a:rPr lang="de-CH" sz="2400" dirty="0"/>
              <a:t> </a:t>
            </a:r>
            <a:r>
              <a:rPr lang="de-CH" sz="2400" dirty="0" err="1"/>
              <a:t>only</a:t>
            </a:r>
            <a:r>
              <a:rPr lang="de-CH" sz="2400" dirty="0"/>
              <a:t>.</a:t>
            </a:r>
          </a:p>
          <a:p>
            <a:endParaRPr lang="de-CH" sz="2400" dirty="0"/>
          </a:p>
          <a:p>
            <a:endParaRPr lang="de-CH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8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Resolution </a:t>
            </a:r>
            <a:r>
              <a:rPr lang="de-CH" dirty="0" err="1"/>
              <a:t>Curve</a:t>
            </a:r>
            <a:r>
              <a:rPr lang="de-CH" dirty="0"/>
              <a:t> </a:t>
            </a:r>
            <a:r>
              <a:rPr lang="de-CH" dirty="0" err="1"/>
              <a:t>Construction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36760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/>
              <a:t>Load </a:t>
            </a:r>
            <a:r>
              <a:rPr lang="de-CH" dirty="0" err="1"/>
              <a:t>complete</a:t>
            </a:r>
            <a:r>
              <a:rPr lang="de-CH" dirty="0"/>
              <a:t> </a:t>
            </a:r>
            <a:r>
              <a:rPr lang="de-CH" dirty="0" err="1"/>
              <a:t>graph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Calculate</a:t>
            </a:r>
            <a:r>
              <a:rPr lang="de-CH" dirty="0"/>
              <a:t> </a:t>
            </a: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reuse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Leontief inverse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Merge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randomly</a:t>
            </a:r>
            <a:r>
              <a:rPr lang="de-CH" dirty="0"/>
              <a:t> </a:t>
            </a:r>
            <a:r>
              <a:rPr lang="de-CH" dirty="0" err="1"/>
              <a:t>chosen</a:t>
            </a:r>
            <a:r>
              <a:rPr lang="de-CH" dirty="0"/>
              <a:t> </a:t>
            </a:r>
            <a:r>
              <a:rPr lang="de-CH" dirty="0" err="1"/>
              <a:t>nodes</a:t>
            </a:r>
            <a:r>
              <a:rPr lang="de-CH" dirty="0"/>
              <a:t> in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country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Repeat </a:t>
            </a:r>
            <a:r>
              <a:rPr lang="de-CH" dirty="0" err="1"/>
              <a:t>steps</a:t>
            </a:r>
            <a:r>
              <a:rPr lang="de-CH" dirty="0"/>
              <a:t> 1 </a:t>
            </a:r>
            <a:r>
              <a:rPr lang="de-CH" dirty="0" err="1"/>
              <a:t>to</a:t>
            </a:r>
            <a:r>
              <a:rPr lang="de-CH" dirty="0"/>
              <a:t> 3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sector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 per </a:t>
            </a:r>
            <a:r>
              <a:rPr lang="de-CH" dirty="0" err="1"/>
              <a:t>country</a:t>
            </a:r>
            <a:r>
              <a:rPr lang="de-CH" dirty="0"/>
              <a:t> (apart form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consumption</a:t>
            </a:r>
            <a:r>
              <a:rPr lang="de-CH" dirty="0"/>
              <a:t> </a:t>
            </a:r>
            <a:r>
              <a:rPr lang="de-CH" dirty="0" err="1"/>
              <a:t>node</a:t>
            </a:r>
            <a:r>
              <a:rPr lang="de-CH" dirty="0"/>
              <a:t>).</a:t>
            </a:r>
          </a:p>
          <a:p>
            <a:pPr marL="0" indent="0">
              <a:buNone/>
            </a:pPr>
            <a:r>
              <a:rPr lang="de-CH" dirty="0"/>
              <a:t>Repeat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above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times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report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average</a:t>
            </a:r>
            <a:r>
              <a:rPr lang="de-CH" dirty="0"/>
              <a:t> </a:t>
            </a:r>
            <a:r>
              <a:rPr lang="de-CH" dirty="0" err="1"/>
              <a:t>result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a smooth </a:t>
            </a:r>
            <a:r>
              <a:rPr lang="de-CH" dirty="0" err="1"/>
              <a:t>curve</a:t>
            </a:r>
            <a:r>
              <a:rPr lang="de-CH" dirty="0"/>
              <a:t>.</a:t>
            </a:r>
            <a:endParaRPr lang="en-US" dirty="0"/>
          </a:p>
        </p:txBody>
      </p:sp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068256"/>
              </p:ext>
            </p:extLst>
          </p:nvPr>
        </p:nvGraphicFramePr>
        <p:xfrm>
          <a:off x="633413" y="4193232"/>
          <a:ext cx="7877174" cy="236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207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Maxium</a:t>
            </a:r>
            <a:r>
              <a:rPr lang="de-CH" dirty="0"/>
              <a:t> 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Maximum Flow </a:t>
            </a:r>
            <a:r>
              <a:rPr lang="de-CH" dirty="0" err="1"/>
              <a:t>problem</a:t>
            </a:r>
            <a:r>
              <a:rPr lang="de-CH" dirty="0"/>
              <a:t>: </a:t>
            </a:r>
            <a:r>
              <a:rPr lang="de-CH" dirty="0" err="1"/>
              <a:t>what’s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maximum</a:t>
            </a:r>
            <a:r>
              <a:rPr lang="de-CH" dirty="0"/>
              <a:t> </a:t>
            </a:r>
            <a:r>
              <a:rPr lang="de-CH" dirty="0" err="1"/>
              <a:t>flow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given</a:t>
            </a:r>
            <a:r>
              <a:rPr lang="de-CH" dirty="0"/>
              <a:t> </a:t>
            </a:r>
            <a:r>
              <a:rPr lang="de-CH" dirty="0" err="1"/>
              <a:t>nodes</a:t>
            </a:r>
            <a:r>
              <a:rPr lang="de-CH" dirty="0"/>
              <a:t> in a </a:t>
            </a:r>
            <a:r>
              <a:rPr lang="de-CH" dirty="0" err="1"/>
              <a:t>directed</a:t>
            </a:r>
            <a:r>
              <a:rPr lang="de-CH" dirty="0"/>
              <a:t>, </a:t>
            </a:r>
            <a:r>
              <a:rPr lang="de-CH" dirty="0" err="1"/>
              <a:t>weighted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?</a:t>
            </a:r>
          </a:p>
          <a:p>
            <a:r>
              <a:rPr lang="de-CH" dirty="0"/>
              <a:t>Edmonds-</a:t>
            </a:r>
            <a:r>
              <a:rPr lang="de-CH" dirty="0" err="1"/>
              <a:t>Karp</a:t>
            </a:r>
            <a:r>
              <a:rPr lang="de-CH" dirty="0"/>
              <a:t> </a:t>
            </a:r>
            <a:r>
              <a:rPr lang="de-CH" dirty="0" err="1"/>
              <a:t>algorithm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solve</a:t>
            </a:r>
            <a:r>
              <a:rPr lang="de-CH" dirty="0"/>
              <a:t> it.</a:t>
            </a:r>
          </a:p>
          <a:p>
            <a:r>
              <a:rPr lang="de-CH" dirty="0"/>
              <a:t>Problem: not </a:t>
            </a:r>
            <a:r>
              <a:rPr lang="de-CH" dirty="0" err="1"/>
              <a:t>helpful</a:t>
            </a:r>
            <a:r>
              <a:rPr lang="de-CH" dirty="0"/>
              <a:t>. </a:t>
            </a:r>
            <a:r>
              <a:rPr lang="de-CH" dirty="0" err="1"/>
              <a:t>Provided</a:t>
            </a:r>
            <a:r>
              <a:rPr lang="de-CH" dirty="0"/>
              <a:t> </a:t>
            </a:r>
            <a:r>
              <a:rPr lang="de-CH" dirty="0" err="1"/>
              <a:t>theoretical</a:t>
            </a:r>
            <a:r>
              <a:rPr lang="de-CH" dirty="0"/>
              <a:t> </a:t>
            </a:r>
            <a:r>
              <a:rPr lang="de-CH" dirty="0" err="1"/>
              <a:t>bounds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reuse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too</a:t>
            </a:r>
            <a:r>
              <a:rPr lang="de-CH" dirty="0"/>
              <a:t> </a:t>
            </a:r>
            <a:r>
              <a:rPr lang="de-CH" dirty="0" err="1"/>
              <a:t>wide</a:t>
            </a:r>
            <a:r>
              <a:rPr lang="de-CH" dirty="0"/>
              <a:t>, </a:t>
            </a:r>
            <a:r>
              <a:rPr lang="de-CH" dirty="0" err="1"/>
              <a:t>restricting</a:t>
            </a:r>
            <a:r>
              <a:rPr lang="de-CH" dirty="0"/>
              <a:t> </a:t>
            </a:r>
            <a:r>
              <a:rPr lang="de-CH" dirty="0" err="1"/>
              <a:t>processing</a:t>
            </a:r>
            <a:r>
              <a:rPr lang="de-CH" dirty="0"/>
              <a:t> </a:t>
            </a:r>
            <a:r>
              <a:rPr lang="de-CH" dirty="0" err="1"/>
              <a:t>trade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a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percent</a:t>
            </a:r>
            <a:r>
              <a:rPr lang="de-CH" dirty="0"/>
              <a:t>.</a:t>
            </a:r>
          </a:p>
          <a:p>
            <a:r>
              <a:rPr lang="de-CH" dirty="0"/>
              <a:t>E.g.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imports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80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exports</a:t>
            </a:r>
            <a:r>
              <a:rPr lang="de-CH" dirty="0"/>
              <a:t> 100, </a:t>
            </a:r>
            <a:r>
              <a:rPr lang="de-CH" dirty="0" err="1"/>
              <a:t>max</a:t>
            </a:r>
            <a:r>
              <a:rPr lang="de-CH" dirty="0"/>
              <a:t> </a:t>
            </a:r>
            <a:r>
              <a:rPr lang="de-CH" dirty="0" err="1"/>
              <a:t>flow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give</a:t>
            </a:r>
            <a:r>
              <a:rPr lang="de-CH" dirty="0"/>
              <a:t> a </a:t>
            </a:r>
            <a:r>
              <a:rPr lang="de-CH" dirty="0" err="1"/>
              <a:t>maximum</a:t>
            </a:r>
            <a:r>
              <a:rPr lang="de-CH" dirty="0"/>
              <a:t> </a:t>
            </a: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reuse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77% </a:t>
            </a:r>
            <a:r>
              <a:rPr lang="de-CH" dirty="0" err="1"/>
              <a:t>and</a:t>
            </a:r>
            <a:r>
              <a:rPr lang="de-CH" dirty="0"/>
              <a:t> a </a:t>
            </a:r>
            <a:r>
              <a:rPr lang="de-CH" dirty="0" err="1"/>
              <a:t>minimum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2%.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0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867</Words>
  <Application>Microsoft Office PowerPoint</Application>
  <PresentationFormat>Bildschirmpräsentation (4:3)</PresentationFormat>
  <Paragraphs>92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Scale-Invariant Export Contents from I/O Tables</vt:lpstr>
      <vt:lpstr>Research Question</vt:lpstr>
      <vt:lpstr>Definition: Import Reuse</vt:lpstr>
      <vt:lpstr>Problem: standard approach is not scale-invariant</vt:lpstr>
      <vt:lpstr>Fractal structure?</vt:lpstr>
      <vt:lpstr>Graph View</vt:lpstr>
      <vt:lpstr>Merging Two Nodes</vt:lpstr>
      <vt:lpstr>Resolution Curve Construction</vt:lpstr>
      <vt:lpstr>Maxium Flow</vt:lpstr>
      <vt:lpstr>Adaptive Approach</vt:lpstr>
      <vt:lpstr>Adaptive Approach Scale-Invariance</vt:lpstr>
      <vt:lpstr>Resulting Import Reuse</vt:lpstr>
      <vt:lpstr>Processing Trade Propensity</vt:lpstr>
      <vt:lpstr>Indonesian Exports</vt:lpstr>
      <vt:lpstr>French Exports</vt:lpstr>
      <vt:lpstr>Empirical Model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Reasonable?</vt:lpstr>
      <vt:lpstr>Publishable?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Luzius Meisser</dc:creator>
  <cp:lastModifiedBy>Luzius Meisser</cp:lastModifiedBy>
  <cp:revision>34</cp:revision>
  <dcterms:created xsi:type="dcterms:W3CDTF">2016-05-25T07:41:38Z</dcterms:created>
  <dcterms:modified xsi:type="dcterms:W3CDTF">2016-05-26T19:28:40Z</dcterms:modified>
</cp:coreProperties>
</file>