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7"/>
  </p:notesMasterIdLst>
  <p:handoutMasterIdLst>
    <p:handoutMasterId r:id="rId48"/>
  </p:handoutMasterIdLst>
  <p:sldIdLst>
    <p:sldId id="529" r:id="rId2"/>
    <p:sldId id="531" r:id="rId3"/>
    <p:sldId id="532" r:id="rId4"/>
    <p:sldId id="542" r:id="rId5"/>
    <p:sldId id="534" r:id="rId6"/>
    <p:sldId id="533" r:id="rId7"/>
    <p:sldId id="566" r:id="rId8"/>
    <p:sldId id="568" r:id="rId9"/>
    <p:sldId id="551" r:id="rId10"/>
    <p:sldId id="567" r:id="rId11"/>
    <p:sldId id="570" r:id="rId12"/>
    <p:sldId id="577" r:id="rId13"/>
    <p:sldId id="578" r:id="rId14"/>
    <p:sldId id="569" r:id="rId15"/>
    <p:sldId id="552" r:id="rId16"/>
    <p:sldId id="553" r:id="rId17"/>
    <p:sldId id="535" r:id="rId18"/>
    <p:sldId id="544" r:id="rId19"/>
    <p:sldId id="545" r:id="rId20"/>
    <p:sldId id="546" r:id="rId21"/>
    <p:sldId id="548" r:id="rId22"/>
    <p:sldId id="547" r:id="rId23"/>
    <p:sldId id="549" r:id="rId24"/>
    <p:sldId id="550" r:id="rId25"/>
    <p:sldId id="537" r:id="rId26"/>
    <p:sldId id="555" r:id="rId27"/>
    <p:sldId id="556" r:id="rId28"/>
    <p:sldId id="557" r:id="rId29"/>
    <p:sldId id="558" r:id="rId30"/>
    <p:sldId id="559" r:id="rId31"/>
    <p:sldId id="536" r:id="rId32"/>
    <p:sldId id="560" r:id="rId33"/>
    <p:sldId id="561" r:id="rId34"/>
    <p:sldId id="538" r:id="rId35"/>
    <p:sldId id="571" r:id="rId36"/>
    <p:sldId id="572" r:id="rId37"/>
    <p:sldId id="563" r:id="rId38"/>
    <p:sldId id="565" r:id="rId39"/>
    <p:sldId id="539" r:id="rId40"/>
    <p:sldId id="564" r:id="rId41"/>
    <p:sldId id="541" r:id="rId42"/>
    <p:sldId id="573" r:id="rId43"/>
    <p:sldId id="574" r:id="rId44"/>
    <p:sldId id="576" r:id="rId45"/>
    <p:sldId id="575" r:id="rId46"/>
  </p:sldIdLst>
  <p:sldSz cx="9144000" cy="6858000" type="screen4x3"/>
  <p:notesSz cx="6788150" cy="9917113"/>
  <p:defaultTextStyle>
    <a:defPPr>
      <a:defRPr lang="en-US"/>
    </a:defPPr>
    <a:lvl1pPr algn="l" rtl="0" eaLnBrk="0" fontAlgn="base" hangingPunct="0">
      <a:spcBef>
        <a:spcPct val="0"/>
      </a:spcBef>
      <a:spcAft>
        <a:spcPct val="0"/>
      </a:spcAft>
      <a:defRPr sz="2000" kern="1200">
        <a:solidFill>
          <a:schemeClr val="tx1"/>
        </a:solidFill>
        <a:latin typeface="AvantGarde Md BT"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vantGarde Md BT"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vantGarde Md BT"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vantGarde Md BT"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vantGarde Md BT" pitchFamily="34" charset="0"/>
        <a:ea typeface="+mn-ea"/>
        <a:cs typeface="+mn-cs"/>
      </a:defRPr>
    </a:lvl5pPr>
    <a:lvl6pPr marL="2286000" algn="l" defTabSz="914400" rtl="0" eaLnBrk="1" latinLnBrk="0" hangingPunct="1">
      <a:defRPr sz="2000" kern="1200">
        <a:solidFill>
          <a:schemeClr val="tx1"/>
        </a:solidFill>
        <a:latin typeface="AvantGarde Md BT" pitchFamily="34" charset="0"/>
        <a:ea typeface="+mn-ea"/>
        <a:cs typeface="+mn-cs"/>
      </a:defRPr>
    </a:lvl6pPr>
    <a:lvl7pPr marL="2743200" algn="l" defTabSz="914400" rtl="0" eaLnBrk="1" latinLnBrk="0" hangingPunct="1">
      <a:defRPr sz="2000" kern="1200">
        <a:solidFill>
          <a:schemeClr val="tx1"/>
        </a:solidFill>
        <a:latin typeface="AvantGarde Md BT" pitchFamily="34" charset="0"/>
        <a:ea typeface="+mn-ea"/>
        <a:cs typeface="+mn-cs"/>
      </a:defRPr>
    </a:lvl7pPr>
    <a:lvl8pPr marL="3200400" algn="l" defTabSz="914400" rtl="0" eaLnBrk="1" latinLnBrk="0" hangingPunct="1">
      <a:defRPr sz="2000" kern="1200">
        <a:solidFill>
          <a:schemeClr val="tx1"/>
        </a:solidFill>
        <a:latin typeface="AvantGarde Md BT" pitchFamily="34" charset="0"/>
        <a:ea typeface="+mn-ea"/>
        <a:cs typeface="+mn-cs"/>
      </a:defRPr>
    </a:lvl8pPr>
    <a:lvl9pPr marL="3657600" algn="l" defTabSz="914400" rtl="0" eaLnBrk="1" latinLnBrk="0" hangingPunct="1">
      <a:defRPr sz="2000" kern="1200">
        <a:solidFill>
          <a:schemeClr val="tx1"/>
        </a:solidFill>
        <a:latin typeface="AvantGarde Md BT" pitchFamily="34" charset="0"/>
        <a:ea typeface="+mn-ea"/>
        <a:cs typeface="+mn-cs"/>
      </a:defRPr>
    </a:lvl9pPr>
  </p:defaultTextStyle>
  <p:extLst>
    <p:ext uri="{EFAFB233-063F-42B5-8137-9DF3F51BA10A}">
      <p15:sldGuideLst xmlns="" xmlns:p15="http://schemas.microsoft.com/office/powerpoint/2012/main">
        <p15:guide id="2" pos="2631"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0C0C0"/>
    <a:srgbClr val="00008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77149" autoAdjust="0"/>
  </p:normalViewPr>
  <p:slideViewPr>
    <p:cSldViewPr snapToGrid="0" showGuides="1">
      <p:cViewPr>
        <p:scale>
          <a:sx n="113" d="100"/>
          <a:sy n="113" d="100"/>
        </p:scale>
        <p:origin x="-1584" y="840"/>
      </p:cViewPr>
      <p:guideLst>
        <p:guide orient="horz" pos="2183"/>
        <p:guide pos="2631"/>
      </p:guideLst>
    </p:cSldViewPr>
  </p:slideViewPr>
  <p:outlineViewPr>
    <p:cViewPr>
      <p:scale>
        <a:sx n="33" d="100"/>
        <a:sy n="33" d="100"/>
      </p:scale>
      <p:origin x="0" y="-57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de-DE"/>
          </a:p>
        </p:txBody>
      </p:sp>
      <p:sp>
        <p:nvSpPr>
          <p:cNvPr id="29699" name="Rectangle 3"/>
          <p:cNvSpPr>
            <a:spLocks noGrp="1" noChangeArrowheads="1"/>
          </p:cNvSpPr>
          <p:nvPr>
            <p:ph type="dt" sz="quarter" idx="1"/>
          </p:nvPr>
        </p:nvSpPr>
        <p:spPr bwMode="auto">
          <a:xfrm>
            <a:off x="3844925"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de-DE"/>
          </a:p>
        </p:txBody>
      </p:sp>
      <p:sp>
        <p:nvSpPr>
          <p:cNvPr id="29700" name="Rectangle 4"/>
          <p:cNvSpPr>
            <a:spLocks noGrp="1" noChangeArrowheads="1"/>
          </p:cNvSpPr>
          <p:nvPr>
            <p:ph type="ftr" sz="quarter" idx="2"/>
          </p:nvPr>
        </p:nvSpPr>
        <p:spPr bwMode="auto">
          <a:xfrm>
            <a:off x="0"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de-DE"/>
          </a:p>
        </p:txBody>
      </p:sp>
      <p:sp>
        <p:nvSpPr>
          <p:cNvPr id="29701" name="Rectangle 5"/>
          <p:cNvSpPr>
            <a:spLocks noGrp="1" noChangeArrowheads="1"/>
          </p:cNvSpPr>
          <p:nvPr>
            <p:ph type="sldNum" sz="quarter" idx="3"/>
          </p:nvPr>
        </p:nvSpPr>
        <p:spPr bwMode="auto">
          <a:xfrm>
            <a:off x="3844925"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9C98EB3-6C16-4985-8C0E-90151B6EFEF6}" type="slidenum">
              <a:rPr lang="de-DE"/>
              <a:pPr>
                <a:defRPr/>
              </a:pPr>
              <a:t>‹Nr.›</a:t>
            </a:fld>
            <a:endParaRPr lang="de-DE"/>
          </a:p>
        </p:txBody>
      </p:sp>
    </p:spTree>
    <p:extLst>
      <p:ext uri="{BB962C8B-B14F-4D97-AF65-F5344CB8AC3E}">
        <p14:creationId xmlns:p14="http://schemas.microsoft.com/office/powerpoint/2010/main" val="2432067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9219" name="Rectangle 3"/>
          <p:cNvSpPr>
            <a:spLocks noGrp="1" noChangeArrowheads="1"/>
          </p:cNvSpPr>
          <p:nvPr>
            <p:ph type="dt" idx="1"/>
          </p:nvPr>
        </p:nvSpPr>
        <p:spPr bwMode="auto">
          <a:xfrm>
            <a:off x="3844925"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15988" y="744538"/>
            <a:ext cx="4957762" cy="3717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9450" y="4710113"/>
            <a:ext cx="542925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9222" name="Rectangle 6"/>
          <p:cNvSpPr>
            <a:spLocks noGrp="1" noChangeArrowheads="1"/>
          </p:cNvSpPr>
          <p:nvPr>
            <p:ph type="ftr" sz="quarter" idx="4"/>
          </p:nvPr>
        </p:nvSpPr>
        <p:spPr bwMode="auto">
          <a:xfrm>
            <a:off x="0"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44925"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30181E-5D2A-4521-AB62-A5DCDF40FEAF}" type="slidenum">
              <a:rPr lang="en-US"/>
              <a:pPr>
                <a:defRPr/>
              </a:pPr>
              <a:t>‹Nr.›</a:t>
            </a:fld>
            <a:endParaRPr lang="en-US"/>
          </a:p>
        </p:txBody>
      </p:sp>
    </p:spTree>
    <p:extLst>
      <p:ext uri="{BB962C8B-B14F-4D97-AF65-F5344CB8AC3E}">
        <p14:creationId xmlns:p14="http://schemas.microsoft.com/office/powerpoint/2010/main" val="1371922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Expected_valu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en.wikipedia.org/wiki/Random_variable" TargetMode="External"/><Relationship Id="rId4" Type="http://schemas.openxmlformats.org/officeDocument/2006/relationships/hyperlink" Target="https://en.wikipedia.org/wiki/Deviation_(statistics)"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2 </a:t>
            </a:r>
            <a:r>
              <a:rPr lang="de-DE" dirty="0" err="1" smtClean="0"/>
              <a:t>cognitive</a:t>
            </a:r>
            <a:r>
              <a:rPr lang="de-DE" baseline="0" dirty="0" smtClean="0"/>
              <a:t> </a:t>
            </a:r>
            <a:r>
              <a:rPr lang="de-DE" baseline="0" dirty="0" err="1" smtClean="0"/>
              <a:t>tasks</a:t>
            </a:r>
            <a:r>
              <a:rPr lang="de-DE" baseline="0" dirty="0" smtClean="0"/>
              <a:t> </a:t>
            </a:r>
            <a:r>
              <a:rPr lang="de-DE" baseline="0" dirty="0" err="1" smtClean="0"/>
              <a:t>to</a:t>
            </a:r>
            <a:r>
              <a:rPr lang="de-DE" baseline="0" dirty="0" smtClean="0"/>
              <a:t> </a:t>
            </a:r>
            <a:r>
              <a:rPr lang="de-DE" baseline="0" dirty="0" err="1" smtClean="0"/>
              <a:t>induce</a:t>
            </a:r>
            <a:r>
              <a:rPr lang="de-DE" baseline="0" dirty="0" smtClean="0"/>
              <a:t> stress </a:t>
            </a:r>
            <a:r>
              <a:rPr lang="de-DE" baseline="0" dirty="0" err="1" smtClean="0"/>
              <a:t>by</a:t>
            </a:r>
            <a:r>
              <a:rPr lang="de-DE" baseline="0" dirty="0" smtClean="0"/>
              <a:t> </a:t>
            </a:r>
            <a:r>
              <a:rPr lang="de-DE" baseline="0" dirty="0" err="1" smtClean="0"/>
              <a:t>presenting</a:t>
            </a:r>
            <a:r>
              <a:rPr lang="de-DE" baseline="0" dirty="0" smtClean="0"/>
              <a:t> different </a:t>
            </a:r>
            <a:r>
              <a:rPr lang="de-DE" baseline="0" dirty="0" err="1" smtClean="0"/>
              <a:t>level</a:t>
            </a:r>
            <a:r>
              <a:rPr lang="de-DE" baseline="0" dirty="0" smtClean="0"/>
              <a:t> </a:t>
            </a:r>
            <a:r>
              <a:rPr lang="de-DE" baseline="0" dirty="0" err="1" smtClean="0"/>
              <a:t>of</a:t>
            </a:r>
            <a:r>
              <a:rPr lang="de-DE" baseline="0" dirty="0" smtClean="0"/>
              <a:t> </a:t>
            </a:r>
            <a:r>
              <a:rPr lang="de-DE" baseline="0" dirty="0" err="1" smtClean="0"/>
              <a:t>workload</a:t>
            </a:r>
            <a:endParaRPr lang="de-DE" baseline="0" dirty="0" smtClean="0"/>
          </a:p>
          <a:p>
            <a:endParaRPr lang="de-DE" baseline="0" dirty="0" smtClean="0"/>
          </a:p>
          <a:p>
            <a:r>
              <a:rPr lang="de-DE" baseline="0" dirty="0" err="1" smtClean="0"/>
              <a:t>Stroop</a:t>
            </a:r>
            <a:r>
              <a:rPr lang="de-DE" baseline="0" dirty="0" smtClean="0"/>
              <a:t> </a:t>
            </a:r>
            <a:r>
              <a:rPr lang="de-DE" baseline="0" dirty="0" err="1" smtClean="0"/>
              <a:t>test</a:t>
            </a:r>
            <a:r>
              <a:rPr lang="de-DE" baseline="0" dirty="0" smtClean="0"/>
              <a:t>: </a:t>
            </a:r>
            <a:r>
              <a:rPr lang="en-GB" sz="1200" b="0" i="0" u="none" strike="noStrike" kern="1200" baseline="0" dirty="0" smtClean="0">
                <a:solidFill>
                  <a:schemeClr val="tx1"/>
                </a:solidFill>
                <a:latin typeface="Arial" panose="020B0604020202020204" pitchFamily="34" charset="0"/>
                <a:ea typeface="+mn-ea"/>
                <a:cs typeface="+mn-cs"/>
              </a:rPr>
              <a:t>naming </a:t>
            </a:r>
            <a:r>
              <a:rPr lang="en-GB" sz="1200" b="0" i="0" u="none" strike="noStrike" kern="1200" baseline="0" dirty="0" err="1" smtClean="0">
                <a:solidFill>
                  <a:schemeClr val="tx1"/>
                </a:solidFill>
                <a:latin typeface="Arial" panose="020B0604020202020204" pitchFamily="34" charset="0"/>
                <a:ea typeface="+mn-ea"/>
                <a:cs typeface="+mn-cs"/>
              </a:rPr>
              <a:t>colors</a:t>
            </a:r>
            <a:r>
              <a:rPr lang="en-GB" sz="1200" b="0" i="0" u="none" strike="noStrike" kern="1200" baseline="0" dirty="0" smtClean="0">
                <a:solidFill>
                  <a:schemeClr val="tx1"/>
                </a:solidFill>
                <a:latin typeface="Arial" panose="020B0604020202020204" pitchFamily="34" charset="0"/>
                <a:ea typeface="+mn-ea"/>
                <a:cs typeface="+mn-cs"/>
              </a:rPr>
              <a:t> used to write an incongruous </a:t>
            </a:r>
            <a:r>
              <a:rPr lang="en-GB" sz="1200" b="0" i="0" u="none" strike="noStrike" kern="1200" baseline="0" dirty="0" err="1" smtClean="0">
                <a:solidFill>
                  <a:schemeClr val="tx1"/>
                </a:solidFill>
                <a:latin typeface="Arial" panose="020B0604020202020204" pitchFamily="34" charset="0"/>
                <a:ea typeface="+mn-ea"/>
                <a:cs typeface="+mn-cs"/>
              </a:rPr>
              <a:t>color</a:t>
            </a:r>
            <a:r>
              <a:rPr lang="en-GB" sz="1200" b="0" i="0" u="none" strike="noStrike" kern="1200" baseline="0" dirty="0" smtClean="0">
                <a:solidFill>
                  <a:schemeClr val="tx1"/>
                </a:solidFill>
                <a:latin typeface="Arial" panose="020B0604020202020204" pitchFamily="34" charset="0"/>
                <a:ea typeface="+mn-ea"/>
                <a:cs typeface="+mn-cs"/>
              </a:rPr>
              <a:t> name. task requires subjects to override a reading response. This conflict interference</a:t>
            </a:r>
          </a:p>
          <a:p>
            <a:r>
              <a:rPr lang="en-GB" sz="1200" b="0" i="0" u="none" strike="noStrike" kern="1200" baseline="0" dirty="0" smtClean="0">
                <a:solidFill>
                  <a:schemeClr val="tx1"/>
                </a:solidFill>
                <a:latin typeface="Arial" panose="020B0604020202020204" pitchFamily="34" charset="0"/>
                <a:ea typeface="+mn-ea"/>
                <a:cs typeface="+mn-cs"/>
              </a:rPr>
              <a:t>situation is called the Stroop Effect</a:t>
            </a:r>
            <a:endParaRPr lang="de-DE" baseline="0" dirty="0" smtClean="0"/>
          </a:p>
          <a:p>
            <a:endParaRPr lang="de-DE" baseline="0" dirty="0" smtClean="0"/>
          </a:p>
          <a:p>
            <a:endParaRPr lang="de-DE" baseline="0" dirty="0" smtClean="0"/>
          </a:p>
          <a:p>
            <a:r>
              <a:rPr lang="de-DE" baseline="0" dirty="0" smtClean="0"/>
              <a:t>Visual </a:t>
            </a:r>
            <a:r>
              <a:rPr lang="de-DE" baseline="0" dirty="0" err="1" smtClean="0"/>
              <a:t>stimulation</a:t>
            </a:r>
            <a:r>
              <a:rPr lang="de-DE" baseline="0" dirty="0" smtClean="0"/>
              <a:t> </a:t>
            </a:r>
            <a:r>
              <a:rPr lang="de-DE" baseline="0" dirty="0" err="1" smtClean="0"/>
              <a:t>for</a:t>
            </a:r>
            <a:r>
              <a:rPr lang="de-DE" baseline="0" dirty="0" smtClean="0"/>
              <a:t> </a:t>
            </a:r>
            <a:r>
              <a:rPr lang="de-DE" baseline="0" dirty="0" err="1" smtClean="0"/>
              <a:t>emotion</a:t>
            </a:r>
            <a:r>
              <a:rPr lang="de-DE" baseline="0" dirty="0" smtClean="0"/>
              <a:t> </a:t>
            </a:r>
            <a:r>
              <a:rPr lang="de-DE" baseline="0" dirty="0" err="1" smtClean="0"/>
              <a:t>elicitation</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Data </a:t>
            </a:r>
            <a:r>
              <a:rPr lang="de-DE" dirty="0" err="1" smtClean="0"/>
              <a:t>Extraction</a:t>
            </a:r>
            <a:r>
              <a:rPr lang="de-DE" dirty="0" smtClean="0"/>
              <a:t>:</a:t>
            </a:r>
            <a:r>
              <a:rPr lang="de-DE" baseline="0" dirty="0" smtClean="0"/>
              <a:t> Access </a:t>
            </a:r>
            <a:r>
              <a:rPr lang="de-DE" baseline="0" dirty="0" err="1" smtClean="0"/>
              <a:t>raw</a:t>
            </a:r>
            <a:r>
              <a:rPr lang="de-DE" baseline="0" dirty="0" smtClean="0"/>
              <a:t> </a:t>
            </a:r>
            <a:r>
              <a:rPr lang="de-DE" baseline="0" dirty="0" err="1" smtClean="0"/>
              <a:t>signal</a:t>
            </a:r>
            <a:r>
              <a:rPr lang="de-DE" baseline="0" dirty="0" smtClean="0"/>
              <a:t> </a:t>
            </a:r>
            <a:r>
              <a:rPr lang="de-DE" baseline="0" dirty="0" err="1" smtClean="0"/>
              <a:t>data</a:t>
            </a:r>
            <a:r>
              <a:rPr lang="de-DE" baseline="0" dirty="0" smtClean="0"/>
              <a:t> </a:t>
            </a:r>
            <a:r>
              <a:rPr lang="de-DE" baseline="0" dirty="0" err="1" smtClean="0"/>
              <a:t>recorded</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E4</a:t>
            </a:r>
          </a:p>
          <a:p>
            <a:endParaRPr lang="de-DE" baseline="0" dirty="0" smtClean="0"/>
          </a:p>
          <a:p>
            <a:r>
              <a:rPr lang="de-DE" baseline="0" dirty="0" smtClean="0"/>
              <a:t>&lt;- </a:t>
            </a:r>
            <a:r>
              <a:rPr lang="de-DE" baseline="0" dirty="0" err="1" smtClean="0"/>
              <a:t>using</a:t>
            </a:r>
            <a:r>
              <a:rPr lang="de-DE" baseline="0" dirty="0" smtClean="0"/>
              <a:t> Streaming </a:t>
            </a:r>
            <a:r>
              <a:rPr lang="de-DE" baseline="0" dirty="0" err="1" smtClean="0"/>
              <a:t>server</a:t>
            </a:r>
            <a:r>
              <a:rPr lang="de-DE" baseline="0" dirty="0" smtClean="0"/>
              <a:t> App, Bluetooth </a:t>
            </a:r>
            <a:r>
              <a:rPr lang="de-DE" baseline="0" dirty="0" err="1" smtClean="0"/>
              <a:t>dongle</a:t>
            </a:r>
            <a:r>
              <a:rPr lang="de-DE" baseline="0" dirty="0" smtClean="0"/>
              <a:t> </a:t>
            </a:r>
            <a:r>
              <a:rPr lang="de-DE" baseline="0" dirty="0" err="1" smtClean="0"/>
              <a:t>and</a:t>
            </a:r>
            <a:r>
              <a:rPr lang="de-DE" baseline="0" dirty="0" smtClean="0"/>
              <a:t> TCP Client (</a:t>
            </a:r>
            <a:r>
              <a:rPr lang="de-DE" baseline="0" dirty="0" err="1" smtClean="0"/>
              <a:t>implemented</a:t>
            </a:r>
            <a:r>
              <a:rPr lang="de-DE" baseline="0" dirty="0" smtClean="0"/>
              <a:t> in </a:t>
            </a:r>
            <a:r>
              <a:rPr lang="de-DE" baseline="0" dirty="0" err="1" smtClean="0"/>
              <a:t>matlab</a:t>
            </a:r>
            <a:r>
              <a:rPr lang="de-DE" baseline="0" dirty="0" smtClean="0"/>
              <a:t>)</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Filtering</a:t>
            </a:r>
            <a:r>
              <a:rPr lang="de-DE" dirty="0" smtClean="0"/>
              <a:t> </a:t>
            </a:r>
            <a:r>
              <a:rPr lang="de-DE" dirty="0" err="1" smtClean="0"/>
              <a:t>for</a:t>
            </a:r>
            <a:r>
              <a:rPr lang="de-DE" dirty="0" smtClean="0"/>
              <a:t> GSR/ST : </a:t>
            </a:r>
            <a:r>
              <a:rPr lang="de-DE" dirty="0" err="1" smtClean="0"/>
              <a:t>zero</a:t>
            </a:r>
            <a:r>
              <a:rPr lang="de-DE" dirty="0" smtClean="0"/>
              <a:t> </a:t>
            </a:r>
            <a:r>
              <a:rPr lang="de-DE" dirty="0" err="1" smtClean="0"/>
              <a:t>phase</a:t>
            </a:r>
            <a:r>
              <a:rPr lang="de-DE" dirty="0" smtClean="0"/>
              <a:t> </a:t>
            </a:r>
            <a:r>
              <a:rPr lang="de-DE" dirty="0" err="1" smtClean="0"/>
              <a:t>fourth</a:t>
            </a:r>
            <a:r>
              <a:rPr lang="de-DE" dirty="0" smtClean="0"/>
              <a:t> </a:t>
            </a:r>
            <a:r>
              <a:rPr lang="de-DE" dirty="0" err="1" smtClean="0"/>
              <a:t>order</a:t>
            </a:r>
            <a:r>
              <a:rPr lang="de-DE" dirty="0" smtClean="0"/>
              <a:t> </a:t>
            </a:r>
            <a:r>
              <a:rPr lang="de-DE" dirty="0" err="1" smtClean="0"/>
              <a:t>Butterworth</a:t>
            </a:r>
            <a:r>
              <a:rPr lang="de-DE" dirty="0" smtClean="0"/>
              <a:t> </a:t>
            </a:r>
            <a:r>
              <a:rPr lang="de-DE" dirty="0" err="1" smtClean="0"/>
              <a:t>filter</a:t>
            </a:r>
            <a:r>
              <a:rPr lang="de-DE" dirty="0" smtClean="0"/>
              <a:t>, </a:t>
            </a:r>
            <a:r>
              <a:rPr lang="de-DE" dirty="0" err="1" smtClean="0"/>
              <a:t>cutoff</a:t>
            </a:r>
            <a:r>
              <a:rPr lang="de-DE" dirty="0" smtClean="0"/>
              <a:t> 1.0Hz</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err="1" smtClean="0">
                <a:solidFill>
                  <a:schemeClr val="tx1"/>
                </a:solidFill>
                <a:latin typeface="Arial" panose="020B0604020202020204" pitchFamily="34" charset="0"/>
                <a:ea typeface="+mn-ea"/>
                <a:cs typeface="+mn-cs"/>
              </a:rPr>
              <a:t>Elgendi</a:t>
            </a:r>
            <a:r>
              <a:rPr lang="de-DE" sz="1200" b="0" i="0" u="none" strike="noStrike" kern="1200" baseline="0" dirty="0" smtClean="0">
                <a:solidFill>
                  <a:schemeClr val="tx1"/>
                </a:solidFill>
                <a:latin typeface="Arial" panose="020B0604020202020204" pitchFamily="34" charset="0"/>
                <a:ea typeface="+mn-ea"/>
                <a:cs typeface="+mn-cs"/>
              </a:rPr>
              <a:t> et al 2013</a:t>
            </a:r>
            <a:endParaRPr lang="en-GB" sz="1200" b="0" i="0" u="none" strike="noStrike" kern="1200" baseline="0" dirty="0" smtClean="0">
              <a:solidFill>
                <a:schemeClr val="tx1"/>
              </a:solidFill>
              <a:latin typeface="Arial" panose="020B0604020202020204" pitchFamily="34" charset="0"/>
              <a:ea typeface="+mn-ea"/>
              <a:cs typeface="+mn-cs"/>
            </a:endParaRPr>
          </a:p>
          <a:p>
            <a:endParaRPr lang="en-GB" sz="1200" b="0" i="0" u="none" strike="noStrike" kern="1200" baseline="0" dirty="0" smtClean="0">
              <a:solidFill>
                <a:schemeClr val="tx1"/>
              </a:solidFill>
              <a:latin typeface="Arial" panose="020B0604020202020204" pitchFamily="34" charset="0"/>
              <a:ea typeface="+mn-ea"/>
              <a:cs typeface="+mn-cs"/>
            </a:endParaRPr>
          </a:p>
          <a:p>
            <a:r>
              <a:rPr lang="en-GB" sz="1200" b="0" i="0" u="none" strike="noStrike" kern="1200" baseline="0" dirty="0" smtClean="0">
                <a:solidFill>
                  <a:schemeClr val="tx1"/>
                </a:solidFill>
                <a:latin typeface="Arial" panose="020B0604020202020204" pitchFamily="34" charset="0"/>
                <a:ea typeface="+mn-ea"/>
                <a:cs typeface="+mn-cs"/>
              </a:rPr>
              <a:t>Filtering,  to remove the baseline wander and high frequencies that do not contribute to the</a:t>
            </a:r>
          </a:p>
          <a:p>
            <a:r>
              <a:rPr lang="en-GB" sz="1200" b="0" i="0" u="none" strike="noStrike" kern="1200" baseline="0" dirty="0" smtClean="0">
                <a:solidFill>
                  <a:schemeClr val="tx1"/>
                </a:solidFill>
                <a:latin typeface="Arial" panose="020B0604020202020204" pitchFamily="34" charset="0"/>
                <a:ea typeface="+mn-ea"/>
                <a:cs typeface="+mn-cs"/>
              </a:rPr>
              <a:t>systolic peaks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Clipping, </a:t>
            </a:r>
            <a:r>
              <a:rPr lang="de-DE" dirty="0" err="1" smtClean="0"/>
              <a:t>keeping</a:t>
            </a:r>
            <a:r>
              <a:rPr lang="de-DE" dirty="0" smtClean="0"/>
              <a:t> </a:t>
            </a:r>
            <a:r>
              <a:rPr lang="de-DE" dirty="0" err="1" smtClean="0"/>
              <a:t>only</a:t>
            </a:r>
            <a:r>
              <a:rPr lang="de-DE" dirty="0" smtClean="0"/>
              <a:t> </a:t>
            </a:r>
            <a:r>
              <a:rPr lang="de-DE" dirty="0" err="1" smtClean="0"/>
              <a:t>the</a:t>
            </a:r>
            <a:r>
              <a:rPr lang="de-DE" dirty="0" smtClean="0"/>
              <a:t> </a:t>
            </a:r>
            <a:r>
              <a:rPr lang="de-DE" dirty="0" err="1" smtClean="0"/>
              <a:t>signal</a:t>
            </a:r>
            <a:r>
              <a:rPr lang="de-DE" dirty="0" smtClean="0"/>
              <a:t> </a:t>
            </a:r>
            <a:r>
              <a:rPr lang="de-DE" dirty="0" err="1" smtClean="0"/>
              <a:t>above</a:t>
            </a:r>
            <a:r>
              <a:rPr lang="de-DE" dirty="0" smtClean="0"/>
              <a:t> 0</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Squaring</a:t>
            </a:r>
            <a:r>
              <a:rPr lang="de-DE" dirty="0" smtClean="0"/>
              <a:t>,</a:t>
            </a:r>
            <a:r>
              <a:rPr lang="de-DE" baseline="0" dirty="0" smtClean="0"/>
              <a:t> </a:t>
            </a:r>
            <a:r>
              <a:rPr lang="de-DE" baseline="0" dirty="0" err="1" smtClean="0"/>
              <a:t>to</a:t>
            </a:r>
            <a:r>
              <a:rPr lang="de-DE" baseline="0" dirty="0" smtClean="0"/>
              <a:t> </a:t>
            </a:r>
            <a:r>
              <a:rPr lang="de-DE" baseline="0" dirty="0" err="1" smtClean="0"/>
              <a:t>emphasize</a:t>
            </a:r>
            <a:r>
              <a:rPr lang="de-DE" baseline="0" dirty="0" smtClean="0"/>
              <a:t> large </a:t>
            </a:r>
            <a:r>
              <a:rPr lang="de-DE" baseline="0" dirty="0" err="1" smtClean="0"/>
              <a:t>differences</a:t>
            </a:r>
            <a:r>
              <a:rPr lang="de-DE" baseline="0" dirty="0" smtClean="0"/>
              <a:t> </a:t>
            </a:r>
            <a:r>
              <a:rPr lang="de-DE" baseline="0" dirty="0" err="1" smtClean="0"/>
              <a:t>resulting</a:t>
            </a:r>
            <a:r>
              <a:rPr lang="de-DE" baseline="0" dirty="0" smtClean="0"/>
              <a:t> </a:t>
            </a:r>
            <a:r>
              <a:rPr lang="de-DE" baseline="0" dirty="0" err="1" smtClean="0"/>
              <a:t>from</a:t>
            </a:r>
            <a:r>
              <a:rPr lang="de-DE" baseline="0" dirty="0" smtClean="0"/>
              <a:t> </a:t>
            </a:r>
            <a:r>
              <a:rPr lang="de-DE" baseline="0" dirty="0" err="1" smtClean="0"/>
              <a:t>sytolic</a:t>
            </a:r>
            <a:r>
              <a:rPr lang="de-DE" baseline="0" dirty="0" smtClean="0"/>
              <a:t> </a:t>
            </a:r>
            <a:r>
              <a:rPr lang="de-DE" baseline="0" dirty="0" err="1" smtClean="0"/>
              <a:t>waves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Parameter </a:t>
            </a:r>
            <a:r>
              <a:rPr lang="de-DE" dirty="0" err="1" smtClean="0"/>
              <a:t>optimization</a:t>
            </a:r>
            <a:r>
              <a:rPr lang="de-DE" dirty="0" smtClean="0"/>
              <a:t>:</a:t>
            </a:r>
          </a:p>
          <a:p>
            <a:endParaRPr lang="de-DE" dirty="0" smtClean="0"/>
          </a:p>
          <a:p>
            <a:r>
              <a:rPr lang="de-DE" dirty="0" smtClean="0"/>
              <a:t>[</a:t>
            </a:r>
            <a:r>
              <a:rPr lang="de-DE" dirty="0" err="1" smtClean="0"/>
              <a:t>Elgendi</a:t>
            </a:r>
            <a:r>
              <a:rPr lang="de-DE" dirty="0" smtClean="0"/>
              <a:t> et al.</a:t>
            </a:r>
            <a:r>
              <a:rPr lang="de-DE" baseline="0" dirty="0" smtClean="0"/>
              <a:t> 2013]</a:t>
            </a:r>
          </a:p>
          <a:p>
            <a:endParaRPr lang="de-DE" dirty="0" smtClean="0"/>
          </a:p>
          <a:p>
            <a:r>
              <a:rPr lang="de-DE" dirty="0" smtClean="0"/>
              <a:t>Performance </a:t>
            </a:r>
            <a:r>
              <a:rPr lang="de-DE" dirty="0" err="1" smtClean="0"/>
              <a:t>evaluation</a:t>
            </a:r>
            <a:r>
              <a:rPr lang="de-DE" baseline="0" dirty="0" smtClean="0"/>
              <a:t> </a:t>
            </a:r>
            <a:r>
              <a:rPr lang="de-DE" baseline="0" dirty="0" err="1" smtClean="0"/>
              <a:t>based</a:t>
            </a:r>
            <a:r>
              <a:rPr lang="de-DE" baseline="0" dirty="0" smtClean="0"/>
              <a:t> on </a:t>
            </a:r>
            <a:r>
              <a:rPr lang="de-DE" baseline="0" dirty="0" err="1" smtClean="0"/>
              <a:t>Sensitivity</a:t>
            </a:r>
            <a:r>
              <a:rPr lang="de-DE" baseline="0" dirty="0" smtClean="0"/>
              <a:t> (SE = TP/(TP+FN)) </a:t>
            </a:r>
            <a:r>
              <a:rPr lang="de-DE" baseline="0" dirty="0" err="1" smtClean="0"/>
              <a:t>and</a:t>
            </a:r>
            <a:r>
              <a:rPr lang="de-DE" baseline="0" dirty="0" smtClean="0"/>
              <a:t> Positive </a:t>
            </a:r>
            <a:r>
              <a:rPr lang="de-DE" baseline="0" dirty="0" err="1" smtClean="0"/>
              <a:t>Predictivity</a:t>
            </a:r>
            <a:r>
              <a:rPr lang="de-DE" baseline="0" dirty="0" smtClean="0"/>
              <a:t> +P= TP/(TP+FP)</a:t>
            </a:r>
          </a:p>
          <a:p>
            <a:endParaRPr lang="de-DE" baseline="0" dirty="0" smtClean="0"/>
          </a:p>
          <a:p>
            <a:r>
              <a:rPr lang="de-DE" baseline="0" dirty="0" err="1" smtClean="0"/>
              <a:t>Brute</a:t>
            </a:r>
            <a:r>
              <a:rPr lang="de-DE" baseline="0" dirty="0" smtClean="0"/>
              <a:t> </a:t>
            </a:r>
            <a:r>
              <a:rPr lang="de-DE" baseline="0" dirty="0" err="1" smtClean="0"/>
              <a:t>force</a:t>
            </a:r>
            <a:r>
              <a:rPr lang="de-DE" baseline="0" dirty="0" smtClean="0"/>
              <a:t> </a:t>
            </a:r>
            <a:r>
              <a:rPr lang="de-DE" baseline="0" dirty="0" err="1" smtClean="0"/>
              <a:t>search</a:t>
            </a:r>
            <a:r>
              <a:rPr lang="de-DE" baseline="0" dirty="0" smtClean="0"/>
              <a:t> </a:t>
            </a:r>
            <a:r>
              <a:rPr lang="de-DE" baseline="0" dirty="0" err="1" smtClean="0"/>
              <a:t>optimization</a:t>
            </a:r>
            <a:r>
              <a:rPr lang="de-DE" baseline="0" dirty="0" smtClean="0"/>
              <a:t> </a:t>
            </a:r>
            <a:r>
              <a:rPr lang="de-DE" baseline="0" dirty="0" err="1" smtClean="0"/>
              <a:t>for</a:t>
            </a:r>
            <a:r>
              <a:rPr lang="de-DE" baseline="0" dirty="0" smtClean="0"/>
              <a:t> </a:t>
            </a:r>
            <a:r>
              <a:rPr lang="de-DE" baseline="0" dirty="0" err="1" smtClean="0"/>
              <a:t>systolic</a:t>
            </a:r>
            <a:r>
              <a:rPr lang="de-DE" baseline="0" dirty="0" smtClean="0"/>
              <a:t> </a:t>
            </a:r>
            <a:r>
              <a:rPr lang="de-DE" baseline="0" dirty="0" err="1" smtClean="0"/>
              <a:t>peak</a:t>
            </a:r>
            <a:r>
              <a:rPr lang="de-DE" baseline="0" dirty="0" smtClean="0"/>
              <a:t> </a:t>
            </a:r>
            <a:r>
              <a:rPr lang="de-DE" baseline="0" dirty="0" err="1" smtClean="0"/>
              <a:t>detection</a:t>
            </a:r>
            <a:r>
              <a:rPr lang="de-DE" baseline="0" dirty="0" smtClean="0"/>
              <a:t> </a:t>
            </a:r>
            <a:r>
              <a:rPr lang="de-DE" baseline="0" dirty="0" err="1" smtClean="0"/>
              <a:t>function</a:t>
            </a:r>
            <a:r>
              <a:rPr lang="de-DE" baseline="0" dirty="0" smtClean="0"/>
              <a:t>:</a:t>
            </a:r>
          </a:p>
          <a:p>
            <a:r>
              <a:rPr lang="de-DE" baseline="0" dirty="0" smtClean="0"/>
              <a:t>-Parameter: PPG </a:t>
            </a:r>
            <a:r>
              <a:rPr lang="de-DE" baseline="0" dirty="0" err="1" smtClean="0"/>
              <a:t>signal</a:t>
            </a:r>
            <a:r>
              <a:rPr lang="de-DE" baseline="0" dirty="0" smtClean="0"/>
              <a:t>, </a:t>
            </a:r>
            <a:r>
              <a:rPr lang="de-DE" baseline="0" dirty="0" err="1" smtClean="0"/>
              <a:t>frequency</a:t>
            </a:r>
            <a:r>
              <a:rPr lang="de-DE" baseline="0" dirty="0" smtClean="0"/>
              <a:t> Band (F1-F2), event-</a:t>
            </a:r>
            <a:r>
              <a:rPr lang="de-DE" baseline="0" dirty="0" err="1" smtClean="0"/>
              <a:t>related</a:t>
            </a:r>
            <a:r>
              <a:rPr lang="de-DE" baseline="0" dirty="0" smtClean="0"/>
              <a:t> </a:t>
            </a:r>
            <a:r>
              <a:rPr lang="de-DE" baseline="0" dirty="0" err="1" smtClean="0"/>
              <a:t>duration</a:t>
            </a:r>
            <a:r>
              <a:rPr lang="de-DE" baseline="0" dirty="0" smtClean="0"/>
              <a:t> (W1, W2) </a:t>
            </a:r>
            <a:r>
              <a:rPr lang="de-DE" baseline="0" dirty="0" err="1" smtClean="0"/>
              <a:t>and</a:t>
            </a:r>
            <a:r>
              <a:rPr lang="de-DE" baseline="0" dirty="0" smtClean="0"/>
              <a:t> </a:t>
            </a:r>
            <a:r>
              <a:rPr lang="de-DE" baseline="0" dirty="0" err="1" smtClean="0"/>
              <a:t>offset</a:t>
            </a:r>
            <a:r>
              <a:rPr lang="de-DE" baseline="0" dirty="0" smtClean="0"/>
              <a:t> (ß)</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Parameter </a:t>
            </a:r>
            <a:r>
              <a:rPr lang="de-DE" dirty="0" err="1" smtClean="0"/>
              <a:t>optimization</a:t>
            </a:r>
            <a:r>
              <a:rPr lang="de-DE" dirty="0" smtClean="0"/>
              <a:t>:</a:t>
            </a:r>
          </a:p>
          <a:p>
            <a:endParaRPr lang="de-DE" dirty="0" smtClean="0"/>
          </a:p>
          <a:p>
            <a:r>
              <a:rPr lang="de-DE" dirty="0" smtClean="0"/>
              <a:t>[</a:t>
            </a:r>
            <a:r>
              <a:rPr lang="de-DE" dirty="0" err="1" smtClean="0"/>
              <a:t>Elgendi</a:t>
            </a:r>
            <a:r>
              <a:rPr lang="de-DE" dirty="0" smtClean="0"/>
              <a:t> et al.</a:t>
            </a:r>
            <a:r>
              <a:rPr lang="de-DE" baseline="0" dirty="0" smtClean="0"/>
              <a:t> </a:t>
            </a:r>
            <a:r>
              <a:rPr lang="de-DE" baseline="0" smtClean="0"/>
              <a:t>2013]</a:t>
            </a:r>
          </a:p>
          <a:p>
            <a:endParaRPr lang="de-DE" dirty="0" smtClean="0"/>
          </a:p>
          <a:p>
            <a:r>
              <a:rPr lang="de-DE" dirty="0" smtClean="0"/>
              <a:t>Performance </a:t>
            </a:r>
            <a:r>
              <a:rPr lang="de-DE" dirty="0" err="1" smtClean="0"/>
              <a:t>evaluation</a:t>
            </a:r>
            <a:r>
              <a:rPr lang="de-DE" baseline="0" dirty="0" smtClean="0"/>
              <a:t> </a:t>
            </a:r>
            <a:r>
              <a:rPr lang="de-DE" baseline="0" dirty="0" err="1" smtClean="0"/>
              <a:t>based</a:t>
            </a:r>
            <a:r>
              <a:rPr lang="de-DE" baseline="0" dirty="0" smtClean="0"/>
              <a:t> on </a:t>
            </a:r>
            <a:r>
              <a:rPr lang="de-DE" baseline="0" dirty="0" err="1" smtClean="0"/>
              <a:t>Sensitivity</a:t>
            </a:r>
            <a:r>
              <a:rPr lang="de-DE" baseline="0" dirty="0" smtClean="0"/>
              <a:t> (SE = TP/(TP+FN)) </a:t>
            </a:r>
            <a:r>
              <a:rPr lang="de-DE" baseline="0" dirty="0" err="1" smtClean="0"/>
              <a:t>and</a:t>
            </a:r>
            <a:r>
              <a:rPr lang="de-DE" baseline="0" dirty="0" smtClean="0"/>
              <a:t> Positive </a:t>
            </a:r>
            <a:r>
              <a:rPr lang="de-DE" baseline="0" dirty="0" err="1" smtClean="0"/>
              <a:t>Predictivity</a:t>
            </a:r>
            <a:r>
              <a:rPr lang="de-DE" baseline="0" dirty="0" smtClean="0"/>
              <a:t> +P= TP/(TP+FP)</a:t>
            </a:r>
          </a:p>
          <a:p>
            <a:endParaRPr lang="de-DE" baseline="0" dirty="0" smtClean="0"/>
          </a:p>
          <a:p>
            <a:r>
              <a:rPr lang="de-DE" baseline="0" dirty="0" err="1" smtClean="0"/>
              <a:t>Brute</a:t>
            </a:r>
            <a:r>
              <a:rPr lang="de-DE" baseline="0" dirty="0" smtClean="0"/>
              <a:t> </a:t>
            </a:r>
            <a:r>
              <a:rPr lang="de-DE" baseline="0" dirty="0" err="1" smtClean="0"/>
              <a:t>force</a:t>
            </a:r>
            <a:r>
              <a:rPr lang="de-DE" baseline="0" dirty="0" smtClean="0"/>
              <a:t> </a:t>
            </a:r>
            <a:r>
              <a:rPr lang="de-DE" baseline="0" dirty="0" err="1" smtClean="0"/>
              <a:t>search</a:t>
            </a:r>
            <a:r>
              <a:rPr lang="de-DE" baseline="0" dirty="0" smtClean="0"/>
              <a:t> </a:t>
            </a:r>
            <a:r>
              <a:rPr lang="de-DE" baseline="0" dirty="0" err="1" smtClean="0"/>
              <a:t>optimization</a:t>
            </a:r>
            <a:r>
              <a:rPr lang="de-DE" baseline="0" dirty="0" smtClean="0"/>
              <a:t> </a:t>
            </a:r>
            <a:r>
              <a:rPr lang="de-DE" baseline="0" dirty="0" err="1" smtClean="0"/>
              <a:t>for</a:t>
            </a:r>
            <a:r>
              <a:rPr lang="de-DE" baseline="0" dirty="0" smtClean="0"/>
              <a:t> </a:t>
            </a:r>
            <a:r>
              <a:rPr lang="de-DE" baseline="0" dirty="0" err="1" smtClean="0"/>
              <a:t>systolic</a:t>
            </a:r>
            <a:r>
              <a:rPr lang="de-DE" baseline="0" dirty="0" smtClean="0"/>
              <a:t> </a:t>
            </a:r>
            <a:r>
              <a:rPr lang="de-DE" baseline="0" dirty="0" err="1" smtClean="0"/>
              <a:t>peak</a:t>
            </a:r>
            <a:r>
              <a:rPr lang="de-DE" baseline="0" dirty="0" smtClean="0"/>
              <a:t> </a:t>
            </a:r>
            <a:r>
              <a:rPr lang="de-DE" baseline="0" dirty="0" err="1" smtClean="0"/>
              <a:t>detection</a:t>
            </a:r>
            <a:r>
              <a:rPr lang="de-DE" baseline="0" dirty="0" smtClean="0"/>
              <a:t> </a:t>
            </a:r>
            <a:r>
              <a:rPr lang="de-DE" baseline="0" dirty="0" err="1" smtClean="0"/>
              <a:t>function</a:t>
            </a:r>
            <a:r>
              <a:rPr lang="de-DE" baseline="0" dirty="0" smtClean="0"/>
              <a:t>:</a:t>
            </a:r>
          </a:p>
          <a:p>
            <a:r>
              <a:rPr lang="de-DE" baseline="0" dirty="0" smtClean="0"/>
              <a:t>-Parameter: PPG </a:t>
            </a:r>
            <a:r>
              <a:rPr lang="de-DE" baseline="0" dirty="0" err="1" smtClean="0"/>
              <a:t>signal</a:t>
            </a:r>
            <a:r>
              <a:rPr lang="de-DE" baseline="0" dirty="0" smtClean="0"/>
              <a:t>, </a:t>
            </a:r>
            <a:r>
              <a:rPr lang="de-DE" baseline="0" dirty="0" err="1" smtClean="0"/>
              <a:t>frequency</a:t>
            </a:r>
            <a:r>
              <a:rPr lang="de-DE" baseline="0" dirty="0" smtClean="0"/>
              <a:t> Band (F1-F2), event-</a:t>
            </a:r>
            <a:r>
              <a:rPr lang="de-DE" baseline="0" dirty="0" err="1" smtClean="0"/>
              <a:t>related</a:t>
            </a:r>
            <a:r>
              <a:rPr lang="de-DE" baseline="0" dirty="0" smtClean="0"/>
              <a:t> </a:t>
            </a:r>
            <a:r>
              <a:rPr lang="de-DE" baseline="0" dirty="0" err="1" smtClean="0"/>
              <a:t>duration</a:t>
            </a:r>
            <a:r>
              <a:rPr lang="de-DE" baseline="0" dirty="0" smtClean="0"/>
              <a:t> (W1, W2) </a:t>
            </a:r>
            <a:r>
              <a:rPr lang="de-DE" baseline="0" dirty="0" err="1" smtClean="0"/>
              <a:t>and</a:t>
            </a:r>
            <a:r>
              <a:rPr lang="de-DE" baseline="0" dirty="0" smtClean="0"/>
              <a:t> </a:t>
            </a:r>
            <a:r>
              <a:rPr lang="de-DE" baseline="0" dirty="0" err="1" smtClean="0"/>
              <a:t>offset</a:t>
            </a:r>
            <a:r>
              <a:rPr lang="de-DE" baseline="0" dirty="0" smtClean="0"/>
              <a:t> (ß)</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sz="1200" dirty="0" smtClean="0"/>
              <a:t>The </a:t>
            </a:r>
            <a:r>
              <a:rPr lang="de-DE" sz="1200" dirty="0" err="1" smtClean="0"/>
              <a:t>most</a:t>
            </a:r>
            <a:r>
              <a:rPr lang="de-DE" sz="1200" dirty="0" smtClean="0"/>
              <a:t> </a:t>
            </a:r>
            <a:r>
              <a:rPr lang="de-DE" sz="1200" dirty="0" err="1" smtClean="0"/>
              <a:t>direct</a:t>
            </a:r>
            <a:r>
              <a:rPr lang="de-DE" sz="1200" dirty="0" smtClean="0"/>
              <a:t> </a:t>
            </a:r>
            <a:r>
              <a:rPr lang="de-DE" sz="1200" dirty="0" err="1" smtClean="0"/>
              <a:t>measures</a:t>
            </a:r>
            <a:r>
              <a:rPr lang="de-DE" sz="1200" dirty="0" smtClean="0"/>
              <a:t> </a:t>
            </a:r>
            <a:r>
              <a:rPr lang="de-DE" sz="1200" dirty="0" err="1" smtClean="0"/>
              <a:t>are</a:t>
            </a:r>
            <a:r>
              <a:rPr lang="de-DE" sz="1200" dirty="0" smtClean="0"/>
              <a:t> </a:t>
            </a:r>
            <a:r>
              <a:rPr lang="de-DE" sz="1200" dirty="0" err="1" smtClean="0"/>
              <a:t>derived</a:t>
            </a:r>
            <a:r>
              <a:rPr lang="de-DE" sz="1200" dirty="0" smtClean="0"/>
              <a:t> </a:t>
            </a:r>
            <a:r>
              <a:rPr lang="de-DE" sz="1200" dirty="0" err="1" smtClean="0"/>
              <a:t>from</a:t>
            </a:r>
            <a:r>
              <a:rPr lang="de-DE" sz="1200" dirty="0" smtClean="0"/>
              <a:t> </a:t>
            </a:r>
            <a:r>
              <a:rPr lang="de-DE" sz="1200" dirty="0" err="1" smtClean="0"/>
              <a:t>the</a:t>
            </a:r>
            <a:r>
              <a:rPr lang="de-DE" sz="1200" dirty="0" smtClean="0"/>
              <a:t> </a:t>
            </a:r>
            <a:r>
              <a:rPr lang="de-DE" sz="1200" dirty="0" err="1" smtClean="0"/>
              <a:t>brain</a:t>
            </a:r>
            <a:r>
              <a:rPr lang="de-DE" sz="1200" dirty="0" smtClean="0"/>
              <a:t> </a:t>
            </a:r>
            <a:r>
              <a:rPr lang="de-DE" sz="1200" dirty="0" err="1" smtClean="0"/>
              <a:t>itself</a:t>
            </a:r>
            <a:endParaRPr lang="de-DE" sz="1200" dirty="0" smtClean="0"/>
          </a:p>
          <a:p>
            <a:pPr marL="285750" indent="-285750">
              <a:buFont typeface="Arial" panose="020B0604020202020204" pitchFamily="34" charset="0"/>
              <a:buChar char="•"/>
            </a:pPr>
            <a:endParaRPr lang="de-DE" sz="1200" dirty="0" smtClean="0"/>
          </a:p>
          <a:p>
            <a:pPr marL="285750" indent="-285750">
              <a:buFont typeface="Arial" panose="020B0604020202020204" pitchFamily="34" charset="0"/>
              <a:buChar char="•"/>
            </a:pPr>
            <a:r>
              <a:rPr lang="de-DE" sz="1200" dirty="0" smtClean="0"/>
              <a:t>E.g. </a:t>
            </a:r>
            <a:r>
              <a:rPr lang="de-DE" sz="1200" dirty="0" err="1" smtClean="0"/>
              <a:t>Electroencephalogram</a:t>
            </a:r>
            <a:r>
              <a:rPr lang="de-DE" sz="1200" dirty="0" smtClean="0"/>
              <a:t> (EEG), Event-</a:t>
            </a:r>
            <a:r>
              <a:rPr lang="de-DE" sz="1200" dirty="0" err="1" smtClean="0"/>
              <a:t>Related</a:t>
            </a:r>
            <a:r>
              <a:rPr lang="de-DE" sz="1200" dirty="0" smtClean="0"/>
              <a:t> Potentials (ERPs), Positron Emission </a:t>
            </a:r>
            <a:r>
              <a:rPr lang="de-DE" sz="1200" dirty="0" err="1" smtClean="0"/>
              <a:t>Tomography</a:t>
            </a:r>
            <a:r>
              <a:rPr lang="de-DE" sz="1200" dirty="0" smtClean="0"/>
              <a:t> (PET) </a:t>
            </a:r>
            <a:r>
              <a:rPr lang="de-DE" sz="1200" dirty="0" err="1" smtClean="0"/>
              <a:t>and</a:t>
            </a:r>
            <a:r>
              <a:rPr lang="de-DE" sz="1200" dirty="0" smtClean="0"/>
              <a:t> </a:t>
            </a:r>
            <a:r>
              <a:rPr lang="de-DE" sz="1200" dirty="0" err="1" smtClean="0"/>
              <a:t>functional</a:t>
            </a:r>
            <a:r>
              <a:rPr lang="de-DE" sz="1200" dirty="0" smtClean="0"/>
              <a:t> </a:t>
            </a:r>
            <a:r>
              <a:rPr lang="de-DE" sz="1200" dirty="0" err="1" smtClean="0"/>
              <a:t>Magnetic</a:t>
            </a:r>
            <a:r>
              <a:rPr lang="de-DE" sz="1200" dirty="0" smtClean="0"/>
              <a:t> </a:t>
            </a:r>
            <a:r>
              <a:rPr lang="de-DE" sz="1200" dirty="0" err="1" smtClean="0"/>
              <a:t>Resonance</a:t>
            </a:r>
            <a:r>
              <a:rPr lang="de-DE" sz="1200" dirty="0" smtClean="0"/>
              <a:t> Imaging (</a:t>
            </a:r>
            <a:r>
              <a:rPr lang="de-DE" sz="1200" dirty="0" err="1" smtClean="0"/>
              <a:t>fMRI</a:t>
            </a:r>
            <a:r>
              <a:rPr lang="de-DE" sz="1200" dirty="0" smtClean="0"/>
              <a:t>)</a:t>
            </a:r>
          </a:p>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Power </a:t>
            </a:r>
            <a:r>
              <a:rPr lang="de-DE" dirty="0" err="1" smtClean="0"/>
              <a:t>represented</a:t>
            </a:r>
            <a:r>
              <a:rPr lang="de-DE" dirty="0" smtClean="0"/>
              <a:t> </a:t>
            </a:r>
            <a:r>
              <a:rPr lang="de-DE" dirty="0" err="1" smtClean="0"/>
              <a:t>by</a:t>
            </a:r>
            <a:r>
              <a:rPr lang="de-DE" dirty="0" smtClean="0"/>
              <a:t> </a:t>
            </a:r>
            <a:r>
              <a:rPr lang="de-DE" dirty="0" err="1" smtClean="0"/>
              <a:t>average</a:t>
            </a:r>
            <a:r>
              <a:rPr lang="de-DE" dirty="0" smtClean="0"/>
              <a:t> bandpower in </a:t>
            </a:r>
            <a:r>
              <a:rPr lang="de-DE" dirty="0" err="1" smtClean="0"/>
              <a:t>the</a:t>
            </a:r>
            <a:r>
              <a:rPr lang="de-DE" dirty="0" smtClean="0"/>
              <a:t> </a:t>
            </a:r>
            <a:r>
              <a:rPr lang="de-DE" dirty="0" err="1" smtClean="0"/>
              <a:t>respective</a:t>
            </a:r>
            <a:r>
              <a:rPr lang="de-DE" dirty="0" smtClean="0"/>
              <a:t> </a:t>
            </a:r>
            <a:r>
              <a:rPr lang="de-DE" dirty="0" err="1" smtClean="0"/>
              <a:t>frequency</a:t>
            </a:r>
            <a:r>
              <a:rPr lang="de-DE" dirty="0" smtClean="0"/>
              <a:t> band.</a:t>
            </a:r>
          </a:p>
          <a:p>
            <a:endParaRPr lang="de-DE" dirty="0" smtClean="0"/>
          </a:p>
          <a:p>
            <a:r>
              <a:rPr lang="de-DE" dirty="0" smtClean="0"/>
              <a:t>Average Bandpower </a:t>
            </a:r>
            <a:r>
              <a:rPr lang="de-DE" dirty="0" err="1" smtClean="0"/>
              <a:t>calculated</a:t>
            </a:r>
            <a:r>
              <a:rPr lang="de-DE" baseline="0" dirty="0" smtClean="0"/>
              <a:t> </a:t>
            </a:r>
            <a:r>
              <a:rPr lang="de-DE" baseline="0" dirty="0" err="1" smtClean="0"/>
              <a:t>using</a:t>
            </a:r>
            <a:r>
              <a:rPr lang="de-DE" baseline="0" dirty="0" smtClean="0"/>
              <a:t> </a:t>
            </a:r>
            <a:r>
              <a:rPr lang="de-DE" baseline="0" dirty="0" err="1" smtClean="0"/>
              <a:t>Welch‘s</a:t>
            </a:r>
            <a:r>
              <a:rPr lang="de-DE" baseline="0" dirty="0" smtClean="0"/>
              <a:t> </a:t>
            </a:r>
            <a:r>
              <a:rPr lang="de-DE" baseline="0" dirty="0" err="1" smtClean="0"/>
              <a:t>method</a:t>
            </a:r>
            <a:r>
              <a:rPr lang="de-DE" baseline="0" dirty="0" smtClean="0"/>
              <a:t> (</a:t>
            </a:r>
            <a:r>
              <a:rPr lang="de-DE" baseline="0" dirty="0" err="1" smtClean="0"/>
              <a:t>Hann</a:t>
            </a:r>
            <a:r>
              <a:rPr lang="de-DE" baseline="0" dirty="0" smtClean="0"/>
              <a:t> </a:t>
            </a:r>
            <a:r>
              <a:rPr lang="de-DE" baseline="0" dirty="0" err="1" smtClean="0"/>
              <a:t>window</a:t>
            </a:r>
            <a:r>
              <a:rPr lang="de-DE" baseline="0" dirty="0" smtClean="0"/>
              <a:t>): </a:t>
            </a:r>
            <a:r>
              <a:rPr lang="de-DE" baseline="0" dirty="0" err="1" smtClean="0"/>
              <a:t>Calculates</a:t>
            </a:r>
            <a:r>
              <a:rPr lang="de-DE" baseline="0" dirty="0" smtClean="0"/>
              <a:t> </a:t>
            </a:r>
            <a:r>
              <a:rPr lang="de-DE" baseline="0" dirty="0" err="1" smtClean="0"/>
              <a:t>estimate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density</a:t>
            </a:r>
            <a:r>
              <a:rPr lang="de-DE" baseline="0" dirty="0" smtClean="0"/>
              <a:t> </a:t>
            </a:r>
            <a:r>
              <a:rPr lang="de-DE" baseline="0" dirty="0" err="1" smtClean="0"/>
              <a:t>by</a:t>
            </a:r>
            <a:r>
              <a:rPr lang="de-DE" baseline="0" dirty="0" smtClean="0"/>
              <a:t> </a:t>
            </a:r>
            <a:r>
              <a:rPr lang="de-DE" baseline="0" dirty="0" err="1" smtClean="0"/>
              <a:t>dividing</a:t>
            </a:r>
            <a:r>
              <a:rPr lang="de-DE" baseline="0" dirty="0" smtClean="0"/>
              <a:t> </a:t>
            </a:r>
            <a:r>
              <a:rPr lang="de-DE" baseline="0" dirty="0" err="1" smtClean="0"/>
              <a:t>the</a:t>
            </a:r>
            <a:r>
              <a:rPr lang="de-DE" baseline="0" dirty="0" smtClean="0"/>
              <a:t> </a:t>
            </a:r>
            <a:r>
              <a:rPr lang="de-DE" baseline="0" dirty="0" err="1" smtClean="0"/>
              <a:t>data</a:t>
            </a:r>
            <a:r>
              <a:rPr lang="de-DE" baseline="0" dirty="0" smtClean="0"/>
              <a:t> </a:t>
            </a:r>
            <a:r>
              <a:rPr lang="de-DE" baseline="0" dirty="0" err="1" smtClean="0"/>
              <a:t>into</a:t>
            </a:r>
            <a:r>
              <a:rPr lang="de-DE" baseline="0" dirty="0" smtClean="0"/>
              <a:t> </a:t>
            </a:r>
            <a:r>
              <a:rPr lang="de-DE" baseline="0" dirty="0" err="1" smtClean="0"/>
              <a:t>overlapping</a:t>
            </a:r>
            <a:r>
              <a:rPr lang="de-DE" baseline="0" dirty="0" smtClean="0"/>
              <a:t> </a:t>
            </a:r>
            <a:r>
              <a:rPr lang="de-DE" baseline="0" dirty="0" err="1" smtClean="0"/>
              <a:t>segments</a:t>
            </a:r>
            <a:r>
              <a:rPr lang="de-DE" baseline="0" dirty="0" smtClean="0"/>
              <a:t>, </a:t>
            </a:r>
            <a:r>
              <a:rPr lang="de-DE" baseline="0" dirty="0" err="1" smtClean="0"/>
              <a:t>computing</a:t>
            </a:r>
            <a:r>
              <a:rPr lang="de-DE" baseline="0" dirty="0" smtClean="0"/>
              <a:t> a </a:t>
            </a:r>
            <a:r>
              <a:rPr lang="de-DE" baseline="0" dirty="0" err="1" smtClean="0"/>
              <a:t>modified</a:t>
            </a:r>
            <a:r>
              <a:rPr lang="de-DE" baseline="0" dirty="0" smtClean="0"/>
              <a:t> </a:t>
            </a:r>
            <a:r>
              <a:rPr lang="de-DE" baseline="0" dirty="0" err="1" smtClean="0"/>
              <a:t>periodogram</a:t>
            </a:r>
            <a:r>
              <a:rPr lang="de-DE" baseline="0" dirty="0" smtClean="0"/>
              <a:t> </a:t>
            </a:r>
            <a:r>
              <a:rPr lang="de-DE" baseline="0" dirty="0" err="1" smtClean="0"/>
              <a:t>of</a:t>
            </a:r>
            <a:r>
              <a:rPr lang="de-DE" baseline="0" dirty="0" smtClean="0"/>
              <a:t> </a:t>
            </a:r>
            <a:r>
              <a:rPr lang="de-DE" baseline="0" dirty="0" err="1" smtClean="0"/>
              <a:t>each</a:t>
            </a:r>
            <a:r>
              <a:rPr lang="de-DE" baseline="0" dirty="0" smtClean="0"/>
              <a:t> </a:t>
            </a:r>
            <a:r>
              <a:rPr lang="de-DE" baseline="0" dirty="0" err="1" smtClean="0"/>
              <a:t>segment</a:t>
            </a:r>
            <a:r>
              <a:rPr lang="de-DE" baseline="0" dirty="0" smtClean="0"/>
              <a:t>, </a:t>
            </a:r>
            <a:r>
              <a:rPr lang="de-DE" baseline="0" dirty="0" err="1" smtClean="0"/>
              <a:t>and</a:t>
            </a:r>
            <a:r>
              <a:rPr lang="de-DE" baseline="0" dirty="0" smtClean="0"/>
              <a:t> </a:t>
            </a:r>
            <a:r>
              <a:rPr lang="de-DE" baseline="0" dirty="0" err="1" smtClean="0"/>
              <a:t>averaging</a:t>
            </a:r>
            <a:r>
              <a:rPr lang="de-DE" baseline="0" dirty="0" smtClean="0"/>
              <a:t> all </a:t>
            </a:r>
            <a:r>
              <a:rPr lang="de-DE" baseline="0" dirty="0" err="1" smtClean="0"/>
              <a:t>periodograms</a:t>
            </a:r>
            <a:r>
              <a:rPr lang="de-DE" baseline="0" dirty="0" smtClean="0"/>
              <a:t>. Bandpower </a:t>
            </a:r>
            <a:r>
              <a:rPr lang="de-DE" baseline="0" dirty="0" err="1" smtClean="0"/>
              <a:t>is</a:t>
            </a:r>
            <a:r>
              <a:rPr lang="de-DE" baseline="0" dirty="0" smtClean="0"/>
              <a:t> </a:t>
            </a:r>
            <a:r>
              <a:rPr lang="de-DE" baseline="0" dirty="0" err="1" smtClean="0"/>
              <a:t>then</a:t>
            </a:r>
            <a:r>
              <a:rPr lang="de-DE" baseline="0" dirty="0" smtClean="0"/>
              <a:t> </a:t>
            </a:r>
            <a:r>
              <a:rPr lang="de-DE" baseline="0" dirty="0" err="1" smtClean="0"/>
              <a:t>calculated</a:t>
            </a:r>
            <a:r>
              <a:rPr lang="de-DE" baseline="0" dirty="0" smtClean="0"/>
              <a:t> </a:t>
            </a:r>
            <a:r>
              <a:rPr lang="de-DE" baseline="0" dirty="0" err="1" smtClean="0"/>
              <a:t>by</a:t>
            </a:r>
            <a:r>
              <a:rPr lang="de-DE" baseline="0" dirty="0" smtClean="0"/>
              <a:t> </a:t>
            </a:r>
            <a:r>
              <a:rPr lang="de-DE" baseline="0" dirty="0" err="1" smtClean="0"/>
              <a:t>integrating</a:t>
            </a:r>
            <a:r>
              <a:rPr lang="de-DE" baseline="0" dirty="0" smtClean="0"/>
              <a:t> </a:t>
            </a:r>
            <a:r>
              <a:rPr lang="de-DE" baseline="0" dirty="0" err="1" smtClean="0"/>
              <a:t>over</a:t>
            </a:r>
            <a:r>
              <a:rPr lang="de-DE" baseline="0" dirty="0" smtClean="0"/>
              <a:t> </a:t>
            </a:r>
            <a:r>
              <a:rPr lang="de-DE" baseline="0" dirty="0" err="1" smtClean="0"/>
              <a:t>the</a:t>
            </a:r>
            <a:r>
              <a:rPr lang="de-DE" baseline="0" dirty="0" smtClean="0"/>
              <a:t> </a:t>
            </a:r>
            <a:r>
              <a:rPr lang="de-DE" baseline="0" dirty="0" err="1" smtClean="0"/>
              <a:t>frequency</a:t>
            </a:r>
            <a:r>
              <a:rPr lang="de-DE" baseline="0" dirty="0" smtClean="0"/>
              <a:t> </a:t>
            </a:r>
            <a:r>
              <a:rPr lang="de-DE" baseline="0" dirty="0" err="1" smtClean="0"/>
              <a:t>bands</a:t>
            </a:r>
            <a:r>
              <a:rPr lang="de-DE" baseline="0" dirty="0" smtClean="0"/>
              <a:t>.(</a:t>
            </a:r>
            <a:r>
              <a:rPr lang="de-DE" baseline="0" dirty="0" err="1" smtClean="0"/>
              <a:t>trapezoidal</a:t>
            </a:r>
            <a:r>
              <a:rPr lang="de-DE" baseline="0" dirty="0" smtClean="0"/>
              <a:t> </a:t>
            </a:r>
            <a:r>
              <a:rPr lang="de-DE" baseline="0" dirty="0" err="1" smtClean="0"/>
              <a:t>rule</a:t>
            </a:r>
            <a:r>
              <a:rPr lang="de-DE" baseline="0" dirty="0" smtClean="0"/>
              <a:t>)</a:t>
            </a:r>
          </a:p>
          <a:p>
            <a:endParaRPr lang="de-DE" baseline="0" dirty="0" smtClean="0"/>
          </a:p>
          <a:p>
            <a:endParaRPr lang="de-DE" baseline="0" dirty="0" smtClean="0"/>
          </a:p>
          <a:p>
            <a:r>
              <a:rPr lang="de-DE" baseline="0" dirty="0" err="1" smtClean="0"/>
              <a:t>Preparation</a:t>
            </a:r>
            <a:r>
              <a:rPr lang="de-DE" baseline="0" dirty="0" smtClean="0"/>
              <a:t>: </a:t>
            </a:r>
            <a:r>
              <a:rPr lang="de-DE" baseline="0" dirty="0" err="1" smtClean="0"/>
              <a:t>Discrete</a:t>
            </a:r>
            <a:r>
              <a:rPr lang="de-DE" baseline="0" dirty="0" smtClean="0"/>
              <a:t> </a:t>
            </a:r>
            <a:r>
              <a:rPr lang="de-DE" baseline="0" dirty="0" err="1" smtClean="0"/>
              <a:t>event</a:t>
            </a:r>
            <a:r>
              <a:rPr lang="de-DE" baseline="0" dirty="0" smtClean="0"/>
              <a:t> </a:t>
            </a:r>
            <a:r>
              <a:rPr lang="de-DE" baseline="0" dirty="0" err="1" smtClean="0"/>
              <a:t>series</a:t>
            </a:r>
            <a:r>
              <a:rPr lang="de-DE" baseline="0" dirty="0" smtClean="0"/>
              <a:t> (</a:t>
            </a:r>
            <a:r>
              <a:rPr lang="de-DE" baseline="0" dirty="0" err="1" smtClean="0"/>
              <a:t>ibi</a:t>
            </a:r>
            <a:r>
              <a:rPr lang="de-DE" baseline="0" dirty="0" smtClean="0"/>
              <a:t> tachogram </a:t>
            </a:r>
            <a:r>
              <a:rPr lang="de-DE" baseline="0" dirty="0" err="1" smtClean="0"/>
              <a:t>interpolated</a:t>
            </a:r>
            <a:r>
              <a:rPr lang="de-DE" baseline="0" dirty="0" smtClean="0"/>
              <a:t> </a:t>
            </a:r>
            <a:r>
              <a:rPr lang="de-DE" baseline="0" dirty="0" err="1" smtClean="0"/>
              <a:t>with</a:t>
            </a:r>
            <a:r>
              <a:rPr lang="de-DE" baseline="0" dirty="0" smtClean="0"/>
              <a:t> a </a:t>
            </a:r>
            <a:r>
              <a:rPr lang="de-DE" baseline="0" dirty="0" err="1" smtClean="0"/>
              <a:t>frequency</a:t>
            </a:r>
            <a:r>
              <a:rPr lang="de-DE" baseline="0" dirty="0" smtClean="0"/>
              <a:t> </a:t>
            </a:r>
            <a:r>
              <a:rPr lang="de-DE" baseline="0" dirty="0" err="1" smtClean="0"/>
              <a:t>of</a:t>
            </a:r>
            <a:r>
              <a:rPr lang="de-DE" baseline="0" dirty="0" smtClean="0"/>
              <a:t> 7 Hz)</a:t>
            </a:r>
          </a:p>
          <a:p>
            <a:endParaRPr lang="de-DE" baseline="0" dirty="0" smtClean="0"/>
          </a:p>
          <a:p>
            <a:r>
              <a:rPr lang="en-GB" sz="1200" b="0" i="0" u="none" strike="noStrike" kern="1200" baseline="0" dirty="0" smtClean="0">
                <a:solidFill>
                  <a:schemeClr val="tx1"/>
                </a:solidFill>
                <a:latin typeface="Arial" panose="020B0604020202020204" pitchFamily="34" charset="0"/>
                <a:ea typeface="+mn-ea"/>
                <a:cs typeface="+mn-cs"/>
              </a:rPr>
              <a:t>Power spectral density (PSD) analysis provides the basic information of how power (i.e. variance) distributes as a function of frequency. Independent of the method</a:t>
            </a:r>
          </a:p>
          <a:p>
            <a:r>
              <a:rPr lang="en-GB" sz="1200" b="0" i="0" u="none" strike="noStrike" kern="1200" baseline="0" dirty="0" smtClean="0">
                <a:solidFill>
                  <a:schemeClr val="tx1"/>
                </a:solidFill>
                <a:latin typeface="Arial" panose="020B0604020202020204" pitchFamily="34" charset="0"/>
                <a:ea typeface="+mn-ea"/>
                <a:cs typeface="+mn-cs"/>
              </a:rPr>
              <a:t>employed, only an estimate of the true PSD of the signals can be obtained by proper mathematical algorithms. (Task Force)</a:t>
            </a:r>
          </a:p>
          <a:p>
            <a:endParaRPr lang="de-DE" sz="1200" b="0" i="0" u="none" strike="noStrike" kern="1200" baseline="0" dirty="0" smtClean="0">
              <a:solidFill>
                <a:schemeClr val="tx1"/>
              </a:solidFill>
              <a:latin typeface="Arial" panose="020B0604020202020204" pitchFamily="34" charset="0"/>
              <a:ea typeface="+mn-ea"/>
              <a:cs typeface="+mn-cs"/>
            </a:endParaRPr>
          </a:p>
          <a:p>
            <a:r>
              <a:rPr lang="de-DE" sz="1200" b="0" i="0" u="none" strike="noStrike" kern="1200" baseline="0" dirty="0" err="1" smtClean="0">
                <a:solidFill>
                  <a:schemeClr val="tx1"/>
                </a:solidFill>
                <a:latin typeface="Arial" panose="020B0604020202020204" pitchFamily="34" charset="0"/>
                <a:ea typeface="+mn-ea"/>
                <a:cs typeface="+mn-cs"/>
              </a:rPr>
              <a:t>Variance</a:t>
            </a:r>
            <a:r>
              <a:rPr lang="de-DE" sz="1200" b="0" i="0" u="none" strike="noStrike" kern="1200" baseline="0" dirty="0" smtClean="0">
                <a:solidFill>
                  <a:schemeClr val="tx1"/>
                </a:solidFill>
                <a:latin typeface="Arial" panose="020B0604020202020204" pitchFamily="34" charset="0"/>
                <a:ea typeface="+mn-ea"/>
                <a:cs typeface="+mn-cs"/>
              </a:rPr>
              <a:t>, </a:t>
            </a:r>
            <a:r>
              <a:rPr lang="en-GB" dirty="0" smtClean="0"/>
              <a:t>is the </a:t>
            </a:r>
            <a:r>
              <a:rPr lang="en-GB" dirty="0" smtClean="0">
                <a:hlinkClick r:id="rId3" tooltip="Expected value"/>
              </a:rPr>
              <a:t>expectation</a:t>
            </a:r>
            <a:r>
              <a:rPr lang="en-GB" dirty="0" smtClean="0"/>
              <a:t> of the squared </a:t>
            </a:r>
            <a:r>
              <a:rPr lang="en-GB" dirty="0" smtClean="0">
                <a:hlinkClick r:id="rId4" tooltip="Deviation (statistics)"/>
              </a:rPr>
              <a:t>deviation</a:t>
            </a:r>
            <a:r>
              <a:rPr lang="en-GB" dirty="0" smtClean="0"/>
              <a:t> of a </a:t>
            </a:r>
            <a:r>
              <a:rPr lang="en-GB" dirty="0" smtClean="0">
                <a:hlinkClick r:id="rId5" tooltip="Random variable"/>
              </a:rPr>
              <a:t>random variable</a:t>
            </a:r>
            <a:r>
              <a:rPr lang="en-GB" dirty="0" smtClean="0"/>
              <a:t> from its </a:t>
            </a:r>
            <a:r>
              <a:rPr lang="en-GB" dirty="0" smtClean="0">
                <a:hlinkClick r:id="rId3" tooltip="Expected value"/>
              </a:rPr>
              <a:t>mean</a:t>
            </a:r>
            <a:r>
              <a:rPr lang="en-GB" dirty="0" smtClean="0"/>
              <a:t>. (IBI</a:t>
            </a:r>
            <a:r>
              <a:rPr lang="en-GB" baseline="0" dirty="0" smtClean="0"/>
              <a:t> [</a:t>
            </a:r>
            <a:r>
              <a:rPr lang="en-GB" baseline="0" dirty="0" err="1" smtClean="0"/>
              <a:t>ms</a:t>
            </a:r>
            <a:r>
              <a:rPr lang="en-GB" baseline="0" dirty="0" smtClean="0"/>
              <a:t>] -&gt; Variance [</a:t>
            </a:r>
            <a:r>
              <a:rPr lang="en-GB" baseline="0" dirty="0" err="1" smtClean="0"/>
              <a:t>ms</a:t>
            </a:r>
            <a:r>
              <a:rPr lang="en-GB" baseline="0" dirty="0" smtClean="0"/>
              <a:t>**2]</a:t>
            </a:r>
            <a:endParaRPr lang="de-DE" baseline="0" dirty="0" smtClean="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a:t>
            </a:r>
            <a:r>
              <a:rPr lang="en-GB" smtClean="0"/>
              <a:t>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But </a:t>
            </a:r>
            <a:r>
              <a:rPr lang="de-DE" dirty="0" err="1" smtClean="0"/>
              <a:t>Why</a:t>
            </a:r>
            <a:r>
              <a:rPr lang="de-DE" dirty="0" smtClean="0"/>
              <a:t> do</a:t>
            </a:r>
            <a:r>
              <a:rPr lang="de-DE" baseline="0" dirty="0" smtClean="0"/>
              <a:t> </a:t>
            </a:r>
            <a:r>
              <a:rPr lang="de-DE" baseline="0" dirty="0" err="1" smtClean="0"/>
              <a:t>we</a:t>
            </a:r>
            <a:r>
              <a:rPr lang="de-DE" baseline="0" dirty="0" smtClean="0"/>
              <a:t> </a:t>
            </a:r>
            <a:r>
              <a:rPr lang="de-DE" baseline="0" dirty="0" err="1" smtClean="0"/>
              <a:t>need</a:t>
            </a:r>
            <a:r>
              <a:rPr lang="de-DE" baseline="0" dirty="0" smtClean="0"/>
              <a:t> </a:t>
            </a:r>
            <a:r>
              <a:rPr lang="de-DE" baseline="0" dirty="0" err="1" smtClean="0"/>
              <a:t>Neuroergonomics</a:t>
            </a:r>
            <a:r>
              <a:rPr lang="de-DE" baseline="0" dirty="0" smtClean="0"/>
              <a:t>?</a:t>
            </a:r>
          </a:p>
          <a:p>
            <a:endParaRPr lang="de-DE" dirty="0" smtClean="0"/>
          </a:p>
          <a:p>
            <a:r>
              <a:rPr lang="de-DE" dirty="0" err="1" smtClean="0"/>
              <a:t>Well</a:t>
            </a:r>
            <a:r>
              <a:rPr lang="de-DE" dirty="0" smtClean="0"/>
              <a:t>, </a:t>
            </a:r>
            <a:r>
              <a:rPr lang="de-DE" dirty="0" err="1" smtClean="0"/>
              <a:t>if</a:t>
            </a:r>
            <a:r>
              <a:rPr lang="de-DE" dirty="0" smtClean="0"/>
              <a:t> </a:t>
            </a:r>
            <a:r>
              <a:rPr lang="de-DE" dirty="0" err="1" smtClean="0"/>
              <a:t>we</a:t>
            </a:r>
            <a:r>
              <a:rPr lang="de-DE" dirty="0" smtClean="0"/>
              <a:t> </a:t>
            </a:r>
            <a:r>
              <a:rPr lang="de-DE" dirty="0" err="1" smtClean="0"/>
              <a:t>are</a:t>
            </a:r>
            <a:r>
              <a:rPr lang="de-DE" dirty="0" smtClean="0"/>
              <a:t> </a:t>
            </a:r>
            <a:r>
              <a:rPr lang="de-DE" dirty="0" err="1" smtClean="0"/>
              <a:t>able</a:t>
            </a:r>
            <a:r>
              <a:rPr lang="de-DE" dirty="0" smtClean="0"/>
              <a:t> </a:t>
            </a:r>
            <a:r>
              <a:rPr lang="de-DE" dirty="0" err="1" smtClean="0"/>
              <a:t>to</a:t>
            </a:r>
            <a:r>
              <a:rPr lang="de-DE" dirty="0" smtClean="0"/>
              <a:t> </a:t>
            </a:r>
            <a:r>
              <a:rPr lang="de-DE" dirty="0" err="1" smtClean="0"/>
              <a:t>understand</a:t>
            </a:r>
            <a:r>
              <a:rPr lang="de-DE" dirty="0" smtClean="0"/>
              <a:t> …  </a:t>
            </a:r>
            <a:r>
              <a:rPr lang="de-DE" dirty="0" err="1" smtClean="0"/>
              <a:t>line</a:t>
            </a:r>
            <a:r>
              <a:rPr lang="de-DE" dirty="0" smtClean="0"/>
              <a:t> 1</a:t>
            </a:r>
          </a:p>
          <a:p>
            <a:endParaRPr lang="de-DE" dirty="0" smtClean="0"/>
          </a:p>
          <a:p>
            <a:r>
              <a:rPr lang="de-DE" dirty="0" err="1" smtClean="0"/>
              <a:t>We</a:t>
            </a:r>
            <a:r>
              <a:rPr lang="de-DE" dirty="0" smtClean="0"/>
              <a:t> </a:t>
            </a:r>
            <a:r>
              <a:rPr lang="de-DE" dirty="0" err="1" smtClean="0"/>
              <a:t>can</a:t>
            </a:r>
            <a:r>
              <a:rPr lang="de-DE" dirty="0" smtClean="0"/>
              <a:t> </a:t>
            </a:r>
            <a:r>
              <a:rPr lang="de-DE" dirty="0" err="1" smtClean="0"/>
              <a:t>use</a:t>
            </a:r>
            <a:r>
              <a:rPr lang="de-DE" dirty="0" smtClean="0"/>
              <a:t> </a:t>
            </a:r>
            <a:r>
              <a:rPr lang="de-DE" dirty="0" err="1" smtClean="0"/>
              <a:t>this</a:t>
            </a:r>
            <a:r>
              <a:rPr lang="de-DE" dirty="0" smtClean="0"/>
              <a:t> </a:t>
            </a:r>
            <a:r>
              <a:rPr lang="de-DE" dirty="0" err="1" smtClean="0"/>
              <a:t>knowledge</a:t>
            </a:r>
            <a:r>
              <a:rPr lang="de-DE" baseline="0" dirty="0" smtClean="0"/>
              <a:t> </a:t>
            </a:r>
            <a:r>
              <a:rPr lang="de-DE" baseline="0" dirty="0" err="1" smtClean="0"/>
              <a:t>to</a:t>
            </a:r>
            <a:r>
              <a:rPr lang="de-DE" baseline="0" dirty="0" smtClean="0"/>
              <a:t>… </a:t>
            </a:r>
            <a:r>
              <a:rPr lang="de-DE" baseline="0" dirty="0" err="1" smtClean="0"/>
              <a:t>point</a:t>
            </a:r>
            <a:r>
              <a:rPr lang="de-DE" baseline="0" dirty="0" smtClean="0"/>
              <a:t> 1, </a:t>
            </a:r>
            <a:r>
              <a:rPr lang="de-DE" baseline="0" dirty="0" err="1" smtClean="0"/>
              <a:t>point</a:t>
            </a:r>
            <a:r>
              <a:rPr lang="de-DE" baseline="0" dirty="0" smtClean="0"/>
              <a:t> 2</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 </a:t>
            </a:r>
            <a:r>
              <a:rPr lang="de-DE" dirty="0" err="1" smtClean="0"/>
              <a:t>recent</a:t>
            </a:r>
            <a:r>
              <a:rPr lang="de-DE" baseline="0" dirty="0" smtClean="0"/>
              <a:t> </a:t>
            </a:r>
            <a:r>
              <a:rPr lang="de-DE" baseline="0" dirty="0" err="1" smtClean="0"/>
              <a:t>example</a:t>
            </a:r>
            <a:r>
              <a:rPr lang="de-DE" baseline="0" dirty="0" smtClean="0"/>
              <a:t> </a:t>
            </a:r>
            <a:r>
              <a:rPr lang="de-DE" baseline="0" dirty="0" err="1" smtClean="0"/>
              <a:t>is</a:t>
            </a:r>
            <a:r>
              <a:rPr lang="de-DE" baseline="0" dirty="0" smtClean="0"/>
              <a:t>  HRI</a:t>
            </a:r>
          </a:p>
          <a:p>
            <a:endParaRPr lang="de-DE" baseline="0" dirty="0" smtClean="0"/>
          </a:p>
          <a:p>
            <a:r>
              <a:rPr lang="de-DE" baseline="0" dirty="0" smtClean="0"/>
              <a:t>In </a:t>
            </a:r>
            <a:r>
              <a:rPr lang="de-DE" baseline="0" dirty="0" err="1" smtClean="0"/>
              <a:t>particular</a:t>
            </a:r>
            <a:r>
              <a:rPr lang="de-DE" baseline="0" dirty="0" smtClean="0"/>
              <a:t>, Adaptive Automation </a:t>
            </a:r>
            <a:r>
              <a:rPr lang="de-DE" baseline="0" dirty="0" err="1" smtClean="0"/>
              <a:t>Workplaces</a:t>
            </a:r>
            <a:endParaRPr lang="de-DE" baseline="0" dirty="0" smtClean="0"/>
          </a:p>
          <a:p>
            <a:r>
              <a:rPr lang="de-DE" baseline="0" dirty="0" err="1" smtClean="0"/>
              <a:t>Where</a:t>
            </a:r>
            <a:r>
              <a:rPr lang="de-DE" baseline="0" dirty="0" smtClean="0"/>
              <a:t> </a:t>
            </a:r>
            <a:r>
              <a:rPr lang="de-DE" baseline="0" dirty="0" err="1" smtClean="0"/>
              <a:t>some</a:t>
            </a:r>
            <a:r>
              <a:rPr lang="de-DE" baseline="0" dirty="0" smtClean="0"/>
              <a:t> </a:t>
            </a:r>
            <a:r>
              <a:rPr lang="de-DE" baseline="0" dirty="0" err="1" smtClean="0"/>
              <a:t>tasks</a:t>
            </a:r>
            <a:r>
              <a:rPr lang="de-DE" baseline="0" dirty="0" smtClean="0"/>
              <a:t> </a:t>
            </a:r>
            <a:r>
              <a:rPr lang="de-DE" baseline="0" dirty="0" err="1" smtClean="0"/>
              <a:t>are</a:t>
            </a:r>
            <a:r>
              <a:rPr lang="de-DE" baseline="0" dirty="0" smtClean="0"/>
              <a:t> </a:t>
            </a:r>
            <a:r>
              <a:rPr lang="de-DE" baseline="0" dirty="0" err="1" smtClean="0"/>
              <a:t>automated</a:t>
            </a:r>
            <a:r>
              <a:rPr lang="de-DE" baseline="0" dirty="0" smtClean="0"/>
              <a:t> </a:t>
            </a:r>
            <a:r>
              <a:rPr lang="de-DE" baseline="0" dirty="0" err="1" smtClean="0"/>
              <a:t>and</a:t>
            </a:r>
            <a:r>
              <a:rPr lang="de-DE" baseline="0" dirty="0" smtClean="0"/>
              <a:t> </a:t>
            </a:r>
            <a:r>
              <a:rPr lang="de-DE" baseline="0" dirty="0" err="1" smtClean="0"/>
              <a:t>humans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interact</a:t>
            </a:r>
            <a:r>
              <a:rPr lang="de-DE" baseline="0" dirty="0" smtClean="0"/>
              <a:t> </a:t>
            </a:r>
            <a:r>
              <a:rPr lang="de-DE" baseline="0" dirty="0" err="1" smtClean="0"/>
              <a:t>with</a:t>
            </a:r>
            <a:r>
              <a:rPr lang="de-DE" baseline="0" dirty="0" smtClean="0"/>
              <a:t> </a:t>
            </a:r>
            <a:r>
              <a:rPr lang="de-DE" baseline="0" dirty="0" err="1" smtClean="0"/>
              <a:t>machines</a:t>
            </a:r>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9</a:t>
            </a:fld>
            <a:endParaRPr lang="en-US"/>
          </a:p>
        </p:txBody>
      </p:sp>
    </p:spTree>
    <p:extLst>
      <p:ext uri="{BB962C8B-B14F-4D97-AF65-F5344CB8AC3E}">
        <p14:creationId xmlns:p14="http://schemas.microsoft.com/office/powerpoint/2010/main" val="1600327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231" y="128873"/>
            <a:ext cx="595153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smtClean="0"/>
              <a:t>1/24/2020</a:t>
            </a:r>
            <a:endParaRPr lang="en-US"/>
          </a:p>
        </p:txBody>
      </p:sp>
      <p:sp>
        <p:nvSpPr>
          <p:cNvPr id="5" name="Rectangle 4"/>
          <p:cNvSpPr>
            <a:spLocks noGrp="1" noChangeArrowheads="1"/>
          </p:cNvSpPr>
          <p:nvPr>
            <p:ph type="ftr" sz="quarter" idx="11"/>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6" name="Rectangle 5"/>
          <p:cNvSpPr>
            <a:spLocks noGrp="1" noChangeArrowheads="1"/>
          </p:cNvSpPr>
          <p:nvPr>
            <p:ph type="sldNum" sz="quarter" idx="12"/>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8658F7-4D7E-478A-9B6C-8BC319103B8B}" type="slidenum">
              <a:rPr lang="en-US"/>
              <a:pPr>
                <a:defRPr/>
              </a:pPr>
              <a:t>‹Nr.›</a:t>
            </a:fld>
            <a:endParaRPr lang="en-US"/>
          </a:p>
        </p:txBody>
      </p:sp>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4950" y="1356489"/>
            <a:ext cx="6134100" cy="3552825"/>
          </a:xfrm>
          <a:prstGeom prst="rect">
            <a:avLst/>
          </a:prstGeom>
        </p:spPr>
      </p:pic>
    </p:spTree>
    <p:extLst>
      <p:ext uri="{BB962C8B-B14F-4D97-AF65-F5344CB8AC3E}">
        <p14:creationId xmlns:p14="http://schemas.microsoft.com/office/powerpoint/2010/main" val="20978591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946900" y="44450"/>
            <a:ext cx="2162175" cy="626427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44450"/>
            <a:ext cx="6337300" cy="62642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286059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2484438" y="44450"/>
            <a:ext cx="6624637" cy="576263"/>
          </a:xfrm>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sz="quarter" idx="1"/>
          </p:nvPr>
        </p:nvSpPr>
        <p:spPr>
          <a:xfrm>
            <a:off x="457200" y="116522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quarter" idx="2"/>
          </p:nvPr>
        </p:nvSpPr>
        <p:spPr>
          <a:xfrm>
            <a:off x="4648200" y="116522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Inhaltsplatzhalter 4"/>
          <p:cNvSpPr>
            <a:spLocks noGrp="1"/>
          </p:cNvSpPr>
          <p:nvPr>
            <p:ph sz="quarter" idx="3"/>
          </p:nvPr>
        </p:nvSpPr>
        <p:spPr>
          <a:xfrm>
            <a:off x="457200" y="381317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Inhaltsplatzhalter 5"/>
          <p:cNvSpPr>
            <a:spLocks noGrp="1"/>
          </p:cNvSpPr>
          <p:nvPr>
            <p:ph sz="quarter" idx="4"/>
          </p:nvPr>
        </p:nvSpPr>
        <p:spPr>
          <a:xfrm>
            <a:off x="4648200" y="381317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2022150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8409686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sz="half" idx="1"/>
          </p:nvPr>
        </p:nvSpPr>
        <p:spPr>
          <a:xfrm>
            <a:off x="457200" y="1165225"/>
            <a:ext cx="4038600" cy="5143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165225"/>
            <a:ext cx="4038600" cy="5143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4211234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lvl1pPr>
              <a:defRPr>
                <a:solidFill>
                  <a:srgbClr val="0070C0"/>
                </a:solidFill>
              </a:defRPr>
            </a:lvl1pPr>
          </a:lstStyle>
          <a:p>
            <a:r>
              <a:rPr lang="de-DE" dirty="0" smtClean="0"/>
              <a:t>Titelmasterformat durch Klicken bearbeiten</a:t>
            </a:r>
            <a:endParaRPr lang="en-US" dirty="0"/>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30238" y="2505075"/>
            <a:ext cx="386873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9883628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Tree>
    <p:extLst>
      <p:ext uri="{BB962C8B-B14F-4D97-AF65-F5344CB8AC3E}">
        <p14:creationId xmlns:p14="http://schemas.microsoft.com/office/powerpoint/2010/main" val="28651840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Tree>
    <p:extLst>
      <p:ext uri="{BB962C8B-B14F-4D97-AF65-F5344CB8AC3E}">
        <p14:creationId xmlns:p14="http://schemas.microsoft.com/office/powerpoint/2010/main" val="1131260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smtClean="0"/>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Tree>
    <p:extLst>
      <p:ext uri="{BB962C8B-B14F-4D97-AF65-F5344CB8AC3E}">
        <p14:creationId xmlns:p14="http://schemas.microsoft.com/office/powerpoint/2010/main" val="24629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Vertikaler Textplatzhalter 2"/>
          <p:cNvSpPr>
            <a:spLocks noGrp="1"/>
          </p:cNvSpPr>
          <p:nvPr>
            <p:ph type="body" orient="vert" idx="1"/>
          </p:nvPr>
        </p:nvSpPr>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48246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9295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27313" y="44450"/>
            <a:ext cx="64817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dirty="0" err="1" smtClean="0"/>
              <a:t>Titelmasterformat</a:t>
            </a:r>
            <a:r>
              <a:rPr lang="en-US" altLang="de-DE" dirty="0" smtClean="0"/>
              <a:t> </a:t>
            </a:r>
            <a:r>
              <a:rPr lang="en-US" altLang="de-DE" dirty="0" err="1" smtClean="0"/>
              <a:t>durch</a:t>
            </a:r>
            <a:r>
              <a:rPr lang="en-US" altLang="de-DE" dirty="0" smtClean="0"/>
              <a:t> </a:t>
            </a:r>
            <a:r>
              <a:rPr lang="en-US" altLang="de-DE" dirty="0" err="1" smtClean="0"/>
              <a:t>Klicken</a:t>
            </a:r>
            <a:r>
              <a:rPr lang="en-US" altLang="de-DE" dirty="0" smtClean="0"/>
              <a:t> </a:t>
            </a:r>
            <a:r>
              <a:rPr lang="en-US" altLang="de-DE" dirty="0" err="1" smtClean="0"/>
              <a:t>bearbeiten</a:t>
            </a:r>
            <a:endParaRPr lang="en-US" altLang="de-DE" dirty="0" smtClean="0"/>
          </a:p>
        </p:txBody>
      </p:sp>
      <p:sp>
        <p:nvSpPr>
          <p:cNvPr id="1027" name="Rectangle 3"/>
          <p:cNvSpPr>
            <a:spLocks noGrp="1" noChangeArrowheads="1"/>
          </p:cNvSpPr>
          <p:nvPr>
            <p:ph type="body" idx="1"/>
          </p:nvPr>
        </p:nvSpPr>
        <p:spPr bwMode="auto">
          <a:xfrm>
            <a:off x="457200" y="1165225"/>
            <a:ext cx="8229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dirty="0" err="1" smtClean="0"/>
              <a:t>Textmasterformate</a:t>
            </a:r>
            <a:r>
              <a:rPr lang="en-US" altLang="de-DE" dirty="0" smtClean="0"/>
              <a:t> </a:t>
            </a:r>
            <a:r>
              <a:rPr lang="en-US" altLang="de-DE" dirty="0" err="1" smtClean="0"/>
              <a:t>durch</a:t>
            </a:r>
            <a:r>
              <a:rPr lang="en-US" altLang="de-DE" dirty="0" smtClean="0"/>
              <a:t> </a:t>
            </a:r>
            <a:r>
              <a:rPr lang="en-US" altLang="de-DE" dirty="0" err="1" smtClean="0"/>
              <a:t>Klicken</a:t>
            </a:r>
            <a:r>
              <a:rPr lang="en-US" altLang="de-DE" dirty="0" smtClean="0"/>
              <a:t> </a:t>
            </a:r>
            <a:r>
              <a:rPr lang="en-US" altLang="de-DE" dirty="0" err="1" smtClean="0"/>
              <a:t>bearbeiten</a:t>
            </a:r>
            <a:endParaRPr lang="en-US" altLang="de-DE" dirty="0" smtClean="0"/>
          </a:p>
          <a:p>
            <a:pPr lvl="1"/>
            <a:r>
              <a:rPr lang="en-US" altLang="de-DE" dirty="0" err="1" smtClean="0"/>
              <a:t>Zweite</a:t>
            </a:r>
            <a:r>
              <a:rPr lang="en-US" altLang="de-DE" dirty="0" smtClean="0"/>
              <a:t> </a:t>
            </a:r>
            <a:r>
              <a:rPr lang="en-US" altLang="de-DE" dirty="0" err="1" smtClean="0"/>
              <a:t>Ebene</a:t>
            </a:r>
            <a:endParaRPr lang="en-US" altLang="de-DE" dirty="0" smtClean="0"/>
          </a:p>
          <a:p>
            <a:pPr lvl="2"/>
            <a:r>
              <a:rPr lang="en-US" altLang="de-DE" dirty="0" err="1" smtClean="0"/>
              <a:t>Dritte</a:t>
            </a:r>
            <a:r>
              <a:rPr lang="en-US" altLang="de-DE" dirty="0" smtClean="0"/>
              <a:t> </a:t>
            </a:r>
            <a:r>
              <a:rPr lang="en-US" altLang="de-DE" dirty="0" err="1" smtClean="0"/>
              <a:t>Ebene</a:t>
            </a:r>
            <a:endParaRPr lang="en-US" altLang="de-DE" dirty="0" smtClean="0"/>
          </a:p>
          <a:p>
            <a:pPr lvl="3"/>
            <a:r>
              <a:rPr lang="en-US" altLang="de-DE" dirty="0" err="1" smtClean="0"/>
              <a:t>Vierte</a:t>
            </a:r>
            <a:r>
              <a:rPr lang="en-US" altLang="de-DE" dirty="0" smtClean="0"/>
              <a:t> </a:t>
            </a:r>
            <a:r>
              <a:rPr lang="en-US" altLang="de-DE" dirty="0" err="1" smtClean="0"/>
              <a:t>Ebene</a:t>
            </a:r>
            <a:endParaRPr lang="en-US" altLang="de-DE" dirty="0" smtClean="0"/>
          </a:p>
          <a:p>
            <a:pPr lvl="4"/>
            <a:r>
              <a:rPr lang="en-US" altLang="de-DE" dirty="0" err="1" smtClean="0"/>
              <a:t>Fünfte</a:t>
            </a:r>
            <a:r>
              <a:rPr lang="en-US" altLang="de-DE" dirty="0" smtClean="0"/>
              <a:t> </a:t>
            </a:r>
            <a:r>
              <a:rPr lang="en-US" altLang="de-DE" dirty="0" err="1" smtClean="0"/>
              <a:t>Ebene</a:t>
            </a:r>
            <a:endParaRPr lang="en-US" altLang="de-DE" dirty="0" smtClean="0"/>
          </a:p>
        </p:txBody>
      </p:sp>
      <p:sp>
        <p:nvSpPr>
          <p:cNvPr id="1029" name="Line 7"/>
          <p:cNvSpPr>
            <a:spLocks noChangeShapeType="1"/>
          </p:cNvSpPr>
          <p:nvPr/>
        </p:nvSpPr>
        <p:spPr bwMode="auto">
          <a:xfrm>
            <a:off x="0" y="692150"/>
            <a:ext cx="9144000" cy="0"/>
          </a:xfrm>
          <a:prstGeom prst="line">
            <a:avLst/>
          </a:prstGeom>
          <a:ln>
            <a:solidFill>
              <a:srgbClr val="00457D"/>
            </a:solidFill>
            <a:headEnd/>
            <a:tailEnd/>
          </a:ln>
        </p:spPr>
        <p:style>
          <a:lnRef idx="2">
            <a:schemeClr val="dk1"/>
          </a:lnRef>
          <a:fillRef idx="0">
            <a:schemeClr val="dk1"/>
          </a:fillRef>
          <a:effectRef idx="1">
            <a:schemeClr val="dk1"/>
          </a:effectRef>
          <a:fontRef idx="minor">
            <a:schemeClr val="tx1"/>
          </a:fontRef>
        </p:style>
        <p:txBody>
          <a:bodyPr anchor="ctr"/>
          <a:lstStyle/>
          <a:p>
            <a:pPr eaLnBrk="1" hangingPunct="1">
              <a:defRPr/>
            </a:pPr>
            <a:endParaRPr lang="en-US">
              <a:ln>
                <a:solidFill>
                  <a:srgbClr val="00457D"/>
                </a:solidFill>
              </a:ln>
            </a:endParaRPr>
          </a:p>
        </p:txBody>
      </p:sp>
      <p:sp>
        <p:nvSpPr>
          <p:cNvPr id="1030" name="Text Box 8"/>
          <p:cNvSpPr txBox="1">
            <a:spLocks noChangeArrowheads="1"/>
          </p:cNvSpPr>
          <p:nvPr/>
        </p:nvSpPr>
        <p:spPr bwMode="auto">
          <a:xfrm>
            <a:off x="1258888" y="3429000"/>
            <a:ext cx="4465637"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defRPr/>
            </a:pPr>
            <a:endParaRPr lang="en-US" smtClean="0">
              <a:solidFill>
                <a:schemeClr val="tx2"/>
              </a:solidFill>
              <a:latin typeface="AvantGarde Md BT" pitchFamily="34" charset="0"/>
            </a:endParaRPr>
          </a:p>
        </p:txBody>
      </p:sp>
      <p:sp>
        <p:nvSpPr>
          <p:cNvPr id="1031" name="Text Box 9"/>
          <p:cNvSpPr txBox="1">
            <a:spLocks noChangeArrowheads="1"/>
          </p:cNvSpPr>
          <p:nvPr/>
        </p:nvSpPr>
        <p:spPr bwMode="auto">
          <a:xfrm>
            <a:off x="1258888" y="3429000"/>
            <a:ext cx="4465637"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defRPr/>
            </a:pPr>
            <a:endParaRPr lang="en-US" smtClean="0">
              <a:solidFill>
                <a:schemeClr val="tx2"/>
              </a:solidFill>
              <a:latin typeface="AvantGarde Md BT" pitchFamily="34" charset="0"/>
            </a:endParaRPr>
          </a:p>
        </p:txBody>
      </p:sp>
      <p:pic>
        <p:nvPicPr>
          <p:cNvPr id="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6050" y="96838"/>
            <a:ext cx="239553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14" r:id="rId2"/>
    <p:sldLayoutId id="2147483716" r:id="rId3"/>
    <p:sldLayoutId id="2147483717" r:id="rId4"/>
    <p:sldLayoutId id="2147483718" r:id="rId5"/>
    <p:sldLayoutId id="2147483720" r:id="rId6"/>
    <p:sldLayoutId id="2147483721" r:id="rId7"/>
    <p:sldLayoutId id="2147483722" r:id="rId8"/>
    <p:sldLayoutId id="2147483719" r:id="rId9"/>
    <p:sldLayoutId id="2147483723" r:id="rId10"/>
    <p:sldLayoutId id="2147483724" r:id="rId11"/>
  </p:sldLayoutIdLst>
  <p:timing>
    <p:tnLst>
      <p:par>
        <p:cTn id="1" dur="indefinite" restart="never" nodeType="tmRoot"/>
      </p:par>
    </p:tnLst>
  </p:timing>
  <p:hf hdr="0"/>
  <p:txStyles>
    <p:titleStyle>
      <a:lvl1pPr algn="ctr" rtl="0" eaLnBrk="0" fontAlgn="base" hangingPunct="0">
        <a:spcBef>
          <a:spcPct val="0"/>
        </a:spcBef>
        <a:spcAft>
          <a:spcPct val="0"/>
        </a:spcAft>
        <a:defRPr b="1" kern="1200">
          <a:solidFill>
            <a:srgbClr val="002060"/>
          </a:solidFill>
          <a:latin typeface="+mj-lt"/>
          <a:ea typeface="+mj-ea"/>
          <a:cs typeface="+mj-cs"/>
        </a:defRPr>
      </a:lvl1pPr>
      <a:lvl2pPr algn="ctr" rtl="0" eaLnBrk="0" fontAlgn="base" hangingPunct="0">
        <a:spcBef>
          <a:spcPct val="0"/>
        </a:spcBef>
        <a:spcAft>
          <a:spcPct val="0"/>
        </a:spcAft>
        <a:defRPr b="1">
          <a:solidFill>
            <a:srgbClr val="990033"/>
          </a:solidFill>
          <a:latin typeface="Arial" panose="020B0604020202020204" pitchFamily="34" charset="0"/>
        </a:defRPr>
      </a:lvl2pPr>
      <a:lvl3pPr algn="ctr" rtl="0" eaLnBrk="0" fontAlgn="base" hangingPunct="0">
        <a:spcBef>
          <a:spcPct val="0"/>
        </a:spcBef>
        <a:spcAft>
          <a:spcPct val="0"/>
        </a:spcAft>
        <a:defRPr b="1">
          <a:solidFill>
            <a:srgbClr val="990033"/>
          </a:solidFill>
          <a:latin typeface="Arial" panose="020B0604020202020204" pitchFamily="34" charset="0"/>
        </a:defRPr>
      </a:lvl3pPr>
      <a:lvl4pPr algn="ctr" rtl="0" eaLnBrk="0" fontAlgn="base" hangingPunct="0">
        <a:spcBef>
          <a:spcPct val="0"/>
        </a:spcBef>
        <a:spcAft>
          <a:spcPct val="0"/>
        </a:spcAft>
        <a:defRPr b="1">
          <a:solidFill>
            <a:srgbClr val="990033"/>
          </a:solidFill>
          <a:latin typeface="Arial" panose="020B0604020202020204" pitchFamily="34" charset="0"/>
        </a:defRPr>
      </a:lvl4pPr>
      <a:lvl5pPr algn="ctr" rtl="0" eaLnBrk="0" fontAlgn="base" hangingPunct="0">
        <a:spcBef>
          <a:spcPct val="0"/>
        </a:spcBef>
        <a:spcAft>
          <a:spcPct val="0"/>
        </a:spcAft>
        <a:defRPr b="1">
          <a:solidFill>
            <a:srgbClr val="990033"/>
          </a:solidFill>
          <a:latin typeface="Arial" panose="020B0604020202020204" pitchFamily="34" charset="0"/>
        </a:defRPr>
      </a:lvl5pPr>
      <a:lvl6pPr marL="457200" algn="ctr" rtl="0" eaLnBrk="1" fontAlgn="base" hangingPunct="1">
        <a:spcBef>
          <a:spcPct val="0"/>
        </a:spcBef>
        <a:spcAft>
          <a:spcPct val="0"/>
        </a:spcAft>
        <a:defRPr sz="2400" b="1">
          <a:solidFill>
            <a:srgbClr val="990033"/>
          </a:solidFill>
          <a:latin typeface="Arial" panose="020B0604020202020204" pitchFamily="34" charset="0"/>
        </a:defRPr>
      </a:lvl6pPr>
      <a:lvl7pPr marL="914400" algn="ctr" rtl="0" eaLnBrk="1" fontAlgn="base" hangingPunct="1">
        <a:spcBef>
          <a:spcPct val="0"/>
        </a:spcBef>
        <a:spcAft>
          <a:spcPct val="0"/>
        </a:spcAft>
        <a:defRPr sz="2400" b="1">
          <a:solidFill>
            <a:srgbClr val="990033"/>
          </a:solidFill>
          <a:latin typeface="Arial" panose="020B0604020202020204" pitchFamily="34" charset="0"/>
        </a:defRPr>
      </a:lvl7pPr>
      <a:lvl8pPr marL="1371600" algn="ctr" rtl="0" eaLnBrk="1" fontAlgn="base" hangingPunct="1">
        <a:spcBef>
          <a:spcPct val="0"/>
        </a:spcBef>
        <a:spcAft>
          <a:spcPct val="0"/>
        </a:spcAft>
        <a:defRPr sz="2400" b="1">
          <a:solidFill>
            <a:srgbClr val="990033"/>
          </a:solidFill>
          <a:latin typeface="Arial" panose="020B0604020202020204" pitchFamily="34" charset="0"/>
        </a:defRPr>
      </a:lvl8pPr>
      <a:lvl9pPr marL="1828800" algn="ctr" rtl="0" eaLnBrk="1" fontAlgn="base" hangingPunct="1">
        <a:spcBef>
          <a:spcPct val="0"/>
        </a:spcBef>
        <a:spcAft>
          <a:spcPct val="0"/>
        </a:spcAft>
        <a:defRPr sz="2400" b="1">
          <a:solidFill>
            <a:srgbClr val="9900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endParaRPr lang="en-US" noProof="1"/>
          </a:p>
        </p:txBody>
      </p:sp>
      <p:sp>
        <p:nvSpPr>
          <p:cNvPr id="6" name="Textfeld 5"/>
          <p:cNvSpPr txBox="1"/>
          <p:nvPr/>
        </p:nvSpPr>
        <p:spPr>
          <a:xfrm>
            <a:off x="0" y="1732331"/>
            <a:ext cx="9144000" cy="1015663"/>
          </a:xfrm>
          <a:prstGeom prst="rect">
            <a:avLst/>
          </a:prstGeom>
          <a:noFill/>
        </p:spPr>
        <p:txBody>
          <a:bodyPr wrap="square" rtlCol="0">
            <a:spAutoFit/>
          </a:bodyPr>
          <a:lstStyle/>
          <a:p>
            <a:pPr algn="ctr"/>
            <a:r>
              <a:rPr lang="de-DE" sz="3000" b="1" dirty="0" err="1" smtClean="0">
                <a:solidFill>
                  <a:srgbClr val="0070C0"/>
                </a:solidFill>
              </a:rPr>
              <a:t>Neuroergonomic</a:t>
            </a:r>
            <a:r>
              <a:rPr lang="de-DE" sz="3000" b="1" dirty="0" smtClean="0">
                <a:solidFill>
                  <a:srgbClr val="0070C0"/>
                </a:solidFill>
              </a:rPr>
              <a:t> Assessment </a:t>
            </a:r>
            <a:r>
              <a:rPr lang="de-DE" sz="3000" b="1" dirty="0" err="1" smtClean="0">
                <a:solidFill>
                  <a:srgbClr val="0070C0"/>
                </a:solidFill>
              </a:rPr>
              <a:t>of</a:t>
            </a:r>
            <a:r>
              <a:rPr lang="de-DE" sz="3000" b="1" dirty="0" smtClean="0">
                <a:solidFill>
                  <a:srgbClr val="0070C0"/>
                </a:solidFill>
              </a:rPr>
              <a:t> </a:t>
            </a:r>
          </a:p>
          <a:p>
            <a:pPr algn="ctr"/>
            <a:r>
              <a:rPr lang="de-DE" sz="3000" b="1" dirty="0" smtClean="0">
                <a:solidFill>
                  <a:srgbClr val="0070C0"/>
                </a:solidFill>
              </a:rPr>
              <a:t>Human Robot Interaction</a:t>
            </a:r>
            <a:endParaRPr lang="en-GB" sz="3000" b="1" dirty="0">
              <a:solidFill>
                <a:srgbClr val="0070C0"/>
              </a:solidFill>
            </a:endParaRPr>
          </a:p>
        </p:txBody>
      </p:sp>
      <p:sp>
        <p:nvSpPr>
          <p:cNvPr id="7" name="Textfeld 6"/>
          <p:cNvSpPr txBox="1"/>
          <p:nvPr/>
        </p:nvSpPr>
        <p:spPr>
          <a:xfrm>
            <a:off x="0" y="3162416"/>
            <a:ext cx="9144000" cy="400110"/>
          </a:xfrm>
          <a:prstGeom prst="rect">
            <a:avLst/>
          </a:prstGeom>
          <a:noFill/>
        </p:spPr>
        <p:txBody>
          <a:bodyPr wrap="square" rtlCol="0">
            <a:spAutoFit/>
          </a:bodyPr>
          <a:lstStyle/>
          <a:p>
            <a:pPr algn="ctr"/>
            <a:r>
              <a:rPr lang="de-DE" b="1" dirty="0" smtClean="0"/>
              <a:t>Dominik Limbach, </a:t>
            </a:r>
            <a:r>
              <a:rPr lang="de-DE" b="1" dirty="0" err="1" smtClean="0"/>
              <a:t>B.Sc</a:t>
            </a:r>
            <a:r>
              <a:rPr lang="de-DE" sz="1800" b="1" dirty="0" smtClean="0"/>
              <a:t>.</a:t>
            </a:r>
            <a:endParaRPr lang="en-GB" sz="1800" b="1"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a:t>
            </a:fld>
            <a:endParaRPr lang="en-GB" sz="1400" dirty="0"/>
          </a:p>
        </p:txBody>
      </p:sp>
      <p:sp>
        <p:nvSpPr>
          <p:cNvPr id="15" name="Textfeld 14"/>
          <p:cNvSpPr txBox="1"/>
          <p:nvPr/>
        </p:nvSpPr>
        <p:spPr>
          <a:xfrm>
            <a:off x="0" y="4144439"/>
            <a:ext cx="9144000" cy="1477328"/>
          </a:xfrm>
          <a:prstGeom prst="rect">
            <a:avLst/>
          </a:prstGeom>
          <a:noFill/>
        </p:spPr>
        <p:txBody>
          <a:bodyPr wrap="square" rtlCol="0">
            <a:spAutoFit/>
          </a:bodyPr>
          <a:lstStyle/>
          <a:p>
            <a:pPr algn="ctr"/>
            <a:r>
              <a:rPr lang="de-DE" sz="1800" dirty="0" smtClean="0"/>
              <a:t>Kolloquium  –  Master Thesis</a:t>
            </a:r>
          </a:p>
          <a:p>
            <a:pPr algn="ctr"/>
            <a:endParaRPr lang="de-DE" sz="1800" dirty="0"/>
          </a:p>
          <a:p>
            <a:pPr algn="ctr"/>
            <a:r>
              <a:rPr lang="en-GB" sz="1800" dirty="0" smtClean="0"/>
              <a:t>Systems </a:t>
            </a:r>
            <a:r>
              <a:rPr lang="en-GB" sz="1800" dirty="0"/>
              <a:t>Neuroscience &amp; </a:t>
            </a:r>
            <a:r>
              <a:rPr lang="en-GB" sz="1800" dirty="0" err="1"/>
              <a:t>Neurotechnology</a:t>
            </a:r>
            <a:r>
              <a:rPr lang="en-GB" sz="1800" dirty="0"/>
              <a:t> Unit</a:t>
            </a:r>
          </a:p>
          <a:p>
            <a:pPr algn="ctr"/>
            <a:r>
              <a:rPr lang="en-GB" sz="1800" dirty="0" smtClean="0"/>
              <a:t>Saarland </a:t>
            </a:r>
            <a:r>
              <a:rPr lang="en-GB" sz="1800" dirty="0"/>
              <a:t>University of Applied </a:t>
            </a:r>
            <a:r>
              <a:rPr lang="en-GB" sz="1800" dirty="0" smtClean="0"/>
              <a:t>Sciences</a:t>
            </a:r>
          </a:p>
          <a:p>
            <a:pPr algn="ctr"/>
            <a:r>
              <a:rPr lang="en-GB" sz="1800" dirty="0" smtClean="0"/>
              <a:t>Faculty </a:t>
            </a:r>
            <a:r>
              <a:rPr lang="en-GB" sz="1800" dirty="0"/>
              <a:t>of Engineering</a:t>
            </a:r>
          </a:p>
        </p:txBody>
      </p:sp>
    </p:spTree>
    <p:extLst>
      <p:ext uri="{BB962C8B-B14F-4D97-AF65-F5344CB8AC3E}">
        <p14:creationId xmlns:p14="http://schemas.microsoft.com/office/powerpoint/2010/main" val="4161138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027" y="2528845"/>
            <a:ext cx="3836279" cy="3687865"/>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10</a:t>
            </a:fld>
            <a:endParaRPr lang="en-GB" sz="1400" dirty="0"/>
          </a:p>
        </p:txBody>
      </p:sp>
      <p:sp>
        <p:nvSpPr>
          <p:cNvPr id="9" name="Textfeld 8"/>
          <p:cNvSpPr txBox="1"/>
          <p:nvPr/>
        </p:nvSpPr>
        <p:spPr>
          <a:xfrm>
            <a:off x="627302" y="1405462"/>
            <a:ext cx="7881697" cy="2246769"/>
          </a:xfrm>
          <a:prstGeom prst="rect">
            <a:avLst/>
          </a:prstGeom>
          <a:noFill/>
        </p:spPr>
        <p:txBody>
          <a:bodyPr wrap="square" rtlCol="0">
            <a:spAutoFit/>
          </a:bodyPr>
          <a:lstStyle/>
          <a:p>
            <a:r>
              <a:rPr lang="de-DE" b="1" dirty="0"/>
              <a:t>Physiological Channels</a:t>
            </a:r>
          </a:p>
          <a:p>
            <a:endParaRPr lang="de-DE" dirty="0"/>
          </a:p>
          <a:p>
            <a:pPr marL="342900" indent="-342900">
              <a:buFont typeface="Arial" panose="020B0604020202020204" pitchFamily="34" charset="0"/>
              <a:buChar char="•"/>
            </a:pPr>
            <a:r>
              <a:rPr lang="de-DE" dirty="0" smtClean="0"/>
              <a:t>Blood Volume Pulse (BVP)</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Galvanic</a:t>
            </a:r>
            <a:r>
              <a:rPr lang="de-DE" dirty="0" smtClean="0"/>
              <a:t> Skin Response (GSR)</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Skin </a:t>
            </a:r>
            <a:r>
              <a:rPr lang="de-DE" dirty="0" err="1" smtClean="0"/>
              <a:t>Temperature</a:t>
            </a:r>
            <a:r>
              <a:rPr lang="de-DE" dirty="0" smtClean="0"/>
              <a:t> (ST)</a:t>
            </a:r>
          </a:p>
        </p:txBody>
      </p:sp>
    </p:spTree>
    <p:extLst>
      <p:ext uri="{BB962C8B-B14F-4D97-AF65-F5344CB8AC3E}">
        <p14:creationId xmlns:p14="http://schemas.microsoft.com/office/powerpoint/2010/main" val="40730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11</a:t>
            </a:fld>
            <a:endParaRPr lang="en-GB" sz="1400" dirty="0"/>
          </a:p>
        </p:txBody>
      </p:sp>
      <p:sp>
        <p:nvSpPr>
          <p:cNvPr id="9" name="Textfeld 8"/>
          <p:cNvSpPr txBox="1"/>
          <p:nvPr/>
        </p:nvSpPr>
        <p:spPr>
          <a:xfrm>
            <a:off x="627302" y="1405462"/>
            <a:ext cx="7881697" cy="2246769"/>
          </a:xfrm>
          <a:prstGeom prst="rect">
            <a:avLst/>
          </a:prstGeom>
          <a:noFill/>
        </p:spPr>
        <p:txBody>
          <a:bodyPr wrap="square" rtlCol="0">
            <a:spAutoFit/>
          </a:bodyPr>
          <a:lstStyle/>
          <a:p>
            <a:r>
              <a:rPr lang="de-DE" b="1" dirty="0" smtClean="0"/>
              <a:t>Data Collection Experiment</a:t>
            </a:r>
          </a:p>
          <a:p>
            <a:endParaRPr lang="de-DE" dirty="0" smtClean="0"/>
          </a:p>
          <a:p>
            <a:pPr marL="342900" indent="-342900">
              <a:buFont typeface="Arial" panose="020B0604020202020204" pitchFamily="34" charset="0"/>
              <a:buChar char="•"/>
            </a:pPr>
            <a:r>
              <a:rPr lang="de-DE" dirty="0" smtClean="0"/>
              <a:t>14 </a:t>
            </a:r>
            <a:r>
              <a:rPr lang="de-DE" dirty="0" err="1" smtClean="0"/>
              <a:t>participants</a:t>
            </a:r>
            <a:r>
              <a:rPr lang="de-DE" dirty="0" smtClean="0"/>
              <a:t>, 50% male, </a:t>
            </a:r>
            <a:r>
              <a:rPr lang="de-DE" dirty="0" err="1" smtClean="0"/>
              <a:t>aged</a:t>
            </a:r>
            <a:r>
              <a:rPr lang="de-DE" dirty="0" smtClean="0"/>
              <a:t> </a:t>
            </a:r>
            <a:r>
              <a:rPr lang="de-DE" dirty="0" err="1" smtClean="0"/>
              <a:t>between</a:t>
            </a:r>
            <a:r>
              <a:rPr lang="de-DE" dirty="0" smtClean="0"/>
              <a:t> 24 </a:t>
            </a:r>
            <a:r>
              <a:rPr lang="de-DE" dirty="0" err="1" smtClean="0"/>
              <a:t>and</a:t>
            </a:r>
            <a:r>
              <a:rPr lang="de-DE" dirty="0" smtClean="0"/>
              <a:t> 50 </a:t>
            </a:r>
            <a:r>
              <a:rPr lang="de-DE" dirty="0" err="1" smtClean="0"/>
              <a:t>years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Mental </a:t>
            </a:r>
            <a:r>
              <a:rPr lang="de-DE" dirty="0" err="1" smtClean="0"/>
              <a:t>Arithmetic</a:t>
            </a:r>
            <a:r>
              <a:rPr lang="de-DE" dirty="0" smtClean="0"/>
              <a:t> Stress Test (</a:t>
            </a:r>
            <a:r>
              <a:rPr lang="de-DE" dirty="0" err="1" smtClean="0"/>
              <a:t>Jern</a:t>
            </a:r>
            <a:r>
              <a:rPr lang="de-DE" dirty="0" smtClean="0"/>
              <a:t> et al., 1991), </a:t>
            </a:r>
            <a:r>
              <a:rPr lang="de-DE" dirty="0" err="1" smtClean="0"/>
              <a:t>Stroop</a:t>
            </a:r>
            <a:r>
              <a:rPr lang="de-DE" dirty="0" smtClean="0"/>
              <a:t> Test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Visual Stimulation (IAPS, Lang et al., 2008)</a:t>
            </a:r>
          </a:p>
        </p:txBody>
      </p:sp>
    </p:spTree>
    <p:extLst>
      <p:ext uri="{BB962C8B-B14F-4D97-AF65-F5344CB8AC3E}">
        <p14:creationId xmlns:p14="http://schemas.microsoft.com/office/powerpoint/2010/main" val="479905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12</a:t>
            </a:fld>
            <a:endParaRPr lang="en-GB" sz="1400" dirty="0"/>
          </a:p>
        </p:txBody>
      </p:sp>
      <p:sp>
        <p:nvSpPr>
          <p:cNvPr id="9" name="Textfeld 8"/>
          <p:cNvSpPr txBox="1"/>
          <p:nvPr/>
        </p:nvSpPr>
        <p:spPr>
          <a:xfrm>
            <a:off x="627302" y="1405462"/>
            <a:ext cx="7881697" cy="2862322"/>
          </a:xfrm>
          <a:prstGeom prst="rect">
            <a:avLst/>
          </a:prstGeom>
          <a:noFill/>
        </p:spPr>
        <p:txBody>
          <a:bodyPr wrap="square" rtlCol="0">
            <a:spAutoFit/>
          </a:bodyPr>
          <a:lstStyle/>
          <a:p>
            <a:r>
              <a:rPr lang="de-DE" b="1" dirty="0" smtClean="0"/>
              <a:t>Experimental </a:t>
            </a:r>
            <a:r>
              <a:rPr lang="de-DE" b="1" dirty="0" err="1" smtClean="0"/>
              <a:t>Procedure</a:t>
            </a:r>
            <a:endParaRPr lang="de-DE" b="1" dirty="0" smtClean="0"/>
          </a:p>
          <a:p>
            <a:endParaRPr lang="de-DE" dirty="0" smtClean="0"/>
          </a:p>
          <a:p>
            <a:pPr marL="342900" indent="-342900">
              <a:buFont typeface="Arial" panose="020B0604020202020204" pitchFamily="34" charset="0"/>
              <a:buChar char="•"/>
            </a:pPr>
            <a:r>
              <a:rPr lang="de-DE" dirty="0" smtClean="0"/>
              <a:t>Baseline Measurement</a:t>
            </a:r>
          </a:p>
          <a:p>
            <a:pPr marL="342900" indent="-342900">
              <a:buFont typeface="Arial" panose="020B0604020202020204" pitchFamily="34" charset="0"/>
              <a:buChar char="•"/>
            </a:pPr>
            <a:r>
              <a:rPr lang="de-DE" dirty="0" smtClean="0"/>
              <a:t>Mental </a:t>
            </a:r>
            <a:r>
              <a:rPr lang="de-DE" dirty="0" err="1" smtClean="0"/>
              <a:t>Arithmetic</a:t>
            </a:r>
            <a:r>
              <a:rPr lang="de-DE" dirty="0" smtClean="0"/>
              <a:t> Stress Test</a:t>
            </a:r>
          </a:p>
          <a:p>
            <a:pPr marL="342900" indent="-342900">
              <a:buFont typeface="Arial" panose="020B0604020202020204" pitchFamily="34" charset="0"/>
              <a:buChar char="•"/>
            </a:pPr>
            <a:r>
              <a:rPr lang="de-DE" dirty="0" err="1" smtClean="0"/>
              <a:t>Stroop</a:t>
            </a:r>
            <a:r>
              <a:rPr lang="de-DE" dirty="0" smtClean="0"/>
              <a:t> Test</a:t>
            </a:r>
          </a:p>
          <a:p>
            <a:pPr marL="342900" indent="-342900">
              <a:buFont typeface="Arial" panose="020B0604020202020204" pitchFamily="34" charset="0"/>
              <a:buChar char="•"/>
            </a:pPr>
            <a:r>
              <a:rPr lang="de-DE" dirty="0" smtClean="0"/>
              <a:t>Visual Stimulation (Set 1, 32 p., </a:t>
            </a:r>
            <a:r>
              <a:rPr lang="de-DE" dirty="0" err="1" smtClean="0"/>
              <a:t>pleasant</a:t>
            </a:r>
            <a:r>
              <a:rPr lang="de-DE" dirty="0" smtClean="0"/>
              <a:t>)</a:t>
            </a:r>
          </a:p>
          <a:p>
            <a:pPr marL="342900" indent="-342900">
              <a:buFont typeface="Arial" panose="020B0604020202020204" pitchFamily="34" charset="0"/>
              <a:buChar char="•"/>
            </a:pPr>
            <a:r>
              <a:rPr lang="de-DE" dirty="0" smtClean="0"/>
              <a:t>Visual Stimulation (Set 2, 30 p., </a:t>
            </a:r>
            <a:r>
              <a:rPr lang="de-DE" dirty="0" err="1" smtClean="0"/>
              <a:t>unpleasant</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5 min per </a:t>
            </a:r>
            <a:r>
              <a:rPr lang="de-DE" dirty="0" err="1" smtClean="0"/>
              <a:t>session</a:t>
            </a:r>
            <a:r>
              <a:rPr lang="de-DE" dirty="0" smtClean="0"/>
              <a:t>, plus a </a:t>
            </a:r>
            <a:r>
              <a:rPr lang="de-DE" dirty="0" err="1" smtClean="0"/>
              <a:t>cooldown</a:t>
            </a:r>
            <a:r>
              <a:rPr lang="de-DE" dirty="0" smtClean="0"/>
              <a:t> </a:t>
            </a:r>
            <a:r>
              <a:rPr lang="de-DE" dirty="0" err="1" smtClean="0"/>
              <a:t>session</a:t>
            </a:r>
            <a:r>
              <a:rPr lang="de-DE" dirty="0" smtClean="0"/>
              <a:t> after </a:t>
            </a:r>
            <a:r>
              <a:rPr lang="de-DE" dirty="0" err="1" smtClean="0"/>
              <a:t>each</a:t>
            </a:r>
            <a:r>
              <a:rPr lang="de-DE" dirty="0" smtClean="0"/>
              <a:t> </a:t>
            </a:r>
            <a:r>
              <a:rPr lang="de-DE" dirty="0" err="1" smtClean="0"/>
              <a:t>session</a:t>
            </a:r>
            <a:r>
              <a:rPr lang="de-DE" dirty="0" smtClean="0"/>
              <a:t> </a:t>
            </a:r>
          </a:p>
        </p:txBody>
      </p:sp>
    </p:spTree>
    <p:extLst>
      <p:ext uri="{BB962C8B-B14F-4D97-AF65-F5344CB8AC3E}">
        <p14:creationId xmlns:p14="http://schemas.microsoft.com/office/powerpoint/2010/main" val="3325715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13</a:t>
            </a:fld>
            <a:endParaRPr lang="en-GB" sz="1400" dirty="0"/>
          </a:p>
        </p:txBody>
      </p:sp>
      <p:sp>
        <p:nvSpPr>
          <p:cNvPr id="9" name="Textfeld 8"/>
          <p:cNvSpPr txBox="1"/>
          <p:nvPr/>
        </p:nvSpPr>
        <p:spPr>
          <a:xfrm>
            <a:off x="627302" y="1405462"/>
            <a:ext cx="7881697" cy="707886"/>
          </a:xfrm>
          <a:prstGeom prst="rect">
            <a:avLst/>
          </a:prstGeom>
          <a:noFill/>
        </p:spPr>
        <p:txBody>
          <a:bodyPr wrap="square" rtlCol="0">
            <a:spAutoFit/>
          </a:bodyPr>
          <a:lstStyle/>
          <a:p>
            <a:r>
              <a:rPr lang="de-DE" b="1" dirty="0" smtClean="0"/>
              <a:t>Experimental Setup</a:t>
            </a:r>
          </a:p>
          <a:p>
            <a:endParaRPr lang="de-DE" dirty="0" smtClean="0"/>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170" y="2209800"/>
            <a:ext cx="3506419" cy="2629814"/>
          </a:xfrm>
          <a:prstGeom prst="rect">
            <a:avLst/>
          </a:prstGeom>
        </p:spPr>
      </p:pic>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1" y="2209800"/>
            <a:ext cx="3506418" cy="2629814"/>
          </a:xfrm>
          <a:prstGeom prst="rect">
            <a:avLst/>
          </a:prstGeom>
        </p:spPr>
      </p:pic>
    </p:spTree>
    <p:extLst>
      <p:ext uri="{BB962C8B-B14F-4D97-AF65-F5344CB8AC3E}">
        <p14:creationId xmlns:p14="http://schemas.microsoft.com/office/powerpoint/2010/main" val="893901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14</a:t>
            </a:fld>
            <a:endParaRPr lang="en-GB" sz="1400" dirty="0"/>
          </a:p>
        </p:txBody>
      </p:sp>
      <p:sp>
        <p:nvSpPr>
          <p:cNvPr id="9" name="Textfeld 8"/>
          <p:cNvSpPr txBox="1"/>
          <p:nvPr/>
        </p:nvSpPr>
        <p:spPr>
          <a:xfrm>
            <a:off x="627302" y="1405462"/>
            <a:ext cx="7881697" cy="4339650"/>
          </a:xfrm>
          <a:prstGeom prst="rect">
            <a:avLst/>
          </a:prstGeom>
          <a:noFill/>
        </p:spPr>
        <p:txBody>
          <a:bodyPr wrap="square" rtlCol="0">
            <a:spAutoFit/>
          </a:bodyPr>
          <a:lstStyle/>
          <a:p>
            <a:r>
              <a:rPr lang="de-DE" b="1" dirty="0" smtClean="0"/>
              <a:t>Selected </a:t>
            </a:r>
            <a:r>
              <a:rPr lang="de-DE" b="1" dirty="0" err="1" smtClean="0"/>
              <a:t>Algorithms</a:t>
            </a:r>
            <a:endParaRPr lang="de-DE" b="1" dirty="0" smtClean="0"/>
          </a:p>
          <a:p>
            <a:endParaRPr lang="de-DE" dirty="0" smtClean="0"/>
          </a:p>
          <a:p>
            <a:r>
              <a:rPr lang="de-DE" dirty="0" err="1" smtClean="0"/>
              <a:t>Choosen</a:t>
            </a:r>
            <a:r>
              <a:rPr lang="de-DE" dirty="0" smtClean="0"/>
              <a:t> </a:t>
            </a:r>
            <a:r>
              <a:rPr lang="de-DE" dirty="0" err="1" smtClean="0"/>
              <a:t>from</a:t>
            </a:r>
            <a:r>
              <a:rPr lang="de-DE" dirty="0" smtClean="0"/>
              <a:t> </a:t>
            </a:r>
            <a:r>
              <a:rPr lang="de-DE" dirty="0" err="1" smtClean="0"/>
              <a:t>the</a:t>
            </a:r>
            <a:r>
              <a:rPr lang="de-DE" dirty="0" smtClean="0"/>
              <a:t> top 10 </a:t>
            </a:r>
            <a:r>
              <a:rPr lang="de-DE" dirty="0" err="1" smtClean="0"/>
              <a:t>algorithms</a:t>
            </a:r>
            <a:r>
              <a:rPr lang="de-DE" dirty="0" smtClean="0"/>
              <a:t> in </a:t>
            </a:r>
            <a:r>
              <a:rPr lang="de-DE" dirty="0" err="1" smtClean="0"/>
              <a:t>data</a:t>
            </a:r>
            <a:r>
              <a:rPr lang="de-DE" dirty="0" smtClean="0"/>
              <a:t> </a:t>
            </a:r>
            <a:r>
              <a:rPr lang="de-DE" dirty="0" err="1" smtClean="0"/>
              <a:t>mining</a:t>
            </a:r>
            <a:r>
              <a:rPr lang="de-DE" dirty="0" smtClean="0"/>
              <a:t>. </a:t>
            </a:r>
            <a:r>
              <a:rPr lang="de-DE" sz="1600" dirty="0" smtClean="0"/>
              <a:t>(Wu et al., 2008)</a:t>
            </a:r>
          </a:p>
          <a:p>
            <a:endParaRPr lang="de-DE" sz="1600" dirty="0"/>
          </a:p>
          <a:p>
            <a:pPr marL="342900" indent="-342900">
              <a:buFont typeface="Arial" panose="020B0604020202020204" pitchFamily="34" charset="0"/>
              <a:buChar char="•"/>
            </a:pPr>
            <a:r>
              <a:rPr lang="de-DE" dirty="0" smtClean="0"/>
              <a:t>K - </a:t>
            </a:r>
            <a:r>
              <a:rPr lang="de-DE" dirty="0" err="1" smtClean="0"/>
              <a:t>Nearest</a:t>
            </a:r>
            <a:r>
              <a:rPr lang="de-DE" dirty="0" smtClean="0"/>
              <a:t> </a:t>
            </a:r>
            <a:r>
              <a:rPr lang="de-DE" dirty="0" err="1" smtClean="0"/>
              <a:t>Neighbor</a:t>
            </a:r>
            <a:r>
              <a:rPr lang="de-DE" dirty="0" smtClean="0"/>
              <a:t> </a:t>
            </a:r>
            <a:r>
              <a:rPr lang="de-DE" dirty="0" err="1" smtClean="0"/>
              <a:t>Classifier</a:t>
            </a:r>
            <a:r>
              <a:rPr lang="de-DE" dirty="0" smtClean="0"/>
              <a:t> (</a:t>
            </a:r>
            <a:r>
              <a:rPr lang="de-DE" dirty="0" err="1" smtClean="0"/>
              <a:t>kNN</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Support </a:t>
            </a:r>
            <a:r>
              <a:rPr lang="de-DE" dirty="0" err="1" smtClean="0"/>
              <a:t>Vector</a:t>
            </a:r>
            <a:r>
              <a:rPr lang="de-DE" dirty="0" smtClean="0"/>
              <a:t> Machines (SVM)</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Random </a:t>
            </a:r>
            <a:r>
              <a:rPr lang="de-DE" dirty="0" err="1" smtClean="0"/>
              <a:t>Forest</a:t>
            </a:r>
            <a:r>
              <a:rPr lang="de-DE" dirty="0" smtClean="0"/>
              <a:t> </a:t>
            </a:r>
            <a:r>
              <a:rPr lang="de-DE" dirty="0" err="1" smtClean="0"/>
              <a:t>Classifier</a:t>
            </a:r>
            <a:r>
              <a:rPr lang="de-DE" dirty="0" smtClean="0"/>
              <a:t> (RFC)</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Neural</a:t>
            </a:r>
            <a:r>
              <a:rPr lang="de-DE" dirty="0" smtClean="0"/>
              <a:t> Networks (NN)</a:t>
            </a:r>
            <a:endParaRPr lang="de-DE" dirty="0"/>
          </a:p>
          <a:p>
            <a:endParaRPr lang="de-DE" dirty="0" smtClean="0"/>
          </a:p>
          <a:p>
            <a:endParaRPr lang="de-DE" dirty="0" smtClean="0"/>
          </a:p>
          <a:p>
            <a:endParaRPr lang="de-DE" dirty="0"/>
          </a:p>
        </p:txBody>
      </p:sp>
    </p:spTree>
    <p:extLst>
      <p:ext uri="{BB962C8B-B14F-4D97-AF65-F5344CB8AC3E}">
        <p14:creationId xmlns:p14="http://schemas.microsoft.com/office/powerpoint/2010/main" val="2484561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15</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8" y="2452687"/>
            <a:ext cx="5724525" cy="1952624"/>
          </a:xfrm>
          <a:prstGeom prst="rect">
            <a:avLst/>
          </a:prstGeom>
        </p:spPr>
      </p:pic>
      <p:sp>
        <p:nvSpPr>
          <p:cNvPr id="9" name="Textfeld 8"/>
          <p:cNvSpPr txBox="1"/>
          <p:nvPr/>
        </p:nvSpPr>
        <p:spPr>
          <a:xfrm>
            <a:off x="627303" y="1405465"/>
            <a:ext cx="7881697" cy="400110"/>
          </a:xfrm>
          <a:prstGeom prst="rect">
            <a:avLst/>
          </a:prstGeom>
          <a:noFill/>
        </p:spPr>
        <p:txBody>
          <a:bodyPr wrap="square" rtlCol="0">
            <a:spAutoFit/>
          </a:bodyPr>
          <a:lstStyle/>
          <a:p>
            <a:r>
              <a:rPr lang="de-DE" b="1" dirty="0" smtClean="0"/>
              <a:t>Data Processing </a:t>
            </a:r>
            <a:r>
              <a:rPr lang="de-DE" b="1" dirty="0" err="1" smtClean="0"/>
              <a:t>Steps</a:t>
            </a:r>
            <a:endParaRPr lang="de-DE" b="1" dirty="0" smtClean="0"/>
          </a:p>
        </p:txBody>
      </p:sp>
    </p:spTree>
    <p:extLst>
      <p:ext uri="{BB962C8B-B14F-4D97-AF65-F5344CB8AC3E}">
        <p14:creationId xmlns:p14="http://schemas.microsoft.com/office/powerpoint/2010/main" val="1493518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Signal Processing &amp; Analysis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16</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7" y="1671635"/>
            <a:ext cx="5724525" cy="3819525"/>
          </a:xfrm>
          <a:prstGeom prst="rect">
            <a:avLst/>
          </a:prstGeom>
        </p:spPr>
      </p:pic>
    </p:spTree>
    <p:extLst>
      <p:ext uri="{BB962C8B-B14F-4D97-AF65-F5344CB8AC3E}">
        <p14:creationId xmlns:p14="http://schemas.microsoft.com/office/powerpoint/2010/main" val="1649642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 </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17</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2"/>
            <a:ext cx="7353300" cy="581025"/>
          </a:xfrm>
          <a:prstGeom prst="rect">
            <a:avLst/>
          </a:prstGeom>
        </p:spPr>
      </p:pic>
      <p:sp>
        <p:nvSpPr>
          <p:cNvPr id="6" name="Textfeld 5"/>
          <p:cNvSpPr txBox="1"/>
          <p:nvPr/>
        </p:nvSpPr>
        <p:spPr>
          <a:xfrm>
            <a:off x="826721" y="1718731"/>
            <a:ext cx="6962162" cy="400110"/>
          </a:xfrm>
          <a:prstGeom prst="rect">
            <a:avLst/>
          </a:prstGeom>
          <a:noFill/>
        </p:spPr>
        <p:txBody>
          <a:bodyPr wrap="none" rtlCol="0">
            <a:spAutoFit/>
          </a:bodyPr>
          <a:lstStyle/>
          <a:p>
            <a:r>
              <a:rPr lang="de-DE" dirty="0" smtClean="0"/>
              <a:t>Zero-phase </a:t>
            </a:r>
            <a:r>
              <a:rPr lang="de-DE" dirty="0" err="1" smtClean="0"/>
              <a:t>second</a:t>
            </a:r>
            <a:r>
              <a:rPr lang="de-DE" dirty="0" smtClean="0"/>
              <a:t>-order </a:t>
            </a:r>
            <a:r>
              <a:rPr lang="de-DE" dirty="0" err="1" smtClean="0"/>
              <a:t>Butterworth</a:t>
            </a:r>
            <a:r>
              <a:rPr lang="de-DE" dirty="0" smtClean="0"/>
              <a:t>, </a:t>
            </a:r>
            <a:r>
              <a:rPr lang="de-DE" dirty="0" err="1" smtClean="0"/>
              <a:t>bandpass</a:t>
            </a:r>
            <a:r>
              <a:rPr lang="de-DE" dirty="0" smtClean="0"/>
              <a:t> </a:t>
            </a:r>
            <a:r>
              <a:rPr lang="de-DE" dirty="0" err="1" smtClean="0"/>
              <a:t>of</a:t>
            </a:r>
            <a:r>
              <a:rPr lang="de-DE" dirty="0" smtClean="0"/>
              <a:t> 0.5-8Hz</a:t>
            </a:r>
            <a:endParaRPr lang="en-GB"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18</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6"/>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Tree>
    <p:extLst>
      <p:ext uri="{BB962C8B-B14F-4D97-AF65-F5344CB8AC3E}">
        <p14:creationId xmlns:p14="http://schemas.microsoft.com/office/powerpoint/2010/main" val="784181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19</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716" y="1701798"/>
            <a:ext cx="5852172" cy="4389129"/>
          </a:xfrm>
          <a:prstGeom prst="rect">
            <a:avLst/>
          </a:prstGeom>
        </p:spPr>
      </p:pic>
    </p:spTree>
    <p:extLst>
      <p:ext uri="{BB962C8B-B14F-4D97-AF65-F5344CB8AC3E}">
        <p14:creationId xmlns:p14="http://schemas.microsoft.com/office/powerpoint/2010/main" val="108890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Outline</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a:t>
            </a:fld>
            <a:endParaRPr lang="en-GB" sz="1400" dirty="0"/>
          </a:p>
        </p:txBody>
      </p:sp>
      <p:sp>
        <p:nvSpPr>
          <p:cNvPr id="3" name="Textfeld 2"/>
          <p:cNvSpPr txBox="1"/>
          <p:nvPr/>
        </p:nvSpPr>
        <p:spPr>
          <a:xfrm>
            <a:off x="627303" y="1405465"/>
            <a:ext cx="7881697" cy="2862322"/>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Introduction</a:t>
            </a:r>
            <a:endParaRPr lang="de-DE" dirty="0" smtClean="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Problem Analysis &amp; Goals</a:t>
            </a:r>
          </a:p>
          <a:p>
            <a:endParaRPr lang="de-DE" dirty="0"/>
          </a:p>
          <a:p>
            <a:pPr marL="342900" indent="-342900">
              <a:buFont typeface="Arial" panose="020B0604020202020204" pitchFamily="34" charset="0"/>
              <a:buChar char="•"/>
            </a:pPr>
            <a:r>
              <a:rPr lang="de-DE" dirty="0" smtClean="0"/>
              <a:t>Materials &amp; </a:t>
            </a:r>
            <a:r>
              <a:rPr lang="de-DE" dirty="0" err="1" smtClean="0"/>
              <a:t>Methods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Results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Conclusion</a:t>
            </a:r>
            <a:r>
              <a:rPr lang="de-DE" dirty="0" smtClean="0"/>
              <a:t> &amp; Future Work</a:t>
            </a:r>
          </a:p>
        </p:txBody>
      </p:sp>
    </p:spTree>
    <p:extLst>
      <p:ext uri="{BB962C8B-B14F-4D97-AF65-F5344CB8AC3E}">
        <p14:creationId xmlns:p14="http://schemas.microsoft.com/office/powerpoint/2010/main" val="2227310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20</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4" name="Textfeld 3"/>
          <p:cNvSpPr txBox="1"/>
          <p:nvPr/>
        </p:nvSpPr>
        <p:spPr>
          <a:xfrm>
            <a:off x="934260" y="1879600"/>
            <a:ext cx="7730187" cy="2862322"/>
          </a:xfrm>
          <a:prstGeom prst="rect">
            <a:avLst/>
          </a:prstGeom>
          <a:noFill/>
        </p:spPr>
        <p:txBody>
          <a:bodyPr wrap="square" rtlCol="0">
            <a:spAutoFit/>
          </a:bodyPr>
          <a:lstStyle/>
          <a:p>
            <a:r>
              <a:rPr lang="de-DE" b="1" dirty="0" smtClean="0"/>
              <a:t>Generating event-</a:t>
            </a:r>
            <a:r>
              <a:rPr lang="de-DE" b="1" dirty="0" err="1" smtClean="0"/>
              <a:t>related</a:t>
            </a:r>
            <a:r>
              <a:rPr lang="de-DE" b="1" dirty="0" smtClean="0"/>
              <a:t> </a:t>
            </a:r>
            <a:r>
              <a:rPr lang="de-DE" b="1" dirty="0" err="1" smtClean="0"/>
              <a:t>moving</a:t>
            </a:r>
            <a:r>
              <a:rPr lang="de-DE" b="1" dirty="0" smtClean="0"/>
              <a:t> </a:t>
            </a:r>
            <a:r>
              <a:rPr lang="de-DE" b="1" dirty="0" err="1" smtClean="0"/>
              <a:t>averages</a:t>
            </a:r>
            <a:endParaRPr lang="de-DE" b="1" dirty="0" smtClean="0"/>
          </a:p>
          <a:p>
            <a:endParaRPr lang="de-DE" dirty="0" smtClean="0"/>
          </a:p>
          <a:p>
            <a:pPr marL="800100" lvl="1" indent="-342900">
              <a:buFont typeface="Wingdings" panose="05000000000000000000" pitchFamily="2" charset="2"/>
              <a:buChar char="§"/>
            </a:pPr>
            <a:r>
              <a:rPr lang="de-DE" dirty="0" err="1" smtClean="0"/>
              <a:t>MA_peak</a:t>
            </a:r>
            <a:r>
              <a:rPr lang="de-DE" dirty="0" smtClean="0"/>
              <a:t>: </a:t>
            </a:r>
            <a:r>
              <a:rPr lang="de-DE" dirty="0" err="1" smtClean="0"/>
              <a:t>emphasizes</a:t>
            </a:r>
            <a:r>
              <a:rPr lang="de-DE" dirty="0" smtClean="0"/>
              <a:t> </a:t>
            </a:r>
            <a:r>
              <a:rPr lang="de-DE" dirty="0" err="1" smtClean="0"/>
              <a:t>the</a:t>
            </a:r>
            <a:r>
              <a:rPr lang="de-DE" dirty="0" smtClean="0"/>
              <a:t> </a:t>
            </a:r>
            <a:r>
              <a:rPr lang="de-DE" dirty="0" err="1" smtClean="0"/>
              <a:t>systolic</a:t>
            </a:r>
            <a:r>
              <a:rPr lang="de-DE" dirty="0" smtClean="0"/>
              <a:t> </a:t>
            </a:r>
            <a:r>
              <a:rPr lang="de-DE" dirty="0" err="1" smtClean="0"/>
              <a:t>peak</a:t>
            </a:r>
            <a:r>
              <a:rPr lang="de-DE" dirty="0" smtClean="0"/>
              <a:t> </a:t>
            </a:r>
            <a:r>
              <a:rPr lang="de-DE" dirty="0" err="1" smtClean="0"/>
              <a:t>area</a:t>
            </a:r>
            <a:r>
              <a:rPr lang="de-DE" dirty="0" smtClean="0"/>
              <a:t> (W1 = 111ms)</a:t>
            </a:r>
          </a:p>
          <a:p>
            <a:pPr lvl="1"/>
            <a:endParaRPr lang="de-DE" dirty="0" smtClean="0"/>
          </a:p>
          <a:p>
            <a:pPr lvl="1"/>
            <a:endParaRPr lang="de-DE" dirty="0"/>
          </a:p>
          <a:p>
            <a:pPr lvl="1"/>
            <a:endParaRPr lang="de-DE" dirty="0" smtClean="0"/>
          </a:p>
          <a:p>
            <a:pPr lvl="1"/>
            <a:endParaRPr lang="de-DE" dirty="0" smtClean="0"/>
          </a:p>
          <a:p>
            <a:pPr marL="800100" lvl="1" indent="-342900">
              <a:buFont typeface="Wingdings" panose="05000000000000000000" pitchFamily="2" charset="2"/>
              <a:buChar char="§"/>
            </a:pPr>
            <a:r>
              <a:rPr lang="de-DE" dirty="0" err="1"/>
              <a:t>MA_beat</a:t>
            </a:r>
            <a:r>
              <a:rPr lang="de-DE" dirty="0"/>
              <a:t>: </a:t>
            </a:r>
            <a:r>
              <a:rPr lang="de-DE" dirty="0" err="1"/>
              <a:t>empasizes</a:t>
            </a:r>
            <a:r>
              <a:rPr lang="de-DE" dirty="0"/>
              <a:t> </a:t>
            </a:r>
            <a:r>
              <a:rPr lang="de-DE" dirty="0" err="1"/>
              <a:t>the</a:t>
            </a:r>
            <a:r>
              <a:rPr lang="de-DE" dirty="0"/>
              <a:t> </a:t>
            </a:r>
            <a:r>
              <a:rPr lang="de-DE" dirty="0" err="1"/>
              <a:t>beat</a:t>
            </a:r>
            <a:r>
              <a:rPr lang="de-DE" dirty="0"/>
              <a:t> </a:t>
            </a:r>
            <a:r>
              <a:rPr lang="de-DE" dirty="0" err="1" smtClean="0"/>
              <a:t>area</a:t>
            </a:r>
            <a:r>
              <a:rPr lang="de-DE" dirty="0" smtClean="0"/>
              <a:t> (W2 = 667ms)</a:t>
            </a:r>
            <a:endParaRPr lang="de-DE" dirty="0"/>
          </a:p>
          <a:p>
            <a:pPr marL="800100" lvl="1" indent="-342900">
              <a:buFont typeface="Wingdings" panose="05000000000000000000" pitchFamily="2" charset="2"/>
              <a:buChar char="§"/>
            </a:pPr>
            <a:endParaRPr lang="en-GB" dirty="0"/>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25" y="4730479"/>
            <a:ext cx="7208162" cy="745961"/>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60" y="3215691"/>
            <a:ext cx="7365292" cy="745961"/>
          </a:xfrm>
          <a:prstGeom prst="rect">
            <a:avLst/>
          </a:prstGeom>
        </p:spPr>
      </p:pic>
    </p:spTree>
    <p:extLst>
      <p:ext uri="{BB962C8B-B14F-4D97-AF65-F5344CB8AC3E}">
        <p14:creationId xmlns:p14="http://schemas.microsoft.com/office/powerpoint/2010/main" val="3544604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21</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4" name="Textfeld 3"/>
          <p:cNvSpPr txBox="1"/>
          <p:nvPr/>
        </p:nvSpPr>
        <p:spPr>
          <a:xfrm>
            <a:off x="934260" y="1879600"/>
            <a:ext cx="7730187" cy="2554545"/>
          </a:xfrm>
          <a:prstGeom prst="rect">
            <a:avLst/>
          </a:prstGeom>
          <a:noFill/>
        </p:spPr>
        <p:txBody>
          <a:bodyPr wrap="square" rtlCol="0">
            <a:spAutoFit/>
          </a:bodyPr>
          <a:lstStyle/>
          <a:p>
            <a:r>
              <a:rPr lang="de-DE" b="1" dirty="0" smtClean="0"/>
              <a:t>Generating Blocks </a:t>
            </a:r>
            <a:r>
              <a:rPr lang="de-DE" b="1" dirty="0" err="1" smtClean="0"/>
              <a:t>of</a:t>
            </a:r>
            <a:r>
              <a:rPr lang="de-DE" b="1" dirty="0" smtClean="0"/>
              <a:t> Interest</a:t>
            </a:r>
          </a:p>
          <a:p>
            <a:pPr marL="342900" indent="-342900">
              <a:buFont typeface="Arial" panose="020B0604020202020204" pitchFamily="34" charset="0"/>
              <a:buChar char="•"/>
            </a:pPr>
            <a:endParaRPr lang="de-DE" dirty="0" smtClean="0"/>
          </a:p>
          <a:p>
            <a:pPr marL="800100" lvl="1" indent="-342900">
              <a:buFont typeface="Wingdings" panose="05000000000000000000" pitchFamily="2" charset="2"/>
              <a:buChar char="§"/>
            </a:pPr>
            <a:r>
              <a:rPr lang="de-DE" dirty="0" smtClean="0"/>
              <a:t>A </a:t>
            </a:r>
            <a:r>
              <a:rPr lang="de-DE" dirty="0" err="1" smtClean="0"/>
              <a:t>new</a:t>
            </a:r>
            <a:r>
              <a:rPr lang="de-DE" dirty="0" smtClean="0"/>
              <a:t> block </a:t>
            </a:r>
            <a:r>
              <a:rPr lang="de-DE" dirty="0" err="1" smtClean="0"/>
              <a:t>is</a:t>
            </a:r>
            <a:r>
              <a:rPr lang="de-DE" dirty="0" smtClean="0"/>
              <a:t> </a:t>
            </a:r>
            <a:r>
              <a:rPr lang="de-DE" dirty="0" err="1" smtClean="0"/>
              <a:t>created</a:t>
            </a:r>
            <a:r>
              <a:rPr lang="de-DE" dirty="0"/>
              <a:t> </a:t>
            </a:r>
            <a:r>
              <a:rPr lang="de-DE" dirty="0" err="1" smtClean="0"/>
              <a:t>for</a:t>
            </a:r>
            <a:r>
              <a:rPr lang="de-DE" dirty="0" smtClean="0"/>
              <a:t> </a:t>
            </a:r>
            <a:r>
              <a:rPr lang="de-DE" dirty="0" err="1" smtClean="0"/>
              <a:t>every</a:t>
            </a:r>
            <a:r>
              <a:rPr lang="de-DE" dirty="0" smtClean="0"/>
              <a:t> </a:t>
            </a:r>
            <a:r>
              <a:rPr lang="de-DE" dirty="0" err="1" smtClean="0"/>
              <a:t>interval</a:t>
            </a:r>
            <a:r>
              <a:rPr lang="de-DE" dirty="0" smtClean="0"/>
              <a:t> </a:t>
            </a:r>
            <a:r>
              <a:rPr lang="de-DE" dirty="0" err="1" smtClean="0"/>
              <a:t>where</a:t>
            </a:r>
            <a:r>
              <a:rPr lang="de-DE" dirty="0" smtClean="0"/>
              <a:t> </a:t>
            </a:r>
            <a:r>
              <a:rPr lang="de-DE" dirty="0" err="1" smtClean="0"/>
              <a:t>MA_peak</a:t>
            </a:r>
            <a:r>
              <a:rPr lang="de-DE" dirty="0" smtClean="0"/>
              <a:t> </a:t>
            </a:r>
            <a:r>
              <a:rPr lang="de-DE" dirty="0" err="1" smtClean="0"/>
              <a:t>exceeds</a:t>
            </a:r>
            <a:r>
              <a:rPr lang="de-DE" dirty="0" smtClean="0"/>
              <a:t> a </a:t>
            </a:r>
            <a:r>
              <a:rPr lang="de-DE" dirty="0" err="1" smtClean="0"/>
              <a:t>certain</a:t>
            </a:r>
            <a:r>
              <a:rPr lang="de-DE" dirty="0" smtClean="0"/>
              <a:t> </a:t>
            </a:r>
            <a:r>
              <a:rPr lang="de-DE" dirty="0" err="1" smtClean="0"/>
              <a:t>threshold</a:t>
            </a:r>
            <a:r>
              <a:rPr lang="de-DE" dirty="0" smtClean="0"/>
              <a:t> THR1	</a:t>
            </a:r>
          </a:p>
          <a:p>
            <a:pPr lvl="1"/>
            <a:endParaRPr lang="de-DE" dirty="0" smtClean="0"/>
          </a:p>
          <a:p>
            <a:pPr lvl="1"/>
            <a:endParaRPr lang="de-DE" dirty="0" smtClean="0"/>
          </a:p>
          <a:p>
            <a:pPr lvl="1"/>
            <a:endParaRPr lang="de-DE" dirty="0"/>
          </a:p>
          <a:p>
            <a:pPr lvl="1"/>
            <a:endParaRPr lang="en-GB" dirty="0"/>
          </a:p>
        </p:txBody>
      </p:sp>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752" y="3478138"/>
            <a:ext cx="2933700" cy="1019175"/>
          </a:xfrm>
          <a:prstGeom prst="rect">
            <a:avLst/>
          </a:prstGeom>
        </p:spPr>
      </p:pic>
    </p:spTree>
    <p:extLst>
      <p:ext uri="{BB962C8B-B14F-4D97-AF65-F5344CB8AC3E}">
        <p14:creationId xmlns:p14="http://schemas.microsoft.com/office/powerpoint/2010/main" val="3394119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22</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315" y="1854198"/>
            <a:ext cx="5852172" cy="4389129"/>
          </a:xfrm>
          <a:prstGeom prst="rect">
            <a:avLst/>
          </a:prstGeom>
        </p:spPr>
      </p:pic>
    </p:spTree>
    <p:extLst>
      <p:ext uri="{BB962C8B-B14F-4D97-AF65-F5344CB8AC3E}">
        <p14:creationId xmlns:p14="http://schemas.microsoft.com/office/powerpoint/2010/main" val="1030609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23</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11" name="Textfeld 10"/>
          <p:cNvSpPr txBox="1"/>
          <p:nvPr/>
        </p:nvSpPr>
        <p:spPr>
          <a:xfrm>
            <a:off x="934260" y="1879600"/>
            <a:ext cx="7730187" cy="2246769"/>
          </a:xfrm>
          <a:prstGeom prst="rect">
            <a:avLst/>
          </a:prstGeom>
          <a:noFill/>
        </p:spPr>
        <p:txBody>
          <a:bodyPr wrap="square" rtlCol="0">
            <a:spAutoFit/>
          </a:bodyPr>
          <a:lstStyle/>
          <a:p>
            <a:r>
              <a:rPr lang="de-DE" b="1" dirty="0" smtClean="0"/>
              <a:t>Select valid Blocks </a:t>
            </a:r>
            <a:r>
              <a:rPr lang="de-DE" b="1" dirty="0" err="1" smtClean="0"/>
              <a:t>of</a:t>
            </a:r>
            <a:r>
              <a:rPr lang="de-DE" b="1" dirty="0" smtClean="0"/>
              <a:t> Interest</a:t>
            </a:r>
          </a:p>
          <a:p>
            <a:pPr marL="342900" indent="-342900">
              <a:buFont typeface="Arial" panose="020B0604020202020204" pitchFamily="34" charset="0"/>
              <a:buChar char="•"/>
            </a:pPr>
            <a:endParaRPr lang="de-DE" dirty="0" smtClean="0"/>
          </a:p>
          <a:p>
            <a:pPr marL="800100" lvl="1" indent="-342900">
              <a:buFont typeface="Wingdings" panose="05000000000000000000" pitchFamily="2" charset="2"/>
              <a:buChar char="§"/>
            </a:pPr>
            <a:r>
              <a:rPr lang="de-DE" dirty="0" smtClean="0"/>
              <a:t>A block </a:t>
            </a:r>
            <a:r>
              <a:rPr lang="de-DE" dirty="0" err="1" smtClean="0"/>
              <a:t>is</a:t>
            </a:r>
            <a:r>
              <a:rPr lang="de-DE" dirty="0" smtClean="0"/>
              <a:t> </a:t>
            </a:r>
            <a:r>
              <a:rPr lang="de-DE" dirty="0" err="1" smtClean="0"/>
              <a:t>marked</a:t>
            </a:r>
            <a:r>
              <a:rPr lang="de-DE" dirty="0" smtClean="0"/>
              <a:t> </a:t>
            </a:r>
            <a:r>
              <a:rPr lang="de-DE" dirty="0" err="1" smtClean="0"/>
              <a:t>as</a:t>
            </a:r>
            <a:r>
              <a:rPr lang="de-DE" dirty="0" smtClean="0"/>
              <a:t> valid, </a:t>
            </a:r>
            <a:r>
              <a:rPr lang="de-DE" dirty="0" err="1" smtClean="0"/>
              <a:t>if</a:t>
            </a:r>
            <a:r>
              <a:rPr lang="de-DE" dirty="0"/>
              <a:t> </a:t>
            </a:r>
            <a:r>
              <a:rPr lang="de-DE" dirty="0" err="1" smtClean="0"/>
              <a:t>it</a:t>
            </a:r>
            <a:r>
              <a:rPr lang="de-DE" dirty="0" smtClean="0"/>
              <a:t> </a:t>
            </a:r>
            <a:r>
              <a:rPr lang="de-DE" dirty="0" err="1" smtClean="0"/>
              <a:t>is</a:t>
            </a:r>
            <a:r>
              <a:rPr lang="de-DE" dirty="0" smtClean="0"/>
              <a:t> wider </a:t>
            </a:r>
            <a:r>
              <a:rPr lang="de-DE" dirty="0" err="1" smtClean="0"/>
              <a:t>than</a:t>
            </a:r>
            <a:r>
              <a:rPr lang="de-DE" dirty="0" smtClean="0"/>
              <a:t> THR2 = W1	</a:t>
            </a:r>
          </a:p>
          <a:p>
            <a:pPr lvl="1"/>
            <a:endParaRPr lang="de-DE" dirty="0" smtClean="0"/>
          </a:p>
          <a:p>
            <a:pPr lvl="1"/>
            <a:endParaRPr lang="de-DE" dirty="0" smtClean="0"/>
          </a:p>
          <a:p>
            <a:pPr lvl="1"/>
            <a:endParaRPr lang="de-DE" dirty="0"/>
          </a:p>
          <a:p>
            <a:pPr lvl="1"/>
            <a:endParaRPr lang="en-GB" dirty="0"/>
          </a:p>
        </p:txBody>
      </p:sp>
    </p:spTree>
    <p:extLst>
      <p:ext uri="{BB962C8B-B14F-4D97-AF65-F5344CB8AC3E}">
        <p14:creationId xmlns:p14="http://schemas.microsoft.com/office/powerpoint/2010/main" val="2722157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24</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315" y="1854198"/>
            <a:ext cx="5852172" cy="4389129"/>
          </a:xfrm>
          <a:prstGeom prst="rect">
            <a:avLst/>
          </a:prstGeom>
        </p:spPr>
      </p:pic>
    </p:spTree>
    <p:extLst>
      <p:ext uri="{BB962C8B-B14F-4D97-AF65-F5344CB8AC3E}">
        <p14:creationId xmlns:p14="http://schemas.microsoft.com/office/powerpoint/2010/main" val="2801198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25</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246769"/>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Calculate</a:t>
            </a:r>
            <a:r>
              <a:rPr lang="de-DE" dirty="0" smtClean="0"/>
              <a:t> Inter-Beat-</a:t>
            </a:r>
            <a:r>
              <a:rPr lang="de-DE" dirty="0" err="1" smtClean="0"/>
              <a:t>Interval</a:t>
            </a:r>
            <a:r>
              <a:rPr lang="de-DE" dirty="0" smtClean="0"/>
              <a:t> (IBI) </a:t>
            </a:r>
            <a:r>
              <a:rPr lang="de-DE" dirty="0" err="1" smtClean="0"/>
              <a:t>using</a:t>
            </a:r>
            <a:r>
              <a:rPr lang="de-DE" dirty="0" smtClean="0"/>
              <a:t> </a:t>
            </a:r>
            <a:r>
              <a:rPr lang="de-DE" dirty="0" err="1" smtClean="0"/>
              <a:t>the</a:t>
            </a:r>
            <a:r>
              <a:rPr lang="de-DE" dirty="0" smtClean="0"/>
              <a:t> </a:t>
            </a:r>
            <a:r>
              <a:rPr lang="de-DE" dirty="0" err="1" smtClean="0"/>
              <a:t>distance</a:t>
            </a:r>
            <a:r>
              <a:rPr lang="de-DE" dirty="0" smtClean="0"/>
              <a:t> </a:t>
            </a:r>
            <a:r>
              <a:rPr lang="de-DE" dirty="0" err="1" smtClean="0"/>
              <a:t>between</a:t>
            </a:r>
            <a:r>
              <a:rPr lang="de-DE" dirty="0" smtClean="0"/>
              <a:t> </a:t>
            </a:r>
            <a:r>
              <a:rPr lang="de-DE" dirty="0" err="1" smtClean="0"/>
              <a:t>successive</a:t>
            </a:r>
            <a:r>
              <a:rPr lang="de-DE" dirty="0" smtClean="0"/>
              <a:t> </a:t>
            </a:r>
            <a:r>
              <a:rPr lang="de-DE" dirty="0" err="1" smtClean="0"/>
              <a:t>peaks</a:t>
            </a:r>
            <a:endParaRPr lang="de-DE" dirty="0" smtClean="0"/>
          </a:p>
          <a:p>
            <a:pPr lvl="1"/>
            <a:r>
              <a:rPr lang="de-DE" dirty="0" smtClean="0"/>
              <a:t>	</a:t>
            </a:r>
          </a:p>
          <a:p>
            <a:pPr lvl="1"/>
            <a:endParaRPr lang="de-DE" dirty="0" smtClean="0"/>
          </a:p>
          <a:p>
            <a:pPr lvl="1"/>
            <a:endParaRPr lang="de-DE" dirty="0" smtClean="0"/>
          </a:p>
          <a:p>
            <a:pPr lvl="1"/>
            <a:endParaRPr lang="de-DE" dirty="0"/>
          </a:p>
          <a:p>
            <a:pPr lvl="1"/>
            <a:endParaRPr lang="en-GB"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588" y="4432828"/>
            <a:ext cx="2028825" cy="600075"/>
          </a:xfrm>
          <a:prstGeom prst="rect">
            <a:avLst/>
          </a:prstGeom>
        </p:spPr>
      </p:pic>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26</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492990"/>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Identifcation</a:t>
            </a:r>
            <a:r>
              <a:rPr lang="de-DE" dirty="0" smtClean="0"/>
              <a:t> </a:t>
            </a:r>
            <a:r>
              <a:rPr lang="de-DE" dirty="0" err="1" smtClean="0"/>
              <a:t>of</a:t>
            </a:r>
            <a:r>
              <a:rPr lang="de-DE" dirty="0" smtClean="0"/>
              <a:t> </a:t>
            </a:r>
            <a:r>
              <a:rPr lang="de-DE" dirty="0" err="1"/>
              <a:t>o</a:t>
            </a:r>
            <a:r>
              <a:rPr lang="de-DE" dirty="0" err="1" smtClean="0"/>
              <a:t>utlier</a:t>
            </a:r>
            <a:r>
              <a:rPr lang="de-DE" dirty="0" smtClean="0"/>
              <a:t> </a:t>
            </a:r>
            <a:r>
              <a:rPr lang="de-DE" dirty="0" err="1" smtClean="0"/>
              <a:t>intervals</a:t>
            </a:r>
            <a:r>
              <a:rPr lang="de-DE" dirty="0" smtClean="0"/>
              <a:t> (45 </a:t>
            </a:r>
            <a:r>
              <a:rPr lang="de-DE" dirty="0" err="1" smtClean="0"/>
              <a:t>bpm</a:t>
            </a:r>
            <a:r>
              <a:rPr lang="de-DE" dirty="0" smtClean="0"/>
              <a:t> &gt; HR &gt; 191 </a:t>
            </a:r>
            <a:r>
              <a:rPr lang="de-DE" dirty="0" err="1" smtClean="0"/>
              <a:t>bpm</a:t>
            </a:r>
            <a:r>
              <a:rPr lang="de-DE" dirty="0" smtClean="0"/>
              <a:t>)</a:t>
            </a:r>
          </a:p>
          <a:p>
            <a:endParaRPr lang="de-DE" dirty="0" smtClean="0"/>
          </a:p>
          <a:p>
            <a:pPr marL="342900" indent="-342900">
              <a:buFont typeface="Arial" panose="020B0604020202020204" pitchFamily="34" charset="0"/>
              <a:buChar char="•"/>
            </a:pPr>
            <a:r>
              <a:rPr lang="de-DE" dirty="0" smtClean="0"/>
              <a:t>All </a:t>
            </a:r>
            <a:r>
              <a:rPr lang="de-DE" dirty="0" err="1"/>
              <a:t>o</a:t>
            </a:r>
            <a:r>
              <a:rPr lang="de-DE" dirty="0" err="1" smtClean="0"/>
              <a:t>utlier</a:t>
            </a:r>
            <a:r>
              <a:rPr lang="de-DE" dirty="0" smtClean="0"/>
              <a:t> </a:t>
            </a:r>
            <a:r>
              <a:rPr lang="de-DE" dirty="0" err="1"/>
              <a:t>s</a:t>
            </a:r>
            <a:r>
              <a:rPr lang="de-DE" dirty="0" err="1" smtClean="0"/>
              <a:t>equences</a:t>
            </a:r>
            <a:r>
              <a:rPr lang="de-DE" dirty="0" smtClean="0"/>
              <a:t> </a:t>
            </a:r>
            <a:r>
              <a:rPr lang="de-DE" dirty="0" err="1" smtClean="0"/>
              <a:t>with</a:t>
            </a:r>
            <a:r>
              <a:rPr lang="de-DE" dirty="0" smtClean="0"/>
              <a:t> a </a:t>
            </a:r>
            <a:r>
              <a:rPr lang="de-DE" dirty="0" err="1" smtClean="0"/>
              <a:t>length</a:t>
            </a:r>
            <a:r>
              <a:rPr lang="de-DE" dirty="0" smtClean="0"/>
              <a:t> </a:t>
            </a:r>
            <a:r>
              <a:rPr lang="de-DE" dirty="0" err="1" smtClean="0"/>
              <a:t>greater</a:t>
            </a:r>
            <a:r>
              <a:rPr lang="de-DE" dirty="0" smtClean="0"/>
              <a:t> </a:t>
            </a:r>
            <a:r>
              <a:rPr lang="de-DE" dirty="0" err="1" smtClean="0"/>
              <a:t>than</a:t>
            </a:r>
            <a:r>
              <a:rPr lang="de-DE" dirty="0" smtClean="0"/>
              <a:t> 3 </a:t>
            </a:r>
            <a:r>
              <a:rPr lang="de-DE" dirty="0" err="1" smtClean="0"/>
              <a:t>seconds</a:t>
            </a:r>
            <a:r>
              <a:rPr lang="de-DE" dirty="0" smtClean="0"/>
              <a:t> </a:t>
            </a:r>
            <a:r>
              <a:rPr lang="de-DE" dirty="0" err="1" smtClean="0"/>
              <a:t>were</a:t>
            </a:r>
            <a:r>
              <a:rPr lang="de-DE" dirty="0" smtClean="0"/>
              <a:t> </a:t>
            </a:r>
            <a:r>
              <a:rPr lang="de-DE" dirty="0" err="1" smtClean="0"/>
              <a:t>considered</a:t>
            </a:r>
            <a:r>
              <a:rPr lang="de-DE" dirty="0" smtClean="0"/>
              <a:t> </a:t>
            </a:r>
            <a:r>
              <a:rPr lang="de-DE" dirty="0" err="1" smtClean="0"/>
              <a:t>artefacts</a:t>
            </a:r>
            <a:r>
              <a:rPr lang="de-DE" dirty="0" smtClean="0"/>
              <a:t> </a:t>
            </a:r>
            <a:r>
              <a:rPr lang="de-DE" dirty="0" err="1" smtClean="0"/>
              <a:t>and</a:t>
            </a:r>
            <a:r>
              <a:rPr lang="de-DE" dirty="0" smtClean="0"/>
              <a:t> </a:t>
            </a:r>
            <a:r>
              <a:rPr lang="de-DE" dirty="0" err="1" smtClean="0"/>
              <a:t>removed</a:t>
            </a:r>
            <a:r>
              <a:rPr lang="de-DE" dirty="0" smtClean="0"/>
              <a:t>, </a:t>
            </a:r>
            <a:r>
              <a:rPr lang="de-DE" dirty="0" err="1" smtClean="0"/>
              <a:t>the</a:t>
            </a:r>
            <a:r>
              <a:rPr lang="de-DE" dirty="0" smtClean="0"/>
              <a:t> </a:t>
            </a:r>
            <a:r>
              <a:rPr lang="de-DE" dirty="0" err="1" smtClean="0"/>
              <a:t>rest</a:t>
            </a:r>
            <a:r>
              <a:rPr lang="de-DE" dirty="0" smtClean="0"/>
              <a:t> </a:t>
            </a:r>
            <a:r>
              <a:rPr lang="de-DE" dirty="0" err="1" smtClean="0"/>
              <a:t>interpolated</a:t>
            </a:r>
            <a:r>
              <a:rPr lang="de-DE" dirty="0" smtClean="0"/>
              <a:t>. </a:t>
            </a:r>
            <a:r>
              <a:rPr lang="de-DE" sz="1600" dirty="0" smtClean="0"/>
              <a:t>(Clifford, 2002)</a:t>
            </a:r>
          </a:p>
          <a:p>
            <a:pPr lvl="1"/>
            <a:endParaRPr lang="de-DE" dirty="0" smtClean="0"/>
          </a:p>
          <a:p>
            <a:pPr lvl="1"/>
            <a:endParaRPr lang="de-DE" dirty="0"/>
          </a:p>
          <a:p>
            <a:pPr lvl="1"/>
            <a:endParaRPr lang="en-GB" dirty="0"/>
          </a:p>
        </p:txBody>
      </p:sp>
    </p:spTree>
    <p:extLst>
      <p:ext uri="{BB962C8B-B14F-4D97-AF65-F5344CB8AC3E}">
        <p14:creationId xmlns:p14="http://schemas.microsoft.com/office/powerpoint/2010/main" val="322333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27</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062103"/>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Identifcation</a:t>
            </a:r>
            <a:r>
              <a:rPr lang="de-DE" dirty="0" smtClean="0"/>
              <a:t> </a:t>
            </a:r>
            <a:r>
              <a:rPr lang="de-DE" dirty="0" err="1" smtClean="0"/>
              <a:t>of</a:t>
            </a:r>
            <a:r>
              <a:rPr lang="de-DE" dirty="0" smtClean="0"/>
              <a:t> </a:t>
            </a:r>
            <a:r>
              <a:rPr lang="de-DE" dirty="0" err="1" smtClean="0"/>
              <a:t>ectopic</a:t>
            </a:r>
            <a:r>
              <a:rPr lang="de-DE" dirty="0" smtClean="0"/>
              <a:t> </a:t>
            </a:r>
            <a:r>
              <a:rPr lang="de-DE" dirty="0" err="1" smtClean="0"/>
              <a:t>beats</a:t>
            </a:r>
            <a:r>
              <a:rPr lang="de-DE" dirty="0" smtClean="0"/>
              <a:t> </a:t>
            </a:r>
            <a:r>
              <a:rPr lang="de-DE" dirty="0" err="1" smtClean="0"/>
              <a:t>using</a:t>
            </a:r>
            <a:r>
              <a:rPr lang="de-DE" dirty="0" smtClean="0"/>
              <a:t> </a:t>
            </a:r>
            <a:r>
              <a:rPr lang="de-DE" dirty="0" err="1" smtClean="0"/>
              <a:t>Kamath‘s</a:t>
            </a:r>
            <a:r>
              <a:rPr lang="de-DE" dirty="0" smtClean="0"/>
              <a:t> </a:t>
            </a:r>
            <a:r>
              <a:rPr lang="de-DE" dirty="0" err="1" smtClean="0"/>
              <a:t>rule</a:t>
            </a:r>
            <a:r>
              <a:rPr lang="de-DE" dirty="0" smtClean="0"/>
              <a:t>. </a:t>
            </a:r>
            <a:r>
              <a:rPr lang="de-DE" sz="1600" dirty="0" smtClean="0"/>
              <a:t>(Choi et al., 2016)</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dirty="0" smtClean="0"/>
              <a:t>i.e. An </a:t>
            </a:r>
            <a:r>
              <a:rPr lang="de-DE" dirty="0" err="1" smtClean="0"/>
              <a:t>interval</a:t>
            </a:r>
            <a:r>
              <a:rPr lang="de-DE" dirty="0" smtClean="0"/>
              <a:t> was </a:t>
            </a:r>
            <a:r>
              <a:rPr lang="de-DE" dirty="0" err="1" smtClean="0"/>
              <a:t>considered</a:t>
            </a:r>
            <a:r>
              <a:rPr lang="de-DE" dirty="0" smtClean="0"/>
              <a:t> abnormal, </a:t>
            </a:r>
            <a:r>
              <a:rPr lang="de-DE" dirty="0" err="1" smtClean="0"/>
              <a:t>if</a:t>
            </a:r>
            <a:r>
              <a:rPr lang="de-DE" dirty="0" smtClean="0"/>
              <a:t> </a:t>
            </a:r>
            <a:r>
              <a:rPr lang="de-DE" dirty="0" err="1" smtClean="0"/>
              <a:t>it</a:t>
            </a:r>
            <a:r>
              <a:rPr lang="de-DE" dirty="0" smtClean="0"/>
              <a:t> </a:t>
            </a:r>
            <a:r>
              <a:rPr lang="de-DE" dirty="0" err="1" smtClean="0"/>
              <a:t>increased</a:t>
            </a:r>
            <a:r>
              <a:rPr lang="de-DE" dirty="0" smtClean="0"/>
              <a:t> </a:t>
            </a:r>
            <a:r>
              <a:rPr lang="de-DE" dirty="0" err="1" smtClean="0"/>
              <a:t>by</a:t>
            </a:r>
            <a:r>
              <a:rPr lang="de-DE" dirty="0" smtClean="0"/>
              <a:t> </a:t>
            </a:r>
            <a:r>
              <a:rPr lang="de-DE" dirty="0" err="1" smtClean="0"/>
              <a:t>more</a:t>
            </a:r>
            <a:r>
              <a:rPr lang="de-DE" dirty="0" smtClean="0"/>
              <a:t> </a:t>
            </a:r>
            <a:r>
              <a:rPr lang="de-DE" dirty="0" err="1" smtClean="0"/>
              <a:t>than</a:t>
            </a:r>
            <a:r>
              <a:rPr lang="de-DE" dirty="0" smtClean="0"/>
              <a:t> 32.5% </a:t>
            </a:r>
            <a:r>
              <a:rPr lang="de-DE" dirty="0" err="1" smtClean="0"/>
              <a:t>or</a:t>
            </a:r>
            <a:r>
              <a:rPr lang="de-DE" dirty="0" smtClean="0"/>
              <a:t> </a:t>
            </a:r>
            <a:r>
              <a:rPr lang="de-DE" dirty="0" err="1" smtClean="0"/>
              <a:t>decreased</a:t>
            </a:r>
            <a:r>
              <a:rPr lang="de-DE" dirty="0" smtClean="0"/>
              <a:t> </a:t>
            </a:r>
            <a:r>
              <a:rPr lang="de-DE" dirty="0" err="1" smtClean="0"/>
              <a:t>by</a:t>
            </a:r>
            <a:r>
              <a:rPr lang="de-DE" dirty="0" smtClean="0"/>
              <a:t> </a:t>
            </a:r>
            <a:r>
              <a:rPr lang="de-DE" dirty="0" err="1" smtClean="0"/>
              <a:t>more</a:t>
            </a:r>
            <a:r>
              <a:rPr lang="de-DE" dirty="0" smtClean="0"/>
              <a:t> </a:t>
            </a:r>
            <a:r>
              <a:rPr lang="de-DE" dirty="0" err="1" smtClean="0"/>
              <a:t>than</a:t>
            </a:r>
            <a:r>
              <a:rPr lang="de-DE" dirty="0" smtClean="0"/>
              <a:t> 24.5% </a:t>
            </a:r>
            <a:r>
              <a:rPr lang="de-DE" dirty="0" err="1" smtClean="0"/>
              <a:t>compared</a:t>
            </a:r>
            <a:r>
              <a:rPr lang="de-DE" dirty="0" smtClean="0"/>
              <a:t> </a:t>
            </a:r>
            <a:r>
              <a:rPr lang="de-DE" dirty="0" err="1" smtClean="0"/>
              <a:t>to</a:t>
            </a:r>
            <a:r>
              <a:rPr lang="de-DE" dirty="0" smtClean="0"/>
              <a:t> </a:t>
            </a:r>
            <a:r>
              <a:rPr lang="de-DE" dirty="0" err="1" smtClean="0"/>
              <a:t>the</a:t>
            </a:r>
            <a:r>
              <a:rPr lang="de-DE" dirty="0" smtClean="0"/>
              <a:t> </a:t>
            </a:r>
            <a:r>
              <a:rPr lang="de-DE" dirty="0" err="1" smtClean="0"/>
              <a:t>previous</a:t>
            </a:r>
            <a:r>
              <a:rPr lang="de-DE" dirty="0" smtClean="0"/>
              <a:t> </a:t>
            </a:r>
            <a:r>
              <a:rPr lang="de-DE" dirty="0" err="1" smtClean="0"/>
              <a:t>interval</a:t>
            </a:r>
            <a:endParaRPr lang="de-DE" dirty="0" smtClean="0"/>
          </a:p>
          <a:p>
            <a:endParaRPr lang="de-DE" sz="1600" dirty="0" smtClean="0"/>
          </a:p>
        </p:txBody>
      </p:sp>
    </p:spTree>
    <p:extLst>
      <p:ext uri="{BB962C8B-B14F-4D97-AF65-F5344CB8AC3E}">
        <p14:creationId xmlns:p14="http://schemas.microsoft.com/office/powerpoint/2010/main" val="782056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132" y="5263416"/>
            <a:ext cx="3352800" cy="1066800"/>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28</a:t>
            </a:fld>
            <a:endParaRPr lang="en-GB" sz="1400" dirty="0"/>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1877437"/>
          </a:xfrm>
          <a:prstGeom prst="rect">
            <a:avLst/>
          </a:prstGeom>
          <a:noFill/>
        </p:spPr>
        <p:txBody>
          <a:bodyPr wrap="square" rtlCol="0">
            <a:spAutoFit/>
          </a:bodyPr>
          <a:lstStyle/>
          <a:p>
            <a:pPr marL="342900" indent="-342900">
              <a:buFont typeface="Arial" panose="020B0604020202020204" pitchFamily="34" charset="0"/>
              <a:buChar char="•"/>
            </a:pPr>
            <a:r>
              <a:rPr lang="de-DE" dirty="0" smtClean="0"/>
              <a:t>All </a:t>
            </a:r>
            <a:r>
              <a:rPr lang="de-DE" dirty="0" err="1" smtClean="0"/>
              <a:t>intervals</a:t>
            </a:r>
            <a:r>
              <a:rPr lang="de-DE" dirty="0" smtClean="0"/>
              <a:t> </a:t>
            </a:r>
            <a:r>
              <a:rPr lang="de-DE" dirty="0" err="1" smtClean="0"/>
              <a:t>that</a:t>
            </a:r>
            <a:r>
              <a:rPr lang="de-DE" dirty="0" smtClean="0"/>
              <a:t> </a:t>
            </a:r>
            <a:r>
              <a:rPr lang="de-DE" dirty="0" err="1" smtClean="0"/>
              <a:t>were</a:t>
            </a:r>
            <a:r>
              <a:rPr lang="de-DE" dirty="0" smtClean="0"/>
              <a:t> </a:t>
            </a:r>
            <a:r>
              <a:rPr lang="de-DE" dirty="0" err="1" smtClean="0"/>
              <a:t>marked</a:t>
            </a:r>
            <a:r>
              <a:rPr lang="de-DE" dirty="0" smtClean="0"/>
              <a:t> </a:t>
            </a:r>
            <a:r>
              <a:rPr lang="de-DE" dirty="0" err="1" smtClean="0"/>
              <a:t>as</a:t>
            </a:r>
            <a:r>
              <a:rPr lang="de-DE" dirty="0" smtClean="0"/>
              <a:t> abnormal </a:t>
            </a:r>
            <a:r>
              <a:rPr lang="de-DE" dirty="0" err="1" smtClean="0"/>
              <a:t>were</a:t>
            </a:r>
            <a:r>
              <a:rPr lang="de-DE" dirty="0" smtClean="0"/>
              <a:t> </a:t>
            </a:r>
            <a:r>
              <a:rPr lang="de-DE" dirty="0" err="1" smtClean="0"/>
              <a:t>replaced</a:t>
            </a:r>
            <a:r>
              <a:rPr lang="de-DE" dirty="0" smtClean="0"/>
              <a:t> </a:t>
            </a:r>
            <a:r>
              <a:rPr lang="de-DE" dirty="0" err="1" smtClean="0"/>
              <a:t>using</a:t>
            </a:r>
            <a:r>
              <a:rPr lang="de-DE" dirty="0" smtClean="0"/>
              <a:t> linear </a:t>
            </a:r>
            <a:r>
              <a:rPr lang="de-DE" dirty="0" err="1" smtClean="0"/>
              <a:t>interpolation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surrounding</a:t>
            </a:r>
            <a:r>
              <a:rPr lang="de-DE" dirty="0" smtClean="0"/>
              <a:t> </a:t>
            </a:r>
            <a:r>
              <a:rPr lang="de-DE" dirty="0" err="1" smtClean="0"/>
              <a:t>intervals</a:t>
            </a: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The </a:t>
            </a:r>
            <a:r>
              <a:rPr lang="de-DE" dirty="0" err="1" smtClean="0"/>
              <a:t>number</a:t>
            </a:r>
            <a:r>
              <a:rPr lang="de-DE" dirty="0" smtClean="0"/>
              <a:t> </a:t>
            </a:r>
            <a:r>
              <a:rPr lang="de-DE" dirty="0" err="1" smtClean="0"/>
              <a:t>of</a:t>
            </a:r>
            <a:r>
              <a:rPr lang="de-DE" dirty="0" smtClean="0"/>
              <a:t> </a:t>
            </a:r>
            <a:r>
              <a:rPr lang="de-DE" dirty="0" err="1" smtClean="0"/>
              <a:t>inserted</a:t>
            </a:r>
            <a:r>
              <a:rPr lang="de-DE" dirty="0" smtClean="0"/>
              <a:t> </a:t>
            </a:r>
            <a:r>
              <a:rPr lang="de-DE" dirty="0" err="1" smtClean="0"/>
              <a:t>intervals</a:t>
            </a:r>
            <a:r>
              <a:rPr lang="de-DE" dirty="0" smtClean="0"/>
              <a:t> </a:t>
            </a:r>
            <a:r>
              <a:rPr lang="de-DE" i="1" dirty="0" smtClean="0"/>
              <a:t>B </a:t>
            </a:r>
            <a:r>
              <a:rPr lang="de-DE" dirty="0" smtClean="0"/>
              <a:t>was </a:t>
            </a:r>
            <a:r>
              <a:rPr lang="de-DE" dirty="0" err="1" smtClean="0"/>
              <a:t>calculated</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total time </a:t>
            </a:r>
            <a:r>
              <a:rPr lang="de-DE" dirty="0" err="1" smtClean="0"/>
              <a:t>encompassed</a:t>
            </a:r>
            <a:r>
              <a:rPr lang="de-DE" dirty="0" smtClean="0"/>
              <a:t> </a:t>
            </a:r>
            <a:r>
              <a:rPr lang="de-DE" dirty="0" err="1" smtClean="0"/>
              <a:t>by</a:t>
            </a:r>
            <a:r>
              <a:rPr lang="de-DE" dirty="0" smtClean="0"/>
              <a:t> </a:t>
            </a:r>
            <a:r>
              <a:rPr lang="de-DE" dirty="0" err="1" smtClean="0"/>
              <a:t>the</a:t>
            </a:r>
            <a:r>
              <a:rPr lang="de-DE" dirty="0" smtClean="0"/>
              <a:t> </a:t>
            </a:r>
            <a:r>
              <a:rPr lang="de-DE" dirty="0" err="1" smtClean="0"/>
              <a:t>ectopic</a:t>
            </a:r>
            <a:r>
              <a:rPr lang="de-DE" dirty="0" smtClean="0"/>
              <a:t> </a:t>
            </a:r>
            <a:r>
              <a:rPr lang="de-DE" dirty="0" err="1" smtClean="0"/>
              <a:t>beat</a:t>
            </a:r>
            <a:r>
              <a:rPr lang="de-DE" dirty="0" smtClean="0"/>
              <a:t>/ </a:t>
            </a:r>
            <a:r>
              <a:rPr lang="de-DE" dirty="0" err="1" smtClean="0"/>
              <a:t>or</a:t>
            </a:r>
            <a:r>
              <a:rPr lang="de-DE" dirty="0" smtClean="0"/>
              <a:t> </a:t>
            </a:r>
            <a:r>
              <a:rPr lang="de-DE" dirty="0" err="1" smtClean="0"/>
              <a:t>sequence</a:t>
            </a:r>
            <a:r>
              <a:rPr lang="de-DE" dirty="0" smtClean="0"/>
              <a:t>. </a:t>
            </a:r>
            <a:r>
              <a:rPr lang="de-DE" sz="1600" dirty="0" smtClean="0"/>
              <a:t>(</a:t>
            </a:r>
            <a:r>
              <a:rPr lang="de-DE" sz="1600" dirty="0" err="1" smtClean="0"/>
              <a:t>Lippman</a:t>
            </a:r>
            <a:r>
              <a:rPr lang="de-DE" sz="1600" dirty="0" smtClean="0"/>
              <a:t> et al.,  1994)</a:t>
            </a:r>
            <a:endParaRPr lang="de-DE" sz="1600" dirty="0"/>
          </a:p>
        </p:txBody>
      </p:sp>
    </p:spTree>
    <p:extLst>
      <p:ext uri="{BB962C8B-B14F-4D97-AF65-F5344CB8AC3E}">
        <p14:creationId xmlns:p14="http://schemas.microsoft.com/office/powerpoint/2010/main" val="3672887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29</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707886"/>
          </a:xfrm>
          <a:prstGeom prst="rect">
            <a:avLst/>
          </a:prstGeom>
          <a:noFill/>
        </p:spPr>
        <p:txBody>
          <a:bodyPr wrap="square" rtlCol="0">
            <a:spAutoFit/>
          </a:bodyPr>
          <a:lstStyle/>
          <a:p>
            <a:pPr marL="342900" indent="-342900">
              <a:buFont typeface="Arial" panose="020B0604020202020204" pitchFamily="34" charset="0"/>
              <a:buChar char="•"/>
            </a:pPr>
            <a:r>
              <a:rPr lang="de-DE" dirty="0" smtClean="0"/>
              <a:t>Data was </a:t>
            </a:r>
            <a:r>
              <a:rPr lang="de-DE" dirty="0" err="1" smtClean="0"/>
              <a:t>considered</a:t>
            </a:r>
            <a:r>
              <a:rPr lang="de-DE" dirty="0" smtClean="0"/>
              <a:t> valid </a:t>
            </a:r>
            <a:r>
              <a:rPr lang="de-DE" dirty="0" err="1" smtClean="0"/>
              <a:t>if</a:t>
            </a:r>
            <a:r>
              <a:rPr lang="de-DE" dirty="0" smtClean="0"/>
              <a:t> at least 80% </a:t>
            </a:r>
            <a:r>
              <a:rPr lang="de-DE" dirty="0" err="1" smtClean="0"/>
              <a:t>of</a:t>
            </a:r>
            <a:r>
              <a:rPr lang="de-DE" dirty="0" smtClean="0"/>
              <a:t> a 5 </a:t>
            </a:r>
            <a:r>
              <a:rPr lang="de-DE" dirty="0" err="1" smtClean="0"/>
              <a:t>minute</a:t>
            </a:r>
            <a:r>
              <a:rPr lang="de-DE" dirty="0" smtClean="0"/>
              <a:t> </a:t>
            </a:r>
            <a:r>
              <a:rPr lang="de-DE" dirty="0" err="1" smtClean="0"/>
              <a:t>segment</a:t>
            </a:r>
            <a:r>
              <a:rPr lang="de-DE" dirty="0" smtClean="0"/>
              <a:t> </a:t>
            </a:r>
            <a:r>
              <a:rPr lang="de-DE" dirty="0" err="1" smtClean="0"/>
              <a:t>of</a:t>
            </a:r>
            <a:r>
              <a:rPr lang="de-DE" dirty="0" smtClean="0"/>
              <a:t> </a:t>
            </a:r>
            <a:r>
              <a:rPr lang="de-DE" dirty="0" err="1" smtClean="0"/>
              <a:t>data</a:t>
            </a:r>
            <a:r>
              <a:rPr lang="de-DE" dirty="0" smtClean="0"/>
              <a:t> </a:t>
            </a:r>
            <a:r>
              <a:rPr lang="de-DE" dirty="0" err="1" smtClean="0"/>
              <a:t>consisted</a:t>
            </a:r>
            <a:r>
              <a:rPr lang="de-DE" dirty="0" smtClean="0"/>
              <a:t> </a:t>
            </a:r>
            <a:r>
              <a:rPr lang="de-DE" dirty="0" err="1" smtClean="0"/>
              <a:t>of</a:t>
            </a:r>
            <a:r>
              <a:rPr lang="de-DE" dirty="0" smtClean="0"/>
              <a:t> </a:t>
            </a:r>
            <a:r>
              <a:rPr lang="de-DE" dirty="0" err="1" smtClean="0"/>
              <a:t>acceptable</a:t>
            </a:r>
            <a:r>
              <a:rPr lang="de-DE" dirty="0" smtClean="0"/>
              <a:t> IBIs. </a:t>
            </a:r>
            <a:r>
              <a:rPr lang="de-DE" sz="1600" dirty="0" smtClean="0"/>
              <a:t>(Clifford, 2002) </a:t>
            </a:r>
            <a:endParaRPr lang="de-DE" sz="1600" dirty="0"/>
          </a:p>
        </p:txBody>
      </p:sp>
    </p:spTree>
    <p:extLst>
      <p:ext uri="{BB962C8B-B14F-4D97-AF65-F5344CB8AC3E}">
        <p14:creationId xmlns:p14="http://schemas.microsoft.com/office/powerpoint/2010/main" val="243968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Neuroergonomics</a:t>
            </a:r>
            <a:endParaRPr lang="de-DE" b="1" dirty="0" smtClean="0"/>
          </a:p>
        </p:txBody>
      </p:sp>
      <p:sp>
        <p:nvSpPr>
          <p:cNvPr id="9" name="Textfeld 8"/>
          <p:cNvSpPr txBox="1"/>
          <p:nvPr/>
        </p:nvSpPr>
        <p:spPr>
          <a:xfrm>
            <a:off x="711968" y="1947567"/>
            <a:ext cx="7881697" cy="3077766"/>
          </a:xfrm>
          <a:prstGeom prst="rect">
            <a:avLst/>
          </a:prstGeom>
          <a:noFill/>
        </p:spPr>
        <p:txBody>
          <a:bodyPr wrap="square" rtlCol="0">
            <a:spAutoFit/>
          </a:bodyPr>
          <a:lstStyle/>
          <a:p>
            <a:pPr marL="285750" indent="-285750">
              <a:buFont typeface="Arial" panose="020B0604020202020204" pitchFamily="34" charset="0"/>
              <a:buChar char="•"/>
            </a:pPr>
            <a:r>
              <a:rPr lang="de-DE" sz="1800" dirty="0" smtClean="0"/>
              <a:t>The </a:t>
            </a:r>
            <a:r>
              <a:rPr lang="de-DE" sz="1800" dirty="0" err="1" smtClean="0"/>
              <a:t>study</a:t>
            </a:r>
            <a:r>
              <a:rPr lang="de-DE" sz="1800" dirty="0" smtClean="0"/>
              <a:t> </a:t>
            </a:r>
            <a:r>
              <a:rPr lang="de-DE" sz="1800" dirty="0" err="1" smtClean="0"/>
              <a:t>of</a:t>
            </a:r>
            <a:r>
              <a:rPr lang="de-DE" sz="1800" dirty="0" smtClean="0"/>
              <a:t> </a:t>
            </a:r>
            <a:r>
              <a:rPr lang="de-DE" sz="1800" dirty="0" err="1" smtClean="0"/>
              <a:t>brain</a:t>
            </a:r>
            <a:r>
              <a:rPr lang="de-DE" sz="1800" dirty="0" smtClean="0"/>
              <a:t> </a:t>
            </a:r>
            <a:r>
              <a:rPr lang="de-DE" sz="1800" dirty="0" err="1" smtClean="0"/>
              <a:t>and</a:t>
            </a:r>
            <a:r>
              <a:rPr lang="de-DE" sz="1800" dirty="0" smtClean="0"/>
              <a:t> </a:t>
            </a:r>
            <a:r>
              <a:rPr lang="de-DE" sz="1800" dirty="0" err="1" smtClean="0"/>
              <a:t>behaviour</a:t>
            </a:r>
            <a:r>
              <a:rPr lang="de-DE" sz="1800" dirty="0" smtClean="0"/>
              <a:t> at </a:t>
            </a:r>
            <a:r>
              <a:rPr lang="de-DE" sz="1800" dirty="0" err="1" smtClean="0"/>
              <a:t>work</a:t>
            </a:r>
            <a:r>
              <a:rPr lang="de-DE" sz="1800" dirty="0"/>
              <a:t>.</a:t>
            </a:r>
            <a:r>
              <a:rPr lang="de-DE" sz="1800" dirty="0" smtClean="0"/>
              <a:t> </a:t>
            </a:r>
            <a:r>
              <a:rPr lang="de-DE" sz="1400" i="1" dirty="0" smtClean="0"/>
              <a:t>(</a:t>
            </a:r>
            <a:r>
              <a:rPr lang="de-DE" sz="1400" i="1" dirty="0" err="1" smtClean="0"/>
              <a:t>Parasuraman</a:t>
            </a:r>
            <a:r>
              <a:rPr lang="de-DE" sz="1400" i="1" dirty="0" smtClean="0"/>
              <a:t>, 2003)</a:t>
            </a:r>
          </a:p>
          <a:p>
            <a:pPr marL="285750" indent="-285750">
              <a:buFont typeface="Arial" panose="020B0604020202020204" pitchFamily="34" charset="0"/>
              <a:buChar char="•"/>
            </a:pPr>
            <a:endParaRPr lang="de-DE" sz="1400" i="1" dirty="0"/>
          </a:p>
          <a:p>
            <a:pPr marL="285750" indent="-285750">
              <a:buFont typeface="Arial" panose="020B0604020202020204" pitchFamily="34" charset="0"/>
              <a:buChar char="•"/>
            </a:pPr>
            <a:r>
              <a:rPr lang="de-DE" sz="1800" dirty="0" err="1" smtClean="0"/>
              <a:t>Comprised</a:t>
            </a:r>
            <a:r>
              <a:rPr lang="de-DE" sz="1800" dirty="0" smtClean="0"/>
              <a:t> </a:t>
            </a:r>
            <a:r>
              <a:rPr lang="de-DE" sz="1800" dirty="0" err="1" smtClean="0"/>
              <a:t>of</a:t>
            </a:r>
            <a:r>
              <a:rPr lang="de-DE" sz="1800" dirty="0" smtClean="0"/>
              <a:t> </a:t>
            </a:r>
            <a:r>
              <a:rPr lang="de-DE" sz="1800" i="1" dirty="0" err="1" smtClean="0"/>
              <a:t>neuroscience</a:t>
            </a:r>
            <a:r>
              <a:rPr lang="de-DE" sz="1800" i="1" dirty="0" smtClean="0"/>
              <a:t> </a:t>
            </a:r>
            <a:r>
              <a:rPr lang="de-DE" sz="1800" dirty="0" err="1" smtClean="0"/>
              <a:t>and</a:t>
            </a:r>
            <a:r>
              <a:rPr lang="de-DE" sz="1800" dirty="0" smtClean="0"/>
              <a:t> </a:t>
            </a:r>
            <a:r>
              <a:rPr lang="de-DE" sz="1800" i="1" dirty="0" err="1" smtClean="0"/>
              <a:t>ergonomics</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Investigation </a:t>
            </a:r>
            <a:r>
              <a:rPr lang="de-DE" sz="1800" dirty="0" err="1" smtClean="0"/>
              <a:t>of</a:t>
            </a:r>
            <a:r>
              <a:rPr lang="de-DE" sz="1800" dirty="0" smtClean="0"/>
              <a:t> </a:t>
            </a:r>
            <a:r>
              <a:rPr lang="de-DE" sz="1800" dirty="0" err="1" smtClean="0"/>
              <a:t>the</a:t>
            </a:r>
            <a:r>
              <a:rPr lang="de-DE" sz="1800" dirty="0" smtClean="0"/>
              <a:t> </a:t>
            </a:r>
            <a:r>
              <a:rPr lang="de-DE" sz="1800" dirty="0" err="1" smtClean="0"/>
              <a:t>neural</a:t>
            </a:r>
            <a:r>
              <a:rPr lang="de-DE" sz="1800" dirty="0" smtClean="0"/>
              <a:t> </a:t>
            </a:r>
            <a:r>
              <a:rPr lang="de-DE" sz="1800" dirty="0" err="1" smtClean="0"/>
              <a:t>bases</a:t>
            </a:r>
            <a:r>
              <a:rPr lang="de-DE" sz="1800" dirty="0" smtClean="0"/>
              <a:t> </a:t>
            </a:r>
            <a:r>
              <a:rPr lang="de-DE" sz="1800" dirty="0" err="1" smtClean="0"/>
              <a:t>of</a:t>
            </a:r>
            <a:r>
              <a:rPr lang="de-DE" sz="1800" dirty="0" smtClean="0"/>
              <a:t> </a:t>
            </a:r>
            <a:r>
              <a:rPr lang="de-DE" sz="1800" dirty="0" err="1" smtClean="0"/>
              <a:t>perceptual</a:t>
            </a:r>
            <a:r>
              <a:rPr lang="de-DE" sz="1800" dirty="0" smtClean="0"/>
              <a:t> </a:t>
            </a:r>
            <a:r>
              <a:rPr lang="de-DE" sz="1800" dirty="0" err="1" smtClean="0"/>
              <a:t>and</a:t>
            </a:r>
            <a:r>
              <a:rPr lang="de-DE" sz="1800" dirty="0" smtClean="0"/>
              <a:t> </a:t>
            </a:r>
            <a:r>
              <a:rPr lang="de-DE" sz="1800" dirty="0" err="1" smtClean="0"/>
              <a:t>cognitive</a:t>
            </a:r>
            <a:r>
              <a:rPr lang="de-DE" sz="1800" dirty="0" smtClean="0"/>
              <a:t> </a:t>
            </a:r>
            <a:r>
              <a:rPr lang="de-DE" sz="1800" dirty="0" err="1" smtClean="0"/>
              <a:t>functions</a:t>
            </a:r>
            <a:r>
              <a:rPr lang="de-DE" sz="1800" dirty="0" smtClean="0"/>
              <a:t>, </a:t>
            </a:r>
            <a:r>
              <a:rPr lang="de-DE" sz="1800" dirty="0" err="1" smtClean="0"/>
              <a:t>as</a:t>
            </a:r>
            <a:r>
              <a:rPr lang="de-DE" sz="1800" dirty="0" smtClean="0"/>
              <a:t> </a:t>
            </a:r>
            <a:r>
              <a:rPr lang="de-DE" sz="1800" dirty="0" err="1" smtClean="0"/>
              <a:t>well</a:t>
            </a:r>
            <a:r>
              <a:rPr lang="de-DE" sz="1800" dirty="0" smtClean="0"/>
              <a:t> </a:t>
            </a:r>
            <a:r>
              <a:rPr lang="de-DE" sz="1800" dirty="0" err="1" smtClean="0"/>
              <a:t>as</a:t>
            </a:r>
            <a:r>
              <a:rPr lang="de-DE" sz="1800" dirty="0" smtClean="0"/>
              <a:t>, </a:t>
            </a:r>
            <a:r>
              <a:rPr lang="de-DE" sz="1800" dirty="0" err="1" smtClean="0"/>
              <a:t>physical</a:t>
            </a:r>
            <a:r>
              <a:rPr lang="de-DE" sz="1800" dirty="0" smtClean="0"/>
              <a:t> </a:t>
            </a:r>
            <a:r>
              <a:rPr lang="de-DE" sz="1800" dirty="0" err="1" smtClean="0"/>
              <a:t>performance</a:t>
            </a:r>
            <a:r>
              <a:rPr lang="de-DE" sz="1800" dirty="0" smtClean="0"/>
              <a:t> in </a:t>
            </a:r>
            <a:r>
              <a:rPr lang="de-DE" sz="1800" dirty="0" err="1" smtClean="0"/>
              <a:t>relation</a:t>
            </a:r>
            <a:r>
              <a:rPr lang="de-DE" sz="1800" dirty="0" smtClean="0"/>
              <a:t> </a:t>
            </a:r>
            <a:r>
              <a:rPr lang="de-DE" sz="1800" dirty="0" err="1" smtClean="0"/>
              <a:t>to</a:t>
            </a:r>
            <a:r>
              <a:rPr lang="de-DE" sz="1800" dirty="0" smtClean="0"/>
              <a:t> </a:t>
            </a:r>
            <a:r>
              <a:rPr lang="de-DE" sz="1800" dirty="0" err="1" smtClean="0"/>
              <a:t>technologies</a:t>
            </a:r>
            <a:r>
              <a:rPr lang="de-DE" sz="1800" dirty="0" smtClean="0"/>
              <a:t> </a:t>
            </a:r>
            <a:r>
              <a:rPr lang="de-DE" sz="1800" dirty="0" err="1" smtClean="0"/>
              <a:t>and</a:t>
            </a:r>
            <a:r>
              <a:rPr lang="de-DE" sz="1800" dirty="0" smtClean="0"/>
              <a:t> real </a:t>
            </a:r>
            <a:r>
              <a:rPr lang="de-DE" sz="1800" dirty="0" err="1" smtClean="0"/>
              <a:t>world</a:t>
            </a:r>
            <a:r>
              <a:rPr lang="de-DE" sz="1800" dirty="0" smtClean="0"/>
              <a:t> </a:t>
            </a:r>
            <a:r>
              <a:rPr lang="de-DE" sz="1800" dirty="0" err="1" smtClean="0"/>
              <a:t>settings</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Utilization</a:t>
            </a:r>
            <a:r>
              <a:rPr lang="de-DE" sz="1800" dirty="0" smtClean="0"/>
              <a:t> </a:t>
            </a:r>
            <a:r>
              <a:rPr lang="de-DE" sz="1800" dirty="0" err="1" smtClean="0"/>
              <a:t>of</a:t>
            </a:r>
            <a:r>
              <a:rPr lang="de-DE" sz="1800" dirty="0" smtClean="0"/>
              <a:t> </a:t>
            </a:r>
            <a:r>
              <a:rPr lang="de-DE" sz="1800" dirty="0" err="1" smtClean="0"/>
              <a:t>physiological</a:t>
            </a:r>
            <a:r>
              <a:rPr lang="de-DE" sz="1800" dirty="0" smtClean="0"/>
              <a:t> </a:t>
            </a:r>
            <a:r>
              <a:rPr lang="de-DE" sz="1800" dirty="0" err="1"/>
              <a:t>measures</a:t>
            </a:r>
            <a:r>
              <a:rPr lang="de-DE" sz="1800" dirty="0"/>
              <a:t> </a:t>
            </a:r>
            <a:r>
              <a:rPr lang="de-DE" sz="1800" dirty="0" err="1"/>
              <a:t>that</a:t>
            </a:r>
            <a:r>
              <a:rPr lang="de-DE" sz="1800" dirty="0"/>
              <a:t>, </a:t>
            </a:r>
            <a:r>
              <a:rPr lang="de-DE" sz="1800" dirty="0" err="1"/>
              <a:t>directly</a:t>
            </a:r>
            <a:r>
              <a:rPr lang="de-DE" sz="1800" dirty="0"/>
              <a:t> </a:t>
            </a:r>
            <a:r>
              <a:rPr lang="de-DE" sz="1800" dirty="0" err="1"/>
              <a:t>or</a:t>
            </a:r>
            <a:r>
              <a:rPr lang="de-DE" sz="1800" dirty="0"/>
              <a:t> </a:t>
            </a:r>
            <a:r>
              <a:rPr lang="de-DE" sz="1800" dirty="0" err="1"/>
              <a:t>indirectly</a:t>
            </a:r>
            <a:r>
              <a:rPr lang="de-DE" sz="1800" dirty="0"/>
              <a:t>, </a:t>
            </a:r>
            <a:r>
              <a:rPr lang="de-DE" sz="1800" dirty="0" err="1"/>
              <a:t>reflect</a:t>
            </a:r>
            <a:r>
              <a:rPr lang="de-DE" sz="1800" dirty="0"/>
              <a:t> </a:t>
            </a:r>
            <a:r>
              <a:rPr lang="de-DE" sz="1800" dirty="0" err="1"/>
              <a:t>aspects</a:t>
            </a:r>
            <a:r>
              <a:rPr lang="de-DE" sz="1800" dirty="0"/>
              <a:t> </a:t>
            </a:r>
            <a:r>
              <a:rPr lang="de-DE" sz="1800" dirty="0" err="1"/>
              <a:t>of</a:t>
            </a:r>
            <a:r>
              <a:rPr lang="de-DE" sz="1800" dirty="0"/>
              <a:t> </a:t>
            </a:r>
            <a:r>
              <a:rPr lang="de-DE" sz="1800" dirty="0" err="1"/>
              <a:t>brain</a:t>
            </a:r>
            <a:r>
              <a:rPr lang="de-DE" sz="1800" dirty="0"/>
              <a:t> </a:t>
            </a:r>
            <a:r>
              <a:rPr lang="de-DE" sz="1800" dirty="0" err="1"/>
              <a:t>function</a:t>
            </a:r>
            <a:r>
              <a:rPr lang="de-DE" sz="1800" dirty="0"/>
              <a:t>. </a:t>
            </a:r>
          </a:p>
          <a:p>
            <a:endParaRPr lang="de-DE" sz="1800" dirty="0"/>
          </a:p>
        </p:txBody>
      </p:sp>
    </p:spTree>
    <p:extLst>
      <p:ext uri="{BB962C8B-B14F-4D97-AF65-F5344CB8AC3E}">
        <p14:creationId xmlns:p14="http://schemas.microsoft.com/office/powerpoint/2010/main" val="2911109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30</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246769"/>
          </a:xfrm>
          <a:prstGeom prst="rect">
            <a:avLst/>
          </a:prstGeom>
          <a:noFill/>
        </p:spPr>
        <p:txBody>
          <a:bodyPr wrap="square" rtlCol="0">
            <a:spAutoFit/>
          </a:bodyPr>
          <a:lstStyle/>
          <a:p>
            <a:pPr marL="342900" indent="-342900">
              <a:buFont typeface="Arial" panose="020B0604020202020204" pitchFamily="34" charset="0"/>
              <a:buChar char="•"/>
            </a:pPr>
            <a:r>
              <a:rPr lang="de-DE" dirty="0" smtClean="0"/>
              <a:t>Heart rate </a:t>
            </a:r>
            <a:r>
              <a:rPr lang="en-GB" dirty="0"/>
              <a:t>variability</a:t>
            </a:r>
            <a:r>
              <a:rPr lang="de-DE" dirty="0" smtClean="0"/>
              <a:t> (HRV), i.e. </a:t>
            </a:r>
            <a:r>
              <a:rPr lang="de-DE" dirty="0" err="1" smtClean="0"/>
              <a:t>variations</a:t>
            </a:r>
            <a:r>
              <a:rPr lang="de-DE" dirty="0" smtClean="0"/>
              <a:t> in </a:t>
            </a:r>
            <a:r>
              <a:rPr lang="de-DE" dirty="0" err="1" smtClean="0"/>
              <a:t>the</a:t>
            </a:r>
            <a:r>
              <a:rPr lang="de-DE" dirty="0" smtClean="0"/>
              <a:t> </a:t>
            </a:r>
            <a:r>
              <a:rPr lang="de-DE" dirty="0" err="1" smtClean="0"/>
              <a:t>length</a:t>
            </a:r>
            <a:r>
              <a:rPr lang="de-DE" dirty="0" smtClean="0"/>
              <a:t> </a:t>
            </a:r>
            <a:r>
              <a:rPr lang="de-DE" dirty="0" err="1" smtClean="0"/>
              <a:t>of</a:t>
            </a:r>
            <a:r>
              <a:rPr lang="de-DE" dirty="0" smtClean="0"/>
              <a:t> </a:t>
            </a:r>
            <a:r>
              <a:rPr lang="de-DE" dirty="0" err="1" smtClean="0"/>
              <a:t>consecutive</a:t>
            </a:r>
            <a:r>
              <a:rPr lang="de-DE" dirty="0" smtClean="0"/>
              <a:t> </a:t>
            </a:r>
            <a:r>
              <a:rPr lang="de-DE" dirty="0" err="1" smtClean="0"/>
              <a:t>heart</a:t>
            </a:r>
            <a:r>
              <a:rPr lang="de-DE" dirty="0" smtClean="0"/>
              <a:t> </a:t>
            </a:r>
            <a:r>
              <a:rPr lang="de-DE" dirty="0" err="1" smtClean="0"/>
              <a:t>beat</a:t>
            </a:r>
            <a:r>
              <a:rPr lang="de-DE" dirty="0" smtClean="0"/>
              <a:t> </a:t>
            </a:r>
            <a:r>
              <a:rPr lang="de-DE" dirty="0" err="1" smtClean="0"/>
              <a:t>intervals</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HRV </a:t>
            </a:r>
            <a:r>
              <a:rPr lang="de-DE" dirty="0" err="1" smtClean="0"/>
              <a:t>feature</a:t>
            </a:r>
            <a:r>
              <a:rPr lang="de-DE" dirty="0" smtClean="0"/>
              <a:t> </a:t>
            </a:r>
            <a:r>
              <a:rPr lang="de-DE" dirty="0" err="1" smtClean="0"/>
              <a:t>extraction</a:t>
            </a:r>
            <a:r>
              <a:rPr lang="de-DE" dirty="0" smtClean="0"/>
              <a:t> </a:t>
            </a:r>
            <a:r>
              <a:rPr lang="de-DE" dirty="0" err="1" smtClean="0"/>
              <a:t>and</a:t>
            </a:r>
            <a:r>
              <a:rPr lang="de-DE" dirty="0" smtClean="0"/>
              <a:t> </a:t>
            </a:r>
            <a:r>
              <a:rPr lang="de-DE" dirty="0" err="1" smtClean="0"/>
              <a:t>selection</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a:t>
            </a:r>
            <a:r>
              <a:rPr lang="de-DE" dirty="0" err="1" smtClean="0"/>
              <a:t>guidelines</a:t>
            </a:r>
            <a:r>
              <a:rPr lang="de-DE" dirty="0" smtClean="0"/>
              <a:t> </a:t>
            </a:r>
            <a:r>
              <a:rPr lang="de-DE" dirty="0" err="1" smtClean="0"/>
              <a:t>provided</a:t>
            </a:r>
            <a:r>
              <a:rPr lang="de-DE" dirty="0" smtClean="0"/>
              <a:t> </a:t>
            </a:r>
            <a:r>
              <a:rPr lang="de-DE" dirty="0" err="1" smtClean="0"/>
              <a:t>by</a:t>
            </a:r>
            <a:r>
              <a:rPr lang="de-DE" dirty="0" smtClean="0"/>
              <a:t> </a:t>
            </a:r>
            <a:r>
              <a:rPr lang="de-DE" dirty="0" err="1" smtClean="0"/>
              <a:t>the</a:t>
            </a:r>
            <a:r>
              <a:rPr lang="de-DE" dirty="0" smtClean="0"/>
              <a:t> </a:t>
            </a:r>
            <a:r>
              <a:rPr lang="en-GB" dirty="0"/>
              <a:t>Task Force of The European Society of Cardiology and The North American Society of Pacing and </a:t>
            </a:r>
            <a:r>
              <a:rPr lang="en-GB" dirty="0" smtClean="0"/>
              <a:t>Electrophysiology (1996)</a:t>
            </a:r>
            <a:endParaRPr lang="de-DE" sz="1600" dirty="0"/>
          </a:p>
        </p:txBody>
      </p:sp>
    </p:spTree>
    <p:extLst>
      <p:ext uri="{BB962C8B-B14F-4D97-AF65-F5344CB8AC3E}">
        <p14:creationId xmlns:p14="http://schemas.microsoft.com/office/powerpoint/2010/main" val="3191871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31</a:t>
            </a:fld>
            <a:endParaRPr lang="en-GB" sz="1400"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4177"/>
          <a:stretch/>
        </p:blipFill>
        <p:spPr>
          <a:xfrm>
            <a:off x="1753525" y="1571823"/>
            <a:ext cx="6115957" cy="4661429"/>
          </a:xfrm>
          <a:prstGeom prst="rect">
            <a:avLst/>
          </a:prstGeom>
        </p:spPr>
      </p:pic>
      <p:sp>
        <p:nvSpPr>
          <p:cNvPr id="9" name="Textfeld 8"/>
          <p:cNvSpPr txBox="1"/>
          <p:nvPr/>
        </p:nvSpPr>
        <p:spPr>
          <a:xfrm>
            <a:off x="477056" y="900780"/>
            <a:ext cx="7730187" cy="400110"/>
          </a:xfrm>
          <a:prstGeom prst="rect">
            <a:avLst/>
          </a:prstGeom>
          <a:noFill/>
        </p:spPr>
        <p:txBody>
          <a:bodyPr wrap="square" rtlCol="0">
            <a:spAutoFit/>
          </a:bodyPr>
          <a:lstStyle/>
          <a:p>
            <a:r>
              <a:rPr lang="de-DE" b="1" dirty="0" smtClean="0"/>
              <a:t>HRV </a:t>
            </a:r>
            <a:r>
              <a:rPr lang="de-DE" b="1" dirty="0" err="1" smtClean="0"/>
              <a:t>Measures</a:t>
            </a:r>
            <a:r>
              <a:rPr lang="de-DE" b="1" dirty="0" smtClean="0"/>
              <a:t> – Time Domain</a:t>
            </a:r>
            <a:endParaRPr lang="de-DE" b="1"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32</a:t>
            </a:fld>
            <a:endParaRPr lang="en-GB" sz="1400"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5971"/>
          <a:stretch/>
        </p:blipFill>
        <p:spPr>
          <a:xfrm>
            <a:off x="1753528" y="1597223"/>
            <a:ext cx="6115957" cy="3856467"/>
          </a:xfrm>
          <a:prstGeom prst="rect">
            <a:avLst/>
          </a:prstGeom>
        </p:spPr>
      </p:pic>
      <p:sp>
        <p:nvSpPr>
          <p:cNvPr id="9" name="Textfeld 8"/>
          <p:cNvSpPr txBox="1"/>
          <p:nvPr/>
        </p:nvSpPr>
        <p:spPr>
          <a:xfrm>
            <a:off x="477056" y="900780"/>
            <a:ext cx="7730187" cy="400110"/>
          </a:xfrm>
          <a:prstGeom prst="rect">
            <a:avLst/>
          </a:prstGeom>
          <a:noFill/>
        </p:spPr>
        <p:txBody>
          <a:bodyPr wrap="square" rtlCol="0">
            <a:spAutoFit/>
          </a:bodyPr>
          <a:lstStyle/>
          <a:p>
            <a:r>
              <a:rPr lang="de-DE" b="1" dirty="0" smtClean="0"/>
              <a:t>HRV </a:t>
            </a:r>
            <a:r>
              <a:rPr lang="de-DE" b="1" dirty="0" err="1" smtClean="0"/>
              <a:t>Measures</a:t>
            </a:r>
            <a:r>
              <a:rPr lang="de-DE" b="1" dirty="0" smtClean="0"/>
              <a:t> – </a:t>
            </a:r>
            <a:r>
              <a:rPr lang="de-DE" b="1" dirty="0" err="1" smtClean="0"/>
              <a:t>Frequency</a:t>
            </a:r>
            <a:r>
              <a:rPr lang="de-DE" b="1" dirty="0" smtClean="0"/>
              <a:t> Domain</a:t>
            </a:r>
            <a:endParaRPr lang="de-DE" b="1" dirty="0"/>
          </a:p>
        </p:txBody>
      </p:sp>
    </p:spTree>
    <p:extLst>
      <p:ext uri="{BB962C8B-B14F-4D97-AF65-F5344CB8AC3E}">
        <p14:creationId xmlns:p14="http://schemas.microsoft.com/office/powerpoint/2010/main" val="751633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33</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23" y="979157"/>
            <a:ext cx="6115957" cy="2308054"/>
          </a:xfrm>
          <a:prstGeom prst="rect">
            <a:avLst/>
          </a:prstGeom>
        </p:spPr>
      </p:pic>
      <p:sp>
        <p:nvSpPr>
          <p:cNvPr id="9" name="Textfeld 8"/>
          <p:cNvSpPr txBox="1"/>
          <p:nvPr/>
        </p:nvSpPr>
        <p:spPr>
          <a:xfrm>
            <a:off x="477056" y="1806713"/>
            <a:ext cx="7730187" cy="400110"/>
          </a:xfrm>
          <a:prstGeom prst="rect">
            <a:avLst/>
          </a:prstGeom>
          <a:noFill/>
        </p:spPr>
        <p:txBody>
          <a:bodyPr wrap="square" rtlCol="0">
            <a:spAutoFit/>
          </a:bodyPr>
          <a:lstStyle/>
          <a:p>
            <a:r>
              <a:rPr lang="de-DE" b="1" dirty="0" smtClean="0"/>
              <a:t>GSR</a:t>
            </a:r>
            <a:endParaRPr lang="de-DE" b="1" dirty="0"/>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852" y="3536090"/>
            <a:ext cx="6077098" cy="2308054"/>
          </a:xfrm>
          <a:prstGeom prst="rect">
            <a:avLst/>
          </a:prstGeom>
        </p:spPr>
      </p:pic>
      <p:sp>
        <p:nvSpPr>
          <p:cNvPr id="11" name="Textfeld 10"/>
          <p:cNvSpPr txBox="1"/>
          <p:nvPr/>
        </p:nvSpPr>
        <p:spPr>
          <a:xfrm>
            <a:off x="553255" y="4338513"/>
            <a:ext cx="7730187" cy="400110"/>
          </a:xfrm>
          <a:prstGeom prst="rect">
            <a:avLst/>
          </a:prstGeom>
          <a:noFill/>
        </p:spPr>
        <p:txBody>
          <a:bodyPr wrap="square" rtlCol="0">
            <a:spAutoFit/>
          </a:bodyPr>
          <a:lstStyle/>
          <a:p>
            <a:r>
              <a:rPr lang="de-DE" b="1" dirty="0" smtClean="0"/>
              <a:t>ST</a:t>
            </a:r>
            <a:endParaRPr lang="de-DE" b="1" dirty="0"/>
          </a:p>
        </p:txBody>
      </p:sp>
    </p:spTree>
    <p:extLst>
      <p:ext uri="{BB962C8B-B14F-4D97-AF65-F5344CB8AC3E}">
        <p14:creationId xmlns:p14="http://schemas.microsoft.com/office/powerpoint/2010/main" val="1814066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34</a:t>
            </a:fld>
            <a:endParaRPr lang="en-GB" sz="1400" dirty="0"/>
          </a:p>
        </p:txBody>
      </p:sp>
      <p:sp>
        <p:nvSpPr>
          <p:cNvPr id="9" name="Textfeld 8"/>
          <p:cNvSpPr txBox="1"/>
          <p:nvPr/>
        </p:nvSpPr>
        <p:spPr>
          <a:xfrm>
            <a:off x="934257" y="1275364"/>
            <a:ext cx="7730187" cy="1938992"/>
          </a:xfrm>
          <a:prstGeom prst="rect">
            <a:avLst/>
          </a:prstGeom>
          <a:noFill/>
        </p:spPr>
        <p:txBody>
          <a:bodyPr wrap="square" rtlCol="0">
            <a:spAutoFit/>
          </a:bodyPr>
          <a:lstStyle/>
          <a:p>
            <a:r>
              <a:rPr lang="de-DE" b="1" dirty="0" err="1" smtClean="0"/>
              <a:t>Preparation</a:t>
            </a:r>
            <a:endParaRPr lang="de-DE" b="1"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Generating Trainings- </a:t>
            </a:r>
            <a:r>
              <a:rPr lang="de-DE" dirty="0" err="1" smtClean="0"/>
              <a:t>and</a:t>
            </a:r>
            <a:r>
              <a:rPr lang="de-DE" dirty="0" smtClean="0"/>
              <a:t> Test-Data </a:t>
            </a:r>
            <a:r>
              <a:rPr lang="de-DE" dirty="0" err="1" smtClean="0"/>
              <a:t>sets</a:t>
            </a:r>
            <a:r>
              <a:rPr lang="de-DE" dirty="0" smtClean="0"/>
              <a:t> </a:t>
            </a:r>
          </a:p>
          <a:p>
            <a:endParaRPr lang="de-DE" dirty="0"/>
          </a:p>
          <a:p>
            <a:pPr marL="342900" indent="-342900">
              <a:buFont typeface="Arial" panose="020B0604020202020204" pitchFamily="34" charset="0"/>
              <a:buChar char="•"/>
            </a:pPr>
            <a:r>
              <a:rPr lang="de-DE" dirty="0" smtClean="0"/>
              <a:t>Feature </a:t>
            </a:r>
            <a:r>
              <a:rPr lang="de-DE" dirty="0" err="1" smtClean="0"/>
              <a:t>Normalization</a:t>
            </a:r>
            <a:r>
              <a:rPr lang="de-DE" dirty="0" smtClean="0"/>
              <a:t> </a:t>
            </a:r>
            <a:r>
              <a:rPr lang="de-DE" dirty="0" err="1" smtClean="0"/>
              <a:t>for</a:t>
            </a:r>
            <a:r>
              <a:rPr lang="de-DE" dirty="0" smtClean="0"/>
              <a:t> SVM, NN</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35</a:t>
            </a:fld>
            <a:endParaRPr lang="en-GB" sz="1400" dirty="0"/>
          </a:p>
        </p:txBody>
      </p:sp>
      <p:sp>
        <p:nvSpPr>
          <p:cNvPr id="9" name="Textfeld 8"/>
          <p:cNvSpPr txBox="1"/>
          <p:nvPr/>
        </p:nvSpPr>
        <p:spPr>
          <a:xfrm>
            <a:off x="934257" y="1275364"/>
            <a:ext cx="7730187" cy="2246769"/>
          </a:xfrm>
          <a:prstGeom prst="rect">
            <a:avLst/>
          </a:prstGeom>
          <a:noFill/>
        </p:spPr>
        <p:txBody>
          <a:bodyPr wrap="square" rtlCol="0">
            <a:spAutoFit/>
          </a:bodyPr>
          <a:lstStyle/>
          <a:p>
            <a:r>
              <a:rPr lang="de-DE" b="1" dirty="0" smtClean="0"/>
              <a:t>Data Sets</a:t>
            </a:r>
            <a:endParaRPr lang="de-DE" b="1"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Subsets</a:t>
            </a:r>
            <a:r>
              <a:rPr lang="de-DE" dirty="0" smtClean="0"/>
              <a:t> </a:t>
            </a:r>
            <a:r>
              <a:rPr lang="de-DE" dirty="0" err="1" smtClean="0"/>
              <a:t>to</a:t>
            </a:r>
            <a:r>
              <a:rPr lang="de-DE" dirty="0" smtClean="0"/>
              <a:t> </a:t>
            </a:r>
            <a:r>
              <a:rPr lang="de-DE" dirty="0" err="1" smtClean="0"/>
              <a:t>evaluate</a:t>
            </a:r>
            <a:r>
              <a:rPr lang="de-DE" dirty="0" smtClean="0"/>
              <a:t> </a:t>
            </a:r>
            <a:r>
              <a:rPr lang="de-DE" dirty="0" err="1" smtClean="0"/>
              <a:t>performance</a:t>
            </a:r>
            <a:r>
              <a:rPr lang="de-DE" dirty="0" smtClean="0"/>
              <a:t> on </a:t>
            </a:r>
            <a:r>
              <a:rPr lang="de-DE" dirty="0" err="1" smtClean="0"/>
              <a:t>binary</a:t>
            </a:r>
            <a:r>
              <a:rPr lang="de-DE" dirty="0" smtClean="0"/>
              <a:t> </a:t>
            </a:r>
            <a:r>
              <a:rPr lang="de-DE" dirty="0" err="1" smtClean="0"/>
              <a:t>classification</a:t>
            </a:r>
            <a:r>
              <a:rPr lang="de-DE" dirty="0" smtClean="0"/>
              <a:t> </a:t>
            </a:r>
            <a:r>
              <a:rPr lang="de-DE" dirty="0" err="1" smtClean="0"/>
              <a:t>tasks</a:t>
            </a:r>
            <a:r>
              <a:rPr lang="de-DE" dirty="0" smtClean="0"/>
              <a:t> </a:t>
            </a:r>
            <a:r>
              <a:rPr lang="de-DE" dirty="0" err="1" smtClean="0"/>
              <a:t>aimed</a:t>
            </a:r>
            <a:r>
              <a:rPr lang="de-DE" dirty="0" smtClean="0"/>
              <a:t> </a:t>
            </a:r>
            <a:r>
              <a:rPr lang="de-DE" dirty="0" err="1" smtClean="0"/>
              <a:t>to</a:t>
            </a:r>
            <a:r>
              <a:rPr lang="de-DE" dirty="0" smtClean="0"/>
              <a:t> </a:t>
            </a:r>
            <a:r>
              <a:rPr lang="de-DE" dirty="0" err="1" smtClean="0"/>
              <a:t>identify</a:t>
            </a:r>
            <a:r>
              <a:rPr lang="de-DE" dirty="0" smtClean="0"/>
              <a:t> individual emotional </a:t>
            </a:r>
            <a:r>
              <a:rPr lang="de-DE" dirty="0" err="1" smtClean="0"/>
              <a:t>states</a:t>
            </a:r>
            <a:r>
              <a:rPr lang="de-DE" dirty="0"/>
              <a:t> </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a:t>Subsets</a:t>
            </a:r>
            <a:r>
              <a:rPr lang="de-DE" dirty="0"/>
              <a:t> </a:t>
            </a:r>
            <a:r>
              <a:rPr lang="de-DE" dirty="0" err="1"/>
              <a:t>to</a:t>
            </a:r>
            <a:r>
              <a:rPr lang="de-DE" dirty="0"/>
              <a:t> </a:t>
            </a:r>
            <a:r>
              <a:rPr lang="de-DE" dirty="0" err="1"/>
              <a:t>evaluate</a:t>
            </a:r>
            <a:r>
              <a:rPr lang="de-DE" dirty="0"/>
              <a:t> </a:t>
            </a:r>
            <a:r>
              <a:rPr lang="de-DE" dirty="0" err="1"/>
              <a:t>performance</a:t>
            </a:r>
            <a:r>
              <a:rPr lang="de-DE" dirty="0"/>
              <a:t> on </a:t>
            </a:r>
            <a:r>
              <a:rPr lang="de-DE" dirty="0" err="1"/>
              <a:t>binary</a:t>
            </a:r>
            <a:r>
              <a:rPr lang="de-DE" dirty="0"/>
              <a:t> </a:t>
            </a:r>
            <a:r>
              <a:rPr lang="de-DE" dirty="0" err="1"/>
              <a:t>classification</a:t>
            </a:r>
            <a:r>
              <a:rPr lang="de-DE" dirty="0"/>
              <a:t> </a:t>
            </a:r>
            <a:r>
              <a:rPr lang="de-DE" dirty="0" err="1" smtClean="0"/>
              <a:t>tasks</a:t>
            </a:r>
            <a:r>
              <a:rPr lang="de-DE" dirty="0" smtClean="0"/>
              <a:t> </a:t>
            </a:r>
            <a:r>
              <a:rPr lang="de-DE" dirty="0" err="1" smtClean="0"/>
              <a:t>aimed</a:t>
            </a:r>
            <a:r>
              <a:rPr lang="de-DE" dirty="0" smtClean="0"/>
              <a:t> </a:t>
            </a:r>
            <a:r>
              <a:rPr lang="de-DE" dirty="0" err="1" smtClean="0"/>
              <a:t>to</a:t>
            </a:r>
            <a:r>
              <a:rPr lang="de-DE" dirty="0" smtClean="0"/>
              <a:t> </a:t>
            </a:r>
            <a:r>
              <a:rPr lang="de-DE" dirty="0" err="1" smtClean="0"/>
              <a:t>distinguish</a:t>
            </a:r>
            <a:r>
              <a:rPr lang="de-DE" dirty="0" smtClean="0"/>
              <a:t> </a:t>
            </a:r>
            <a:r>
              <a:rPr lang="de-DE" dirty="0" err="1" smtClean="0"/>
              <a:t>between</a:t>
            </a:r>
            <a:r>
              <a:rPr lang="de-DE" dirty="0" smtClean="0"/>
              <a:t> </a:t>
            </a:r>
            <a:r>
              <a:rPr lang="de-DE" dirty="0" err="1" smtClean="0"/>
              <a:t>similar</a:t>
            </a:r>
            <a:r>
              <a:rPr lang="de-DE" dirty="0" smtClean="0"/>
              <a:t> emotional </a:t>
            </a:r>
            <a:r>
              <a:rPr lang="de-DE" dirty="0" err="1" smtClean="0"/>
              <a:t>states</a:t>
            </a:r>
            <a:endParaRPr lang="de-DE" dirty="0" smtClean="0"/>
          </a:p>
        </p:txBody>
      </p:sp>
    </p:spTree>
    <p:extLst>
      <p:ext uri="{BB962C8B-B14F-4D97-AF65-F5344CB8AC3E}">
        <p14:creationId xmlns:p14="http://schemas.microsoft.com/office/powerpoint/2010/main" val="2711592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36</a:t>
            </a:fld>
            <a:endParaRPr lang="en-GB" sz="1400" dirty="0"/>
          </a:p>
        </p:txBody>
      </p:sp>
      <p:sp>
        <p:nvSpPr>
          <p:cNvPr id="9" name="Textfeld 8"/>
          <p:cNvSpPr txBox="1"/>
          <p:nvPr/>
        </p:nvSpPr>
        <p:spPr>
          <a:xfrm>
            <a:off x="934257" y="1275364"/>
            <a:ext cx="7730187" cy="3170099"/>
          </a:xfrm>
          <a:prstGeom prst="rect">
            <a:avLst/>
          </a:prstGeom>
          <a:noFill/>
        </p:spPr>
        <p:txBody>
          <a:bodyPr wrap="square" rtlCol="0">
            <a:spAutoFit/>
          </a:bodyPr>
          <a:lstStyle/>
          <a:p>
            <a:r>
              <a:rPr lang="de-DE" b="1" dirty="0" smtClean="0"/>
              <a:t>Feature </a:t>
            </a:r>
            <a:r>
              <a:rPr lang="de-DE" b="1" dirty="0" err="1" smtClean="0"/>
              <a:t>sets</a:t>
            </a:r>
            <a:endParaRPr lang="de-DE" b="1"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Complete</a:t>
            </a:r>
            <a:r>
              <a:rPr lang="de-DE" dirty="0" smtClean="0"/>
              <a:t>, 21 </a:t>
            </a:r>
            <a:r>
              <a:rPr lang="de-DE" dirty="0" err="1" smtClean="0"/>
              <a:t>features</a:t>
            </a:r>
            <a:r>
              <a:rPr lang="de-DE" dirty="0" smtClean="0"/>
              <a:t> (HRV, GSR, ST)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Reduced</a:t>
            </a:r>
            <a:r>
              <a:rPr lang="de-DE" dirty="0" smtClean="0"/>
              <a:t> T, 14 </a:t>
            </a:r>
            <a:r>
              <a:rPr lang="de-DE" dirty="0" err="1" smtClean="0"/>
              <a:t>features</a:t>
            </a:r>
            <a:r>
              <a:rPr lang="de-DE" dirty="0" smtClean="0"/>
              <a:t>, </a:t>
            </a:r>
            <a:r>
              <a:rPr lang="de-DE" dirty="0"/>
              <a:t>(</a:t>
            </a:r>
            <a:r>
              <a:rPr lang="de-DE" dirty="0" smtClean="0"/>
              <a:t>HRV time, </a:t>
            </a:r>
            <a:r>
              <a:rPr lang="de-DE" dirty="0"/>
              <a:t>GSR, ST</a:t>
            </a:r>
            <a:r>
              <a:rPr lang="de-DE" dirty="0" smtClean="0"/>
              <a: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a:t>Reduced</a:t>
            </a:r>
            <a:r>
              <a:rPr lang="de-DE" dirty="0"/>
              <a:t> </a:t>
            </a:r>
            <a:r>
              <a:rPr lang="de-DE" dirty="0" smtClean="0"/>
              <a:t>F, 13 </a:t>
            </a:r>
            <a:r>
              <a:rPr lang="de-DE" dirty="0" err="1"/>
              <a:t>features</a:t>
            </a:r>
            <a:r>
              <a:rPr lang="de-DE" dirty="0"/>
              <a:t>, (HRV </a:t>
            </a:r>
            <a:r>
              <a:rPr lang="de-DE" dirty="0" err="1" smtClean="0"/>
              <a:t>frequency</a:t>
            </a:r>
            <a:r>
              <a:rPr lang="de-DE" dirty="0" smtClean="0"/>
              <a:t>, </a:t>
            </a:r>
            <a:r>
              <a:rPr lang="de-DE" dirty="0"/>
              <a:t>GSR, ST</a:t>
            </a:r>
            <a:r>
              <a:rPr lang="de-DE" dirty="0" smtClean="0"/>
              <a: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Single Sets </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711592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37</a:t>
            </a:fld>
            <a:endParaRPr lang="en-GB" sz="1400" dirty="0"/>
          </a:p>
        </p:txBody>
      </p:sp>
      <p:sp>
        <p:nvSpPr>
          <p:cNvPr id="9" name="Textfeld 8"/>
          <p:cNvSpPr txBox="1"/>
          <p:nvPr/>
        </p:nvSpPr>
        <p:spPr>
          <a:xfrm>
            <a:off x="934257" y="1275364"/>
            <a:ext cx="7730187" cy="4708981"/>
          </a:xfrm>
          <a:prstGeom prst="rect">
            <a:avLst/>
          </a:prstGeom>
          <a:noFill/>
        </p:spPr>
        <p:txBody>
          <a:bodyPr wrap="square" rtlCol="0">
            <a:spAutoFit/>
          </a:bodyPr>
          <a:lstStyle/>
          <a:p>
            <a:r>
              <a:rPr lang="de-DE" b="1" dirty="0" smtClean="0"/>
              <a:t>Hyperparameter </a:t>
            </a:r>
            <a:r>
              <a:rPr lang="de-DE" b="1" dirty="0" err="1" smtClean="0"/>
              <a:t>Optimization</a:t>
            </a:r>
            <a:r>
              <a:rPr lang="de-DE" b="1" dirty="0" smtClean="0"/>
              <a:t> – </a:t>
            </a:r>
            <a:r>
              <a:rPr lang="de-DE" b="1" dirty="0" err="1" smtClean="0"/>
              <a:t>Grid</a:t>
            </a:r>
            <a:r>
              <a:rPr lang="de-DE" b="1" dirty="0" smtClean="0"/>
              <a:t> Search</a:t>
            </a:r>
          </a:p>
          <a:p>
            <a:endParaRPr lang="de-DE" dirty="0"/>
          </a:p>
          <a:p>
            <a:pPr marL="342900" indent="-342900">
              <a:buFont typeface="Arial" panose="020B0604020202020204" pitchFamily="34" charset="0"/>
              <a:buChar char="•"/>
            </a:pPr>
            <a:r>
              <a:rPr lang="de-DE" dirty="0" smtClean="0"/>
              <a:t>Hyperparameters, </a:t>
            </a:r>
            <a:r>
              <a:rPr lang="de-DE" dirty="0" err="1" smtClean="0"/>
              <a:t>are</a:t>
            </a:r>
            <a:r>
              <a:rPr lang="de-DE" dirty="0" smtClean="0"/>
              <a:t> </a:t>
            </a:r>
            <a:r>
              <a:rPr lang="de-DE" dirty="0" err="1" smtClean="0"/>
              <a:t>algorithm</a:t>
            </a:r>
            <a:r>
              <a:rPr lang="de-DE" dirty="0" smtClean="0"/>
              <a:t> </a:t>
            </a:r>
            <a:r>
              <a:rPr lang="de-DE" dirty="0" err="1" smtClean="0"/>
              <a:t>specific</a:t>
            </a:r>
            <a:r>
              <a:rPr lang="de-DE" dirty="0" smtClean="0"/>
              <a:t> </a:t>
            </a:r>
            <a:r>
              <a:rPr lang="de-DE" dirty="0" err="1" smtClean="0"/>
              <a:t>parameters</a:t>
            </a:r>
            <a:r>
              <a:rPr lang="de-DE" dirty="0" smtClean="0"/>
              <a:t> </a:t>
            </a:r>
            <a:r>
              <a:rPr lang="de-DE" dirty="0" err="1" smtClean="0"/>
              <a:t>that</a:t>
            </a:r>
            <a:r>
              <a:rPr lang="de-DE" dirty="0" smtClean="0"/>
              <a:t> </a:t>
            </a:r>
            <a:r>
              <a:rPr lang="de-DE" dirty="0" err="1" smtClean="0"/>
              <a:t>control</a:t>
            </a:r>
            <a:r>
              <a:rPr lang="de-DE" dirty="0" smtClean="0"/>
              <a:t> </a:t>
            </a:r>
            <a:r>
              <a:rPr lang="de-DE" dirty="0" err="1" smtClean="0"/>
              <a:t>the</a:t>
            </a:r>
            <a:r>
              <a:rPr lang="de-DE" dirty="0" smtClean="0"/>
              <a:t> </a:t>
            </a:r>
            <a:r>
              <a:rPr lang="de-DE" dirty="0" err="1" smtClean="0"/>
              <a:t>learning</a:t>
            </a:r>
            <a:r>
              <a:rPr lang="de-DE" dirty="0" smtClean="0"/>
              <a:t> </a:t>
            </a:r>
            <a:r>
              <a:rPr lang="de-DE" dirty="0" err="1" smtClean="0"/>
              <a:t>process</a:t>
            </a:r>
            <a:r>
              <a:rPr lang="de-DE" dirty="0" smtClean="0"/>
              <a:t> </a:t>
            </a:r>
            <a:r>
              <a:rPr lang="de-DE" dirty="0" err="1" smtClean="0"/>
              <a:t>and</a:t>
            </a:r>
            <a:r>
              <a:rPr lang="de-DE" dirty="0" smtClean="0"/>
              <a:t> </a:t>
            </a:r>
            <a:r>
              <a:rPr lang="de-DE" dirty="0" err="1" smtClean="0"/>
              <a:t>are</a:t>
            </a:r>
            <a:r>
              <a:rPr lang="de-DE" dirty="0" smtClean="0"/>
              <a:t> </a:t>
            </a:r>
            <a:r>
              <a:rPr lang="de-DE" dirty="0" err="1" smtClean="0"/>
              <a:t>set</a:t>
            </a:r>
            <a:r>
              <a:rPr lang="de-DE" dirty="0" smtClean="0"/>
              <a:t> </a:t>
            </a:r>
            <a:r>
              <a:rPr lang="de-DE" dirty="0" err="1" smtClean="0"/>
              <a:t>beforehand</a:t>
            </a:r>
            <a:r>
              <a:rPr lang="de-DE" dirty="0" smtClean="0"/>
              <a:t> (e.g. </a:t>
            </a:r>
            <a:r>
              <a:rPr lang="de-DE" dirty="0" err="1" smtClean="0"/>
              <a:t>the</a:t>
            </a:r>
            <a:r>
              <a:rPr lang="de-DE" dirty="0" smtClean="0"/>
              <a:t> </a:t>
            </a:r>
            <a:r>
              <a:rPr lang="de-DE" dirty="0" err="1" smtClean="0"/>
              <a:t>hidden</a:t>
            </a:r>
            <a:r>
              <a:rPr lang="de-DE" dirty="0" smtClean="0"/>
              <a:t> </a:t>
            </a:r>
            <a:r>
              <a:rPr lang="de-DE" dirty="0" err="1" smtClean="0"/>
              <a:t>layer</a:t>
            </a:r>
            <a:r>
              <a:rPr lang="de-DE" dirty="0" smtClean="0"/>
              <a:t> </a:t>
            </a:r>
            <a:r>
              <a:rPr lang="de-DE" dirty="0" err="1" smtClean="0"/>
              <a:t>size</a:t>
            </a:r>
            <a:r>
              <a:rPr lang="de-DE" dirty="0" smtClean="0"/>
              <a:t> </a:t>
            </a:r>
            <a:r>
              <a:rPr lang="de-DE" dirty="0" err="1" smtClean="0"/>
              <a:t>or</a:t>
            </a:r>
            <a:r>
              <a:rPr lang="de-DE" dirty="0" smtClean="0"/>
              <a:t> </a:t>
            </a:r>
            <a:r>
              <a:rPr lang="de-DE" dirty="0" err="1" smtClean="0"/>
              <a:t>the</a:t>
            </a:r>
            <a:r>
              <a:rPr lang="de-DE" dirty="0" smtClean="0"/>
              <a:t> </a:t>
            </a:r>
            <a:r>
              <a:rPr lang="de-DE" dirty="0" err="1" smtClean="0"/>
              <a:t>learning</a:t>
            </a:r>
            <a:r>
              <a:rPr lang="de-DE" dirty="0" smtClean="0"/>
              <a:t> rate </a:t>
            </a:r>
            <a:r>
              <a:rPr lang="de-DE" dirty="0" err="1" smtClean="0"/>
              <a:t>of</a:t>
            </a:r>
            <a:r>
              <a:rPr lang="de-DE" dirty="0" smtClean="0"/>
              <a:t> a </a:t>
            </a:r>
            <a:r>
              <a:rPr lang="de-DE" dirty="0" err="1" smtClean="0"/>
              <a:t>Neural</a:t>
            </a:r>
            <a:r>
              <a:rPr lang="de-DE" dirty="0" smtClean="0"/>
              <a:t> Network)</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Choosing</a:t>
            </a:r>
            <a:r>
              <a:rPr lang="de-DE" dirty="0" smtClean="0"/>
              <a:t> an optimal </a:t>
            </a:r>
            <a:r>
              <a:rPr lang="de-DE" dirty="0" err="1" smtClean="0"/>
              <a:t>set</a:t>
            </a:r>
            <a:r>
              <a:rPr lang="de-DE" dirty="0" smtClean="0"/>
              <a:t> </a:t>
            </a:r>
            <a:r>
              <a:rPr lang="de-DE" dirty="0" err="1" smtClean="0"/>
              <a:t>of</a:t>
            </a:r>
            <a:r>
              <a:rPr lang="de-DE" dirty="0" smtClean="0"/>
              <a:t> </a:t>
            </a:r>
            <a:r>
              <a:rPr lang="de-DE" dirty="0" err="1" smtClean="0"/>
              <a:t>hyperparameters</a:t>
            </a:r>
            <a:r>
              <a:rPr lang="de-DE" dirty="0" smtClean="0"/>
              <a:t>, </a:t>
            </a:r>
            <a:r>
              <a:rPr lang="de-DE" dirty="0" err="1" smtClean="0"/>
              <a:t>by</a:t>
            </a:r>
            <a:r>
              <a:rPr lang="de-DE" dirty="0" smtClean="0"/>
              <a:t> </a:t>
            </a:r>
            <a:r>
              <a:rPr lang="de-DE" dirty="0" err="1" smtClean="0"/>
              <a:t>exhaustively</a:t>
            </a:r>
            <a:r>
              <a:rPr lang="de-DE" dirty="0" smtClean="0"/>
              <a:t> </a:t>
            </a:r>
            <a:r>
              <a:rPr lang="de-DE" dirty="0" err="1" smtClean="0"/>
              <a:t>searching</a:t>
            </a:r>
            <a:r>
              <a:rPr lang="de-DE" dirty="0" smtClean="0"/>
              <a:t> </a:t>
            </a:r>
            <a:r>
              <a:rPr lang="de-DE" dirty="0" err="1" smtClean="0"/>
              <a:t>through</a:t>
            </a:r>
            <a:r>
              <a:rPr lang="de-DE" dirty="0" smtClean="0"/>
              <a:t> a </a:t>
            </a:r>
            <a:r>
              <a:rPr lang="de-DE" dirty="0" err="1" smtClean="0"/>
              <a:t>specified</a:t>
            </a:r>
            <a:r>
              <a:rPr lang="de-DE" dirty="0" smtClean="0"/>
              <a:t> </a:t>
            </a:r>
            <a:r>
              <a:rPr lang="de-DE" dirty="0" err="1" smtClean="0"/>
              <a:t>subset</a:t>
            </a:r>
            <a:r>
              <a:rPr lang="de-DE" dirty="0" smtClean="0"/>
              <a:t> </a:t>
            </a:r>
            <a:r>
              <a:rPr lang="de-DE" dirty="0" err="1" smtClean="0"/>
              <a:t>of</a:t>
            </a:r>
            <a:r>
              <a:rPr lang="de-DE" dirty="0" smtClean="0"/>
              <a:t> </a:t>
            </a:r>
            <a:r>
              <a:rPr lang="de-DE" dirty="0" err="1" smtClean="0"/>
              <a:t>the</a:t>
            </a:r>
            <a:r>
              <a:rPr lang="de-DE" dirty="0" smtClean="0"/>
              <a:t> </a:t>
            </a:r>
            <a:r>
              <a:rPr lang="de-DE" dirty="0" err="1" smtClean="0"/>
              <a:t>hyperparameter</a:t>
            </a:r>
            <a:r>
              <a:rPr lang="de-DE" dirty="0" smtClean="0"/>
              <a:t> </a:t>
            </a:r>
            <a:r>
              <a:rPr lang="de-DE" dirty="0" err="1" smtClean="0"/>
              <a:t>space</a:t>
            </a:r>
            <a:r>
              <a:rPr lang="de-DE" dirty="0" smtClean="0"/>
              <a:t> </a:t>
            </a:r>
            <a:r>
              <a:rPr lang="de-DE" dirty="0" err="1" smtClean="0"/>
              <a:t>of</a:t>
            </a:r>
            <a:r>
              <a:rPr lang="de-DE" dirty="0" smtClean="0"/>
              <a:t> a </a:t>
            </a:r>
            <a:r>
              <a:rPr lang="de-DE" dirty="0" err="1" smtClean="0"/>
              <a:t>learning</a:t>
            </a:r>
            <a:r>
              <a:rPr lang="de-DE" dirty="0" smtClean="0"/>
              <a:t> </a:t>
            </a:r>
            <a:r>
              <a:rPr lang="de-DE" dirty="0" err="1" smtClean="0"/>
              <a:t>algorithm</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3-, 5-fold </a:t>
            </a:r>
            <a:r>
              <a:rPr lang="de-DE" dirty="0" err="1" smtClean="0"/>
              <a:t>Crossvalidation</a:t>
            </a:r>
            <a:r>
              <a:rPr lang="de-DE" dirty="0" smtClean="0"/>
              <a:t> </a:t>
            </a:r>
            <a:r>
              <a:rPr lang="de-DE" dirty="0" err="1" smtClean="0"/>
              <a:t>to</a:t>
            </a:r>
            <a:r>
              <a:rPr lang="de-DE" dirty="0" smtClean="0"/>
              <a:t> </a:t>
            </a:r>
            <a:r>
              <a:rPr lang="de-DE" dirty="0" err="1" smtClean="0"/>
              <a:t>improve</a:t>
            </a:r>
            <a:r>
              <a:rPr lang="de-DE" dirty="0" smtClean="0"/>
              <a:t> </a:t>
            </a:r>
            <a:r>
              <a:rPr lang="de-DE" dirty="0" err="1" smtClean="0"/>
              <a:t>generalization</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Conducted</a:t>
            </a:r>
            <a:r>
              <a:rPr lang="de-DE" dirty="0" smtClean="0"/>
              <a:t> </a:t>
            </a:r>
            <a:r>
              <a:rPr lang="de-DE" dirty="0" err="1" smtClean="0"/>
              <a:t>for</a:t>
            </a:r>
            <a:r>
              <a:rPr lang="de-DE" dirty="0" smtClean="0"/>
              <a:t> </a:t>
            </a:r>
            <a:r>
              <a:rPr lang="de-DE" dirty="0" err="1" smtClean="0"/>
              <a:t>every</a:t>
            </a:r>
            <a:r>
              <a:rPr lang="de-DE" dirty="0" smtClean="0"/>
              <a:t> </a:t>
            </a:r>
            <a:r>
              <a:rPr lang="de-DE" dirty="0" err="1" smtClean="0"/>
              <a:t>algorithm</a:t>
            </a:r>
            <a:r>
              <a:rPr lang="de-DE" dirty="0" smtClean="0"/>
              <a:t> </a:t>
            </a:r>
            <a:r>
              <a:rPr lang="de-DE" dirty="0" err="1" smtClean="0"/>
              <a:t>and</a:t>
            </a:r>
            <a:r>
              <a:rPr lang="de-DE" dirty="0" smtClean="0"/>
              <a:t> all </a:t>
            </a:r>
            <a:r>
              <a:rPr lang="de-DE" dirty="0" err="1" smtClean="0"/>
              <a:t>possible</a:t>
            </a:r>
            <a:r>
              <a:rPr lang="de-DE" dirty="0" smtClean="0"/>
              <a:t> </a:t>
            </a:r>
            <a:r>
              <a:rPr lang="de-DE" dirty="0" err="1" smtClean="0"/>
              <a:t>combinations</a:t>
            </a:r>
            <a:r>
              <a:rPr lang="de-DE" dirty="0" smtClean="0"/>
              <a:t> </a:t>
            </a:r>
            <a:r>
              <a:rPr lang="de-DE" dirty="0" err="1" smtClean="0"/>
              <a:t>of</a:t>
            </a:r>
            <a:r>
              <a:rPr lang="de-DE" dirty="0" smtClean="0"/>
              <a:t> </a:t>
            </a:r>
            <a:r>
              <a:rPr lang="de-DE" dirty="0" err="1" smtClean="0"/>
              <a:t>feature</a:t>
            </a:r>
            <a:r>
              <a:rPr lang="de-DE" dirty="0" smtClean="0"/>
              <a:t>- </a:t>
            </a:r>
            <a:r>
              <a:rPr lang="de-DE" dirty="0" err="1" smtClean="0"/>
              <a:t>and</a:t>
            </a:r>
            <a:r>
              <a:rPr lang="de-DE" dirty="0" smtClean="0"/>
              <a:t> </a:t>
            </a:r>
            <a:r>
              <a:rPr lang="de-DE" dirty="0" err="1" smtClean="0"/>
              <a:t>data</a:t>
            </a:r>
            <a:r>
              <a:rPr lang="de-DE" dirty="0" smtClean="0"/>
              <a:t> </a:t>
            </a:r>
            <a:r>
              <a:rPr lang="de-DE" dirty="0" err="1" smtClean="0"/>
              <a:t>sets</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831119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38</a:t>
            </a:fld>
            <a:endParaRPr lang="en-GB" sz="1400" dirty="0"/>
          </a:p>
        </p:txBody>
      </p:sp>
      <p:sp>
        <p:nvSpPr>
          <p:cNvPr id="9" name="Textfeld 8"/>
          <p:cNvSpPr txBox="1"/>
          <p:nvPr/>
        </p:nvSpPr>
        <p:spPr>
          <a:xfrm>
            <a:off x="934257" y="1275364"/>
            <a:ext cx="7730187" cy="1631216"/>
          </a:xfrm>
          <a:prstGeom prst="rect">
            <a:avLst/>
          </a:prstGeom>
          <a:noFill/>
        </p:spPr>
        <p:txBody>
          <a:bodyPr wrap="square" rtlCol="0">
            <a:spAutoFit/>
          </a:bodyPr>
          <a:lstStyle/>
          <a:p>
            <a:r>
              <a:rPr lang="de-DE" b="1" dirty="0" smtClean="0"/>
              <a:t>Evaluation</a:t>
            </a:r>
          </a:p>
          <a:p>
            <a:endParaRPr lang="de-DE" dirty="0"/>
          </a:p>
          <a:p>
            <a:pPr marL="342900" indent="-342900">
              <a:buFont typeface="Arial" panose="020B0604020202020204" pitchFamily="34" charset="0"/>
              <a:buChar char="•"/>
            </a:pPr>
            <a:r>
              <a:rPr lang="de-DE" dirty="0" err="1" smtClean="0"/>
              <a:t>Based</a:t>
            </a:r>
            <a:r>
              <a:rPr lang="de-DE" dirty="0" smtClean="0"/>
              <a:t> on </a:t>
            </a:r>
            <a:r>
              <a:rPr lang="de-DE" dirty="0" err="1" smtClean="0"/>
              <a:t>the</a:t>
            </a:r>
            <a:r>
              <a:rPr lang="de-DE" dirty="0" smtClean="0"/>
              <a:t> </a:t>
            </a:r>
            <a:r>
              <a:rPr lang="de-DE" dirty="0" err="1"/>
              <a:t>a</a:t>
            </a:r>
            <a:r>
              <a:rPr lang="de-DE" dirty="0" err="1" smtClean="0"/>
              <a:t>ccuracy</a:t>
            </a:r>
            <a:r>
              <a:rPr lang="de-DE" dirty="0" smtClean="0"/>
              <a:t> </a:t>
            </a:r>
            <a:r>
              <a:rPr lang="de-DE" dirty="0" err="1" smtClean="0"/>
              <a:t>of</a:t>
            </a:r>
            <a:r>
              <a:rPr lang="de-DE" dirty="0" smtClean="0"/>
              <a:t> </a:t>
            </a:r>
            <a:r>
              <a:rPr lang="de-DE" dirty="0" err="1" smtClean="0"/>
              <a:t>the</a:t>
            </a:r>
            <a:r>
              <a:rPr lang="de-DE" dirty="0" smtClean="0"/>
              <a:t> </a:t>
            </a:r>
            <a:r>
              <a:rPr lang="de-DE" dirty="0" err="1" smtClean="0"/>
              <a:t>best</a:t>
            </a:r>
            <a:r>
              <a:rPr lang="de-DE" dirty="0" smtClean="0"/>
              <a:t> </a:t>
            </a:r>
            <a:r>
              <a:rPr lang="de-DE" dirty="0" err="1" smtClean="0"/>
              <a:t>performing</a:t>
            </a:r>
            <a:r>
              <a:rPr lang="de-DE" dirty="0" smtClean="0"/>
              <a:t> </a:t>
            </a:r>
            <a:r>
              <a:rPr lang="de-DE" dirty="0" err="1" smtClean="0"/>
              <a:t>classifiers</a:t>
            </a:r>
            <a:r>
              <a:rPr lang="de-DE" dirty="0" smtClean="0"/>
              <a:t> (</a:t>
            </a:r>
            <a:r>
              <a:rPr lang="de-DE" dirty="0" err="1" smtClean="0"/>
              <a:t>determined</a:t>
            </a:r>
            <a:r>
              <a:rPr lang="de-DE" dirty="0" smtClean="0"/>
              <a:t> </a:t>
            </a:r>
            <a:r>
              <a:rPr lang="de-DE" dirty="0" err="1" smtClean="0"/>
              <a:t>by</a:t>
            </a:r>
            <a:r>
              <a:rPr lang="de-DE" dirty="0" smtClean="0"/>
              <a:t> </a:t>
            </a:r>
            <a:r>
              <a:rPr lang="de-DE" dirty="0" err="1" smtClean="0"/>
              <a:t>Grid</a:t>
            </a:r>
            <a:r>
              <a:rPr lang="de-DE" dirty="0" smtClean="0"/>
              <a:t> Search) on </a:t>
            </a:r>
            <a:r>
              <a:rPr lang="de-DE" dirty="0" err="1" smtClean="0"/>
              <a:t>the</a:t>
            </a:r>
            <a:r>
              <a:rPr lang="de-DE" dirty="0" smtClean="0"/>
              <a:t> </a:t>
            </a:r>
            <a:r>
              <a:rPr lang="de-DE" dirty="0" err="1" smtClean="0"/>
              <a:t>test</a:t>
            </a:r>
            <a:r>
              <a:rPr lang="de-DE" dirty="0" smtClean="0"/>
              <a:t> </a:t>
            </a:r>
            <a:r>
              <a:rPr lang="de-DE" dirty="0" err="1" smtClean="0"/>
              <a:t>data</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834668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80" y="1116543"/>
            <a:ext cx="8334375" cy="5200650"/>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Results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39</a:t>
            </a:fld>
            <a:endParaRPr lang="en-GB" sz="1400"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Applications</a:t>
            </a:r>
            <a:r>
              <a:rPr lang="de-DE" b="1" dirty="0" smtClean="0"/>
              <a:t> </a:t>
            </a:r>
            <a:r>
              <a:rPr lang="de-DE" b="1" dirty="0" err="1" smtClean="0"/>
              <a:t>of</a:t>
            </a:r>
            <a:r>
              <a:rPr lang="de-DE" b="1" dirty="0" smtClean="0"/>
              <a:t> </a:t>
            </a:r>
            <a:r>
              <a:rPr lang="de-DE" b="1" dirty="0" err="1" smtClean="0"/>
              <a:t>Neuroergonomics</a:t>
            </a:r>
            <a:endParaRPr lang="de-DE" b="1" dirty="0" smtClean="0"/>
          </a:p>
        </p:txBody>
      </p:sp>
      <p:sp>
        <p:nvSpPr>
          <p:cNvPr id="10" name="Textfeld 9"/>
          <p:cNvSpPr txBox="1"/>
          <p:nvPr/>
        </p:nvSpPr>
        <p:spPr>
          <a:xfrm>
            <a:off x="711968" y="1947567"/>
            <a:ext cx="7881697" cy="2031325"/>
          </a:xfrm>
          <a:prstGeom prst="rect">
            <a:avLst/>
          </a:prstGeom>
          <a:noFill/>
        </p:spPr>
        <p:txBody>
          <a:bodyPr wrap="square" rtlCol="0">
            <a:spAutoFit/>
          </a:bodyPr>
          <a:lstStyle/>
          <a:p>
            <a:r>
              <a:rPr lang="de-DE" sz="1800" dirty="0" smtClean="0"/>
              <a:t>Understanding </a:t>
            </a:r>
            <a:r>
              <a:rPr lang="de-DE" sz="1800" dirty="0" err="1" smtClean="0"/>
              <a:t>of</a:t>
            </a:r>
            <a:r>
              <a:rPr lang="de-DE" sz="1800" dirty="0" smtClean="0"/>
              <a:t> </a:t>
            </a:r>
            <a:r>
              <a:rPr lang="de-DE" sz="1800" dirty="0" err="1" smtClean="0"/>
              <a:t>how</a:t>
            </a:r>
            <a:r>
              <a:rPr lang="de-DE" sz="1800" dirty="0" smtClean="0"/>
              <a:t> </a:t>
            </a:r>
            <a:r>
              <a:rPr lang="de-DE" sz="1800" dirty="0" err="1"/>
              <a:t>the</a:t>
            </a:r>
            <a:r>
              <a:rPr lang="de-DE" sz="1800" dirty="0"/>
              <a:t> </a:t>
            </a:r>
            <a:r>
              <a:rPr lang="de-DE" sz="1800" dirty="0" err="1"/>
              <a:t>brain</a:t>
            </a:r>
            <a:r>
              <a:rPr lang="de-DE" sz="1800" dirty="0"/>
              <a:t> </a:t>
            </a:r>
            <a:r>
              <a:rPr lang="de-DE" sz="1800" dirty="0" err="1"/>
              <a:t>carries</a:t>
            </a:r>
            <a:r>
              <a:rPr lang="de-DE" sz="1800" dirty="0"/>
              <a:t> out </a:t>
            </a:r>
            <a:r>
              <a:rPr lang="de-DE" sz="1800" dirty="0" err="1"/>
              <a:t>complex</a:t>
            </a:r>
            <a:r>
              <a:rPr lang="de-DE" sz="1800" dirty="0"/>
              <a:t> </a:t>
            </a:r>
            <a:r>
              <a:rPr lang="de-DE" sz="1800" dirty="0" err="1"/>
              <a:t>tasks</a:t>
            </a:r>
            <a:r>
              <a:rPr lang="de-DE" sz="1800" dirty="0"/>
              <a:t> </a:t>
            </a:r>
            <a:r>
              <a:rPr lang="de-DE" sz="1800" dirty="0" err="1"/>
              <a:t>of</a:t>
            </a:r>
            <a:r>
              <a:rPr lang="de-DE" sz="1800" dirty="0"/>
              <a:t> </a:t>
            </a:r>
            <a:r>
              <a:rPr lang="de-DE" sz="1800" dirty="0" err="1"/>
              <a:t>everyday</a:t>
            </a:r>
            <a:r>
              <a:rPr lang="de-DE" sz="1800" dirty="0"/>
              <a:t> </a:t>
            </a:r>
            <a:r>
              <a:rPr lang="de-DE" sz="1800" dirty="0" err="1" smtClean="0"/>
              <a:t>life</a:t>
            </a:r>
            <a:r>
              <a:rPr lang="de-DE" sz="1800" dirty="0" smtClean="0"/>
              <a:t> </a:t>
            </a:r>
          </a:p>
          <a:p>
            <a:endParaRPr lang="en-GB" sz="1800" dirty="0" smtClean="0"/>
          </a:p>
          <a:p>
            <a:pPr marL="285750" indent="-285750">
              <a:buFont typeface="Arial" panose="020B0604020202020204" pitchFamily="34" charset="0"/>
              <a:buChar char="•"/>
            </a:pPr>
            <a:r>
              <a:rPr lang="en-GB" sz="1800" dirty="0"/>
              <a:t>T</a:t>
            </a:r>
            <a:r>
              <a:rPr lang="en-GB" sz="1800" dirty="0" smtClean="0"/>
              <a:t>o design </a:t>
            </a:r>
            <a:r>
              <a:rPr lang="en-GB" sz="1800" dirty="0"/>
              <a:t>technologies and work environments for safer and </a:t>
            </a:r>
            <a:r>
              <a:rPr lang="en-GB" sz="1800" dirty="0" smtClean="0"/>
              <a:t>more efficient operation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To</a:t>
            </a:r>
            <a:r>
              <a:rPr lang="de-DE" sz="1800" dirty="0" smtClean="0"/>
              <a:t> </a:t>
            </a:r>
            <a:r>
              <a:rPr lang="de-DE" sz="1800" dirty="0" err="1" smtClean="0"/>
              <a:t>advance</a:t>
            </a:r>
            <a:r>
              <a:rPr lang="de-DE" sz="1800" dirty="0" smtClean="0"/>
              <a:t> </a:t>
            </a:r>
            <a:r>
              <a:rPr lang="de-DE" sz="1800" dirty="0" err="1" smtClean="0"/>
              <a:t>the</a:t>
            </a:r>
            <a:r>
              <a:rPr lang="de-DE" sz="1800" dirty="0" smtClean="0"/>
              <a:t> </a:t>
            </a:r>
            <a:r>
              <a:rPr lang="de-DE" sz="1800" dirty="0" err="1" smtClean="0"/>
              <a:t>understanding</a:t>
            </a:r>
            <a:r>
              <a:rPr lang="de-DE" sz="1800" dirty="0" smtClean="0"/>
              <a:t> </a:t>
            </a:r>
            <a:r>
              <a:rPr lang="de-DE" sz="1800" dirty="0" err="1" smtClean="0"/>
              <a:t>of</a:t>
            </a:r>
            <a:r>
              <a:rPr lang="de-DE" sz="1800" dirty="0" smtClean="0"/>
              <a:t> </a:t>
            </a:r>
            <a:r>
              <a:rPr lang="de-DE" sz="1800" dirty="0" err="1" smtClean="0"/>
              <a:t>brain</a:t>
            </a:r>
            <a:r>
              <a:rPr lang="de-DE" sz="1800" dirty="0" smtClean="0"/>
              <a:t> </a:t>
            </a:r>
            <a:r>
              <a:rPr lang="de-DE" sz="1800" dirty="0" err="1" smtClean="0"/>
              <a:t>function</a:t>
            </a:r>
            <a:r>
              <a:rPr lang="de-DE" sz="1800" dirty="0" smtClean="0"/>
              <a:t> in </a:t>
            </a:r>
            <a:r>
              <a:rPr lang="de-DE" sz="1800" dirty="0" err="1" smtClean="0"/>
              <a:t>relation</a:t>
            </a:r>
            <a:r>
              <a:rPr lang="de-DE" sz="1800" dirty="0" smtClean="0"/>
              <a:t> </a:t>
            </a:r>
            <a:r>
              <a:rPr lang="de-DE" sz="1800" dirty="0" err="1" smtClean="0"/>
              <a:t>to</a:t>
            </a:r>
            <a:r>
              <a:rPr lang="de-DE" sz="1800" dirty="0" smtClean="0"/>
              <a:t> human </a:t>
            </a:r>
            <a:r>
              <a:rPr lang="de-DE" sz="1800" dirty="0" err="1" smtClean="0"/>
              <a:t>performance</a:t>
            </a:r>
            <a:r>
              <a:rPr lang="de-DE" sz="1800" dirty="0" smtClean="0"/>
              <a:t> in real-</a:t>
            </a:r>
            <a:r>
              <a:rPr lang="de-DE" sz="1800" dirty="0" err="1" smtClean="0"/>
              <a:t>world</a:t>
            </a:r>
            <a:r>
              <a:rPr lang="de-DE" sz="1800" dirty="0" smtClean="0"/>
              <a:t> </a:t>
            </a:r>
            <a:r>
              <a:rPr lang="de-DE" sz="1800" dirty="0" err="1" smtClean="0"/>
              <a:t>tasks</a:t>
            </a:r>
            <a:endParaRPr lang="de-DE" sz="1800" dirty="0" smtClean="0"/>
          </a:p>
        </p:txBody>
      </p:sp>
    </p:spTree>
    <p:extLst>
      <p:ext uri="{BB962C8B-B14F-4D97-AF65-F5344CB8AC3E}">
        <p14:creationId xmlns:p14="http://schemas.microsoft.com/office/powerpoint/2010/main" val="208992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97" y="1195624"/>
            <a:ext cx="8334375" cy="5042487"/>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Results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40</a:t>
            </a:fld>
            <a:endParaRPr lang="en-GB" sz="1400" dirty="0"/>
          </a:p>
        </p:txBody>
      </p:sp>
    </p:spTree>
    <p:extLst>
      <p:ext uri="{BB962C8B-B14F-4D97-AF65-F5344CB8AC3E}">
        <p14:creationId xmlns:p14="http://schemas.microsoft.com/office/powerpoint/2010/main" val="2406788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Conclusion &amp; Future Work</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41</a:t>
            </a:fld>
            <a:endParaRPr lang="en-GB" sz="1400" dirty="0"/>
          </a:p>
        </p:txBody>
      </p:sp>
      <p:sp>
        <p:nvSpPr>
          <p:cNvPr id="3" name="Textfeld 2"/>
          <p:cNvSpPr txBox="1"/>
          <p:nvPr/>
        </p:nvSpPr>
        <p:spPr>
          <a:xfrm>
            <a:off x="627303" y="1405465"/>
            <a:ext cx="7881697" cy="3785652"/>
          </a:xfrm>
          <a:prstGeom prst="rect">
            <a:avLst/>
          </a:prstGeom>
          <a:noFill/>
        </p:spPr>
        <p:txBody>
          <a:bodyPr wrap="square" rtlCol="0">
            <a:spAutoFit/>
          </a:bodyPr>
          <a:lstStyle/>
          <a:p>
            <a:r>
              <a:rPr lang="de-DE" b="1" dirty="0" err="1" smtClean="0"/>
              <a:t>Conclusion</a:t>
            </a:r>
            <a:endParaRPr lang="de-DE" b="1" dirty="0" smtClean="0"/>
          </a:p>
          <a:p>
            <a:endParaRPr lang="de-DE" b="1" dirty="0"/>
          </a:p>
          <a:p>
            <a:pPr marL="342900" indent="-342900">
              <a:buFont typeface="Arial" panose="020B0604020202020204" pitchFamily="34" charset="0"/>
              <a:buChar char="•"/>
            </a:pPr>
            <a:r>
              <a:rPr lang="de-DE" dirty="0" err="1" smtClean="0"/>
              <a:t>Realization</a:t>
            </a:r>
            <a:r>
              <a:rPr lang="de-DE" dirty="0" smtClean="0"/>
              <a:t> </a:t>
            </a:r>
            <a:r>
              <a:rPr lang="de-DE" dirty="0" err="1" smtClean="0"/>
              <a:t>of</a:t>
            </a:r>
            <a:r>
              <a:rPr lang="de-DE" dirty="0" smtClean="0"/>
              <a:t> real-time </a:t>
            </a:r>
            <a:r>
              <a:rPr lang="de-DE" dirty="0" err="1" smtClean="0"/>
              <a:t>data</a:t>
            </a:r>
            <a:r>
              <a:rPr lang="de-DE" dirty="0" smtClean="0"/>
              <a:t> </a:t>
            </a:r>
            <a:r>
              <a:rPr lang="de-DE" dirty="0" err="1" smtClean="0"/>
              <a:t>acquisition</a:t>
            </a:r>
            <a:r>
              <a:rPr lang="de-DE" dirty="0" smtClean="0"/>
              <a:t> </a:t>
            </a:r>
            <a:r>
              <a:rPr lang="de-DE" dirty="0" err="1" smtClean="0"/>
              <a:t>using</a:t>
            </a:r>
            <a:r>
              <a:rPr lang="de-DE" dirty="0" smtClean="0"/>
              <a:t> </a:t>
            </a:r>
            <a:r>
              <a:rPr lang="de-DE" dirty="0" err="1" smtClean="0"/>
              <a:t>the</a:t>
            </a:r>
            <a:r>
              <a:rPr lang="de-DE" dirty="0" smtClean="0"/>
              <a:t> </a:t>
            </a:r>
            <a:r>
              <a:rPr lang="de-DE" dirty="0" err="1" smtClean="0"/>
              <a:t>Empatica</a:t>
            </a:r>
            <a:r>
              <a:rPr lang="de-DE" dirty="0" smtClean="0"/>
              <a:t> E4</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Established</a:t>
            </a:r>
            <a:r>
              <a:rPr lang="de-DE" dirty="0" smtClean="0"/>
              <a:t> a </a:t>
            </a:r>
            <a:r>
              <a:rPr lang="de-DE" dirty="0" err="1" smtClean="0"/>
              <a:t>database</a:t>
            </a:r>
            <a:r>
              <a:rPr lang="de-DE" dirty="0" smtClean="0"/>
              <a:t> </a:t>
            </a:r>
            <a:r>
              <a:rPr lang="de-DE" dirty="0" err="1" smtClean="0"/>
              <a:t>for</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deploying</a:t>
            </a:r>
            <a:r>
              <a:rPr lang="de-DE" dirty="0" smtClean="0"/>
              <a:t> </a:t>
            </a:r>
            <a:r>
              <a:rPr lang="de-DE" dirty="0" err="1" smtClean="0"/>
              <a:t>our</a:t>
            </a:r>
            <a:r>
              <a:rPr lang="de-DE" dirty="0" smtClean="0"/>
              <a:t> </a:t>
            </a:r>
            <a:r>
              <a:rPr lang="de-DE" dirty="0" err="1" smtClean="0"/>
              <a:t>wireless</a:t>
            </a:r>
            <a:r>
              <a:rPr lang="de-DE" dirty="0" smtClean="0"/>
              <a:t> </a:t>
            </a:r>
            <a:r>
              <a:rPr lang="de-DE" dirty="0" err="1" smtClean="0"/>
              <a:t>recording</a:t>
            </a:r>
            <a:r>
              <a:rPr lang="de-DE" dirty="0" smtClean="0"/>
              <a:t> </a:t>
            </a:r>
            <a:r>
              <a:rPr lang="de-DE" dirty="0" err="1" smtClean="0"/>
              <a:t>system</a:t>
            </a:r>
            <a:r>
              <a:rPr lang="de-DE" dirty="0" smtClean="0"/>
              <a:t> in an experimental </a:t>
            </a:r>
            <a:r>
              <a:rPr lang="de-DE" dirty="0" err="1" smtClean="0"/>
              <a:t>setting</a:t>
            </a:r>
            <a:endParaRPr lang="de-DE" dirty="0" smtClean="0"/>
          </a:p>
          <a:p>
            <a:endParaRPr lang="de-DE" dirty="0"/>
          </a:p>
          <a:p>
            <a:pPr marL="342900" indent="-342900">
              <a:buFont typeface="Arial" panose="020B0604020202020204" pitchFamily="34" charset="0"/>
              <a:buChar char="•"/>
            </a:pPr>
            <a:r>
              <a:rPr lang="de-DE" dirty="0" err="1" smtClean="0"/>
              <a:t>Method</a:t>
            </a:r>
            <a:r>
              <a:rPr lang="de-DE" dirty="0" smtClean="0"/>
              <a:t> </a:t>
            </a:r>
            <a:r>
              <a:rPr lang="de-DE" dirty="0" err="1" smtClean="0"/>
              <a:t>for</a:t>
            </a:r>
            <a:r>
              <a:rPr lang="de-DE" dirty="0" smtClean="0"/>
              <a:t> </a:t>
            </a:r>
            <a:r>
              <a:rPr lang="de-DE" dirty="0" err="1" smtClean="0"/>
              <a:t>coarse</a:t>
            </a:r>
            <a:r>
              <a:rPr lang="de-DE" dirty="0" smtClean="0"/>
              <a:t> </a:t>
            </a:r>
            <a:r>
              <a:rPr lang="de-DE" dirty="0" err="1" smtClean="0"/>
              <a:t>emotion</a:t>
            </a:r>
            <a:r>
              <a:rPr lang="de-DE" dirty="0" smtClean="0"/>
              <a:t> </a:t>
            </a:r>
            <a:r>
              <a:rPr lang="de-DE" dirty="0" err="1" smtClean="0"/>
              <a:t>classification</a:t>
            </a:r>
            <a:r>
              <a:rPr lang="de-DE" dirty="0" smtClean="0"/>
              <a:t> </a:t>
            </a:r>
            <a:r>
              <a:rPr lang="de-DE" dirty="0" err="1" smtClean="0"/>
              <a:t>using</a:t>
            </a:r>
            <a:r>
              <a:rPr lang="de-DE" dirty="0" smtClean="0"/>
              <a:t> </a:t>
            </a:r>
            <a:r>
              <a:rPr lang="de-DE" dirty="0" err="1" smtClean="0"/>
              <a:t>peripheral</a:t>
            </a:r>
            <a:r>
              <a:rPr lang="de-DE" dirty="0" smtClean="0"/>
              <a:t> </a:t>
            </a:r>
            <a:r>
              <a:rPr lang="de-DE" dirty="0" err="1" smtClean="0"/>
              <a:t>physiological</a:t>
            </a:r>
            <a:r>
              <a:rPr lang="de-DE" dirty="0" smtClean="0"/>
              <a:t> </a:t>
            </a:r>
            <a:r>
              <a:rPr lang="de-DE" dirty="0" err="1" smtClean="0"/>
              <a:t>signals</a:t>
            </a:r>
            <a:r>
              <a:rPr lang="de-DE" dirty="0" smtClean="0"/>
              <a:t>, i.e. individual emotional </a:t>
            </a:r>
            <a:r>
              <a:rPr lang="de-DE" dirty="0" err="1" smtClean="0"/>
              <a:t>states</a:t>
            </a:r>
            <a:endParaRPr lang="de-DE" dirty="0" smtClean="0"/>
          </a:p>
          <a:p>
            <a:endParaRPr lang="de-DE" dirty="0"/>
          </a:p>
          <a:p>
            <a:pPr marL="342900" indent="-342900">
              <a:buFont typeface="Arial" panose="020B0604020202020204" pitchFamily="34" charset="0"/>
              <a:buChar char="•"/>
            </a:pPr>
            <a:r>
              <a:rPr lang="de-DE" dirty="0" smtClean="0"/>
              <a:t>Further </a:t>
            </a:r>
            <a:r>
              <a:rPr lang="de-DE" dirty="0" err="1" smtClean="0"/>
              <a:t>optimization</a:t>
            </a:r>
            <a:r>
              <a:rPr lang="de-DE" dirty="0" smtClean="0"/>
              <a:t> </a:t>
            </a:r>
            <a:r>
              <a:rPr lang="de-DE" dirty="0" err="1" smtClean="0"/>
              <a:t>is</a:t>
            </a:r>
            <a:r>
              <a:rPr lang="de-DE" dirty="0" smtClean="0"/>
              <a:t> </a:t>
            </a:r>
            <a:r>
              <a:rPr lang="de-DE" dirty="0" err="1" smtClean="0"/>
              <a:t>needed</a:t>
            </a:r>
            <a:r>
              <a:rPr lang="de-DE" dirty="0" smtClean="0"/>
              <a:t> </a:t>
            </a:r>
            <a:r>
              <a:rPr lang="de-DE" dirty="0" err="1" smtClean="0"/>
              <a:t>to</a:t>
            </a:r>
            <a:r>
              <a:rPr lang="de-DE" dirty="0" smtClean="0"/>
              <a:t> </a:t>
            </a:r>
            <a:r>
              <a:rPr lang="de-DE" dirty="0" err="1" smtClean="0"/>
              <a:t>increase</a:t>
            </a:r>
            <a:r>
              <a:rPr lang="de-DE" dirty="0" smtClean="0"/>
              <a:t> </a:t>
            </a:r>
            <a:r>
              <a:rPr lang="de-DE" dirty="0" err="1" smtClean="0"/>
              <a:t>capability</a:t>
            </a:r>
            <a:r>
              <a:rPr lang="de-DE" dirty="0" smtClean="0"/>
              <a:t> in </a:t>
            </a:r>
            <a:r>
              <a:rPr lang="de-DE" dirty="0" err="1" smtClean="0"/>
              <a:t>more</a:t>
            </a:r>
            <a:r>
              <a:rPr lang="de-DE" dirty="0" smtClean="0"/>
              <a:t> </a:t>
            </a:r>
            <a:r>
              <a:rPr lang="de-DE" dirty="0" err="1" smtClean="0"/>
              <a:t>complex</a:t>
            </a:r>
            <a:r>
              <a:rPr lang="de-DE" dirty="0" smtClean="0"/>
              <a:t> </a:t>
            </a:r>
            <a:r>
              <a:rPr lang="de-DE" dirty="0" err="1" smtClean="0"/>
              <a:t>classification</a:t>
            </a:r>
            <a:r>
              <a:rPr lang="de-DE" dirty="0" smtClean="0"/>
              <a:t> </a:t>
            </a:r>
            <a:r>
              <a:rPr lang="de-DE" dirty="0" err="1" smtClean="0"/>
              <a:t>tasks</a:t>
            </a:r>
            <a:endParaRPr lang="de-DE" dirty="0" smtClean="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Conclusion &amp; Future Work</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42</a:t>
            </a:fld>
            <a:endParaRPr lang="en-GB" sz="1400" dirty="0"/>
          </a:p>
        </p:txBody>
      </p:sp>
      <p:sp>
        <p:nvSpPr>
          <p:cNvPr id="9" name="Textfeld 8"/>
          <p:cNvSpPr txBox="1"/>
          <p:nvPr/>
        </p:nvSpPr>
        <p:spPr>
          <a:xfrm>
            <a:off x="779701" y="1464731"/>
            <a:ext cx="7881697" cy="3170099"/>
          </a:xfrm>
          <a:prstGeom prst="rect">
            <a:avLst/>
          </a:prstGeom>
          <a:noFill/>
        </p:spPr>
        <p:txBody>
          <a:bodyPr wrap="square" rtlCol="0">
            <a:spAutoFit/>
          </a:bodyPr>
          <a:lstStyle/>
          <a:p>
            <a:r>
              <a:rPr lang="de-DE" b="1" dirty="0" smtClean="0"/>
              <a:t>Future Work</a:t>
            </a:r>
          </a:p>
          <a:p>
            <a:endParaRPr lang="de-DE" dirty="0" smtClean="0"/>
          </a:p>
          <a:p>
            <a:pPr marL="342900" indent="-342900">
              <a:buFont typeface="Arial" panose="020B0604020202020204" pitchFamily="34" charset="0"/>
              <a:buChar char="•"/>
            </a:pPr>
            <a:r>
              <a:rPr lang="de-DE" i="1" dirty="0" smtClean="0"/>
              <a:t>Large </a:t>
            </a:r>
            <a:r>
              <a:rPr lang="de-DE" i="1" dirty="0" err="1" smtClean="0"/>
              <a:t>Scale</a:t>
            </a:r>
            <a:r>
              <a:rPr lang="de-DE" i="1" dirty="0" smtClean="0"/>
              <a:t> Data Collection</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i="1" dirty="0" err="1" smtClean="0"/>
              <a:t>Artefact</a:t>
            </a:r>
            <a:r>
              <a:rPr lang="de-DE" i="1" dirty="0" smtClean="0"/>
              <a:t> </a:t>
            </a:r>
            <a:r>
              <a:rPr lang="de-DE" i="1" dirty="0" err="1" smtClean="0"/>
              <a:t>Compensation</a:t>
            </a:r>
            <a:r>
              <a:rPr lang="de-DE" dirty="0" smtClean="0"/>
              <a:t>, </a:t>
            </a:r>
            <a:r>
              <a:rPr lang="de-DE" dirty="0" err="1" smtClean="0"/>
              <a:t>for</a:t>
            </a:r>
            <a:r>
              <a:rPr lang="de-DE" dirty="0" smtClean="0"/>
              <a:t> </a:t>
            </a:r>
            <a:r>
              <a:rPr lang="de-DE" dirty="0" err="1" smtClean="0"/>
              <a:t>motion</a:t>
            </a:r>
            <a:r>
              <a:rPr lang="de-DE" dirty="0" smtClean="0"/>
              <a:t> </a:t>
            </a:r>
            <a:r>
              <a:rPr lang="de-DE" dirty="0" err="1" smtClean="0"/>
              <a:t>based</a:t>
            </a:r>
            <a:r>
              <a:rPr lang="de-DE" dirty="0" smtClean="0"/>
              <a:t> </a:t>
            </a:r>
            <a:r>
              <a:rPr lang="de-DE" dirty="0" err="1" smtClean="0"/>
              <a:t>artefacts</a:t>
            </a:r>
            <a:r>
              <a:rPr lang="de-DE" dirty="0" smtClean="0"/>
              <a:t> </a:t>
            </a:r>
            <a:r>
              <a:rPr lang="de-DE" dirty="0" err="1" smtClean="0"/>
              <a:t>introduced</a:t>
            </a:r>
            <a:r>
              <a:rPr lang="de-DE" dirty="0" smtClean="0"/>
              <a:t> </a:t>
            </a:r>
            <a:r>
              <a:rPr lang="de-DE" dirty="0" err="1" smtClean="0"/>
              <a:t>by</a:t>
            </a:r>
            <a:r>
              <a:rPr lang="de-DE" dirty="0" smtClean="0"/>
              <a:t> </a:t>
            </a:r>
            <a:r>
              <a:rPr lang="de-DE" dirty="0" err="1" smtClean="0"/>
              <a:t>sensor</a:t>
            </a:r>
            <a:r>
              <a:rPr lang="de-DE" dirty="0" smtClean="0"/>
              <a:t> </a:t>
            </a:r>
            <a:r>
              <a:rPr lang="de-DE" dirty="0" err="1" smtClean="0"/>
              <a:t>displacement</a:t>
            </a:r>
            <a:r>
              <a:rPr lang="de-DE" dirty="0" smtClean="0"/>
              <a:t> </a:t>
            </a:r>
            <a:r>
              <a:rPr lang="de-DE" dirty="0" err="1" smtClean="0"/>
              <a:t>or</a:t>
            </a:r>
            <a:r>
              <a:rPr lang="de-DE" dirty="0" smtClean="0"/>
              <a:t> </a:t>
            </a:r>
            <a:r>
              <a:rPr lang="de-DE" dirty="0" err="1" smtClean="0"/>
              <a:t>muscle</a:t>
            </a:r>
            <a:r>
              <a:rPr lang="de-DE" dirty="0" smtClean="0"/>
              <a:t> </a:t>
            </a:r>
            <a:r>
              <a:rPr lang="de-DE" dirty="0" err="1" smtClean="0"/>
              <a:t>activity</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i="1" dirty="0" smtClean="0"/>
              <a:t>HRI </a:t>
            </a:r>
            <a:r>
              <a:rPr lang="de-DE" i="1" dirty="0" err="1" smtClean="0"/>
              <a:t>Focused</a:t>
            </a:r>
            <a:r>
              <a:rPr lang="de-DE" i="1" dirty="0" smtClean="0"/>
              <a:t> Experiment</a:t>
            </a:r>
            <a:r>
              <a:rPr lang="de-DE" dirty="0" smtClean="0"/>
              <a:t>, </a:t>
            </a:r>
            <a:r>
              <a:rPr lang="de-DE" dirty="0" err="1" smtClean="0"/>
              <a:t>authentic</a:t>
            </a:r>
            <a:r>
              <a:rPr lang="de-DE" dirty="0" smtClean="0"/>
              <a:t> </a:t>
            </a:r>
            <a:r>
              <a:rPr lang="de-DE" dirty="0" err="1" smtClean="0"/>
              <a:t>data</a:t>
            </a:r>
            <a:r>
              <a:rPr lang="de-DE" dirty="0" smtClean="0"/>
              <a:t> </a:t>
            </a:r>
            <a:r>
              <a:rPr lang="de-DE" dirty="0" err="1" smtClean="0"/>
              <a:t>collection</a:t>
            </a:r>
            <a:r>
              <a:rPr lang="de-DE" dirty="0" smtClean="0"/>
              <a:t> </a:t>
            </a:r>
            <a:r>
              <a:rPr lang="de-DE" dirty="0" err="1" smtClean="0"/>
              <a:t>and</a:t>
            </a:r>
            <a:r>
              <a:rPr lang="de-DE" dirty="0" smtClean="0"/>
              <a:t> </a:t>
            </a:r>
            <a:r>
              <a:rPr lang="de-DE" dirty="0" err="1" smtClean="0"/>
              <a:t>emotion</a:t>
            </a:r>
            <a:r>
              <a:rPr lang="de-DE" dirty="0" smtClean="0"/>
              <a:t> </a:t>
            </a:r>
            <a:r>
              <a:rPr lang="de-DE" dirty="0" err="1" smtClean="0"/>
              <a:t>elicition</a:t>
            </a:r>
            <a:endParaRPr lang="de-DE" dirty="0" smtClean="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909428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References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43</a:t>
            </a:fld>
            <a:endParaRPr lang="en-GB" sz="1400" dirty="0"/>
          </a:p>
        </p:txBody>
      </p:sp>
      <p:sp>
        <p:nvSpPr>
          <p:cNvPr id="9" name="Textfeld 8"/>
          <p:cNvSpPr txBox="1"/>
          <p:nvPr/>
        </p:nvSpPr>
        <p:spPr>
          <a:xfrm>
            <a:off x="337899" y="931331"/>
            <a:ext cx="8610600"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t>R. </a:t>
            </a:r>
            <a:r>
              <a:rPr lang="en-GB" sz="1400" dirty="0" err="1"/>
              <a:t>Parasuraman</a:t>
            </a:r>
            <a:r>
              <a:rPr lang="en-GB" sz="1400" dirty="0"/>
              <a:t>. </a:t>
            </a:r>
            <a:r>
              <a:rPr lang="en-GB" sz="1400" dirty="0" err="1"/>
              <a:t>Neuroergonomics</a:t>
            </a:r>
            <a:r>
              <a:rPr lang="en-GB" sz="1400" dirty="0"/>
              <a:t>: Research And Practice. </a:t>
            </a:r>
            <a:r>
              <a:rPr lang="en-GB" sz="1400" i="1" dirty="0"/>
              <a:t>Theoretical Issues </a:t>
            </a:r>
            <a:r>
              <a:rPr lang="en-GB" sz="1400" i="1" dirty="0" smtClean="0"/>
              <a:t>in Ergonomics </a:t>
            </a:r>
            <a:r>
              <a:rPr lang="en-GB" sz="1400" i="1" dirty="0"/>
              <a:t>Science</a:t>
            </a:r>
            <a:r>
              <a:rPr lang="en-GB" sz="1400" dirty="0"/>
              <a:t>, 2003</a:t>
            </a:r>
            <a:r>
              <a:rPr lang="en-GB" sz="1400" dirty="0" smtClean="0"/>
              <a:t>.</a:t>
            </a:r>
          </a:p>
          <a:p>
            <a:endParaRPr lang="de-DE" sz="1400" dirty="0"/>
          </a:p>
          <a:p>
            <a:pPr marL="285750" indent="-285750">
              <a:buFont typeface="Arial" panose="020B0604020202020204" pitchFamily="34" charset="0"/>
              <a:buChar char="•"/>
            </a:pPr>
            <a:r>
              <a:rPr lang="en-GB" sz="1400" dirty="0"/>
              <a:t>Task Force of The European Society of Cardiology and The North American </a:t>
            </a:r>
            <a:r>
              <a:rPr lang="en-GB" sz="1400" dirty="0" smtClean="0"/>
              <a:t>Society of </a:t>
            </a:r>
            <a:r>
              <a:rPr lang="en-GB" sz="1400" dirty="0"/>
              <a:t>Pacing and Electrophysiology. Heart rate variability. Standards of </a:t>
            </a:r>
            <a:r>
              <a:rPr lang="en-GB" sz="1400" dirty="0" smtClean="0"/>
              <a:t>measurement, physiological </a:t>
            </a:r>
            <a:r>
              <a:rPr lang="en-GB" sz="1400" dirty="0"/>
              <a:t>interpretation, and clinical use. </a:t>
            </a:r>
            <a:r>
              <a:rPr lang="en-GB" sz="1400" i="1" dirty="0"/>
              <a:t>European Heart Journal</a:t>
            </a:r>
            <a:r>
              <a:rPr lang="en-GB" sz="1400" dirty="0"/>
              <a:t>, 1996</a:t>
            </a:r>
            <a:r>
              <a:rPr lang="en-GB" sz="1400" dirty="0" smtClean="0"/>
              <a:t>.</a:t>
            </a:r>
          </a:p>
          <a:p>
            <a:endParaRPr lang="de-DE" sz="1400" dirty="0"/>
          </a:p>
          <a:p>
            <a:pPr marL="285750" indent="-285750">
              <a:buFont typeface="Arial" panose="020B0604020202020204" pitchFamily="34" charset="0"/>
              <a:buChar char="•"/>
            </a:pPr>
            <a:r>
              <a:rPr lang="en-GB" sz="1400" dirty="0"/>
              <a:t>X. Wu, V. Kumar, J. R. Quinlan, J. Gosh, Q. Yang, H. </a:t>
            </a:r>
            <a:r>
              <a:rPr lang="en-GB" sz="1400" dirty="0" err="1"/>
              <a:t>Motoda</a:t>
            </a:r>
            <a:r>
              <a:rPr lang="en-GB" sz="1400" dirty="0"/>
              <a:t>, G. J. </a:t>
            </a:r>
            <a:r>
              <a:rPr lang="en-GB" sz="1400" dirty="0" smtClean="0"/>
              <a:t>McLachlan, </a:t>
            </a:r>
            <a:r>
              <a:rPr lang="de-DE" sz="1400" dirty="0" smtClean="0"/>
              <a:t>A</a:t>
            </a:r>
            <a:r>
              <a:rPr lang="de-DE" sz="1400" dirty="0"/>
              <a:t>. </a:t>
            </a:r>
            <a:r>
              <a:rPr lang="de-DE" sz="1400" dirty="0" err="1"/>
              <a:t>Ng</a:t>
            </a:r>
            <a:r>
              <a:rPr lang="de-DE" sz="1400" dirty="0"/>
              <a:t>, B. Liu, P. S. </a:t>
            </a:r>
            <a:r>
              <a:rPr lang="de-DE" sz="1400" dirty="0" err="1"/>
              <a:t>Yu</a:t>
            </a:r>
            <a:r>
              <a:rPr lang="de-DE" sz="1400" dirty="0"/>
              <a:t>, Z.-H. Zhou, M. Steinbach, D. J. Hand, </a:t>
            </a:r>
            <a:r>
              <a:rPr lang="de-DE" sz="1400" dirty="0" err="1"/>
              <a:t>and</a:t>
            </a:r>
            <a:r>
              <a:rPr lang="de-DE" sz="1400" dirty="0"/>
              <a:t> D. </a:t>
            </a:r>
            <a:r>
              <a:rPr lang="de-DE" sz="1400" dirty="0" smtClean="0"/>
              <a:t>Steinberg. </a:t>
            </a:r>
            <a:r>
              <a:rPr lang="en-GB" sz="1400" dirty="0" smtClean="0"/>
              <a:t>Top </a:t>
            </a:r>
            <a:r>
              <a:rPr lang="en-GB" sz="1400" dirty="0"/>
              <a:t>10 Algorithms In Data Mining. </a:t>
            </a:r>
            <a:r>
              <a:rPr lang="en-GB" sz="1400" i="1" dirty="0" err="1"/>
              <a:t>Knowl</a:t>
            </a:r>
            <a:r>
              <a:rPr lang="en-GB" sz="1400" i="1" dirty="0"/>
              <a:t> </a:t>
            </a:r>
            <a:r>
              <a:rPr lang="en-GB" sz="1400" i="1" dirty="0" err="1"/>
              <a:t>Inf</a:t>
            </a:r>
            <a:r>
              <a:rPr lang="en-GB" sz="1400" i="1" dirty="0"/>
              <a:t> </a:t>
            </a:r>
            <a:r>
              <a:rPr lang="en-GB" sz="1400" i="1" dirty="0" err="1"/>
              <a:t>Syst</a:t>
            </a:r>
            <a:r>
              <a:rPr lang="en-GB" sz="1400" dirty="0"/>
              <a:t>, 2008</a:t>
            </a:r>
            <a:r>
              <a:rPr lang="en-GB" sz="1400" dirty="0" smtClean="0"/>
              <a:t>.</a:t>
            </a:r>
          </a:p>
          <a:p>
            <a:endParaRPr lang="de-DE" sz="1400" dirty="0"/>
          </a:p>
          <a:p>
            <a:pPr marL="285750" indent="-285750">
              <a:buFont typeface="Arial" panose="020B0604020202020204" pitchFamily="34" charset="0"/>
              <a:buChar char="•"/>
            </a:pPr>
            <a:r>
              <a:rPr lang="en-GB" sz="1400" dirty="0"/>
              <a:t>E. A. Byrne and R. </a:t>
            </a:r>
            <a:r>
              <a:rPr lang="en-GB" sz="1400" dirty="0" err="1"/>
              <a:t>Parasuraman</a:t>
            </a:r>
            <a:r>
              <a:rPr lang="en-GB" sz="1400" dirty="0"/>
              <a:t>. </a:t>
            </a:r>
            <a:r>
              <a:rPr lang="en-GB" sz="1400" dirty="0" err="1"/>
              <a:t>Psychophyiology</a:t>
            </a:r>
            <a:r>
              <a:rPr lang="en-GB" sz="1400" dirty="0"/>
              <a:t> And Adaptive </a:t>
            </a:r>
            <a:r>
              <a:rPr lang="en-GB" sz="1400" dirty="0" smtClean="0"/>
              <a:t>Automation. </a:t>
            </a:r>
            <a:r>
              <a:rPr lang="en-GB" sz="1400" i="1" dirty="0" smtClean="0"/>
              <a:t>Biological </a:t>
            </a:r>
            <a:r>
              <a:rPr lang="en-GB" sz="1400" i="1" dirty="0"/>
              <a:t>Psychology</a:t>
            </a:r>
            <a:r>
              <a:rPr lang="en-GB" sz="1400" dirty="0"/>
              <a:t>, 1996</a:t>
            </a:r>
            <a:r>
              <a:rPr lang="en-GB" sz="1400" dirty="0" smtClean="0"/>
              <a:t>.</a:t>
            </a:r>
          </a:p>
          <a:p>
            <a:endParaRPr lang="de-DE" sz="1400" dirty="0"/>
          </a:p>
          <a:p>
            <a:pPr marL="285750" indent="-285750">
              <a:buFont typeface="Arial" panose="020B0604020202020204" pitchFamily="34" charset="0"/>
              <a:buChar char="•"/>
            </a:pPr>
            <a:r>
              <a:rPr lang="en-GB" sz="1400" dirty="0"/>
              <a:t>A. Choi and H. Shin. </a:t>
            </a:r>
            <a:r>
              <a:rPr lang="en-GB" sz="1400" dirty="0" err="1"/>
              <a:t>Quantative</a:t>
            </a:r>
            <a:r>
              <a:rPr lang="en-GB" sz="1400" dirty="0"/>
              <a:t> Analysis of the Effect of an </a:t>
            </a:r>
            <a:r>
              <a:rPr lang="en-GB" sz="1400" dirty="0" err="1"/>
              <a:t>Extopic</a:t>
            </a:r>
            <a:r>
              <a:rPr lang="en-GB" sz="1400" dirty="0"/>
              <a:t> Beat on </a:t>
            </a:r>
            <a:r>
              <a:rPr lang="en-GB" sz="1400" dirty="0" smtClean="0"/>
              <a:t>the Heart </a:t>
            </a:r>
            <a:r>
              <a:rPr lang="en-GB" sz="1400" dirty="0"/>
              <a:t>Rate Variability in the Resting Condition. </a:t>
            </a:r>
            <a:r>
              <a:rPr lang="en-GB" sz="1400" i="1" dirty="0"/>
              <a:t>Frontiers in Physiology</a:t>
            </a:r>
            <a:r>
              <a:rPr lang="en-GB" sz="1400" dirty="0"/>
              <a:t>, 2016</a:t>
            </a:r>
            <a:r>
              <a:rPr lang="en-GB" sz="1400" dirty="0" smtClean="0"/>
              <a:t>.</a:t>
            </a:r>
          </a:p>
          <a:p>
            <a:endParaRPr lang="de-DE" sz="1400" dirty="0"/>
          </a:p>
          <a:p>
            <a:pPr marL="285750" indent="-285750">
              <a:buFont typeface="Arial" panose="020B0604020202020204" pitchFamily="34" charset="0"/>
              <a:buChar char="•"/>
            </a:pPr>
            <a:r>
              <a:rPr lang="en-GB" sz="1400" dirty="0"/>
              <a:t>G. D. Clifford. </a:t>
            </a:r>
            <a:r>
              <a:rPr lang="en-GB" sz="1400" i="1" dirty="0"/>
              <a:t>Signal Processing Methods for Heart Rate Variability</a:t>
            </a:r>
            <a:r>
              <a:rPr lang="en-GB" sz="1400" dirty="0"/>
              <a:t>. PhD </a:t>
            </a:r>
            <a:r>
              <a:rPr lang="en-GB" sz="1400" dirty="0" smtClean="0"/>
              <a:t>thesis, St</a:t>
            </a:r>
            <a:r>
              <a:rPr lang="en-GB" sz="1400" dirty="0"/>
              <a:t>. Cross College, 2002</a:t>
            </a:r>
            <a:r>
              <a:rPr lang="en-GB" sz="1400" dirty="0" smtClean="0"/>
              <a:t>.</a:t>
            </a:r>
          </a:p>
          <a:p>
            <a:endParaRPr lang="de-DE" sz="1400" dirty="0"/>
          </a:p>
          <a:p>
            <a:pPr marL="285750" indent="-285750">
              <a:buFont typeface="Arial" panose="020B0604020202020204" pitchFamily="34" charset="0"/>
              <a:buChar char="•"/>
            </a:pPr>
            <a:r>
              <a:rPr lang="en-GB" sz="1400" dirty="0"/>
              <a:t>M. </a:t>
            </a:r>
            <a:r>
              <a:rPr lang="en-GB" sz="1400" dirty="0" err="1"/>
              <a:t>Elgendi</a:t>
            </a:r>
            <a:r>
              <a:rPr lang="en-GB" sz="1400" dirty="0"/>
              <a:t>, I. Norton, M. </a:t>
            </a:r>
            <a:r>
              <a:rPr lang="en-GB" sz="1400" dirty="0" err="1"/>
              <a:t>Brearley</a:t>
            </a:r>
            <a:r>
              <a:rPr lang="en-GB" sz="1400" dirty="0"/>
              <a:t>, D. Abbott, and D. </a:t>
            </a:r>
            <a:r>
              <a:rPr lang="en-GB" sz="1400" dirty="0" err="1"/>
              <a:t>Schuurmans</a:t>
            </a:r>
            <a:r>
              <a:rPr lang="en-GB" sz="1400" dirty="0"/>
              <a:t>. </a:t>
            </a:r>
            <a:r>
              <a:rPr lang="en-GB" sz="1400" dirty="0" smtClean="0"/>
              <a:t>Systolic Peak </a:t>
            </a:r>
            <a:r>
              <a:rPr lang="en-GB" sz="1400" dirty="0"/>
              <a:t>Detection in Acceleration </a:t>
            </a:r>
            <a:r>
              <a:rPr lang="en-GB" sz="1400" dirty="0" err="1"/>
              <a:t>Photoplethysmograms</a:t>
            </a:r>
            <a:r>
              <a:rPr lang="en-GB" sz="1400" dirty="0"/>
              <a:t> Measured from </a:t>
            </a:r>
            <a:r>
              <a:rPr lang="en-GB" sz="1400" dirty="0" smtClean="0"/>
              <a:t>Emergency Responders </a:t>
            </a:r>
            <a:r>
              <a:rPr lang="en-GB" sz="1400" dirty="0"/>
              <a:t>in Tropical Conditions. </a:t>
            </a:r>
            <a:r>
              <a:rPr lang="en-GB" sz="1400" i="1" dirty="0" err="1"/>
              <a:t>PLoS</a:t>
            </a:r>
            <a:r>
              <a:rPr lang="en-GB" sz="1400" i="1" dirty="0"/>
              <a:t> ONE</a:t>
            </a:r>
            <a:r>
              <a:rPr lang="en-GB" sz="1400" dirty="0"/>
              <a:t>, 2013</a:t>
            </a:r>
            <a:r>
              <a:rPr lang="en-GB" sz="1400" dirty="0" smtClean="0"/>
              <a:t>.</a:t>
            </a:r>
          </a:p>
        </p:txBody>
      </p:sp>
    </p:spTree>
    <p:extLst>
      <p:ext uri="{BB962C8B-B14F-4D97-AF65-F5344CB8AC3E}">
        <p14:creationId xmlns:p14="http://schemas.microsoft.com/office/powerpoint/2010/main" val="3648704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References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44</a:t>
            </a:fld>
            <a:endParaRPr lang="en-GB" sz="1400" dirty="0"/>
          </a:p>
        </p:txBody>
      </p:sp>
      <p:sp>
        <p:nvSpPr>
          <p:cNvPr id="9" name="Textfeld 8"/>
          <p:cNvSpPr txBox="1"/>
          <p:nvPr/>
        </p:nvSpPr>
        <p:spPr>
          <a:xfrm>
            <a:off x="337899" y="931331"/>
            <a:ext cx="8610600"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a:t>P. J. Lang, M. M. Bradley, and B. N. Cuthbert. International Affective </a:t>
            </a:r>
            <a:r>
              <a:rPr lang="en-GB" sz="1400" dirty="0" smtClean="0"/>
              <a:t>Picture System </a:t>
            </a:r>
            <a:r>
              <a:rPr lang="en-GB" sz="1400" dirty="0"/>
              <a:t>(</a:t>
            </a:r>
            <a:r>
              <a:rPr lang="en-GB" sz="1400" dirty="0" err="1"/>
              <a:t>iaps</a:t>
            </a:r>
            <a:r>
              <a:rPr lang="en-GB" sz="1400" dirty="0"/>
              <a:t>): Affective Ratings Of Pictures And Instruction Manual. </a:t>
            </a:r>
            <a:r>
              <a:rPr lang="en-GB" sz="1400" dirty="0" smtClean="0"/>
              <a:t>Technical Report </a:t>
            </a:r>
            <a:r>
              <a:rPr lang="en-GB" sz="1400" dirty="0"/>
              <a:t>A-8, University of Florida, Gainesville, FL., 2008</a:t>
            </a:r>
            <a:r>
              <a:rPr lang="en-GB" sz="1400" dirty="0" smtClean="0"/>
              <a:t>.</a:t>
            </a:r>
          </a:p>
          <a:p>
            <a:endParaRPr lang="de-DE" sz="1400" dirty="0"/>
          </a:p>
          <a:p>
            <a:endParaRPr lang="de-DE" sz="1400" dirty="0" smtClean="0"/>
          </a:p>
          <a:p>
            <a:pPr marL="285750" indent="-285750">
              <a:buFont typeface="Arial" panose="020B0604020202020204" pitchFamily="34" charset="0"/>
              <a:buChar char="•"/>
            </a:pPr>
            <a:r>
              <a:rPr lang="en-GB" sz="1400" dirty="0"/>
              <a:t>N. </a:t>
            </a:r>
            <a:r>
              <a:rPr lang="en-GB" sz="1400" dirty="0" err="1"/>
              <a:t>Lippman</a:t>
            </a:r>
            <a:r>
              <a:rPr lang="en-GB" sz="1400" dirty="0"/>
              <a:t>, K. M. Stein, and B. B. </a:t>
            </a:r>
            <a:r>
              <a:rPr lang="en-GB" sz="1400" dirty="0" err="1"/>
              <a:t>Lerman</a:t>
            </a:r>
            <a:r>
              <a:rPr lang="en-GB" sz="1400" dirty="0"/>
              <a:t>. Comparison Of Methods For </a:t>
            </a:r>
            <a:r>
              <a:rPr lang="en-GB" sz="1400" dirty="0" smtClean="0"/>
              <a:t>Removal Of </a:t>
            </a:r>
            <a:r>
              <a:rPr lang="en-GB" sz="1400" dirty="0" err="1"/>
              <a:t>Extopy</a:t>
            </a:r>
            <a:r>
              <a:rPr lang="en-GB" sz="1400" dirty="0"/>
              <a:t> In Measurement Of Heart Rate </a:t>
            </a:r>
            <a:r>
              <a:rPr lang="en-GB" sz="1400" dirty="0" err="1"/>
              <a:t>Variablility</a:t>
            </a:r>
            <a:r>
              <a:rPr lang="en-GB" sz="1400" dirty="0"/>
              <a:t>. </a:t>
            </a:r>
            <a:r>
              <a:rPr lang="en-GB" sz="1400" i="1" dirty="0"/>
              <a:t>American Journal </a:t>
            </a:r>
            <a:r>
              <a:rPr lang="en-GB" sz="1400" i="1" dirty="0" smtClean="0"/>
              <a:t>of Physiology</a:t>
            </a:r>
            <a:r>
              <a:rPr lang="en-GB" sz="1400" dirty="0"/>
              <a:t>, 1994</a:t>
            </a:r>
            <a:r>
              <a:rPr lang="en-GB" sz="1400" dirty="0" smtClean="0"/>
              <a:t>.</a:t>
            </a:r>
          </a:p>
          <a:p>
            <a:endParaRPr lang="de-DE" sz="1400" dirty="0"/>
          </a:p>
          <a:p>
            <a:endParaRPr lang="de-DE" sz="1400" dirty="0"/>
          </a:p>
          <a:p>
            <a:pPr marL="285750" indent="-285750">
              <a:buFont typeface="Arial" panose="020B0604020202020204" pitchFamily="34" charset="0"/>
              <a:buChar char="•"/>
            </a:pPr>
            <a:r>
              <a:rPr lang="it-IT" sz="1400" dirty="0"/>
              <a:t>Empatica, Via Stendhal 36, 20144 Milano (MI). </a:t>
            </a:r>
            <a:r>
              <a:rPr lang="it-IT" sz="1400" i="1" dirty="0"/>
              <a:t>E4 </a:t>
            </a:r>
            <a:r>
              <a:rPr lang="it-IT" sz="1400" i="1" dirty="0" err="1"/>
              <a:t>Wristband</a:t>
            </a:r>
            <a:r>
              <a:rPr lang="it-IT" sz="1400" i="1" dirty="0"/>
              <a:t> From </a:t>
            </a:r>
            <a:r>
              <a:rPr lang="it-IT" sz="1400" i="1" dirty="0" smtClean="0"/>
              <a:t>Empatica. </a:t>
            </a:r>
            <a:r>
              <a:rPr lang="en-GB" sz="1400" i="1" dirty="0" smtClean="0"/>
              <a:t>User’s </a:t>
            </a:r>
            <a:r>
              <a:rPr lang="en-GB" sz="1400" i="1" dirty="0"/>
              <a:t>Manual</a:t>
            </a:r>
            <a:r>
              <a:rPr lang="en-GB" sz="1400" dirty="0" smtClean="0"/>
              <a:t>.</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en-GB" sz="1400" dirty="0"/>
              <a:t>M. </a:t>
            </a:r>
            <a:r>
              <a:rPr lang="en-GB" sz="1400" dirty="0" err="1"/>
              <a:t>Mitrushina</a:t>
            </a:r>
            <a:r>
              <a:rPr lang="en-GB" sz="1400" dirty="0"/>
              <a:t>, K. B. Boone, J. </a:t>
            </a:r>
            <a:r>
              <a:rPr lang="en-GB" sz="1400" dirty="0" err="1"/>
              <a:t>Razani</a:t>
            </a:r>
            <a:r>
              <a:rPr lang="en-GB" sz="1400" dirty="0"/>
              <a:t>, and L. F. </a:t>
            </a:r>
            <a:r>
              <a:rPr lang="en-GB" sz="1400" dirty="0" err="1"/>
              <a:t>D’Elia</a:t>
            </a:r>
            <a:r>
              <a:rPr lang="en-GB" sz="1400" dirty="0"/>
              <a:t>. </a:t>
            </a:r>
            <a:r>
              <a:rPr lang="en-GB" sz="1400" i="1" dirty="0"/>
              <a:t>Handbook of </a:t>
            </a:r>
            <a:r>
              <a:rPr lang="en-GB" sz="1400" i="1" dirty="0" smtClean="0"/>
              <a:t>Normative Data </a:t>
            </a:r>
            <a:r>
              <a:rPr lang="en-GB" sz="1400" i="1" dirty="0"/>
              <a:t>for Neuropsychological Assessment</a:t>
            </a:r>
            <a:r>
              <a:rPr lang="en-GB" sz="1400" dirty="0"/>
              <a:t>. Oxford University Press, USA, 2005.</a:t>
            </a:r>
            <a:endParaRPr lang="de-DE" sz="1400" dirty="0"/>
          </a:p>
          <a:p>
            <a:endParaRPr lang="de-DE" sz="1400" dirty="0"/>
          </a:p>
        </p:txBody>
      </p:sp>
    </p:spTree>
    <p:extLst>
      <p:ext uri="{BB962C8B-B14F-4D97-AF65-F5344CB8AC3E}">
        <p14:creationId xmlns:p14="http://schemas.microsoft.com/office/powerpoint/2010/main" val="3541250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45</a:t>
            </a:fld>
            <a:endParaRPr lang="en-GB" sz="1400" dirty="0"/>
          </a:p>
        </p:txBody>
      </p:sp>
      <p:sp>
        <p:nvSpPr>
          <p:cNvPr id="10" name="TextBox 6"/>
          <p:cNvSpPr txBox="1"/>
          <p:nvPr/>
        </p:nvSpPr>
        <p:spPr>
          <a:xfrm>
            <a:off x="1447070" y="3429000"/>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Thank you very much for your attention !</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699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5</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Automated</a:t>
            </a:r>
            <a:r>
              <a:rPr lang="de-DE" b="1" dirty="0" smtClean="0"/>
              <a:t> </a:t>
            </a:r>
            <a:r>
              <a:rPr lang="de-DE" b="1" dirty="0" err="1" smtClean="0"/>
              <a:t>Workplaces</a:t>
            </a:r>
            <a:endParaRPr lang="de-DE" b="1" dirty="0" smtClean="0"/>
          </a:p>
        </p:txBody>
      </p:sp>
      <p:sp>
        <p:nvSpPr>
          <p:cNvPr id="10" name="Textfeld 9"/>
          <p:cNvSpPr txBox="1"/>
          <p:nvPr/>
        </p:nvSpPr>
        <p:spPr>
          <a:xfrm>
            <a:off x="711968" y="1947567"/>
            <a:ext cx="7881697" cy="3139321"/>
          </a:xfrm>
          <a:prstGeom prst="rect">
            <a:avLst/>
          </a:prstGeom>
          <a:noFill/>
        </p:spPr>
        <p:txBody>
          <a:bodyPr wrap="square" rtlCol="0">
            <a:spAutoFit/>
          </a:bodyPr>
          <a:lstStyle/>
          <a:p>
            <a:pPr marL="285750" indent="-285750">
              <a:buFont typeface="Arial" panose="020B0604020202020204" pitchFamily="34" charset="0"/>
              <a:buChar char="•"/>
            </a:pPr>
            <a:r>
              <a:rPr lang="de-DE" sz="1800" dirty="0" err="1" smtClean="0"/>
              <a:t>Optimizing</a:t>
            </a:r>
            <a:r>
              <a:rPr lang="de-DE" sz="1800" dirty="0" smtClean="0"/>
              <a:t> Human </a:t>
            </a:r>
            <a:r>
              <a:rPr lang="de-DE" sz="1800" dirty="0" err="1" smtClean="0"/>
              <a:t>Machine</a:t>
            </a:r>
            <a:r>
              <a:rPr lang="de-DE" sz="1800" dirty="0" smtClean="0"/>
              <a:t> Interaction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Concept</a:t>
            </a:r>
            <a:r>
              <a:rPr lang="de-DE" sz="1800" dirty="0" smtClean="0"/>
              <a:t> </a:t>
            </a:r>
            <a:r>
              <a:rPr lang="de-DE" sz="1800" dirty="0" err="1"/>
              <a:t>of</a:t>
            </a:r>
            <a:r>
              <a:rPr lang="de-DE" sz="1800" dirty="0"/>
              <a:t> </a:t>
            </a:r>
            <a:r>
              <a:rPr lang="de-DE" sz="1800" i="1" dirty="0"/>
              <a:t>adaptive </a:t>
            </a:r>
            <a:r>
              <a:rPr lang="de-DE" sz="1800" i="1" dirty="0" err="1"/>
              <a:t>automation</a:t>
            </a:r>
            <a:r>
              <a:rPr lang="de-DE" sz="1800" dirty="0"/>
              <a:t>, </a:t>
            </a:r>
            <a:r>
              <a:rPr lang="de-DE" sz="1800" dirty="0" err="1" smtClean="0"/>
              <a:t>work</a:t>
            </a:r>
            <a:r>
              <a:rPr lang="de-DE" sz="1800" dirty="0" smtClean="0"/>
              <a:t> </a:t>
            </a:r>
            <a:r>
              <a:rPr lang="de-DE" sz="1800" dirty="0" err="1" smtClean="0"/>
              <a:t>environment</a:t>
            </a:r>
            <a:r>
              <a:rPr lang="de-DE" sz="1800" dirty="0" smtClean="0"/>
              <a:t> </a:t>
            </a:r>
            <a:r>
              <a:rPr lang="de-DE" sz="1800" dirty="0"/>
              <a:t>sensitive </a:t>
            </a:r>
            <a:r>
              <a:rPr lang="de-DE" sz="1800" dirty="0" err="1"/>
              <a:t>to</a:t>
            </a:r>
            <a:r>
              <a:rPr lang="de-DE" sz="1800" dirty="0"/>
              <a:t> </a:t>
            </a:r>
            <a:r>
              <a:rPr lang="de-DE" sz="1800" dirty="0" err="1"/>
              <a:t>the</a:t>
            </a:r>
            <a:r>
              <a:rPr lang="de-DE" sz="1800" dirty="0"/>
              <a:t> mental </a:t>
            </a:r>
            <a:r>
              <a:rPr lang="de-DE" sz="1800" dirty="0" err="1"/>
              <a:t>state</a:t>
            </a:r>
            <a:r>
              <a:rPr lang="de-DE" sz="1800" dirty="0"/>
              <a:t> </a:t>
            </a:r>
            <a:r>
              <a:rPr lang="de-DE" sz="1800" dirty="0" err="1"/>
              <a:t>of</a:t>
            </a:r>
            <a:r>
              <a:rPr lang="de-DE" sz="1800" dirty="0"/>
              <a:t> </a:t>
            </a:r>
            <a:r>
              <a:rPr lang="de-DE" sz="1800" dirty="0" err="1"/>
              <a:t>the</a:t>
            </a:r>
            <a:r>
              <a:rPr lang="de-DE" sz="1800" dirty="0"/>
              <a:t> </a:t>
            </a:r>
            <a:r>
              <a:rPr lang="de-DE" sz="1800" dirty="0" err="1" smtClean="0"/>
              <a:t>operator</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Increase</a:t>
            </a:r>
            <a:r>
              <a:rPr lang="de-DE" sz="1800" dirty="0" smtClean="0"/>
              <a:t> </a:t>
            </a:r>
            <a:r>
              <a:rPr lang="de-DE" sz="1800" dirty="0" err="1" smtClean="0"/>
              <a:t>system</a:t>
            </a:r>
            <a:r>
              <a:rPr lang="de-DE" sz="1800" dirty="0" smtClean="0"/>
              <a:t> </a:t>
            </a:r>
            <a:r>
              <a:rPr lang="de-DE" sz="1800" dirty="0" err="1" smtClean="0"/>
              <a:t>performance</a:t>
            </a:r>
            <a:r>
              <a:rPr lang="de-DE" sz="1800" dirty="0" smtClean="0"/>
              <a:t> </a:t>
            </a:r>
            <a:r>
              <a:rPr lang="de-DE" sz="1800" dirty="0" err="1" smtClean="0"/>
              <a:t>and</a:t>
            </a:r>
            <a:r>
              <a:rPr lang="de-DE" sz="1800" dirty="0" smtClean="0"/>
              <a:t> </a:t>
            </a:r>
            <a:r>
              <a:rPr lang="de-DE" sz="1800" dirty="0" err="1" smtClean="0"/>
              <a:t>safety</a:t>
            </a:r>
            <a:r>
              <a:rPr lang="de-DE" sz="1800" dirty="0" smtClean="0"/>
              <a:t> </a:t>
            </a:r>
            <a:r>
              <a:rPr lang="de-DE" sz="1800" dirty="0" err="1" smtClean="0"/>
              <a:t>by</a:t>
            </a:r>
            <a:r>
              <a:rPr lang="de-DE" sz="1800" dirty="0" smtClean="0"/>
              <a:t> </a:t>
            </a:r>
            <a:r>
              <a:rPr lang="de-DE" sz="1800" dirty="0" err="1" smtClean="0"/>
              <a:t>reducing</a:t>
            </a:r>
            <a:r>
              <a:rPr lang="de-DE" sz="1800" dirty="0" smtClean="0"/>
              <a:t> stress </a:t>
            </a:r>
            <a:r>
              <a:rPr lang="de-DE" sz="1800" dirty="0" err="1" smtClean="0"/>
              <a:t>and</a:t>
            </a:r>
            <a:r>
              <a:rPr lang="de-DE" sz="1800" dirty="0" smtClean="0"/>
              <a:t> human </a:t>
            </a:r>
            <a:r>
              <a:rPr lang="de-DE" sz="1800" dirty="0" err="1" smtClean="0"/>
              <a:t>error</a:t>
            </a:r>
            <a:r>
              <a:rPr lang="de-DE" sz="1800" dirty="0" smtClean="0"/>
              <a:t>, </a:t>
            </a:r>
            <a:r>
              <a:rPr lang="de-DE" sz="1800" dirty="0" err="1" smtClean="0"/>
              <a:t>induced</a:t>
            </a:r>
            <a:r>
              <a:rPr lang="de-DE" sz="1800" dirty="0" smtClean="0"/>
              <a:t> </a:t>
            </a:r>
            <a:r>
              <a:rPr lang="de-DE" sz="1800" dirty="0" err="1" smtClean="0"/>
              <a:t>by</a:t>
            </a:r>
            <a:r>
              <a:rPr lang="de-DE" sz="1800" dirty="0" smtClean="0"/>
              <a:t> </a:t>
            </a:r>
            <a:r>
              <a:rPr lang="de-DE" sz="1800" dirty="0" err="1" smtClean="0"/>
              <a:t>static</a:t>
            </a:r>
            <a:r>
              <a:rPr lang="de-DE" sz="1800" dirty="0" smtClean="0"/>
              <a:t> </a:t>
            </a:r>
            <a:r>
              <a:rPr lang="de-DE" sz="1800" dirty="0" err="1" smtClean="0"/>
              <a:t>automation</a:t>
            </a:r>
            <a:endParaRPr lang="de-DE" sz="1800" dirty="0" smtClean="0"/>
          </a:p>
          <a:p>
            <a:endParaRPr lang="de-DE" sz="1800" dirty="0"/>
          </a:p>
          <a:p>
            <a:pPr marL="285750" indent="-285750">
              <a:buFont typeface="Arial" panose="020B0604020202020204" pitchFamily="34" charset="0"/>
              <a:buChar char="•"/>
            </a:pPr>
            <a:r>
              <a:rPr lang="de-DE" sz="1800" dirty="0" err="1"/>
              <a:t>Regulatory</a:t>
            </a:r>
            <a:r>
              <a:rPr lang="de-DE" sz="1800" dirty="0"/>
              <a:t> </a:t>
            </a:r>
            <a:r>
              <a:rPr lang="de-DE" sz="1800" dirty="0" err="1" smtClean="0"/>
              <a:t>approach</a:t>
            </a:r>
            <a:r>
              <a:rPr lang="de-DE" sz="1800" dirty="0" smtClean="0"/>
              <a:t>: Task </a:t>
            </a:r>
            <a:r>
              <a:rPr lang="de-DE" sz="1800" dirty="0" err="1" smtClean="0"/>
              <a:t>allocation</a:t>
            </a:r>
            <a:r>
              <a:rPr lang="de-DE" sz="1800" dirty="0" smtClean="0"/>
              <a:t> </a:t>
            </a:r>
            <a:r>
              <a:rPr lang="de-DE" sz="1800" dirty="0" err="1" smtClean="0"/>
              <a:t>based</a:t>
            </a:r>
            <a:r>
              <a:rPr lang="de-DE" sz="1800" dirty="0" smtClean="0"/>
              <a:t> on </a:t>
            </a:r>
            <a:r>
              <a:rPr lang="de-DE" sz="1800" i="1" dirty="0" err="1" smtClean="0"/>
              <a:t>continuous</a:t>
            </a:r>
            <a:r>
              <a:rPr lang="de-DE" sz="1800" i="1" dirty="0" smtClean="0"/>
              <a:t> </a:t>
            </a:r>
            <a:r>
              <a:rPr lang="de-DE" sz="1800" i="1" dirty="0" err="1" smtClean="0"/>
              <a:t>monitoring</a:t>
            </a:r>
            <a:r>
              <a:rPr lang="de-DE" sz="1800" i="1" dirty="0" smtClean="0"/>
              <a:t> </a:t>
            </a:r>
            <a:r>
              <a:rPr lang="de-DE" sz="1800" dirty="0" err="1" smtClean="0"/>
              <a:t>of</a:t>
            </a:r>
            <a:r>
              <a:rPr lang="de-DE" sz="1800" dirty="0" smtClean="0"/>
              <a:t> </a:t>
            </a:r>
            <a:r>
              <a:rPr lang="de-DE" sz="1800" dirty="0" err="1" smtClean="0"/>
              <a:t>the</a:t>
            </a:r>
            <a:r>
              <a:rPr lang="de-DE" sz="1800" dirty="0" smtClean="0"/>
              <a:t> human </a:t>
            </a:r>
            <a:r>
              <a:rPr lang="de-DE" sz="1800" dirty="0" err="1"/>
              <a:t>operator</a:t>
            </a:r>
            <a:r>
              <a:rPr lang="de-DE" sz="1800" dirty="0"/>
              <a:t> </a:t>
            </a:r>
            <a:r>
              <a:rPr lang="de-DE" sz="1800" dirty="0" smtClean="0"/>
              <a:t>in </a:t>
            </a:r>
            <a:r>
              <a:rPr lang="de-DE" sz="1800" dirty="0" err="1" smtClean="0"/>
              <a:t>conjunction</a:t>
            </a:r>
            <a:r>
              <a:rPr lang="de-DE" sz="1800" dirty="0" smtClean="0"/>
              <a:t> </a:t>
            </a:r>
            <a:r>
              <a:rPr lang="de-DE" sz="1800" dirty="0" err="1" smtClean="0"/>
              <a:t>with</a:t>
            </a:r>
            <a:r>
              <a:rPr lang="de-DE" sz="1800" dirty="0" smtClean="0"/>
              <a:t> </a:t>
            </a:r>
            <a:r>
              <a:rPr lang="de-DE" sz="1800" i="1" dirty="0" err="1" smtClean="0"/>
              <a:t>emotion</a:t>
            </a:r>
            <a:r>
              <a:rPr lang="de-DE" sz="1800" i="1" dirty="0" smtClean="0"/>
              <a:t> </a:t>
            </a:r>
            <a:r>
              <a:rPr lang="de-DE" sz="1800" i="1" dirty="0" err="1"/>
              <a:t>recognition</a:t>
            </a:r>
            <a:r>
              <a:rPr lang="de-DE" sz="1800" dirty="0"/>
              <a:t>)</a:t>
            </a:r>
          </a:p>
          <a:p>
            <a:pPr marL="285750" indent="-285750">
              <a:buFont typeface="Arial" panose="020B0604020202020204" pitchFamily="34" charset="0"/>
              <a:buChar char="•"/>
            </a:pPr>
            <a:endParaRPr lang="de-DE" sz="1800" dirty="0" smtClean="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Problem Analysis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6</a:t>
            </a:fld>
            <a:endParaRPr lang="en-GB" sz="1400" dirty="0"/>
          </a:p>
        </p:txBody>
      </p:sp>
      <p:sp>
        <p:nvSpPr>
          <p:cNvPr id="3" name="Textfeld 2"/>
          <p:cNvSpPr txBox="1"/>
          <p:nvPr/>
        </p:nvSpPr>
        <p:spPr>
          <a:xfrm>
            <a:off x="627302" y="1405465"/>
            <a:ext cx="7881697" cy="3170099"/>
          </a:xfrm>
          <a:prstGeom prst="rect">
            <a:avLst/>
          </a:prstGeom>
          <a:noFill/>
        </p:spPr>
        <p:txBody>
          <a:bodyPr wrap="square" rtlCol="0">
            <a:spAutoFit/>
          </a:bodyPr>
          <a:lstStyle/>
          <a:p>
            <a:endParaRPr lang="de-DE" dirty="0"/>
          </a:p>
          <a:p>
            <a:r>
              <a:rPr lang="de-DE" dirty="0" smtClean="0"/>
              <a:t>Research on </a:t>
            </a:r>
            <a:r>
              <a:rPr lang="de-DE" dirty="0" err="1" smtClean="0"/>
              <a:t>the</a:t>
            </a:r>
            <a:r>
              <a:rPr lang="de-DE" dirty="0" smtClean="0"/>
              <a:t> matter, </a:t>
            </a:r>
            <a:r>
              <a:rPr lang="de-DE" dirty="0" err="1" smtClean="0"/>
              <a:t>based</a:t>
            </a:r>
            <a:r>
              <a:rPr lang="de-DE" dirty="0" smtClean="0"/>
              <a:t> on</a:t>
            </a:r>
          </a:p>
          <a:p>
            <a:r>
              <a:rPr lang="de-DE" dirty="0" smtClean="0"/>
              <a:t> </a:t>
            </a:r>
          </a:p>
          <a:p>
            <a:pPr marL="342900" indent="-342900">
              <a:buFont typeface="Arial" panose="020B0604020202020204" pitchFamily="34" charset="0"/>
              <a:buChar char="•"/>
            </a:pPr>
            <a:r>
              <a:rPr lang="de-DE" dirty="0" smtClean="0"/>
              <a:t>Non </a:t>
            </a:r>
            <a:r>
              <a:rPr lang="de-DE" dirty="0" err="1" smtClean="0"/>
              <a:t>representative</a:t>
            </a:r>
            <a:r>
              <a:rPr lang="de-DE" dirty="0" smtClean="0"/>
              <a:t> </a:t>
            </a:r>
            <a:r>
              <a:rPr lang="de-DE" dirty="0" err="1" smtClean="0"/>
              <a:t>subject</a:t>
            </a:r>
            <a:r>
              <a:rPr lang="de-DE" dirty="0" smtClean="0"/>
              <a:t> </a:t>
            </a:r>
            <a:r>
              <a:rPr lang="de-DE" dirty="0" err="1" smtClean="0"/>
              <a:t>groups</a:t>
            </a:r>
            <a:r>
              <a:rPr lang="de-DE" dirty="0" smtClean="0"/>
              <a:t> (i.e. </a:t>
            </a:r>
            <a:r>
              <a:rPr lang="de-DE" dirty="0" err="1" smtClean="0"/>
              <a:t>children</a:t>
            </a:r>
            <a:r>
              <a:rPr lang="de-DE" dirty="0" smtClean="0"/>
              <a:t>, </a:t>
            </a:r>
            <a:r>
              <a:rPr lang="de-DE" dirty="0" err="1" smtClean="0"/>
              <a:t>or</a:t>
            </a:r>
            <a:r>
              <a:rPr lang="de-DE" dirty="0" smtClean="0"/>
              <a:t> a </a:t>
            </a:r>
            <a:r>
              <a:rPr lang="de-DE" dirty="0" err="1" smtClean="0"/>
              <a:t>single</a:t>
            </a:r>
            <a:r>
              <a:rPr lang="de-DE" dirty="0" smtClean="0"/>
              <a:t> </a:t>
            </a:r>
            <a:r>
              <a:rPr lang="de-DE" dirty="0" err="1" smtClean="0"/>
              <a:t>subject</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Unauthentic</a:t>
            </a:r>
            <a:r>
              <a:rPr lang="de-DE" dirty="0" smtClean="0"/>
              <a:t> </a:t>
            </a:r>
            <a:r>
              <a:rPr lang="de-DE" dirty="0" err="1" smtClean="0"/>
              <a:t>data</a:t>
            </a:r>
            <a:r>
              <a:rPr lang="de-DE" dirty="0" smtClean="0"/>
              <a:t> (</a:t>
            </a:r>
            <a:r>
              <a:rPr lang="de-DE" dirty="0" err="1" smtClean="0"/>
              <a:t>selection</a:t>
            </a:r>
            <a:r>
              <a:rPr lang="de-DE" dirty="0" smtClean="0"/>
              <a:t> </a:t>
            </a:r>
            <a:r>
              <a:rPr lang="de-DE" dirty="0" err="1" smtClean="0"/>
              <a:t>bias</a:t>
            </a:r>
            <a:r>
              <a:rPr lang="de-DE" dirty="0" smtClean="0"/>
              <a:t>, ideal </a:t>
            </a:r>
            <a:r>
              <a:rPr lang="de-DE" dirty="0" err="1" smtClean="0"/>
              <a:t>recording</a:t>
            </a:r>
            <a:r>
              <a:rPr lang="de-DE" dirty="0" smtClean="0"/>
              <a:t> </a:t>
            </a:r>
            <a:r>
              <a:rPr lang="de-DE" dirty="0" err="1" smtClean="0"/>
              <a:t>conditions</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Obtrusive</a:t>
            </a:r>
            <a:r>
              <a:rPr lang="de-DE" dirty="0" smtClean="0"/>
              <a:t> </a:t>
            </a:r>
            <a:r>
              <a:rPr lang="de-DE" dirty="0" err="1" smtClean="0"/>
              <a:t>and</a:t>
            </a:r>
            <a:r>
              <a:rPr lang="de-DE" dirty="0" smtClean="0"/>
              <a:t> expensive </a:t>
            </a:r>
            <a:r>
              <a:rPr lang="de-DE" dirty="0" err="1" smtClean="0"/>
              <a:t>measurement</a:t>
            </a:r>
            <a:r>
              <a:rPr lang="de-DE" dirty="0" smtClean="0"/>
              <a:t> </a:t>
            </a:r>
            <a:r>
              <a:rPr lang="de-DE" dirty="0" err="1" smtClean="0"/>
              <a:t>methods</a:t>
            </a:r>
            <a:r>
              <a:rPr lang="de-DE" dirty="0" smtClean="0"/>
              <a:t> (</a:t>
            </a:r>
            <a:r>
              <a:rPr lang="de-DE" dirty="0" err="1" smtClean="0"/>
              <a:t>fMRI</a:t>
            </a:r>
            <a:r>
              <a:rPr lang="de-DE" dirty="0" smtClean="0"/>
              <a:t>, PET, EEG)</a:t>
            </a:r>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Goals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7</a:t>
            </a:fld>
            <a:endParaRPr lang="en-GB" sz="1400" dirty="0"/>
          </a:p>
        </p:txBody>
      </p:sp>
      <p:sp>
        <p:nvSpPr>
          <p:cNvPr id="3" name="Textfeld 2"/>
          <p:cNvSpPr txBox="1"/>
          <p:nvPr/>
        </p:nvSpPr>
        <p:spPr>
          <a:xfrm>
            <a:off x="627302" y="2624665"/>
            <a:ext cx="7881697" cy="1323439"/>
          </a:xfrm>
          <a:prstGeom prst="rect">
            <a:avLst/>
          </a:prstGeom>
          <a:noFill/>
        </p:spPr>
        <p:txBody>
          <a:bodyPr wrap="square" rtlCol="0">
            <a:spAutoFit/>
          </a:bodyPr>
          <a:lstStyle/>
          <a:p>
            <a:pPr algn="ctr"/>
            <a:r>
              <a:rPr lang="de-DE" dirty="0" smtClean="0"/>
              <a:t>The </a:t>
            </a:r>
            <a:r>
              <a:rPr lang="de-DE" dirty="0" err="1" smtClean="0"/>
              <a:t>facilitation</a:t>
            </a:r>
            <a:r>
              <a:rPr lang="de-DE" dirty="0" smtClean="0"/>
              <a:t> </a:t>
            </a:r>
            <a:r>
              <a:rPr lang="de-DE" dirty="0" err="1" smtClean="0"/>
              <a:t>of</a:t>
            </a:r>
            <a:r>
              <a:rPr lang="de-DE" dirty="0" smtClean="0"/>
              <a:t> </a:t>
            </a:r>
            <a:r>
              <a:rPr lang="de-DE" dirty="0" err="1" smtClean="0"/>
              <a:t>signal</a:t>
            </a:r>
            <a:r>
              <a:rPr lang="de-DE" dirty="0" smtClean="0"/>
              <a:t> </a:t>
            </a:r>
            <a:r>
              <a:rPr lang="de-DE" dirty="0" err="1" smtClean="0"/>
              <a:t>based</a:t>
            </a:r>
            <a:r>
              <a:rPr lang="de-DE" dirty="0" smtClean="0"/>
              <a:t> </a:t>
            </a:r>
            <a:r>
              <a:rPr lang="de-DE" dirty="0" err="1" smtClean="0"/>
              <a:t>emotion</a:t>
            </a:r>
            <a:r>
              <a:rPr lang="de-DE" dirty="0" smtClean="0"/>
              <a:t> </a:t>
            </a:r>
            <a:r>
              <a:rPr lang="de-DE" dirty="0" err="1" smtClean="0"/>
              <a:t>recognition</a:t>
            </a:r>
            <a:r>
              <a:rPr lang="de-DE" dirty="0" smtClean="0"/>
              <a:t> in Human Robot Interaction </a:t>
            </a:r>
            <a:r>
              <a:rPr lang="de-DE" dirty="0" err="1" smtClean="0"/>
              <a:t>by</a:t>
            </a:r>
            <a:r>
              <a:rPr lang="de-DE" dirty="0" smtClean="0"/>
              <a:t> </a:t>
            </a:r>
            <a:r>
              <a:rPr lang="de-DE" dirty="0" err="1" smtClean="0"/>
              <a:t>providing</a:t>
            </a:r>
            <a:r>
              <a:rPr lang="de-DE" dirty="0" smtClean="0"/>
              <a:t> an </a:t>
            </a:r>
            <a:r>
              <a:rPr lang="de-DE" dirty="0" err="1" smtClean="0"/>
              <a:t>unobtrusive</a:t>
            </a:r>
            <a:r>
              <a:rPr lang="de-DE" dirty="0" smtClean="0"/>
              <a:t> </a:t>
            </a:r>
            <a:r>
              <a:rPr lang="de-DE" dirty="0" err="1" smtClean="0"/>
              <a:t>monitoring</a:t>
            </a:r>
            <a:r>
              <a:rPr lang="de-DE" dirty="0" smtClean="0"/>
              <a:t> </a:t>
            </a:r>
            <a:r>
              <a:rPr lang="de-DE" dirty="0" err="1" smtClean="0"/>
              <a:t>method</a:t>
            </a:r>
            <a:r>
              <a:rPr lang="de-DE" dirty="0" smtClean="0"/>
              <a:t> </a:t>
            </a:r>
            <a:r>
              <a:rPr lang="de-DE" dirty="0" err="1" smtClean="0"/>
              <a:t>for</a:t>
            </a:r>
            <a:r>
              <a:rPr lang="de-DE" dirty="0" smtClean="0"/>
              <a:t> </a:t>
            </a:r>
            <a:r>
              <a:rPr lang="de-DE" dirty="0" err="1" smtClean="0"/>
              <a:t>peripheral</a:t>
            </a:r>
            <a:r>
              <a:rPr lang="de-DE" dirty="0" smtClean="0"/>
              <a:t> </a:t>
            </a:r>
            <a:r>
              <a:rPr lang="de-DE" dirty="0" err="1" smtClean="0"/>
              <a:t>physiological</a:t>
            </a:r>
            <a:r>
              <a:rPr lang="de-DE" dirty="0" smtClean="0"/>
              <a:t> </a:t>
            </a:r>
            <a:r>
              <a:rPr lang="de-DE" dirty="0" err="1" smtClean="0"/>
              <a:t>signals</a:t>
            </a:r>
            <a:endParaRPr lang="de-DE" dirty="0"/>
          </a:p>
          <a:p>
            <a:endParaRPr lang="de-DE" dirty="0" smtClean="0"/>
          </a:p>
        </p:txBody>
      </p:sp>
    </p:spTree>
    <p:extLst>
      <p:ext uri="{BB962C8B-B14F-4D97-AF65-F5344CB8AC3E}">
        <p14:creationId xmlns:p14="http://schemas.microsoft.com/office/powerpoint/2010/main" val="1980333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Scope</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8</a:t>
            </a:fld>
            <a:endParaRPr lang="en-GB" sz="1400" dirty="0"/>
          </a:p>
        </p:txBody>
      </p:sp>
      <p:sp>
        <p:nvSpPr>
          <p:cNvPr id="3" name="Textfeld 2"/>
          <p:cNvSpPr txBox="1"/>
          <p:nvPr/>
        </p:nvSpPr>
        <p:spPr>
          <a:xfrm>
            <a:off x="627303" y="1405465"/>
            <a:ext cx="7881697" cy="1015663"/>
          </a:xfrm>
          <a:prstGeom prst="rect">
            <a:avLst/>
          </a:prstGeom>
          <a:noFill/>
        </p:spPr>
        <p:txBody>
          <a:bodyPr wrap="square" rtlCol="0">
            <a:spAutoFit/>
          </a:bodyPr>
          <a:lstStyle/>
          <a:p>
            <a:pPr marL="342900" indent="-342900">
              <a:buFont typeface="Arial" panose="020B0604020202020204" pitchFamily="34" charset="0"/>
              <a:buChar char="•"/>
            </a:pPr>
            <a:endParaRPr lang="de-DE" dirty="0"/>
          </a:p>
          <a:p>
            <a:endParaRPr lang="de-DE" dirty="0"/>
          </a:p>
          <a:p>
            <a:endParaRPr lang="de-DE" dirty="0" smtClean="0"/>
          </a:p>
        </p:txBody>
      </p:sp>
      <p:sp>
        <p:nvSpPr>
          <p:cNvPr id="9" name="Textfeld 8"/>
          <p:cNvSpPr txBox="1"/>
          <p:nvPr/>
        </p:nvSpPr>
        <p:spPr>
          <a:xfrm>
            <a:off x="779701" y="1557865"/>
            <a:ext cx="7881697" cy="3477875"/>
          </a:xfrm>
          <a:prstGeom prst="rect">
            <a:avLst/>
          </a:prstGeom>
          <a:noFill/>
        </p:spPr>
        <p:txBody>
          <a:bodyPr wrap="square" rtlCol="0">
            <a:spAutoFit/>
          </a:bodyPr>
          <a:lstStyle/>
          <a:p>
            <a:pPr marL="342900" indent="-342900">
              <a:buFont typeface="Arial" panose="020B0604020202020204" pitchFamily="34" charset="0"/>
              <a:buChar char="•"/>
            </a:pPr>
            <a:r>
              <a:rPr lang="de-DE" dirty="0" smtClean="0"/>
              <a:t>Design </a:t>
            </a:r>
            <a:r>
              <a:rPr lang="de-DE" dirty="0" err="1" smtClean="0"/>
              <a:t>and</a:t>
            </a:r>
            <a:r>
              <a:rPr lang="de-DE" dirty="0" smtClean="0"/>
              <a:t> Implementation </a:t>
            </a:r>
            <a:r>
              <a:rPr lang="de-DE" dirty="0" err="1" smtClean="0"/>
              <a:t>of</a:t>
            </a:r>
            <a:r>
              <a:rPr lang="de-DE" dirty="0" smtClean="0"/>
              <a:t> a </a:t>
            </a:r>
            <a:r>
              <a:rPr lang="de-DE" dirty="0" err="1" smtClean="0"/>
              <a:t>wireless</a:t>
            </a:r>
            <a:r>
              <a:rPr lang="de-DE" dirty="0" smtClean="0"/>
              <a:t> </a:t>
            </a:r>
            <a:r>
              <a:rPr lang="de-DE" dirty="0" err="1" smtClean="0"/>
              <a:t>measurement</a:t>
            </a:r>
            <a:r>
              <a:rPr lang="de-DE" dirty="0" smtClean="0"/>
              <a:t> </a:t>
            </a:r>
            <a:r>
              <a:rPr lang="de-DE" dirty="0" err="1" smtClean="0"/>
              <a:t>system</a:t>
            </a:r>
            <a:r>
              <a:rPr lang="de-DE" dirty="0" smtClean="0"/>
              <a:t>  </a:t>
            </a:r>
            <a:r>
              <a:rPr lang="de-DE" dirty="0" err="1" smtClean="0"/>
              <a:t>capable</a:t>
            </a:r>
            <a:r>
              <a:rPr lang="de-DE" dirty="0" smtClean="0"/>
              <a:t> </a:t>
            </a:r>
            <a:r>
              <a:rPr lang="de-DE" dirty="0" err="1" smtClean="0"/>
              <a:t>of</a:t>
            </a:r>
            <a:r>
              <a:rPr lang="de-DE" dirty="0" smtClean="0"/>
              <a:t> real-time </a:t>
            </a:r>
            <a:r>
              <a:rPr lang="de-DE" dirty="0" err="1" smtClean="0"/>
              <a:t>data</a:t>
            </a:r>
            <a:r>
              <a:rPr lang="de-DE" dirty="0" smtClean="0"/>
              <a:t> </a:t>
            </a:r>
            <a:r>
              <a:rPr lang="de-DE" dirty="0" err="1" smtClean="0"/>
              <a:t>acquisition</a:t>
            </a:r>
            <a:r>
              <a:rPr lang="de-DE" dirty="0" smtClean="0"/>
              <a:t>, </a:t>
            </a:r>
            <a:r>
              <a:rPr lang="de-DE" dirty="0" err="1" smtClean="0"/>
              <a:t>based</a:t>
            </a:r>
            <a:r>
              <a:rPr lang="de-DE" dirty="0" smtClean="0"/>
              <a:t> on a </a:t>
            </a:r>
            <a:r>
              <a:rPr lang="de-DE" dirty="0" err="1" smtClean="0"/>
              <a:t>wrist-worn</a:t>
            </a:r>
            <a:r>
              <a:rPr lang="de-DE" dirty="0" smtClean="0"/>
              <a:t> </a:t>
            </a:r>
            <a:r>
              <a:rPr lang="de-DE" dirty="0" err="1" smtClean="0"/>
              <a:t>device</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Build</a:t>
            </a:r>
            <a:r>
              <a:rPr lang="de-DE" dirty="0" smtClean="0"/>
              <a:t> a </a:t>
            </a:r>
            <a:r>
              <a:rPr lang="de-DE" dirty="0" err="1" smtClean="0"/>
              <a:t>database</a:t>
            </a:r>
            <a:r>
              <a:rPr lang="de-DE" dirty="0" smtClean="0"/>
              <a:t> </a:t>
            </a:r>
            <a:r>
              <a:rPr lang="de-DE" dirty="0" err="1" smtClean="0"/>
              <a:t>for</a:t>
            </a:r>
            <a:r>
              <a:rPr lang="de-DE" dirty="0" smtClean="0"/>
              <a:t> </a:t>
            </a:r>
            <a:r>
              <a:rPr lang="de-DE" dirty="0" err="1" smtClean="0"/>
              <a:t>machine</a:t>
            </a:r>
            <a:r>
              <a:rPr lang="de-DE" dirty="0" smtClean="0"/>
              <a:t> </a:t>
            </a:r>
            <a:r>
              <a:rPr lang="de-DE" dirty="0" err="1" smtClean="0"/>
              <a:t>learning</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Evaluate</a:t>
            </a:r>
            <a:r>
              <a:rPr lang="de-DE" dirty="0" smtClean="0"/>
              <a:t> </a:t>
            </a:r>
            <a:r>
              <a:rPr lang="de-DE" dirty="0" err="1" smtClean="0"/>
              <a:t>system</a:t>
            </a:r>
            <a:r>
              <a:rPr lang="de-DE" dirty="0" smtClean="0"/>
              <a:t> </a:t>
            </a:r>
            <a:r>
              <a:rPr lang="de-DE" dirty="0" err="1" smtClean="0"/>
              <a:t>capabilities</a:t>
            </a:r>
            <a:r>
              <a:rPr lang="de-DE" dirty="0" smtClean="0"/>
              <a:t>  </a:t>
            </a:r>
            <a:r>
              <a:rPr lang="de-DE" dirty="0" err="1" smtClean="0"/>
              <a:t>based</a:t>
            </a:r>
            <a:r>
              <a:rPr lang="de-DE" dirty="0" smtClean="0"/>
              <a:t> on </a:t>
            </a:r>
            <a:r>
              <a:rPr lang="de-DE" dirty="0" err="1" smtClean="0"/>
              <a:t>the</a:t>
            </a:r>
            <a:r>
              <a:rPr lang="de-DE" dirty="0" smtClean="0"/>
              <a:t> </a:t>
            </a:r>
            <a:r>
              <a:rPr lang="de-DE" dirty="0" err="1" smtClean="0"/>
              <a:t>classification</a:t>
            </a:r>
            <a:r>
              <a:rPr lang="de-DE" dirty="0" smtClean="0"/>
              <a:t> </a:t>
            </a:r>
            <a:r>
              <a:rPr lang="de-DE" dirty="0" err="1" smtClean="0"/>
              <a:t>accuracy</a:t>
            </a:r>
            <a:r>
              <a:rPr lang="de-DE" dirty="0" smtClean="0"/>
              <a:t> </a:t>
            </a:r>
            <a:r>
              <a:rPr lang="de-DE" dirty="0" err="1" smtClean="0"/>
              <a:t>of</a:t>
            </a:r>
            <a:r>
              <a:rPr lang="de-DE" dirty="0" smtClean="0"/>
              <a:t> </a:t>
            </a:r>
            <a:r>
              <a:rPr lang="de-DE" dirty="0" err="1" smtClean="0"/>
              <a:t>selected</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algorithms</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smtClean="0"/>
          </a:p>
        </p:txBody>
      </p:sp>
    </p:spTree>
    <p:extLst>
      <p:ext uri="{BB962C8B-B14F-4D97-AF65-F5344CB8AC3E}">
        <p14:creationId xmlns:p14="http://schemas.microsoft.com/office/powerpoint/2010/main" val="426313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9</a:t>
            </a:fld>
            <a:endParaRPr lang="en-GB" sz="1400" dirty="0"/>
          </a:p>
        </p:txBody>
      </p:sp>
      <p:sp>
        <p:nvSpPr>
          <p:cNvPr id="3" name="Textfeld 2"/>
          <p:cNvSpPr txBox="1"/>
          <p:nvPr/>
        </p:nvSpPr>
        <p:spPr>
          <a:xfrm>
            <a:off x="627302" y="1405465"/>
            <a:ext cx="7881697" cy="2554545"/>
          </a:xfrm>
          <a:prstGeom prst="rect">
            <a:avLst/>
          </a:prstGeom>
          <a:noFill/>
        </p:spPr>
        <p:txBody>
          <a:bodyPr wrap="square" rtlCol="0">
            <a:spAutoFit/>
          </a:bodyPr>
          <a:lstStyle/>
          <a:p>
            <a:r>
              <a:rPr lang="de-DE" b="1" dirty="0" err="1" smtClean="0"/>
              <a:t>Empatica</a:t>
            </a:r>
            <a:r>
              <a:rPr lang="de-DE" b="1" dirty="0" smtClean="0"/>
              <a:t> E4 </a:t>
            </a:r>
            <a:r>
              <a:rPr lang="de-DE" b="1" dirty="0" err="1"/>
              <a:t>W</a:t>
            </a:r>
            <a:r>
              <a:rPr lang="de-DE" b="1" dirty="0" err="1" smtClean="0"/>
              <a:t>ristband</a:t>
            </a:r>
            <a:endParaRPr lang="de-DE" b="1" dirty="0" smtClean="0"/>
          </a:p>
          <a:p>
            <a:endParaRPr lang="de-DE" dirty="0" smtClean="0"/>
          </a:p>
          <a:p>
            <a:pPr marL="342900" indent="-342900">
              <a:buFont typeface="Arial" panose="020B0604020202020204" pitchFamily="34" charset="0"/>
              <a:buChar char="•"/>
            </a:pPr>
            <a:r>
              <a:rPr lang="de-DE" dirty="0" smtClean="0"/>
              <a:t>A </a:t>
            </a:r>
            <a:r>
              <a:rPr lang="de-DE" dirty="0" err="1" smtClean="0"/>
              <a:t>medical</a:t>
            </a:r>
            <a:r>
              <a:rPr lang="de-DE" dirty="0" smtClean="0"/>
              <a:t> grade </a:t>
            </a:r>
            <a:r>
              <a:rPr lang="de-DE" dirty="0" err="1" smtClean="0"/>
              <a:t>wearable</a:t>
            </a:r>
            <a:r>
              <a:rPr lang="de-DE" dirty="0" smtClean="0"/>
              <a:t> </a:t>
            </a:r>
            <a:r>
              <a:rPr lang="de-DE" dirty="0" err="1" smtClean="0"/>
              <a:t>for</a:t>
            </a:r>
            <a:r>
              <a:rPr lang="de-DE" dirty="0" smtClean="0"/>
              <a:t> real-time </a:t>
            </a:r>
            <a:r>
              <a:rPr lang="de-DE" dirty="0" err="1" smtClean="0"/>
              <a:t>data</a:t>
            </a:r>
            <a:r>
              <a:rPr lang="de-DE" dirty="0" smtClean="0"/>
              <a:t> </a:t>
            </a:r>
            <a:r>
              <a:rPr lang="de-DE" dirty="0" err="1" smtClean="0"/>
              <a:t>acquisition</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Capable</a:t>
            </a:r>
            <a:r>
              <a:rPr lang="de-DE" dirty="0" smtClean="0"/>
              <a:t> </a:t>
            </a:r>
            <a:r>
              <a:rPr lang="de-DE" dirty="0" err="1" smtClean="0"/>
              <a:t>of</a:t>
            </a:r>
            <a:r>
              <a:rPr lang="de-DE" dirty="0" smtClean="0"/>
              <a:t> </a:t>
            </a:r>
            <a:r>
              <a:rPr lang="de-DE" dirty="0" err="1" smtClean="0"/>
              <a:t>wireless</a:t>
            </a:r>
            <a:r>
              <a:rPr lang="de-DE" dirty="0" smtClean="0"/>
              <a:t> </a:t>
            </a:r>
            <a:r>
              <a:rPr lang="de-DE" dirty="0" err="1" smtClean="0"/>
              <a:t>data</a:t>
            </a:r>
            <a:r>
              <a:rPr lang="de-DE" dirty="0" smtClean="0"/>
              <a:t> </a:t>
            </a:r>
            <a:r>
              <a:rPr lang="de-DE" dirty="0" err="1" smtClean="0"/>
              <a:t>transmission</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Designed</a:t>
            </a:r>
            <a:r>
              <a:rPr lang="de-DE" dirty="0" smtClean="0"/>
              <a:t> </a:t>
            </a:r>
            <a:r>
              <a:rPr lang="de-DE" dirty="0" err="1" smtClean="0"/>
              <a:t>for</a:t>
            </a:r>
            <a:r>
              <a:rPr lang="de-DE" dirty="0" smtClean="0"/>
              <a:t> </a:t>
            </a:r>
            <a:r>
              <a:rPr lang="de-DE" dirty="0" err="1" smtClean="0"/>
              <a:t>daily</a:t>
            </a:r>
            <a:r>
              <a:rPr lang="de-DE" dirty="0" smtClean="0"/>
              <a:t> </a:t>
            </a:r>
            <a:r>
              <a:rPr lang="de-DE" dirty="0" err="1" smtClean="0"/>
              <a:t>life</a:t>
            </a:r>
            <a:r>
              <a:rPr lang="de-DE" dirty="0" smtClean="0"/>
              <a:t> </a:t>
            </a:r>
            <a:r>
              <a:rPr lang="de-DE" dirty="0" err="1" smtClean="0"/>
              <a:t>usage</a:t>
            </a:r>
            <a:endParaRPr lang="de-DE" dirty="0"/>
          </a:p>
          <a:p>
            <a:pPr marL="342900" indent="-342900">
              <a:buFont typeface="Arial" panose="020B0604020202020204" pitchFamily="34" charset="0"/>
              <a:buChar char="•"/>
            </a:pPr>
            <a:endParaRPr lang="de-DE"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49835">
            <a:off x="5921167" y="3780546"/>
            <a:ext cx="1801010" cy="2046309"/>
          </a:xfrm>
          <a:prstGeom prst="rect">
            <a:avLst/>
          </a:prstGeom>
        </p:spPr>
      </p:pic>
    </p:spTree>
    <p:extLst>
      <p:ext uri="{BB962C8B-B14F-4D97-AF65-F5344CB8AC3E}">
        <p14:creationId xmlns:p14="http://schemas.microsoft.com/office/powerpoint/2010/main" val="3710451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1">
  <a:themeElements>
    <a:clrScheme name="Prä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äsentation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ä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SNN_Unit_AKK</Template>
  <TotalTime>0</TotalTime>
  <Words>3158</Words>
  <Application>Microsoft Office PowerPoint</Application>
  <PresentationFormat>Bildschirmpräsentation (4:3)</PresentationFormat>
  <Paragraphs>553</Paragraphs>
  <Slides>45</Slides>
  <Notes>45</Notes>
  <HiddenSlides>1</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Präsentation1</vt:lpstr>
      <vt:lpstr>PowerPoint-Präsentation</vt:lpstr>
      <vt:lpstr>Outline</vt:lpstr>
      <vt:lpstr>Introduction</vt:lpstr>
      <vt:lpstr>Introduction</vt:lpstr>
      <vt:lpstr>Introduction</vt:lpstr>
      <vt:lpstr>Problem Analysis</vt:lpstr>
      <vt:lpstr>Goals</vt:lpstr>
      <vt:lpstr>Scope</vt:lpstr>
      <vt:lpstr>Materials &amp; Methods</vt:lpstr>
      <vt:lpstr>Materials &amp; Methods</vt:lpstr>
      <vt:lpstr>Materials &amp; Methods</vt:lpstr>
      <vt:lpstr>Materials &amp; Methods</vt:lpstr>
      <vt:lpstr>Materials &amp; Methods</vt:lpstr>
      <vt:lpstr>Materials &amp; Methods</vt:lpstr>
      <vt:lpstr>Materials &amp; Methods</vt:lpstr>
      <vt:lpstr>Signal Processing &amp; Analysis</vt:lpstr>
      <vt:lpstr>BVP Peak Detection </vt:lpstr>
      <vt:lpstr>BVP Peak Detection </vt:lpstr>
      <vt:lpstr>BVP Peak Detection </vt:lpstr>
      <vt:lpstr>BVP Peak Detection </vt:lpstr>
      <vt:lpstr>BVP Peak Detection </vt:lpstr>
      <vt:lpstr>BVP Peak Detection</vt:lpstr>
      <vt:lpstr>BVP Peak Detection</vt:lpstr>
      <vt:lpstr>BVP Peak Detection </vt:lpstr>
      <vt:lpstr>Editing Process</vt:lpstr>
      <vt:lpstr>Editing Process</vt:lpstr>
      <vt:lpstr>Editing Process</vt:lpstr>
      <vt:lpstr>Editing Process</vt:lpstr>
      <vt:lpstr>Editing Process</vt:lpstr>
      <vt:lpstr>Editing Process</vt:lpstr>
      <vt:lpstr>Feature Selection</vt:lpstr>
      <vt:lpstr>Feature Selection</vt:lpstr>
      <vt:lpstr>Feature Selection</vt:lpstr>
      <vt:lpstr>Data Interpretation</vt:lpstr>
      <vt:lpstr>Data Interpretation</vt:lpstr>
      <vt:lpstr>Data Interpretation</vt:lpstr>
      <vt:lpstr>Data Interpretation</vt:lpstr>
      <vt:lpstr>Data Interpretation</vt:lpstr>
      <vt:lpstr>Results</vt:lpstr>
      <vt:lpstr>Results</vt:lpstr>
      <vt:lpstr>Conclusion &amp; Future Work</vt:lpstr>
      <vt:lpstr>Conclusion &amp; Future Work</vt:lpstr>
      <vt:lpstr>References</vt:lpstr>
      <vt:lpstr>References</vt:lpstr>
      <vt:lpstr>PowerPoint-Präsentation</vt:lpstr>
    </vt:vector>
  </TitlesOfParts>
  <Company>CDB-Unit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Daniel J. Strauss</dc:creator>
  <cp:lastModifiedBy>Dominik</cp:lastModifiedBy>
  <cp:revision>1362</cp:revision>
  <dcterms:created xsi:type="dcterms:W3CDTF">2010-08-06T11:19:21Z</dcterms:created>
  <dcterms:modified xsi:type="dcterms:W3CDTF">2020-01-23T15:11:40Z</dcterms:modified>
</cp:coreProperties>
</file>