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6" r:id="rId2"/>
    <p:sldId id="334" r:id="rId3"/>
    <p:sldId id="335" r:id="rId4"/>
    <p:sldId id="337" r:id="rId5"/>
    <p:sldId id="338" r:id="rId6"/>
    <p:sldId id="339" r:id="rId7"/>
    <p:sldId id="341" r:id="rId8"/>
    <p:sldId id="342" r:id="rId9"/>
    <p:sldId id="343" r:id="rId10"/>
    <p:sldId id="344" r:id="rId11"/>
    <p:sldId id="345" r:id="rId12"/>
    <p:sldId id="346" r:id="rId13"/>
    <p:sldId id="347" r:id="rId14"/>
    <p:sldId id="348" r:id="rId15"/>
    <p:sldId id="349" r:id="rId16"/>
    <p:sldId id="350" r:id="rId17"/>
    <p:sldId id="351" r:id="rId18"/>
    <p:sldId id="352" r:id="rId19"/>
    <p:sldId id="353" r:id="rId20"/>
    <p:sldId id="354" r:id="rId21"/>
    <p:sldId id="358" r:id="rId22"/>
    <p:sldId id="356" r:id="rId23"/>
    <p:sldId id="355" r:id="rId24"/>
    <p:sldId id="357" r:id="rId25"/>
    <p:sldId id="360" r:id="rId26"/>
    <p:sldId id="359" r:id="rId27"/>
    <p:sldId id="361" r:id="rId28"/>
    <p:sldId id="362" r:id="rId29"/>
    <p:sldId id="363" r:id="rId30"/>
    <p:sldId id="336" r:id="rId31"/>
    <p:sldId id="333" r:id="rId32"/>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1C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89140" autoAdjust="0"/>
  </p:normalViewPr>
  <p:slideViewPr>
    <p:cSldViewPr>
      <p:cViewPr>
        <p:scale>
          <a:sx n="118" d="100"/>
          <a:sy n="118" d="100"/>
        </p:scale>
        <p:origin x="-1614" y="72"/>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9E5730D-2E73-4F6E-AC4F-02B34FF65D79}" type="datetimeFigureOut">
              <a:rPr lang="en-US" smtClean="0"/>
              <a:t>1/8/2018</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80AE3C-EB26-4475-8A72-2419B8B0F041}" type="slidenum">
              <a:rPr lang="en-US" smtClean="0"/>
              <a:t>‹Nr.›</a:t>
            </a:fld>
            <a:endParaRPr lang="en-US"/>
          </a:p>
        </p:txBody>
      </p:sp>
    </p:spTree>
    <p:extLst>
      <p:ext uri="{BB962C8B-B14F-4D97-AF65-F5344CB8AC3E}">
        <p14:creationId xmlns:p14="http://schemas.microsoft.com/office/powerpoint/2010/main" val="333832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e.wikipedia.org/wiki/Operante_Konditionierun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flexikon.doccheck.com/de/Klaustrophobie"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flexikon.doccheck.com/de/Lebensqualit%C3%A4t"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Einleitung</a:t>
            </a:r>
            <a:endParaRPr lang="de-DE" baseline="0" dirty="0" smtClean="0"/>
          </a:p>
          <a:p>
            <a:r>
              <a:rPr lang="de-DE" baseline="0" dirty="0" smtClean="0"/>
              <a:t>- Thema VR -&gt; Head-</a:t>
            </a:r>
            <a:r>
              <a:rPr lang="de-DE" baseline="0" dirty="0" err="1" smtClean="0"/>
              <a:t>Mounted</a:t>
            </a:r>
            <a:r>
              <a:rPr lang="de-DE" baseline="0" dirty="0" smtClean="0"/>
              <a:t> Display</a:t>
            </a:r>
          </a:p>
          <a:p>
            <a:pPr marL="171450" indent="-171450">
              <a:buFontTx/>
              <a:buChar char="-"/>
            </a:pPr>
            <a:r>
              <a:rPr lang="de-DE" baseline="0" dirty="0" smtClean="0"/>
              <a:t>Funktionsweise HTC Vive, </a:t>
            </a:r>
            <a:r>
              <a:rPr lang="de-DE" baseline="0" dirty="0" err="1" smtClean="0"/>
              <a:t>Lighthouse,Specs</a:t>
            </a:r>
            <a:endParaRPr lang="de-DE" baseline="0" dirty="0" smtClean="0"/>
          </a:p>
          <a:p>
            <a:pPr marL="171450" indent="-171450">
              <a:buFontTx/>
              <a:buChar char="-"/>
            </a:pPr>
            <a:r>
              <a:rPr lang="de-DE" baseline="0" dirty="0" smtClean="0"/>
              <a:t>Überleitung zum Einsatz dieser Technologie</a:t>
            </a:r>
          </a:p>
          <a:p>
            <a:pPr marL="171450" indent="-171450">
              <a:buFontTx/>
              <a:buChar char="-"/>
            </a:pPr>
            <a:endParaRPr lang="de-DE" baseline="0" dirty="0" smtClean="0"/>
          </a:p>
          <a:p>
            <a:pPr marL="0" indent="0">
              <a:buFontTx/>
              <a:buNone/>
            </a:pPr>
            <a:r>
              <a:rPr lang="de-DE" baseline="0" dirty="0" smtClean="0"/>
              <a:t>VR </a:t>
            </a:r>
            <a:r>
              <a:rPr lang="de-DE" baseline="0" dirty="0" err="1" smtClean="0"/>
              <a:t>Freifeld</a:t>
            </a:r>
            <a:endParaRPr lang="de-DE" baseline="0" dirty="0" smtClean="0"/>
          </a:p>
          <a:p>
            <a:pPr marL="171450" indent="-171450">
              <a:buFontTx/>
              <a:buChar char="-"/>
            </a:pPr>
            <a:r>
              <a:rPr lang="de-DE" baseline="0" dirty="0" smtClean="0"/>
              <a:t>Als erstes Projekt mit VR </a:t>
            </a:r>
          </a:p>
          <a:p>
            <a:pPr marL="171450" indent="-171450">
              <a:buFontTx/>
              <a:buChar char="-"/>
            </a:pPr>
            <a:endParaRPr lang="de-DE" baseline="0" dirty="0" smtClean="0"/>
          </a:p>
          <a:p>
            <a:pPr marL="0" indent="0">
              <a:buFontTx/>
              <a:buNone/>
            </a:pPr>
            <a:r>
              <a:rPr lang="de-DE" baseline="0" dirty="0" smtClean="0"/>
              <a:t>VR Studie </a:t>
            </a:r>
            <a:r>
              <a:rPr lang="de-DE" baseline="0" dirty="0" err="1" smtClean="0"/>
              <a:t>Akrophobie</a:t>
            </a:r>
            <a:endParaRPr lang="de-DE" baseline="0" dirty="0" smtClean="0"/>
          </a:p>
          <a:p>
            <a:pPr marL="0" indent="0">
              <a:buFontTx/>
              <a:buNone/>
            </a:pPr>
            <a:r>
              <a:rPr lang="de-DE" baseline="0" dirty="0" smtClean="0"/>
              <a:t>- Grundlagen </a:t>
            </a:r>
            <a:r>
              <a:rPr lang="de-DE" baseline="0" dirty="0" err="1" smtClean="0"/>
              <a:t>Akrophobie</a:t>
            </a:r>
            <a:r>
              <a:rPr lang="de-DE" baseline="0" dirty="0" smtClean="0"/>
              <a:t> ( </a:t>
            </a:r>
            <a:r>
              <a:rPr lang="de-DE" baseline="0" dirty="0" err="1" smtClean="0"/>
              <a:t>Def</a:t>
            </a:r>
            <a:r>
              <a:rPr lang="de-DE" baseline="0" dirty="0" smtClean="0"/>
              <a:t>., Auslöser, Behandlung)</a:t>
            </a:r>
          </a:p>
          <a:p>
            <a:pPr marL="171450" indent="-171450">
              <a:buFontTx/>
              <a:buChar char="-"/>
            </a:pPr>
            <a:r>
              <a:rPr lang="de-DE" baseline="0" dirty="0" smtClean="0"/>
              <a:t>VR gesteuerte </a:t>
            </a:r>
            <a:r>
              <a:rPr lang="de-DE" baseline="0" dirty="0" err="1" smtClean="0"/>
              <a:t>Exposure</a:t>
            </a:r>
            <a:r>
              <a:rPr lang="de-DE" baseline="0" dirty="0" smtClean="0"/>
              <a:t> Therapie</a:t>
            </a:r>
          </a:p>
          <a:p>
            <a:pPr marL="171450" indent="-171450">
              <a:buFontTx/>
              <a:buChar char="-"/>
            </a:pPr>
            <a:r>
              <a:rPr lang="de-DE" baseline="0" dirty="0" smtClean="0"/>
              <a:t>VR </a:t>
            </a:r>
            <a:r>
              <a:rPr lang="de-DE" baseline="0" dirty="0" err="1" smtClean="0"/>
              <a:t>auto</a:t>
            </a:r>
            <a:r>
              <a:rPr lang="de-DE" baseline="0" dirty="0" smtClean="0"/>
              <a:t> </a:t>
            </a:r>
            <a:r>
              <a:rPr lang="de-DE" baseline="0" dirty="0" err="1" smtClean="0"/>
              <a:t>mode</a:t>
            </a:r>
            <a:r>
              <a:rPr lang="de-DE" baseline="0" dirty="0" smtClean="0"/>
              <a:t> oder </a:t>
            </a:r>
            <a:r>
              <a:rPr lang="de-DE" baseline="0" dirty="0" err="1" smtClean="0"/>
              <a:t>physician</a:t>
            </a:r>
            <a:r>
              <a:rPr lang="de-DE" baseline="0" dirty="0" smtClean="0"/>
              <a:t> ( Implementation als meine Aufgabe ) </a:t>
            </a:r>
          </a:p>
          <a:p>
            <a:pPr marL="0" indent="0">
              <a:buFontTx/>
              <a:buNone/>
            </a:pPr>
            <a:r>
              <a:rPr lang="de-DE" baseline="0" dirty="0" smtClean="0"/>
              <a:t>-  Zukünftige Arbeit: Steuerungsmodul in form von </a:t>
            </a:r>
            <a:r>
              <a:rPr lang="de-DE" baseline="0" dirty="0" err="1" smtClean="0"/>
              <a:t>App,Probandenstudie</a:t>
            </a:r>
            <a:r>
              <a:rPr lang="de-DE" baseline="0" dirty="0" smtClean="0"/>
              <a:t> </a:t>
            </a:r>
          </a:p>
          <a:p>
            <a:pPr marL="171450" indent="-171450">
              <a:buFontTx/>
              <a:buChar char="-"/>
            </a:pPr>
            <a:r>
              <a:rPr lang="de-DE" baseline="0" dirty="0" smtClean="0"/>
              <a:t> </a:t>
            </a:r>
          </a:p>
        </p:txBody>
      </p:sp>
      <p:sp>
        <p:nvSpPr>
          <p:cNvPr id="4" name="Foliennummernplatzhalter 3"/>
          <p:cNvSpPr>
            <a:spLocks noGrp="1"/>
          </p:cNvSpPr>
          <p:nvPr>
            <p:ph type="sldNum" sz="quarter" idx="10"/>
          </p:nvPr>
        </p:nvSpPr>
        <p:spPr/>
        <p:txBody>
          <a:bodyPr/>
          <a:lstStyle/>
          <a:p>
            <a:fld id="{E780AE3C-EB26-4475-8A72-2419B8B0F041}" type="slidenum">
              <a:rPr lang="en-US" smtClean="0"/>
              <a:t>1</a:t>
            </a:fld>
            <a:endParaRPr lang="en-US"/>
          </a:p>
        </p:txBody>
      </p:sp>
    </p:spTree>
    <p:extLst>
      <p:ext uri="{BB962C8B-B14F-4D97-AF65-F5344CB8AC3E}">
        <p14:creationId xmlns:p14="http://schemas.microsoft.com/office/powerpoint/2010/main" val="1511001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10</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11</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12</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13</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14</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15</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16</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17</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18</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19</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Bestandteile eines VR Systems</a:t>
            </a:r>
          </a:p>
          <a:p>
            <a:endParaRPr lang="de-DE" dirty="0" smtClean="0"/>
          </a:p>
          <a:p>
            <a:pPr marL="171450" indent="-171450">
              <a:buFontTx/>
              <a:buChar char="-"/>
            </a:pPr>
            <a:r>
              <a:rPr lang="de-DE" baseline="0" dirty="0" err="1" smtClean="0"/>
              <a:t>Sensory</a:t>
            </a:r>
            <a:r>
              <a:rPr lang="de-DE" baseline="0" dirty="0" smtClean="0"/>
              <a:t> </a:t>
            </a:r>
            <a:r>
              <a:rPr lang="de-DE" baseline="0" dirty="0" err="1" smtClean="0"/>
              <a:t>output</a:t>
            </a:r>
            <a:r>
              <a:rPr lang="de-DE" baseline="0" dirty="0" smtClean="0"/>
              <a:t> </a:t>
            </a:r>
            <a:r>
              <a:rPr lang="de-DE" baseline="0" dirty="0" err="1" smtClean="0"/>
              <a:t>devices</a:t>
            </a:r>
            <a:r>
              <a:rPr lang="de-DE" baseline="0" dirty="0" smtClean="0"/>
              <a:t> (</a:t>
            </a:r>
            <a:r>
              <a:rPr lang="de-DE" baseline="0" dirty="0" err="1" smtClean="0"/>
              <a:t>displays</a:t>
            </a:r>
            <a:r>
              <a:rPr lang="de-DE" baseline="0" dirty="0" smtClean="0"/>
              <a:t>) 	--- </a:t>
            </a:r>
            <a:r>
              <a:rPr lang="de-DE" baseline="0" dirty="0" err="1" smtClean="0"/>
              <a:t>deliver</a:t>
            </a:r>
            <a:r>
              <a:rPr lang="de-DE" baseline="0" dirty="0" smtClean="0"/>
              <a:t> </a:t>
            </a:r>
            <a:r>
              <a:rPr lang="de-DE" baseline="0" dirty="0" err="1" smtClean="0"/>
              <a:t>stimulation</a:t>
            </a:r>
            <a:endParaRPr lang="de-DE" baseline="0" dirty="0" smtClean="0"/>
          </a:p>
          <a:p>
            <a:pPr marL="171450" indent="-171450">
              <a:buFontTx/>
              <a:buChar char="-"/>
            </a:pPr>
            <a:r>
              <a:rPr lang="de-DE" baseline="0" dirty="0" smtClean="0"/>
              <a:t>Sensors 			--- </a:t>
            </a:r>
            <a:r>
              <a:rPr lang="de-DE" baseline="0" dirty="0" err="1" smtClean="0"/>
              <a:t>detect</a:t>
            </a:r>
            <a:r>
              <a:rPr lang="de-DE" baseline="0" dirty="0" smtClean="0"/>
              <a:t> </a:t>
            </a:r>
            <a:r>
              <a:rPr lang="de-DE" baseline="0" dirty="0" err="1" smtClean="0"/>
              <a:t>users</a:t>
            </a:r>
            <a:r>
              <a:rPr lang="de-DE" baseline="0" dirty="0" smtClean="0"/>
              <a:t> </a:t>
            </a:r>
            <a:r>
              <a:rPr lang="de-DE" baseline="0" dirty="0" err="1" smtClean="0"/>
              <a:t>action</a:t>
            </a:r>
            <a:endParaRPr lang="de-DE" baseline="0" dirty="0" smtClean="0"/>
          </a:p>
          <a:p>
            <a:pPr marL="171450" indent="-171450">
              <a:buFontTx/>
              <a:buChar char="-"/>
            </a:pPr>
            <a:r>
              <a:rPr lang="de-DE" baseline="0" dirty="0" smtClean="0"/>
              <a:t>Computer			--- </a:t>
            </a:r>
            <a:r>
              <a:rPr lang="de-DE" baseline="0" dirty="0" err="1" smtClean="0"/>
              <a:t>process</a:t>
            </a:r>
            <a:r>
              <a:rPr lang="de-DE" baseline="0" dirty="0" smtClean="0"/>
              <a:t> </a:t>
            </a:r>
            <a:r>
              <a:rPr lang="de-DE" baseline="0" dirty="0" err="1" smtClean="0"/>
              <a:t>user</a:t>
            </a:r>
            <a:r>
              <a:rPr lang="de-DE" baseline="0" dirty="0" smtClean="0"/>
              <a:t> </a:t>
            </a:r>
            <a:r>
              <a:rPr lang="de-DE" baseline="0" dirty="0" err="1" smtClean="0"/>
              <a:t>action</a:t>
            </a:r>
            <a:r>
              <a:rPr lang="de-DE" baseline="0" dirty="0" smtClean="0"/>
              <a:t> </a:t>
            </a:r>
            <a:r>
              <a:rPr lang="de-DE" baseline="0" dirty="0" err="1" smtClean="0"/>
              <a:t>and</a:t>
            </a:r>
            <a:r>
              <a:rPr lang="de-DE" baseline="0" dirty="0" smtClean="0"/>
              <a:t> </a:t>
            </a:r>
            <a:r>
              <a:rPr lang="de-DE" baseline="0" dirty="0" err="1" smtClean="0"/>
              <a:t>generate</a:t>
            </a:r>
            <a:r>
              <a:rPr lang="de-DE" baseline="0" dirty="0" smtClean="0"/>
              <a:t> </a:t>
            </a:r>
            <a:r>
              <a:rPr lang="de-DE" baseline="0" dirty="0" err="1" smtClean="0"/>
              <a:t>display</a:t>
            </a:r>
            <a:r>
              <a:rPr lang="de-DE" baseline="0" dirty="0" smtClean="0"/>
              <a:t> </a:t>
            </a:r>
            <a:r>
              <a:rPr lang="de-DE" baseline="0" dirty="0" err="1" smtClean="0"/>
              <a:t>output</a:t>
            </a:r>
            <a:endParaRPr lang="de-DE" baseline="0" dirty="0" smtClean="0"/>
          </a:p>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2</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20</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371600" lvl="3" indent="0">
              <a:buFontTx/>
              <a:buNone/>
            </a:pPr>
            <a:r>
              <a:rPr lang="de-DE" dirty="0" smtClean="0"/>
              <a:t>1</a:t>
            </a:r>
            <a:r>
              <a:rPr lang="de-DE" baseline="0" dirty="0" smtClean="0"/>
              <a:t>:</a:t>
            </a:r>
            <a:r>
              <a:rPr lang="de-DE" dirty="0" smtClean="0"/>
              <a:t>https://books.google.de/</a:t>
            </a:r>
            <a:r>
              <a:rPr lang="de-DE" dirty="0" err="1" smtClean="0"/>
              <a:t>books?id</a:t>
            </a:r>
            <a:r>
              <a:rPr lang="de-DE" dirty="0" smtClean="0"/>
              <a:t>=</a:t>
            </a:r>
            <a:r>
              <a:rPr lang="de-DE" dirty="0" err="1" smtClean="0"/>
              <a:t>oxgjBAAAQBAJ&amp;pg</a:t>
            </a:r>
            <a:r>
              <a:rPr lang="de-DE" dirty="0" smtClean="0"/>
              <a:t>=PA78&amp;dq=</a:t>
            </a:r>
            <a:r>
              <a:rPr lang="de-DE" dirty="0" err="1" smtClean="0"/>
              <a:t>definition+phobie+psychologie&amp;hl</a:t>
            </a:r>
            <a:r>
              <a:rPr lang="de-DE" dirty="0" smtClean="0"/>
              <a:t>=</a:t>
            </a:r>
            <a:r>
              <a:rPr lang="de-DE" dirty="0" err="1" smtClean="0"/>
              <a:t>de&amp;sa</a:t>
            </a:r>
            <a:r>
              <a:rPr lang="de-DE" dirty="0" smtClean="0"/>
              <a:t>=</a:t>
            </a:r>
            <a:r>
              <a:rPr lang="de-DE" dirty="0" err="1" smtClean="0"/>
              <a:t>X&amp;ved</a:t>
            </a:r>
            <a:r>
              <a:rPr lang="de-DE" dirty="0" smtClean="0"/>
              <a:t>=0ahUKEwiw6NPEzsXYAhUD2KQKHRgoABMQ6AEILDAB#v=</a:t>
            </a:r>
            <a:r>
              <a:rPr lang="de-DE" dirty="0" err="1" smtClean="0"/>
              <a:t>onepage&amp;q</a:t>
            </a:r>
            <a:r>
              <a:rPr lang="de-DE" dirty="0" smtClean="0"/>
              <a:t>=definition%20phobie%20psychologie&amp;f=</a:t>
            </a:r>
            <a:r>
              <a:rPr lang="de-DE" dirty="0" err="1" smtClean="0"/>
              <a:t>false</a:t>
            </a:r>
            <a:endParaRPr lang="de-DE" dirty="0" smtClean="0"/>
          </a:p>
          <a:p>
            <a:pPr marL="1371600" lvl="3" indent="0">
              <a:buFontTx/>
              <a:buNone/>
            </a:pPr>
            <a:endParaRPr lang="de-DE" dirty="0" smtClean="0"/>
          </a:p>
          <a:p>
            <a:pPr marL="1371600" lvl="3" indent="0">
              <a:buFontTx/>
              <a:buNone/>
            </a:pPr>
            <a:r>
              <a:rPr lang="de-DE" dirty="0" smtClean="0"/>
              <a:t>2: https://books.google.de/books?id=ckAjBgAAQBAJ&amp;pg=PA1241&amp;dq=spezifische+Phobien+H%C3%A4ufigkeitsverteilung&amp;hl=de&amp;sa=X&amp;ved=0ahUKEwiJiNPHycXYAhWD-qQKHdOKBhgQ6AEILTAB#v=onepage&amp;q=spezifische%20Phobien%20H%C3%A4ufigkeitsverteilung&amp;f=false</a:t>
            </a:r>
          </a:p>
        </p:txBody>
      </p:sp>
      <p:sp>
        <p:nvSpPr>
          <p:cNvPr id="4" name="Foliennummernplatzhalter 3"/>
          <p:cNvSpPr>
            <a:spLocks noGrp="1"/>
          </p:cNvSpPr>
          <p:nvPr>
            <p:ph type="sldNum" sz="quarter" idx="10"/>
          </p:nvPr>
        </p:nvSpPr>
        <p:spPr/>
        <p:txBody>
          <a:bodyPr/>
          <a:lstStyle/>
          <a:p>
            <a:fld id="{E780AE3C-EB26-4475-8A72-2419B8B0F041}" type="slidenum">
              <a:rPr lang="en-US" smtClean="0"/>
              <a:t>21</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Zweifaktorenmodell der Entstehung von Angst und Vermeidung nach</a:t>
            </a:r>
          </a:p>
          <a:p>
            <a:pPr marL="171450" indent="-171450">
              <a:buFontTx/>
              <a:buChar char="-"/>
            </a:pPr>
            <a:r>
              <a:rPr lang="de-DE" dirty="0" err="1" smtClean="0"/>
              <a:t>Mowrer</a:t>
            </a:r>
            <a:r>
              <a:rPr lang="de-DE" dirty="0" smtClean="0"/>
              <a:t> (1947)</a:t>
            </a:r>
          </a:p>
          <a:p>
            <a:pPr marL="171450" indent="-171450">
              <a:buFontTx/>
              <a:buChar char="-"/>
            </a:pPr>
            <a:endParaRPr lang="de-DE" dirty="0" smtClean="0"/>
          </a:p>
          <a:p>
            <a:pPr marL="171450" indent="-171450">
              <a:buFontTx/>
              <a:buChar char="-"/>
            </a:pPr>
            <a:endParaRPr lang="de-DE" dirty="0" smtClean="0"/>
          </a:p>
          <a:p>
            <a:pPr marL="171450" indent="-171450">
              <a:buFontTx/>
              <a:buChar char="-"/>
            </a:pPr>
            <a:r>
              <a:rPr lang="de-DE" dirty="0" smtClean="0"/>
              <a:t>Kontingenz (Lerntheorie), unmittelbare und regelmäßige Konsequenz auf Verhalten, siehe </a:t>
            </a:r>
            <a:r>
              <a:rPr lang="de-DE" dirty="0" smtClean="0">
                <a:hlinkClick r:id="rId3" tooltip="Operante Konditionierung"/>
              </a:rPr>
              <a:t>Operante Konditionierung</a:t>
            </a:r>
            <a:endParaRPr lang="de-DE" dirty="0" smtClean="0"/>
          </a:p>
          <a:p>
            <a:pPr marL="171450" indent="-171450">
              <a:buFontTx/>
              <a:buChar char="-"/>
            </a:pPr>
            <a:endParaRPr lang="de-DE" dirty="0" smtClean="0"/>
          </a:p>
          <a:p>
            <a:pPr marL="171450" indent="-171450">
              <a:buFontTx/>
              <a:buChar char="-"/>
            </a:pPr>
            <a:endParaRPr lang="de-DE" dirty="0" smtClean="0"/>
          </a:p>
          <a:p>
            <a:pPr marL="171450" indent="-171450">
              <a:buFontTx/>
              <a:buChar char="-"/>
            </a:pPr>
            <a:r>
              <a:rPr lang="de-DE" dirty="0" smtClean="0"/>
              <a:t>Unbedingter Stimulus: extremes Angsterlebnis auf einen unbedingten Stimulus (UCS)    Bsp. Autounfall</a:t>
            </a:r>
          </a:p>
          <a:p>
            <a:pPr marL="171450" indent="-171450">
              <a:buFontTx/>
              <a:buChar char="-"/>
            </a:pPr>
            <a:r>
              <a:rPr lang="de-DE" dirty="0" smtClean="0"/>
              <a:t>Unbedingte Reaktion:</a:t>
            </a:r>
            <a:r>
              <a:rPr lang="de-DE" baseline="0" dirty="0" smtClean="0"/>
              <a:t> unbedingte Reaktion (UCR) mit typischen Symptomen einer Panik</a:t>
            </a:r>
          </a:p>
          <a:p>
            <a:pPr marL="171450" indent="-171450">
              <a:buFontTx/>
              <a:buChar char="-"/>
            </a:pPr>
            <a:r>
              <a:rPr lang="de-DE" baseline="0" dirty="0" err="1" smtClean="0"/>
              <a:t>Phobophobie</a:t>
            </a:r>
            <a:r>
              <a:rPr lang="de-DE" baseline="0" dirty="0" smtClean="0"/>
              <a:t> : Phase erhöhter </a:t>
            </a:r>
            <a:r>
              <a:rPr lang="de-DE" baseline="0" dirty="0" err="1" smtClean="0"/>
              <a:t>Angsbereitschaft,Angst</a:t>
            </a:r>
            <a:r>
              <a:rPr lang="de-DE" baseline="0" dirty="0" smtClean="0"/>
              <a:t> vor der Angst</a:t>
            </a:r>
          </a:p>
          <a:p>
            <a:pPr marL="171450" indent="-171450">
              <a:buFontTx/>
              <a:buChar char="-"/>
            </a:pPr>
            <a:r>
              <a:rPr lang="de-DE" baseline="0" dirty="0" smtClean="0"/>
              <a:t>Vermeidung möglicher Auslöser:  Angstvermeidung, negative Verstärkung durch Aufrechterhalten des Vermeidungsverhaltens, Verstärkung der Angstreaktion bei gleicher </a:t>
            </a:r>
            <a:r>
              <a:rPr lang="de-DE" baseline="0" dirty="0" err="1" smtClean="0"/>
              <a:t>Stimulusstärke</a:t>
            </a:r>
            <a:endParaRPr lang="de-DE" baseline="0" dirty="0" smtClean="0"/>
          </a:p>
          <a:p>
            <a:pPr marL="171450" indent="-171450">
              <a:buFontTx/>
              <a:buChar char="-"/>
            </a:pPr>
            <a:r>
              <a:rPr lang="de-DE" baseline="0" dirty="0" smtClean="0"/>
              <a:t>Angstgeneralisierung: Auslösende Reize bekommen immer mehr abstand zum UCS ( Unfall -&gt; die Unfallstrecke -&gt;  Auto fahren -&gt; Haus verlassen)</a:t>
            </a:r>
          </a:p>
          <a:p>
            <a:pPr marL="171450" indent="-171450">
              <a:buFontTx/>
              <a:buChar char="-"/>
            </a:pPr>
            <a:r>
              <a:rPr lang="de-DE" baseline="0" dirty="0" smtClean="0"/>
              <a:t>Lebensumstellung</a:t>
            </a:r>
          </a:p>
        </p:txBody>
      </p:sp>
      <p:sp>
        <p:nvSpPr>
          <p:cNvPr id="4" name="Foliennummernplatzhalter 3"/>
          <p:cNvSpPr>
            <a:spLocks noGrp="1"/>
          </p:cNvSpPr>
          <p:nvPr>
            <p:ph type="sldNum" sz="quarter" idx="10"/>
          </p:nvPr>
        </p:nvSpPr>
        <p:spPr/>
        <p:txBody>
          <a:bodyPr/>
          <a:lstStyle/>
          <a:p>
            <a:fld id="{E780AE3C-EB26-4475-8A72-2419B8B0F041}" type="slidenum">
              <a:rPr lang="en-US" smtClean="0"/>
              <a:t>22</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In der Psychologie bezeichnet Kognition die mentalen Prozesse und Strukturen eines Individuums wie Gedanken, Meinungen, Einstellungen, Urteile, Wünsche und Absichten. Kognitionen können als Informationsverarbeitungsprozesse verstanden werden, in denen Neues gelernt und Wissen verarbeitet wird, z. B. in Bezug auf Denken und Problemlösung. Im Leistungssport und anderen Wettkampfdisziplinen wie dem Schnelllesen oder dem Tastschreiben, bei dem Anschläge pro Minute gemessen werden, spielt die Informationsverarbeitungsgeschwindigkeit eine besondere Rolle.</a:t>
            </a: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23</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Konfrontationstherapie gehört zu den effektivsten Therapieformen (</a:t>
            </a:r>
            <a:r>
              <a:rPr lang="de-DE" sz="1200" kern="1200" dirty="0" err="1" smtClean="0">
                <a:solidFill>
                  <a:schemeClr val="tx1"/>
                </a:solidFill>
                <a:latin typeface="+mn-lt"/>
                <a:ea typeface="+mn-ea"/>
                <a:cs typeface="+mn-cs"/>
              </a:rPr>
              <a:t>Wolitzky</a:t>
            </a:r>
            <a:r>
              <a:rPr lang="de-DE" sz="1200" kern="1200" dirty="0" smtClean="0">
                <a:solidFill>
                  <a:schemeClr val="tx1"/>
                </a:solidFill>
                <a:latin typeface="+mn-lt"/>
                <a:ea typeface="+mn-ea"/>
                <a:cs typeface="+mn-cs"/>
              </a:rPr>
              <a:t>-Taylor 2008)</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smtClean="0">
                <a:solidFill>
                  <a:schemeClr val="tx1"/>
                </a:solidFill>
                <a:latin typeface="+mn-lt"/>
                <a:ea typeface="+mn-ea"/>
                <a:cs typeface="+mn-cs"/>
              </a:rPr>
              <a:t>Spezifische Phobien gehören zu den am besten behandelbaren </a:t>
            </a:r>
            <a:r>
              <a:rPr lang="en-US" b="1" dirty="0" smtClean="0"/>
              <a:t>(Overcoming Fear of Heights: How to Conquer Acrophobia and Live a Life Without Limits , Antony,</a:t>
            </a:r>
            <a:r>
              <a:rPr lang="en-US" b="1" baseline="0" dirty="0" smtClean="0"/>
              <a:t> M. , </a:t>
            </a:r>
            <a:r>
              <a:rPr lang="en-US" b="1" baseline="0" dirty="0" err="1" smtClean="0"/>
              <a:t>Rowa</a:t>
            </a:r>
            <a:r>
              <a:rPr lang="en-US" b="1" baseline="0" dirty="0" smtClean="0"/>
              <a:t>, K.)</a:t>
            </a:r>
            <a:endParaRPr lang="en-US" b="1" dirty="0" smtClean="0"/>
          </a:p>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24</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Vorreiter der "</a:t>
            </a:r>
            <a:r>
              <a:rPr lang="de-DE" dirty="0" err="1" smtClean="0"/>
              <a:t>exposure</a:t>
            </a:r>
            <a:r>
              <a:rPr lang="de-DE" dirty="0" smtClean="0"/>
              <a:t> </a:t>
            </a:r>
            <a:r>
              <a:rPr lang="de-DE" dirty="0" err="1" smtClean="0"/>
              <a:t>therapy</a:t>
            </a:r>
            <a:r>
              <a:rPr lang="de-DE" dirty="0" smtClean="0"/>
              <a:t>" waren der südafrikanische Psychiater Joseph </a:t>
            </a:r>
            <a:r>
              <a:rPr lang="de-DE" dirty="0" err="1" smtClean="0"/>
              <a:t>Wolpe</a:t>
            </a:r>
            <a:r>
              <a:rPr lang="de-DE" dirty="0" smtClean="0"/>
              <a:t> (1915–1997) und der Verhaltenspsychologe James G. Taylor (1897–1973), deren Techniken bis heute Geltung haben</a:t>
            </a:r>
          </a:p>
          <a:p>
            <a:pPr marL="171450" indent="-171450">
              <a:buFontTx/>
              <a:buChar char="-"/>
            </a:pPr>
            <a:r>
              <a:rPr lang="de-DE" dirty="0" smtClean="0"/>
              <a:t>Konfrontationstherapie gehört zu den effektivsten Therapieformen (</a:t>
            </a:r>
            <a:r>
              <a:rPr lang="de-DE" sz="1200" kern="1200" dirty="0" err="1" smtClean="0">
                <a:solidFill>
                  <a:schemeClr val="tx1"/>
                </a:solidFill>
                <a:latin typeface="+mn-lt"/>
                <a:ea typeface="+mn-ea"/>
                <a:cs typeface="+mn-cs"/>
              </a:rPr>
              <a:t>Wolitzky</a:t>
            </a:r>
            <a:r>
              <a:rPr lang="de-DE" sz="1200" kern="1200" dirty="0" smtClean="0">
                <a:solidFill>
                  <a:schemeClr val="tx1"/>
                </a:solidFill>
                <a:latin typeface="+mn-lt"/>
                <a:ea typeface="+mn-ea"/>
                <a:cs typeface="+mn-cs"/>
              </a:rPr>
              <a:t>-Taylor 2008)</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smtClean="0">
                <a:solidFill>
                  <a:schemeClr val="tx1"/>
                </a:solidFill>
                <a:latin typeface="+mn-lt"/>
                <a:ea typeface="+mn-ea"/>
                <a:cs typeface="+mn-cs"/>
              </a:rPr>
              <a:t>Spezifische Phobien gehören zu den am besten behandelbaren </a:t>
            </a:r>
            <a:r>
              <a:rPr lang="en-US" b="1" dirty="0" smtClean="0"/>
              <a:t>(Overcoming Fear of Heights: How to Conquer Acrophobia and Live a Life Without Limits , Antony,</a:t>
            </a:r>
            <a:r>
              <a:rPr lang="en-US" b="1" baseline="0" dirty="0" smtClean="0"/>
              <a:t> M. , </a:t>
            </a:r>
            <a:r>
              <a:rPr lang="en-US" b="1" baseline="0" dirty="0" err="1" smtClean="0"/>
              <a:t>Rowa</a:t>
            </a:r>
            <a:r>
              <a:rPr lang="en-US" b="1" baseline="0" dirty="0" smtClean="0"/>
              <a:t>, K.)</a:t>
            </a:r>
            <a:endParaRPr lang="en-US" b="1" dirty="0" smtClean="0"/>
          </a:p>
          <a:p>
            <a:pPr marL="171450" indent="-171450">
              <a:buFontTx/>
              <a:buChar char="-"/>
            </a:pPr>
            <a:endParaRPr lang="de-DE" dirty="0" smtClean="0"/>
          </a:p>
          <a:p>
            <a:pPr marL="171450" indent="-171450">
              <a:buFontTx/>
              <a:buChar char="-"/>
            </a:pPr>
            <a:endParaRPr lang="de-D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de-DE" sz="1200" dirty="0" smtClean="0"/>
              <a:t>Vorbereitende Psychotherapie (Psychoedukation) = Patient erhält Information</a:t>
            </a:r>
            <a:r>
              <a:rPr lang="de-DE" sz="1200" baseline="0" dirty="0" smtClean="0"/>
              <a:t> über seine Angst und Erwartungshaltung der Bewältigung durch Therapie, lernt theoretischen Ablauf (Absinken der Angst)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de-DE" sz="1200" baseline="0" dirty="0" smtClean="0"/>
              <a:t>Exposition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de-DE" sz="1200" baseline="0" dirty="0" smtClean="0"/>
              <a:t>Bestätigung des Erfolgs , gesteigerte Bewältigungsfähigkeit</a:t>
            </a:r>
            <a:endParaRPr lang="de-DE" sz="1200" dirty="0" smtClean="0"/>
          </a:p>
          <a:p>
            <a:pPr marL="171450" indent="-171450">
              <a:buFontTx/>
              <a:buChar char="-"/>
            </a:pPr>
            <a:endParaRPr lang="de-DE" dirty="0" smtClean="0"/>
          </a:p>
          <a:p>
            <a:pPr marL="171450" indent="-171450">
              <a:buFontTx/>
              <a:buChar char="-"/>
            </a:pPr>
            <a:endParaRPr lang="de-DE" dirty="0" smtClean="0"/>
          </a:p>
          <a:p>
            <a:r>
              <a:rPr lang="de-DE" b="1" dirty="0" smtClean="0"/>
              <a:t>6 Erfolge</a:t>
            </a:r>
          </a:p>
          <a:p>
            <a:r>
              <a:rPr lang="de-DE" dirty="0" smtClean="0"/>
              <a:t>Die Konfrontationstherapie hat sich als wirksame Behandlung erwiesen. Menschen, die an einer sozialen Phobie oder einer Agoraphobie leiden, verzeichnen nach einer Konfrontationstherapie in etwa 80% der Fälle eine Besserung. </a:t>
            </a:r>
          </a:p>
          <a:p>
            <a:r>
              <a:rPr lang="de-DE" dirty="0" smtClean="0"/>
              <a:t>Bei Patienten mit einer spezifischen Phobie (z.B. </a:t>
            </a:r>
            <a:r>
              <a:rPr lang="de-DE" dirty="0" smtClean="0">
                <a:hlinkClick r:id="rId3" tooltip="Klaustrophobie"/>
              </a:rPr>
              <a:t>Klaustrophobie</a:t>
            </a:r>
            <a:r>
              <a:rPr lang="de-DE" dirty="0" smtClean="0"/>
              <a:t>) zeigt sich sogar bei etwa 80 bis 95% der Fälle eine Besserung der </a:t>
            </a:r>
            <a:r>
              <a:rPr lang="de-DE" dirty="0" smtClean="0">
                <a:hlinkClick r:id="rId4" tooltip="Lebensqualität"/>
              </a:rPr>
              <a:t>Lebensqualität</a:t>
            </a:r>
            <a:r>
              <a:rPr lang="de-DE" dirty="0" smtClean="0"/>
              <a:t>. </a:t>
            </a:r>
          </a:p>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25</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26</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27</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28</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29</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Bestandteile eines VR Systems</a:t>
            </a:r>
          </a:p>
          <a:p>
            <a:endParaRPr lang="de-DE" dirty="0" smtClean="0"/>
          </a:p>
          <a:p>
            <a:pPr marL="171450" indent="-171450">
              <a:buFontTx/>
              <a:buChar char="-"/>
            </a:pPr>
            <a:r>
              <a:rPr lang="de-DE" baseline="0" dirty="0" err="1" smtClean="0"/>
              <a:t>Sensory</a:t>
            </a:r>
            <a:r>
              <a:rPr lang="de-DE" baseline="0" dirty="0" smtClean="0"/>
              <a:t> </a:t>
            </a:r>
            <a:r>
              <a:rPr lang="de-DE" baseline="0" dirty="0" err="1" smtClean="0"/>
              <a:t>output</a:t>
            </a:r>
            <a:r>
              <a:rPr lang="de-DE" baseline="0" dirty="0" smtClean="0"/>
              <a:t> </a:t>
            </a:r>
            <a:r>
              <a:rPr lang="de-DE" baseline="0" dirty="0" err="1" smtClean="0"/>
              <a:t>devices</a:t>
            </a:r>
            <a:r>
              <a:rPr lang="de-DE" baseline="0" dirty="0" smtClean="0"/>
              <a:t> (</a:t>
            </a:r>
            <a:r>
              <a:rPr lang="de-DE" baseline="0" dirty="0" err="1" smtClean="0"/>
              <a:t>displays</a:t>
            </a:r>
            <a:r>
              <a:rPr lang="de-DE" baseline="0" dirty="0" smtClean="0"/>
              <a:t>) 	--- </a:t>
            </a:r>
            <a:r>
              <a:rPr lang="de-DE" baseline="0" dirty="0" err="1" smtClean="0"/>
              <a:t>deliver</a:t>
            </a:r>
            <a:r>
              <a:rPr lang="de-DE" baseline="0" dirty="0" smtClean="0"/>
              <a:t> </a:t>
            </a:r>
            <a:r>
              <a:rPr lang="de-DE" baseline="0" dirty="0" err="1" smtClean="0"/>
              <a:t>stimulation</a:t>
            </a:r>
            <a:r>
              <a:rPr lang="de-DE" baseline="0" dirty="0" smtClean="0"/>
              <a:t>  (</a:t>
            </a:r>
            <a:r>
              <a:rPr lang="de-DE" baseline="0" dirty="0" err="1" smtClean="0"/>
              <a:t>visual</a:t>
            </a:r>
            <a:r>
              <a:rPr lang="de-DE" baseline="0" dirty="0" smtClean="0"/>
              <a:t>, </a:t>
            </a:r>
            <a:r>
              <a:rPr lang="de-DE" baseline="0" dirty="0" err="1" smtClean="0"/>
              <a:t>audio</a:t>
            </a:r>
            <a:r>
              <a:rPr lang="de-DE" baseline="0" dirty="0" smtClean="0"/>
              <a:t>, </a:t>
            </a:r>
            <a:r>
              <a:rPr lang="de-DE" baseline="0" dirty="0" err="1" smtClean="0"/>
              <a:t>kinesthetically</a:t>
            </a:r>
            <a:r>
              <a:rPr lang="de-DE" baseline="0" dirty="0" smtClean="0"/>
              <a:t>)</a:t>
            </a:r>
          </a:p>
          <a:p>
            <a:pPr marL="171450" indent="-171450">
              <a:buFontTx/>
              <a:buChar char="-"/>
            </a:pPr>
            <a:r>
              <a:rPr lang="de-DE" baseline="0" dirty="0" smtClean="0"/>
              <a:t>Sensors 			--- </a:t>
            </a:r>
            <a:r>
              <a:rPr lang="de-DE" baseline="0" dirty="0" err="1" smtClean="0"/>
              <a:t>detect</a:t>
            </a:r>
            <a:r>
              <a:rPr lang="de-DE" baseline="0" dirty="0" smtClean="0"/>
              <a:t> </a:t>
            </a:r>
            <a:r>
              <a:rPr lang="de-DE" baseline="0" dirty="0" err="1" smtClean="0"/>
              <a:t>users</a:t>
            </a:r>
            <a:r>
              <a:rPr lang="de-DE" baseline="0" dirty="0" smtClean="0"/>
              <a:t> </a:t>
            </a:r>
            <a:r>
              <a:rPr lang="de-DE" baseline="0" dirty="0" err="1" smtClean="0"/>
              <a:t>action</a:t>
            </a:r>
            <a:r>
              <a:rPr lang="de-DE" baseline="0" dirty="0" smtClean="0"/>
              <a:t> (</a:t>
            </a:r>
            <a:r>
              <a:rPr lang="de-DE" baseline="0" dirty="0" err="1" smtClean="0"/>
              <a:t>head</a:t>
            </a:r>
            <a:r>
              <a:rPr lang="de-DE" baseline="0" dirty="0" smtClean="0"/>
              <a:t> </a:t>
            </a:r>
            <a:r>
              <a:rPr lang="de-DE" baseline="0" dirty="0" err="1" smtClean="0"/>
              <a:t>movement</a:t>
            </a:r>
            <a:r>
              <a:rPr lang="de-DE" baseline="0" dirty="0" smtClean="0"/>
              <a:t>)</a:t>
            </a:r>
          </a:p>
          <a:p>
            <a:pPr marL="171450" indent="-171450">
              <a:buFontTx/>
              <a:buChar char="-"/>
            </a:pPr>
            <a:r>
              <a:rPr lang="de-DE" baseline="0" dirty="0" smtClean="0"/>
              <a:t>Computer			--- </a:t>
            </a:r>
            <a:r>
              <a:rPr lang="de-DE" baseline="0" dirty="0" err="1" smtClean="0"/>
              <a:t>process</a:t>
            </a:r>
            <a:r>
              <a:rPr lang="de-DE" baseline="0" dirty="0" smtClean="0"/>
              <a:t> </a:t>
            </a:r>
            <a:r>
              <a:rPr lang="de-DE" baseline="0" dirty="0" err="1" smtClean="0"/>
              <a:t>user</a:t>
            </a:r>
            <a:r>
              <a:rPr lang="de-DE" baseline="0" dirty="0" smtClean="0"/>
              <a:t> </a:t>
            </a:r>
            <a:r>
              <a:rPr lang="de-DE" baseline="0" dirty="0" err="1" smtClean="0"/>
              <a:t>action</a:t>
            </a:r>
            <a:r>
              <a:rPr lang="de-DE" baseline="0" dirty="0" smtClean="0"/>
              <a:t> </a:t>
            </a:r>
            <a:r>
              <a:rPr lang="de-DE" baseline="0" dirty="0" err="1" smtClean="0"/>
              <a:t>and</a:t>
            </a:r>
            <a:r>
              <a:rPr lang="de-DE" baseline="0" dirty="0" smtClean="0"/>
              <a:t> </a:t>
            </a:r>
            <a:r>
              <a:rPr lang="de-DE" baseline="0" dirty="0" err="1" smtClean="0"/>
              <a:t>generate</a:t>
            </a:r>
            <a:r>
              <a:rPr lang="de-DE" baseline="0" dirty="0" smtClean="0"/>
              <a:t> </a:t>
            </a:r>
            <a:r>
              <a:rPr lang="de-DE" baseline="0" dirty="0" err="1" smtClean="0"/>
              <a:t>display</a:t>
            </a:r>
            <a:r>
              <a:rPr lang="de-DE" baseline="0" dirty="0" smtClean="0"/>
              <a:t> </a:t>
            </a:r>
            <a:r>
              <a:rPr lang="de-DE" baseline="0" dirty="0" err="1" smtClean="0"/>
              <a:t>output</a:t>
            </a:r>
            <a:endParaRPr lang="de-DE" baseline="0" dirty="0" smtClean="0"/>
          </a:p>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3</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30</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Bestandteile eines VR Systems</a:t>
            </a:r>
          </a:p>
          <a:p>
            <a:endParaRPr lang="de-DE" dirty="0" smtClean="0"/>
          </a:p>
          <a:p>
            <a:pPr marL="171450" indent="-171450">
              <a:buFontTx/>
              <a:buChar char="-"/>
            </a:pPr>
            <a:r>
              <a:rPr lang="de-DE" baseline="0" dirty="0" err="1" smtClean="0"/>
              <a:t>Sensory</a:t>
            </a:r>
            <a:r>
              <a:rPr lang="de-DE" baseline="0" dirty="0" smtClean="0"/>
              <a:t> </a:t>
            </a:r>
            <a:r>
              <a:rPr lang="de-DE" baseline="0" dirty="0" err="1" smtClean="0"/>
              <a:t>output</a:t>
            </a:r>
            <a:r>
              <a:rPr lang="de-DE" baseline="0" dirty="0" smtClean="0"/>
              <a:t> </a:t>
            </a:r>
            <a:r>
              <a:rPr lang="de-DE" baseline="0" dirty="0" err="1" smtClean="0"/>
              <a:t>devices</a:t>
            </a:r>
            <a:r>
              <a:rPr lang="de-DE" baseline="0" dirty="0" smtClean="0"/>
              <a:t> (</a:t>
            </a:r>
            <a:r>
              <a:rPr lang="de-DE" baseline="0" dirty="0" err="1" smtClean="0"/>
              <a:t>displays</a:t>
            </a:r>
            <a:r>
              <a:rPr lang="de-DE" baseline="0" dirty="0" smtClean="0"/>
              <a:t>) 	--- </a:t>
            </a:r>
            <a:r>
              <a:rPr lang="de-DE" baseline="0" dirty="0" err="1" smtClean="0"/>
              <a:t>deliver</a:t>
            </a:r>
            <a:r>
              <a:rPr lang="de-DE" baseline="0" dirty="0" smtClean="0"/>
              <a:t> </a:t>
            </a:r>
            <a:r>
              <a:rPr lang="de-DE" baseline="0" dirty="0" err="1" smtClean="0"/>
              <a:t>stimulation</a:t>
            </a:r>
            <a:r>
              <a:rPr lang="de-DE" baseline="0" dirty="0" smtClean="0"/>
              <a:t>  (</a:t>
            </a:r>
            <a:r>
              <a:rPr lang="de-DE" baseline="0" dirty="0" err="1" smtClean="0"/>
              <a:t>visual</a:t>
            </a:r>
            <a:r>
              <a:rPr lang="de-DE" baseline="0" dirty="0" smtClean="0"/>
              <a:t>, </a:t>
            </a:r>
            <a:r>
              <a:rPr lang="de-DE" baseline="0" dirty="0" err="1" smtClean="0"/>
              <a:t>audio</a:t>
            </a:r>
            <a:r>
              <a:rPr lang="de-DE" baseline="0" dirty="0" smtClean="0"/>
              <a:t>, </a:t>
            </a:r>
            <a:r>
              <a:rPr lang="de-DE" baseline="0" dirty="0" err="1" smtClean="0"/>
              <a:t>kinesthetically</a:t>
            </a:r>
            <a:r>
              <a:rPr lang="de-DE" baseline="0" dirty="0" smtClean="0"/>
              <a:t>)</a:t>
            </a:r>
          </a:p>
          <a:p>
            <a:pPr marL="171450" indent="-171450">
              <a:buFontTx/>
              <a:buChar char="-"/>
            </a:pPr>
            <a:r>
              <a:rPr lang="de-DE" baseline="0" dirty="0" smtClean="0"/>
              <a:t>Sensors 			--- </a:t>
            </a:r>
            <a:r>
              <a:rPr lang="de-DE" baseline="0" dirty="0" err="1" smtClean="0"/>
              <a:t>detect</a:t>
            </a:r>
            <a:r>
              <a:rPr lang="de-DE" baseline="0" dirty="0" smtClean="0"/>
              <a:t> </a:t>
            </a:r>
            <a:r>
              <a:rPr lang="de-DE" baseline="0" dirty="0" err="1" smtClean="0"/>
              <a:t>users</a:t>
            </a:r>
            <a:r>
              <a:rPr lang="de-DE" baseline="0" dirty="0" smtClean="0"/>
              <a:t> </a:t>
            </a:r>
            <a:r>
              <a:rPr lang="de-DE" baseline="0" dirty="0" err="1" smtClean="0"/>
              <a:t>action</a:t>
            </a:r>
            <a:r>
              <a:rPr lang="de-DE" baseline="0" dirty="0" smtClean="0"/>
              <a:t> (</a:t>
            </a:r>
            <a:r>
              <a:rPr lang="de-DE" baseline="0" dirty="0" err="1" smtClean="0"/>
              <a:t>head</a:t>
            </a:r>
            <a:r>
              <a:rPr lang="de-DE" baseline="0" dirty="0" smtClean="0"/>
              <a:t> </a:t>
            </a:r>
            <a:r>
              <a:rPr lang="de-DE" baseline="0" dirty="0" err="1" smtClean="0"/>
              <a:t>movement</a:t>
            </a:r>
            <a:r>
              <a:rPr lang="de-DE" baseline="0" dirty="0" smtClean="0"/>
              <a:t>)</a:t>
            </a:r>
          </a:p>
          <a:p>
            <a:pPr marL="171450" indent="-171450">
              <a:buFontTx/>
              <a:buChar char="-"/>
            </a:pPr>
            <a:r>
              <a:rPr lang="de-DE" baseline="0" dirty="0" smtClean="0"/>
              <a:t>Computer			--- </a:t>
            </a:r>
            <a:r>
              <a:rPr lang="de-DE" baseline="0" dirty="0" err="1" smtClean="0"/>
              <a:t>process</a:t>
            </a:r>
            <a:r>
              <a:rPr lang="de-DE" baseline="0" dirty="0" smtClean="0"/>
              <a:t> </a:t>
            </a:r>
            <a:r>
              <a:rPr lang="de-DE" baseline="0" dirty="0" err="1" smtClean="0"/>
              <a:t>user</a:t>
            </a:r>
            <a:r>
              <a:rPr lang="de-DE" baseline="0" dirty="0" smtClean="0"/>
              <a:t> </a:t>
            </a:r>
            <a:r>
              <a:rPr lang="de-DE" baseline="0" dirty="0" err="1" smtClean="0"/>
              <a:t>action</a:t>
            </a:r>
            <a:r>
              <a:rPr lang="de-DE" baseline="0" dirty="0" smtClean="0"/>
              <a:t> </a:t>
            </a:r>
            <a:r>
              <a:rPr lang="de-DE" baseline="0" dirty="0" err="1" smtClean="0"/>
              <a:t>and</a:t>
            </a:r>
            <a:r>
              <a:rPr lang="de-DE" baseline="0" dirty="0" smtClean="0"/>
              <a:t> </a:t>
            </a:r>
            <a:r>
              <a:rPr lang="de-DE" baseline="0" dirty="0" err="1" smtClean="0"/>
              <a:t>generate</a:t>
            </a:r>
            <a:r>
              <a:rPr lang="de-DE" baseline="0" dirty="0" smtClean="0"/>
              <a:t> </a:t>
            </a:r>
            <a:r>
              <a:rPr lang="de-DE" baseline="0" dirty="0" err="1" smtClean="0"/>
              <a:t>display</a:t>
            </a:r>
            <a:r>
              <a:rPr lang="de-DE" baseline="0" dirty="0" smtClean="0"/>
              <a:t> </a:t>
            </a:r>
            <a:r>
              <a:rPr lang="de-DE" baseline="0" dirty="0" err="1" smtClean="0"/>
              <a:t>output</a:t>
            </a:r>
            <a:endParaRPr lang="de-DE" baseline="0" dirty="0" smtClean="0"/>
          </a:p>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4</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5</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dirty="0" smtClean="0"/>
              <a:t>Sensorische</a:t>
            </a:r>
            <a:r>
              <a:rPr lang="de-DE" baseline="0" dirty="0" smtClean="0"/>
              <a:t> Ausgabegeräte</a:t>
            </a:r>
          </a:p>
          <a:p>
            <a:pPr marL="171450" indent="-171450">
              <a:buFontTx/>
              <a:buChar char="-"/>
            </a:pPr>
            <a:r>
              <a:rPr lang="de-DE" baseline="0" dirty="0" smtClean="0"/>
              <a:t>HMD visuelle Stimulation</a:t>
            </a:r>
          </a:p>
          <a:p>
            <a:pPr marL="171450" indent="-171450">
              <a:buFontTx/>
              <a:buChar char="-"/>
            </a:pPr>
            <a:r>
              <a:rPr lang="de-DE" baseline="0" dirty="0" smtClean="0"/>
              <a:t>Kopfhörer </a:t>
            </a:r>
            <a:r>
              <a:rPr lang="de-DE" baseline="0" dirty="0" err="1" smtClean="0"/>
              <a:t>aurale</a:t>
            </a:r>
            <a:r>
              <a:rPr lang="de-DE" baseline="0" dirty="0" smtClean="0"/>
              <a:t> Stimulation</a:t>
            </a:r>
          </a:p>
          <a:p>
            <a:pPr marL="171450" indent="-171450">
              <a:buFontTx/>
              <a:buChar char="-"/>
            </a:pPr>
            <a:endParaRPr lang="de-DE" baseline="0" dirty="0" smtClean="0"/>
          </a:p>
          <a:p>
            <a:pPr marL="0" indent="0">
              <a:buFontTx/>
              <a:buNone/>
            </a:pPr>
            <a:r>
              <a:rPr lang="de-DE" baseline="0" dirty="0" smtClean="0"/>
              <a:t>Sensoren</a:t>
            </a:r>
          </a:p>
          <a:p>
            <a:pPr marL="171450" indent="-171450">
              <a:buFontTx/>
              <a:buChar char="-"/>
            </a:pPr>
            <a:r>
              <a:rPr lang="de-DE" baseline="0" dirty="0" err="1" smtClean="0"/>
              <a:t>Lighthouse</a:t>
            </a:r>
            <a:r>
              <a:rPr lang="de-DE" baseline="0" dirty="0" smtClean="0"/>
              <a:t> = Tracking Technologie, mittels Infrarot Laser </a:t>
            </a:r>
          </a:p>
          <a:p>
            <a:pPr marL="0" indent="0">
              <a:buFontTx/>
              <a:buNone/>
            </a:pPr>
            <a:r>
              <a:rPr lang="de-DE" baseline="0" dirty="0" smtClean="0"/>
              <a:t>	 Basisstation als Sender und HMD und Controller als Empfänger (</a:t>
            </a:r>
            <a:r>
              <a:rPr lang="de-DE" baseline="0" dirty="0" err="1" smtClean="0"/>
              <a:t>Photosensoren</a:t>
            </a:r>
            <a:r>
              <a:rPr lang="de-DE" baseline="0" dirty="0" smtClean="0"/>
              <a:t>), 2 Stationen, Time Delay	</a:t>
            </a: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6</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7</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8</a:t>
            </a:fld>
            <a:endParaRPr lang="en-US"/>
          </a:p>
        </p:txBody>
      </p:sp>
    </p:spTree>
    <p:extLst>
      <p:ext uri="{BB962C8B-B14F-4D97-AF65-F5344CB8AC3E}">
        <p14:creationId xmlns:p14="http://schemas.microsoft.com/office/powerpoint/2010/main" val="388051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9</a:t>
            </a:fld>
            <a:endParaRPr lang="en-US"/>
          </a:p>
        </p:txBody>
      </p:sp>
    </p:spTree>
    <p:extLst>
      <p:ext uri="{BB962C8B-B14F-4D97-AF65-F5344CB8AC3E}">
        <p14:creationId xmlns:p14="http://schemas.microsoft.com/office/powerpoint/2010/main" val="388051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87095E-47DE-4BFC-B2F0-E5BBB5117B7F}" type="datetimeFigureOut">
              <a:rPr lang="en-US" smtClean="0"/>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235479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7095E-47DE-4BFC-B2F0-E5BBB5117B7F}" type="datetimeFigureOut">
              <a:rPr lang="en-US" smtClean="0"/>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1738737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7095E-47DE-4BFC-B2F0-E5BBB5117B7F}" type="datetimeFigureOut">
              <a:rPr lang="en-US" smtClean="0"/>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798043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7095E-47DE-4BFC-B2F0-E5BBB5117B7F}" type="datetimeFigureOut">
              <a:rPr lang="en-US" smtClean="0"/>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2948797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87095E-47DE-4BFC-B2F0-E5BBB5117B7F}" type="datetimeFigureOut">
              <a:rPr lang="en-US" smtClean="0"/>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3664260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87095E-47DE-4BFC-B2F0-E5BBB5117B7F}" type="datetimeFigureOut">
              <a:rPr lang="en-US" smtClean="0"/>
              <a:t>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3768463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87095E-47DE-4BFC-B2F0-E5BBB5117B7F}" type="datetimeFigureOut">
              <a:rPr lang="en-US" smtClean="0"/>
              <a:t>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1176963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87095E-47DE-4BFC-B2F0-E5BBB5117B7F}" type="datetimeFigureOut">
              <a:rPr lang="en-US" smtClean="0"/>
              <a:t>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1620025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87095E-47DE-4BFC-B2F0-E5BBB5117B7F}" type="datetimeFigureOut">
              <a:rPr lang="en-US" smtClean="0"/>
              <a:t>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1976782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7095E-47DE-4BFC-B2F0-E5BBB5117B7F}" type="datetimeFigureOut">
              <a:rPr lang="en-US" smtClean="0"/>
              <a:t>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215067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7095E-47DE-4BFC-B2F0-E5BBB5117B7F}" type="datetimeFigureOut">
              <a:rPr lang="en-US" smtClean="0"/>
              <a:t>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1680349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87095E-47DE-4BFC-B2F0-E5BBB5117B7F}" type="datetimeFigureOut">
              <a:rPr lang="en-US" smtClean="0"/>
              <a:t>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A65AB-CAF7-43D3-9054-501BE3D7750D}" type="slidenum">
              <a:rPr lang="en-US" smtClean="0"/>
              <a:t>‹Nr.›</a:t>
            </a:fld>
            <a:endParaRPr lang="en-US"/>
          </a:p>
        </p:txBody>
      </p:sp>
    </p:spTree>
    <p:extLst>
      <p:ext uri="{BB962C8B-B14F-4D97-AF65-F5344CB8AC3E}">
        <p14:creationId xmlns:p14="http://schemas.microsoft.com/office/powerpoint/2010/main" val="3006708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8" Type="http://schemas.openxmlformats.org/officeDocument/2006/relationships/hyperlink" Target="https://developer.microsoft.com/en-us/windows/mixed-reality/spatial_sound_in_unity" TargetMode="External"/><Relationship Id="rId3" Type="http://schemas.openxmlformats.org/officeDocument/2006/relationships/image" Target="../media/image4.png"/><Relationship Id="rId7" Type="http://schemas.openxmlformats.org/officeDocument/2006/relationships/hyperlink" Target="http://drivel.ca/writing/sound-vas.pdfSound"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hyperlink" Target="https://www.vive.com/de/product/#vive-spec" TargetMode="External"/><Relationship Id="rId5"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5"/>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08.01.2018</a:t>
            </a:fld>
            <a:endParaRPr lang="en-US" sz="1200" dirty="0">
              <a:latin typeface="+mj-lt"/>
            </a:endParaRPr>
          </a:p>
        </p:txBody>
      </p:sp>
      <p:sp>
        <p:nvSpPr>
          <p:cNvPr id="11" name="TextBox 6"/>
          <p:cNvSpPr txBox="1"/>
          <p:nvPr/>
        </p:nvSpPr>
        <p:spPr>
          <a:xfrm>
            <a:off x="2373019" y="4958008"/>
            <a:ext cx="6588732" cy="523220"/>
          </a:xfrm>
          <a:prstGeom prst="rect">
            <a:avLst/>
          </a:prstGeom>
          <a:noFill/>
        </p:spPr>
        <p:txBody>
          <a:bodyPr wrap="square" rtlCol="0">
            <a:spAutoFit/>
          </a:bodyPr>
          <a:lstStyle/>
          <a:p>
            <a:pPr algn="ctr"/>
            <a:r>
              <a:rPr lang="en-US" sz="2800" dirty="0" smtClean="0">
                <a:effectLst>
                  <a:outerShdw blurRad="38100" dist="38100" dir="2700000" algn="tl">
                    <a:srgbClr val="000000">
                      <a:alpha val="43137"/>
                    </a:srgbClr>
                  </a:outerShdw>
                </a:effectLst>
              </a:rPr>
              <a:t>Virtual Reality</a:t>
            </a:r>
            <a:endParaRPr lang="en-US" sz="2800" dirty="0">
              <a:effectLst>
                <a:outerShdw blurRad="38100" dist="38100" dir="2700000" algn="tl">
                  <a:srgbClr val="000000">
                    <a:alpha val="43137"/>
                  </a:srgbClr>
                </a:outerShdw>
              </a:effectLst>
            </a:endParaRPr>
          </a:p>
        </p:txBody>
      </p:sp>
      <p:sp>
        <p:nvSpPr>
          <p:cNvPr id="15" name="TextBox 7"/>
          <p:cNvSpPr txBox="1"/>
          <p:nvPr/>
        </p:nvSpPr>
        <p:spPr>
          <a:xfrm>
            <a:off x="2375756" y="6561347"/>
            <a:ext cx="6588732" cy="276999"/>
          </a:xfrm>
          <a:prstGeom prst="rect">
            <a:avLst/>
          </a:prstGeom>
          <a:noFill/>
        </p:spPr>
        <p:txBody>
          <a:bodyPr wrap="square" rtlCol="0">
            <a:spAutoFit/>
          </a:bodyPr>
          <a:lstStyle/>
          <a:p>
            <a:pPr algn="ctr"/>
            <a:r>
              <a:rPr lang="de-DE" sz="1200" dirty="0" smtClean="0">
                <a:latin typeface="+mj-lt"/>
              </a:rPr>
              <a:t>Dominik Limbach</a:t>
            </a:r>
            <a:endParaRPr lang="en-US" sz="1200" dirty="0">
              <a:latin typeface="+mj-lt"/>
            </a:endParaRPr>
          </a:p>
        </p:txBody>
      </p:sp>
      <p:sp>
        <p:nvSpPr>
          <p:cNvPr id="16" name="TextBox 9"/>
          <p:cNvSpPr txBox="1"/>
          <p:nvPr/>
        </p:nvSpPr>
        <p:spPr>
          <a:xfrm>
            <a:off x="2382248" y="5485819"/>
            <a:ext cx="6588732" cy="707886"/>
          </a:xfrm>
          <a:prstGeom prst="rect">
            <a:avLst/>
          </a:prstGeom>
          <a:noFill/>
        </p:spPr>
        <p:txBody>
          <a:bodyPr wrap="square" rtlCol="0">
            <a:spAutoFit/>
          </a:bodyPr>
          <a:lstStyle/>
          <a:p>
            <a:pPr algn="ctr"/>
            <a:r>
              <a:rPr lang="de-DE" sz="2000" dirty="0">
                <a:effectLst>
                  <a:outerShdw blurRad="38100" dist="38100" dir="2700000" algn="tl">
                    <a:srgbClr val="000000">
                      <a:alpha val="43137"/>
                    </a:srgbClr>
                  </a:outerShdw>
                </a:effectLst>
              </a:rPr>
              <a:t>u</a:t>
            </a:r>
            <a:r>
              <a:rPr lang="de-DE" sz="2000" dirty="0" smtClean="0">
                <a:effectLst>
                  <a:outerShdw blurRad="38100" dist="38100" dir="2700000" algn="tl">
                    <a:srgbClr val="000000">
                      <a:alpha val="43137"/>
                    </a:srgbClr>
                  </a:outerShdw>
                </a:effectLst>
              </a:rPr>
              <a:t>nd ihre</a:t>
            </a:r>
          </a:p>
          <a:p>
            <a:pPr algn="ctr"/>
            <a:r>
              <a:rPr lang="de-DE" sz="2000" dirty="0" smtClean="0">
                <a:effectLst>
                  <a:outerShdw blurRad="38100" dist="38100" dir="2700000" algn="tl">
                    <a:srgbClr val="000000">
                      <a:alpha val="43137"/>
                    </a:srgbClr>
                  </a:outerShdw>
                </a:effectLst>
              </a:rPr>
              <a:t>Einsatzmöglichkeiten</a:t>
            </a:r>
            <a:endParaRPr lang="en-US" sz="2000" dirty="0">
              <a:effectLst>
                <a:outerShdw blurRad="38100" dist="38100" dir="2700000" algn="tl">
                  <a:srgbClr val="000000">
                    <a:alpha val="43137"/>
                  </a:srgbClr>
                </a:outerShdw>
              </a:effectLst>
            </a:endParaRPr>
          </a:p>
        </p:txBody>
      </p:sp>
      <p:pic>
        <p:nvPicPr>
          <p:cNvPr id="10" name="Picture 2" descr="C:\Users\Manuel Kohl\Documents\Studium\Masterstudium BMT\SNN-Unit\Sit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7185" y="2220086"/>
            <a:ext cx="6099512" cy="21400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a:t>
            </a:fld>
            <a:endParaRPr lang="en-US" sz="1200" dirty="0">
              <a:latin typeface="+mj-lt"/>
            </a:endParaRPr>
          </a:p>
        </p:txBody>
      </p:sp>
    </p:spTree>
    <p:extLst>
      <p:ext uri="{BB962C8B-B14F-4D97-AF65-F5344CB8AC3E}">
        <p14:creationId xmlns:p14="http://schemas.microsoft.com/office/powerpoint/2010/main" val="319233783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852936"/>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08.01.2018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solidFill>
                  <a:schemeClr val="bg1"/>
                </a:solidFill>
                <a:latin typeface="+mj-lt"/>
              </a:rPr>
              <a:t>Freifeld</a:t>
            </a:r>
            <a:r>
              <a:rPr lang="de-DE" sz="1400" dirty="0" smtClean="0">
                <a:solidFill>
                  <a:schemeClr val="bg1"/>
                </a:solidFill>
                <a:latin typeface="+mj-lt"/>
              </a:rPr>
              <a:t> Versuch</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10</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483768" y="1297213"/>
            <a:ext cx="6372708" cy="1015663"/>
          </a:xfrm>
          <a:prstGeom prst="rect">
            <a:avLst/>
          </a:prstGeom>
          <a:noFill/>
        </p:spPr>
        <p:txBody>
          <a:bodyPr wrap="square" rtlCol="0">
            <a:spAutoFit/>
          </a:bodyPr>
          <a:lstStyle/>
          <a:p>
            <a:r>
              <a:rPr lang="de-DE" sz="2000" b="1" dirty="0" smtClean="0">
                <a:latin typeface="+mj-lt"/>
              </a:rPr>
              <a:t>Einleitung</a:t>
            </a:r>
          </a:p>
          <a:p>
            <a:endParaRPr lang="de-DE" sz="2000" dirty="0">
              <a:latin typeface="+mj-lt"/>
            </a:endParaRPr>
          </a:p>
          <a:p>
            <a:pPr algn="just"/>
            <a:r>
              <a:rPr lang="de-DE" sz="2000" dirty="0" smtClean="0">
                <a:latin typeface="+mj-lt"/>
              </a:rPr>
              <a:t> </a:t>
            </a:r>
          </a:p>
        </p:txBody>
      </p:sp>
      <p:sp>
        <p:nvSpPr>
          <p:cNvPr id="14" name="TextBox 10"/>
          <p:cNvSpPr txBox="1"/>
          <p:nvPr/>
        </p:nvSpPr>
        <p:spPr>
          <a:xfrm>
            <a:off x="2483768" y="2055616"/>
            <a:ext cx="6372708" cy="3785652"/>
          </a:xfrm>
          <a:prstGeom prst="rect">
            <a:avLst/>
          </a:prstGeom>
          <a:noFill/>
        </p:spPr>
        <p:txBody>
          <a:bodyPr wrap="square" rtlCol="0">
            <a:spAutoFit/>
          </a:bodyPr>
          <a:lstStyle/>
          <a:p>
            <a:pPr algn="just"/>
            <a:r>
              <a:rPr lang="de-DE" sz="2000" b="1" dirty="0" smtClean="0"/>
              <a:t>Grundlagen zur </a:t>
            </a:r>
            <a:r>
              <a:rPr lang="de-DE" sz="2000" b="1" i="1" dirty="0" err="1" smtClean="0"/>
              <a:t>Unity</a:t>
            </a:r>
            <a:r>
              <a:rPr lang="de-DE" sz="2000" b="1" i="1" dirty="0" smtClean="0"/>
              <a:t> Engine:</a:t>
            </a:r>
          </a:p>
          <a:p>
            <a:pPr algn="just"/>
            <a:endParaRPr lang="de-DE" sz="2000" i="1" dirty="0" smtClean="0"/>
          </a:p>
          <a:p>
            <a:pPr marL="342900" indent="-342900" algn="just">
              <a:buFont typeface="Wingdings" panose="05000000000000000000" pitchFamily="2" charset="2"/>
              <a:buChar char="§"/>
            </a:pPr>
            <a:r>
              <a:rPr lang="de-DE" sz="2000" b="1" i="1" dirty="0" smtClean="0"/>
              <a:t>Szene:</a:t>
            </a:r>
            <a:r>
              <a:rPr lang="de-DE" sz="2000" i="1" dirty="0" smtClean="0"/>
              <a:t> </a:t>
            </a:r>
            <a:r>
              <a:rPr lang="de-DE" sz="2000" dirty="0" smtClean="0"/>
              <a:t>Umwelt in der sich der Nutzer befindet</a:t>
            </a:r>
          </a:p>
          <a:p>
            <a:pPr marL="342900" indent="-342900" algn="just">
              <a:buFont typeface="Wingdings" panose="05000000000000000000" pitchFamily="2" charset="2"/>
              <a:buChar char="§"/>
            </a:pPr>
            <a:r>
              <a:rPr lang="de-DE" sz="2000" b="1" i="1" dirty="0"/>
              <a:t>Game Objects:</a:t>
            </a:r>
            <a:r>
              <a:rPr lang="de-DE" sz="2000" b="1" dirty="0"/>
              <a:t> </a:t>
            </a:r>
            <a:r>
              <a:rPr lang="de-DE" sz="2000" dirty="0"/>
              <a:t>Grundsätzlich alle Bestandteile der VR</a:t>
            </a:r>
          </a:p>
          <a:p>
            <a:pPr algn="just"/>
            <a:r>
              <a:rPr lang="de-DE" sz="2000" i="1" dirty="0"/>
              <a:t>                   </a:t>
            </a:r>
            <a:r>
              <a:rPr lang="de-DE" sz="2000" i="1" dirty="0" smtClean="0"/>
              <a:t>              (</a:t>
            </a:r>
            <a:r>
              <a:rPr lang="de-DE" sz="2000" i="1" dirty="0"/>
              <a:t>z.B. Wände</a:t>
            </a:r>
            <a:r>
              <a:rPr lang="de-DE" sz="2000" i="1" dirty="0" smtClean="0"/>
              <a:t>). Besitzen </a:t>
            </a:r>
            <a:r>
              <a:rPr lang="de-DE" sz="2000" i="1" dirty="0"/>
              <a:t>im </a:t>
            </a:r>
            <a:r>
              <a:rPr lang="de-DE" sz="2000" i="1" dirty="0" smtClean="0"/>
              <a:t>Grundzustand 		 keine physikalischen Eigenschaften</a:t>
            </a:r>
          </a:p>
          <a:p>
            <a:pPr algn="just"/>
            <a:r>
              <a:rPr lang="de-DE" sz="2000" i="1" dirty="0" smtClean="0"/>
              <a:t>		 (z.B. Schallreflexion)</a:t>
            </a:r>
          </a:p>
          <a:p>
            <a:pPr marL="342900" indent="-342900" algn="just">
              <a:buFont typeface="Wingdings" panose="05000000000000000000" pitchFamily="2" charset="2"/>
              <a:buChar char="§"/>
            </a:pPr>
            <a:r>
              <a:rPr lang="de-DE" sz="2000" b="1" i="1" dirty="0" smtClean="0"/>
              <a:t>Audio Source: </a:t>
            </a:r>
            <a:r>
              <a:rPr lang="de-DE" sz="2000" dirty="0" smtClean="0"/>
              <a:t>virtueller Lautsprecher zur Wiedergabe 		  von </a:t>
            </a:r>
            <a:r>
              <a:rPr lang="de-DE" sz="2000" i="1" dirty="0" smtClean="0"/>
              <a:t>Sound Clips </a:t>
            </a:r>
            <a:r>
              <a:rPr lang="de-DE" sz="2000" dirty="0" smtClean="0"/>
              <a:t>innerhalb eines</a:t>
            </a:r>
          </a:p>
          <a:p>
            <a:pPr lvl="4" algn="just"/>
            <a:r>
              <a:rPr lang="de-DE" sz="2000" dirty="0" smtClean="0"/>
              <a:t>  bestimmten Radius um die Quelle</a:t>
            </a:r>
          </a:p>
          <a:p>
            <a:pPr marL="342900" indent="-342900" algn="just">
              <a:buFont typeface="Wingdings" panose="05000000000000000000" pitchFamily="2" charset="2"/>
              <a:buChar char="§"/>
            </a:pPr>
            <a:r>
              <a:rPr lang="de-DE" sz="2000" b="1" i="1" dirty="0" smtClean="0"/>
              <a:t>Audio </a:t>
            </a:r>
            <a:r>
              <a:rPr lang="de-DE" sz="2000" b="1" i="1" dirty="0" err="1" smtClean="0"/>
              <a:t>Listener</a:t>
            </a:r>
            <a:r>
              <a:rPr lang="de-DE" sz="2000" b="1" i="1" dirty="0" smtClean="0"/>
              <a:t>: </a:t>
            </a:r>
            <a:r>
              <a:rPr lang="de-DE" sz="2000" dirty="0" smtClean="0"/>
              <a:t>virtuelles Mikrofon</a:t>
            </a:r>
          </a:p>
          <a:p>
            <a:pPr algn="just"/>
            <a:r>
              <a:rPr lang="de-DE" sz="2000" i="1" dirty="0" smtClean="0"/>
              <a:t> </a:t>
            </a:r>
          </a:p>
        </p:txBody>
      </p:sp>
    </p:spTree>
    <p:extLst>
      <p:ext uri="{BB962C8B-B14F-4D97-AF65-F5344CB8AC3E}">
        <p14:creationId xmlns:p14="http://schemas.microsoft.com/office/powerpoint/2010/main" val="723128995"/>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852936"/>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08.01.2018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solidFill>
                  <a:schemeClr val="bg1"/>
                </a:solidFill>
                <a:latin typeface="+mj-lt"/>
              </a:rPr>
              <a:t>Freifeld</a:t>
            </a:r>
            <a:r>
              <a:rPr lang="de-DE" sz="1400" dirty="0" smtClean="0">
                <a:solidFill>
                  <a:schemeClr val="bg1"/>
                </a:solidFill>
                <a:latin typeface="+mj-lt"/>
              </a:rPr>
              <a:t> Versuch</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11</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483768" y="1304764"/>
            <a:ext cx="6372708" cy="1015663"/>
          </a:xfrm>
          <a:prstGeom prst="rect">
            <a:avLst/>
          </a:prstGeom>
          <a:noFill/>
        </p:spPr>
        <p:txBody>
          <a:bodyPr wrap="square" rtlCol="0">
            <a:spAutoFit/>
          </a:bodyPr>
          <a:lstStyle/>
          <a:p>
            <a:r>
              <a:rPr lang="de-DE" sz="2000" b="1" dirty="0" smtClean="0">
                <a:latin typeface="+mj-lt"/>
              </a:rPr>
              <a:t>Einleitung</a:t>
            </a:r>
          </a:p>
          <a:p>
            <a:endParaRPr lang="de-DE" sz="2000" dirty="0">
              <a:latin typeface="+mj-lt"/>
            </a:endParaRPr>
          </a:p>
          <a:p>
            <a:pPr algn="just"/>
            <a:r>
              <a:rPr lang="de-DE" sz="2000" dirty="0" smtClean="0">
                <a:latin typeface="+mj-lt"/>
              </a:rPr>
              <a:t> </a:t>
            </a:r>
          </a:p>
        </p:txBody>
      </p:sp>
      <p:sp>
        <p:nvSpPr>
          <p:cNvPr id="14" name="TextBox 10"/>
          <p:cNvSpPr txBox="1"/>
          <p:nvPr/>
        </p:nvSpPr>
        <p:spPr>
          <a:xfrm>
            <a:off x="2498423" y="1916832"/>
            <a:ext cx="3044427" cy="2000548"/>
          </a:xfrm>
          <a:prstGeom prst="rect">
            <a:avLst/>
          </a:prstGeom>
          <a:noFill/>
        </p:spPr>
        <p:txBody>
          <a:bodyPr wrap="square" rtlCol="0">
            <a:spAutoFit/>
          </a:bodyPr>
          <a:lstStyle/>
          <a:p>
            <a:pPr algn="just"/>
            <a:endParaRPr lang="de-DE" sz="2000" dirty="0" smtClean="0"/>
          </a:p>
          <a:p>
            <a:pPr marL="342900" indent="-342900" algn="just">
              <a:buFont typeface="Wingdings" panose="05000000000000000000" pitchFamily="2" charset="2"/>
              <a:buChar char="§"/>
            </a:pPr>
            <a:r>
              <a:rPr lang="de-DE" sz="2000" b="1" i="1" dirty="0" smtClean="0"/>
              <a:t>Hören:</a:t>
            </a:r>
            <a:r>
              <a:rPr lang="de-DE" sz="2000" dirty="0" smtClean="0"/>
              <a:t> </a:t>
            </a:r>
          </a:p>
          <a:p>
            <a:pPr algn="just"/>
            <a:r>
              <a:rPr lang="de-DE" sz="2000" dirty="0" smtClean="0"/>
              <a:t> </a:t>
            </a:r>
            <a:r>
              <a:rPr lang="de-DE" sz="1600" dirty="0" smtClean="0"/>
              <a:t>wird möglich durch die</a:t>
            </a:r>
          </a:p>
          <a:p>
            <a:pPr algn="just"/>
            <a:r>
              <a:rPr lang="de-DE" sz="1600" dirty="0" smtClean="0"/>
              <a:t> Wechselwirkung</a:t>
            </a:r>
          </a:p>
          <a:p>
            <a:pPr algn="just"/>
            <a:r>
              <a:rPr lang="de-DE" sz="1600" dirty="0" smtClean="0"/>
              <a:t> zwischen </a:t>
            </a:r>
            <a:r>
              <a:rPr lang="de-DE" sz="1600" i="1" dirty="0" smtClean="0"/>
              <a:t>Audio Source</a:t>
            </a:r>
          </a:p>
          <a:p>
            <a:pPr algn="just"/>
            <a:r>
              <a:rPr lang="de-DE" sz="1600" dirty="0" smtClean="0"/>
              <a:t> und</a:t>
            </a:r>
            <a:r>
              <a:rPr lang="de-DE" sz="1600" i="1" dirty="0" smtClean="0"/>
              <a:t> Audio </a:t>
            </a:r>
            <a:r>
              <a:rPr lang="de-DE" sz="1600" i="1" dirty="0" err="1" smtClean="0"/>
              <a:t>Listener</a:t>
            </a:r>
            <a:endParaRPr lang="de-DE" sz="1600" i="1" dirty="0" smtClean="0"/>
          </a:p>
          <a:p>
            <a:pPr algn="just"/>
            <a:r>
              <a:rPr lang="de-DE" sz="1600" dirty="0" smtClean="0"/>
              <a:t> innerhalb der </a:t>
            </a:r>
            <a:r>
              <a:rPr lang="de-DE" sz="1600" i="1" dirty="0" err="1" smtClean="0"/>
              <a:t>Unity</a:t>
            </a:r>
            <a:r>
              <a:rPr lang="de-DE" sz="1600" i="1" dirty="0" smtClean="0"/>
              <a:t> Engine</a:t>
            </a:r>
          </a:p>
        </p:txBody>
      </p:sp>
      <p:pic>
        <p:nvPicPr>
          <p:cNvPr id="17" name="Grafik 16"/>
          <p:cNvPicPr>
            <a:picLocks noChangeAspect="1"/>
          </p:cNvPicPr>
          <p:nvPr/>
        </p:nvPicPr>
        <p:blipFill rotWithShape="1">
          <a:blip r:embed="rId7">
            <a:extLst>
              <a:ext uri="{28A0092B-C50C-407E-A947-70E740481C1C}">
                <a14:useLocalDpi xmlns:a14="http://schemas.microsoft.com/office/drawing/2010/main" val="0"/>
              </a:ext>
            </a:extLst>
          </a:blip>
          <a:srcRect t="40394" r="2947" b="8319"/>
          <a:stretch/>
        </p:blipFill>
        <p:spPr>
          <a:xfrm>
            <a:off x="5506846" y="1412776"/>
            <a:ext cx="3421638" cy="4021354"/>
          </a:xfrm>
          <a:prstGeom prst="rect">
            <a:avLst/>
          </a:prstGeom>
        </p:spPr>
      </p:pic>
      <p:sp>
        <p:nvSpPr>
          <p:cNvPr id="18" name="Textfeld 17"/>
          <p:cNvSpPr txBox="1"/>
          <p:nvPr/>
        </p:nvSpPr>
        <p:spPr>
          <a:xfrm>
            <a:off x="5443526" y="5445224"/>
            <a:ext cx="3754554" cy="461665"/>
          </a:xfrm>
          <a:prstGeom prst="rect">
            <a:avLst/>
          </a:prstGeom>
          <a:noFill/>
        </p:spPr>
        <p:txBody>
          <a:bodyPr wrap="none" rtlCol="0">
            <a:spAutoFit/>
          </a:bodyPr>
          <a:lstStyle/>
          <a:p>
            <a:r>
              <a:rPr lang="de-DE" sz="1200" dirty="0" smtClean="0"/>
              <a:t>Abb.3:  Ausschnitt des Inspektors zur Konfiguration einer </a:t>
            </a:r>
          </a:p>
          <a:p>
            <a:r>
              <a:rPr lang="de-DE" sz="1200" dirty="0" smtClean="0"/>
              <a:t>Audio Source</a:t>
            </a:r>
            <a:endParaRPr lang="de-DE" sz="1200" dirty="0"/>
          </a:p>
        </p:txBody>
      </p:sp>
    </p:spTree>
    <p:extLst>
      <p:ext uri="{BB962C8B-B14F-4D97-AF65-F5344CB8AC3E}">
        <p14:creationId xmlns:p14="http://schemas.microsoft.com/office/powerpoint/2010/main" val="723128995"/>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852936"/>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08.01.2018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solidFill>
                  <a:schemeClr val="bg1"/>
                </a:solidFill>
                <a:latin typeface="+mj-lt"/>
              </a:rPr>
              <a:t>Freifeld</a:t>
            </a:r>
            <a:r>
              <a:rPr lang="de-DE" sz="1400" dirty="0" smtClean="0">
                <a:solidFill>
                  <a:schemeClr val="bg1"/>
                </a:solidFill>
                <a:latin typeface="+mj-lt"/>
              </a:rPr>
              <a:t> Versuch</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Title </a:t>
            </a:r>
            <a:r>
              <a:rPr lang="de-DE" sz="1600" dirty="0" err="1" smtClean="0"/>
              <a:t>of</a:t>
            </a:r>
            <a:r>
              <a:rPr lang="de-DE" sz="1600" dirty="0" smtClean="0"/>
              <a:t> </a:t>
            </a:r>
            <a:r>
              <a:rPr lang="de-DE" sz="1600" dirty="0" err="1" smtClean="0"/>
              <a:t>Presentation</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12</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519772" y="1297213"/>
            <a:ext cx="6372708" cy="1015663"/>
          </a:xfrm>
          <a:prstGeom prst="rect">
            <a:avLst/>
          </a:prstGeom>
          <a:noFill/>
        </p:spPr>
        <p:txBody>
          <a:bodyPr wrap="square" rtlCol="0">
            <a:spAutoFit/>
          </a:bodyPr>
          <a:lstStyle/>
          <a:p>
            <a:r>
              <a:rPr lang="de-DE" sz="2000" b="1" dirty="0" smtClean="0">
                <a:latin typeface="+mj-lt"/>
              </a:rPr>
              <a:t>Einleitung</a:t>
            </a:r>
          </a:p>
          <a:p>
            <a:endParaRPr lang="de-DE" sz="2000" dirty="0">
              <a:latin typeface="+mj-lt"/>
            </a:endParaRPr>
          </a:p>
          <a:p>
            <a:pPr algn="just"/>
            <a:r>
              <a:rPr lang="de-DE" sz="2000" dirty="0" smtClean="0">
                <a:latin typeface="+mj-lt"/>
              </a:rPr>
              <a:t> </a:t>
            </a:r>
          </a:p>
        </p:txBody>
      </p:sp>
      <p:sp>
        <p:nvSpPr>
          <p:cNvPr id="14" name="TextBox 10"/>
          <p:cNvSpPr txBox="1"/>
          <p:nvPr/>
        </p:nvSpPr>
        <p:spPr>
          <a:xfrm>
            <a:off x="2534072" y="1493487"/>
            <a:ext cx="3046040" cy="5139869"/>
          </a:xfrm>
          <a:prstGeom prst="rect">
            <a:avLst/>
          </a:prstGeom>
          <a:noFill/>
        </p:spPr>
        <p:txBody>
          <a:bodyPr wrap="square" rtlCol="0">
            <a:spAutoFit/>
          </a:bodyPr>
          <a:lstStyle/>
          <a:p>
            <a:pPr algn="just"/>
            <a:endParaRPr lang="de-DE" sz="2000" dirty="0" smtClean="0"/>
          </a:p>
          <a:p>
            <a:pPr marL="342900" indent="-342900" algn="just">
              <a:buFont typeface="Wingdings" panose="05000000000000000000" pitchFamily="2" charset="2"/>
              <a:buChar char="§"/>
            </a:pPr>
            <a:r>
              <a:rPr lang="de-DE" sz="2000" b="1" i="1" dirty="0" smtClean="0"/>
              <a:t>Räumliches Hören:</a:t>
            </a:r>
          </a:p>
          <a:p>
            <a:pPr algn="just"/>
            <a:r>
              <a:rPr lang="de-DE" sz="1600" dirty="0" smtClean="0"/>
              <a:t>möglich durch </a:t>
            </a:r>
            <a:r>
              <a:rPr lang="de-DE" sz="1600" i="1" dirty="0" smtClean="0"/>
              <a:t>Audio</a:t>
            </a:r>
          </a:p>
          <a:p>
            <a:pPr algn="just"/>
            <a:r>
              <a:rPr lang="de-DE" sz="1600" i="1" dirty="0" err="1" smtClean="0"/>
              <a:t>spatializer</a:t>
            </a:r>
            <a:r>
              <a:rPr lang="de-DE" sz="1600" i="1" dirty="0" smtClean="0"/>
              <a:t> </a:t>
            </a:r>
            <a:r>
              <a:rPr lang="de-DE" sz="1600" i="1" dirty="0" err="1" smtClean="0"/>
              <a:t>plugin</a:t>
            </a:r>
            <a:r>
              <a:rPr lang="de-DE" sz="1600" i="1" dirty="0" smtClean="0"/>
              <a:t> </a:t>
            </a:r>
            <a:r>
              <a:rPr lang="de-DE" sz="1600" dirty="0" smtClean="0"/>
              <a:t>und</a:t>
            </a:r>
          </a:p>
          <a:p>
            <a:pPr algn="just"/>
            <a:r>
              <a:rPr lang="de-DE" sz="1600" dirty="0" smtClean="0"/>
              <a:t>implementieren der</a:t>
            </a:r>
          </a:p>
          <a:p>
            <a:pPr algn="just"/>
            <a:r>
              <a:rPr lang="de-DE" sz="1600" i="1" dirty="0" smtClean="0"/>
              <a:t>Microsoft HRTF</a:t>
            </a:r>
          </a:p>
          <a:p>
            <a:pPr algn="just"/>
            <a:endParaRPr lang="de-DE" sz="1600" i="1" dirty="0"/>
          </a:p>
          <a:p>
            <a:pPr marL="342900" indent="-342900" algn="just">
              <a:buFont typeface="Wingdings" panose="05000000000000000000" pitchFamily="2" charset="2"/>
              <a:buChar char="§"/>
            </a:pPr>
            <a:r>
              <a:rPr lang="de-DE" sz="2000" b="1" i="1" dirty="0" err="1" smtClean="0"/>
              <a:t>Spatial</a:t>
            </a:r>
            <a:r>
              <a:rPr lang="de-DE" sz="2000" b="1" i="1" dirty="0" smtClean="0"/>
              <a:t> </a:t>
            </a:r>
            <a:r>
              <a:rPr lang="de-DE" sz="2000" b="1" i="1" dirty="0" err="1" smtClean="0"/>
              <a:t>Blend</a:t>
            </a:r>
            <a:r>
              <a:rPr lang="de-DE" sz="2000" b="1" i="1" dirty="0" smtClean="0"/>
              <a:t>:</a:t>
            </a:r>
          </a:p>
          <a:p>
            <a:pPr algn="just"/>
            <a:r>
              <a:rPr lang="de-DE" sz="1600" dirty="0"/>
              <a:t>b</a:t>
            </a:r>
            <a:r>
              <a:rPr lang="de-DE" sz="1600" dirty="0" smtClean="0"/>
              <a:t>estimmt wie stark</a:t>
            </a:r>
          </a:p>
          <a:p>
            <a:pPr algn="just"/>
            <a:r>
              <a:rPr lang="de-DE" sz="1600" dirty="0" smtClean="0"/>
              <a:t>eine </a:t>
            </a:r>
            <a:r>
              <a:rPr lang="de-DE" sz="1600" i="1" dirty="0" smtClean="0"/>
              <a:t>Audio Source </a:t>
            </a:r>
            <a:r>
              <a:rPr lang="de-DE" sz="1600" dirty="0" smtClean="0"/>
              <a:t>von</a:t>
            </a:r>
          </a:p>
          <a:p>
            <a:pPr algn="just"/>
            <a:r>
              <a:rPr lang="de-DE" sz="1600" dirty="0" smtClean="0"/>
              <a:t>3D Engine beeinflusst </a:t>
            </a:r>
          </a:p>
          <a:p>
            <a:pPr algn="just"/>
            <a:r>
              <a:rPr lang="de-DE" sz="1600" dirty="0" smtClean="0"/>
              <a:t>wird.</a:t>
            </a:r>
          </a:p>
          <a:p>
            <a:pPr algn="just"/>
            <a:endParaRPr lang="de-DE" sz="1600" dirty="0" smtClean="0"/>
          </a:p>
          <a:p>
            <a:pPr marL="342900" indent="-342900" algn="just">
              <a:buFont typeface="Wingdings" panose="05000000000000000000" pitchFamily="2" charset="2"/>
              <a:buChar char="§"/>
            </a:pPr>
            <a:r>
              <a:rPr lang="de-DE" sz="2000" b="1" i="1" dirty="0" smtClean="0"/>
              <a:t>3D Quelle:</a:t>
            </a:r>
          </a:p>
          <a:p>
            <a:pPr algn="just"/>
            <a:r>
              <a:rPr lang="de-DE" sz="1600" dirty="0" smtClean="0"/>
              <a:t>Ausgabe unterliegt</a:t>
            </a:r>
          </a:p>
          <a:p>
            <a:pPr algn="just"/>
            <a:r>
              <a:rPr lang="de-DE" sz="1600" dirty="0"/>
              <a:t>r</a:t>
            </a:r>
            <a:r>
              <a:rPr lang="de-DE" sz="1600" dirty="0" smtClean="0"/>
              <a:t>äumlicher Positionierung</a:t>
            </a:r>
          </a:p>
          <a:p>
            <a:pPr algn="just"/>
            <a:r>
              <a:rPr lang="de-DE" sz="1600" dirty="0"/>
              <a:t>u</a:t>
            </a:r>
            <a:r>
              <a:rPr lang="de-DE" sz="1600" dirty="0" smtClean="0"/>
              <a:t>nd Ausbreitung</a:t>
            </a:r>
          </a:p>
          <a:p>
            <a:pPr algn="just"/>
            <a:r>
              <a:rPr lang="de-DE" sz="2000" dirty="0" smtClean="0"/>
              <a:t> </a:t>
            </a:r>
          </a:p>
          <a:p>
            <a:pPr algn="just"/>
            <a:endParaRPr lang="de-DE" sz="2000" dirty="0" smtClean="0"/>
          </a:p>
        </p:txBody>
      </p:sp>
      <p:pic>
        <p:nvPicPr>
          <p:cNvPr id="17" name="Grafik 16"/>
          <p:cNvPicPr>
            <a:picLocks noChangeAspect="1"/>
          </p:cNvPicPr>
          <p:nvPr/>
        </p:nvPicPr>
        <p:blipFill rotWithShape="1">
          <a:blip r:embed="rId7">
            <a:extLst>
              <a:ext uri="{28A0092B-C50C-407E-A947-70E740481C1C}">
                <a14:useLocalDpi xmlns:a14="http://schemas.microsoft.com/office/drawing/2010/main" val="0"/>
              </a:ext>
            </a:extLst>
          </a:blip>
          <a:srcRect r="2718" b="59606"/>
          <a:stretch/>
        </p:blipFill>
        <p:spPr>
          <a:xfrm>
            <a:off x="5256076" y="1411010"/>
            <a:ext cx="3568236" cy="2882086"/>
          </a:xfrm>
          <a:prstGeom prst="rect">
            <a:avLst/>
          </a:prstGeom>
        </p:spPr>
      </p:pic>
      <p:sp>
        <p:nvSpPr>
          <p:cNvPr id="18" name="Textfeld 17"/>
          <p:cNvSpPr txBox="1"/>
          <p:nvPr/>
        </p:nvSpPr>
        <p:spPr>
          <a:xfrm>
            <a:off x="5184068" y="4293096"/>
            <a:ext cx="3789820" cy="461665"/>
          </a:xfrm>
          <a:prstGeom prst="rect">
            <a:avLst/>
          </a:prstGeom>
          <a:noFill/>
        </p:spPr>
        <p:txBody>
          <a:bodyPr wrap="none" rtlCol="0">
            <a:spAutoFit/>
          </a:bodyPr>
          <a:lstStyle/>
          <a:p>
            <a:r>
              <a:rPr lang="de-DE" sz="1200" dirty="0" smtClean="0"/>
              <a:t>Abb. 4:  Ausschnitt des Inspektors zur Konfiguration einer </a:t>
            </a:r>
          </a:p>
          <a:p>
            <a:r>
              <a:rPr lang="de-DE" sz="1200" dirty="0" smtClean="0"/>
              <a:t>Audio Source</a:t>
            </a:r>
            <a:endParaRPr lang="de-DE" sz="1200" dirty="0"/>
          </a:p>
        </p:txBody>
      </p:sp>
    </p:spTree>
    <p:extLst>
      <p:ext uri="{BB962C8B-B14F-4D97-AF65-F5344CB8AC3E}">
        <p14:creationId xmlns:p14="http://schemas.microsoft.com/office/powerpoint/2010/main" val="723128995"/>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852936"/>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08.01.2018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solidFill>
                  <a:schemeClr val="bg1"/>
                </a:solidFill>
                <a:latin typeface="+mj-lt"/>
              </a:rPr>
              <a:t>Freifeld</a:t>
            </a:r>
            <a:r>
              <a:rPr lang="de-DE" sz="1400" dirty="0" smtClean="0">
                <a:solidFill>
                  <a:schemeClr val="bg1"/>
                </a:solidFill>
                <a:latin typeface="+mj-lt"/>
              </a:rPr>
              <a:t> Versuch</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Title </a:t>
            </a:r>
            <a:r>
              <a:rPr lang="de-DE" sz="1600" dirty="0" err="1" smtClean="0"/>
              <a:t>of</a:t>
            </a:r>
            <a:r>
              <a:rPr lang="de-DE" sz="1600" dirty="0" smtClean="0"/>
              <a:t> </a:t>
            </a:r>
            <a:r>
              <a:rPr lang="de-DE" sz="1600" dirty="0" err="1" smtClean="0"/>
              <a:t>Presentation</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13</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483768" y="1333217"/>
            <a:ext cx="6372708" cy="1015663"/>
          </a:xfrm>
          <a:prstGeom prst="rect">
            <a:avLst/>
          </a:prstGeom>
          <a:noFill/>
        </p:spPr>
        <p:txBody>
          <a:bodyPr wrap="square" rtlCol="0">
            <a:spAutoFit/>
          </a:bodyPr>
          <a:lstStyle/>
          <a:p>
            <a:r>
              <a:rPr lang="de-DE" sz="2000" b="1" dirty="0" smtClean="0">
                <a:latin typeface="+mj-lt"/>
              </a:rPr>
              <a:t>Einleitung</a:t>
            </a:r>
          </a:p>
          <a:p>
            <a:endParaRPr lang="de-DE" sz="2000" dirty="0">
              <a:latin typeface="+mj-lt"/>
            </a:endParaRPr>
          </a:p>
          <a:p>
            <a:pPr algn="just"/>
            <a:r>
              <a:rPr lang="de-DE" sz="2000" dirty="0" smtClean="0">
                <a:latin typeface="+mj-lt"/>
              </a:rPr>
              <a:t> </a:t>
            </a:r>
          </a:p>
        </p:txBody>
      </p:sp>
      <p:sp>
        <p:nvSpPr>
          <p:cNvPr id="14" name="TextBox 10"/>
          <p:cNvSpPr txBox="1"/>
          <p:nvPr/>
        </p:nvSpPr>
        <p:spPr>
          <a:xfrm>
            <a:off x="2483768" y="1974319"/>
            <a:ext cx="6372708" cy="2246769"/>
          </a:xfrm>
          <a:prstGeom prst="rect">
            <a:avLst/>
          </a:prstGeom>
          <a:noFill/>
        </p:spPr>
        <p:txBody>
          <a:bodyPr wrap="square" rtlCol="0">
            <a:spAutoFit/>
          </a:bodyPr>
          <a:lstStyle/>
          <a:p>
            <a:pPr algn="just"/>
            <a:endParaRPr lang="de-DE" sz="2000" dirty="0" smtClean="0"/>
          </a:p>
          <a:p>
            <a:pPr marL="342900" indent="-342900" algn="just">
              <a:buFont typeface="Wingdings" panose="05000000000000000000" pitchFamily="2" charset="2"/>
              <a:buChar char="§"/>
            </a:pPr>
            <a:r>
              <a:rPr lang="de-DE" sz="2000" b="1" i="1" dirty="0" err="1" smtClean="0"/>
              <a:t>Room</a:t>
            </a:r>
            <a:r>
              <a:rPr lang="de-DE" sz="2000" b="1" i="1" dirty="0" smtClean="0"/>
              <a:t> Size:</a:t>
            </a:r>
            <a:r>
              <a:rPr lang="de-DE" sz="2000" dirty="0" smtClean="0"/>
              <a:t> bietet eine zusätzliche Einstellmöglichkeit</a:t>
            </a:r>
          </a:p>
          <a:p>
            <a:pPr algn="just"/>
            <a:r>
              <a:rPr lang="de-DE" sz="2000" dirty="0" smtClean="0"/>
              <a:t>                  innerhalb der </a:t>
            </a:r>
            <a:r>
              <a:rPr lang="de-DE" sz="2000" dirty="0" err="1" smtClean="0"/>
              <a:t>Unity</a:t>
            </a:r>
            <a:r>
              <a:rPr lang="de-DE" sz="2000" dirty="0"/>
              <a:t> </a:t>
            </a:r>
            <a:r>
              <a:rPr lang="de-DE" sz="2000" dirty="0" smtClean="0"/>
              <a:t>Umgebung. Simuliert den</a:t>
            </a:r>
          </a:p>
          <a:p>
            <a:pPr algn="just"/>
            <a:r>
              <a:rPr lang="de-DE" sz="2000" dirty="0" smtClean="0"/>
              <a:t>                  Einfluss durch in der Realität auftretende,</a:t>
            </a:r>
          </a:p>
          <a:p>
            <a:pPr algn="just"/>
            <a:r>
              <a:rPr lang="de-DE" sz="2000" dirty="0" smtClean="0"/>
              <a:t>                  raumabhängige Reflexionen entsprechend der</a:t>
            </a:r>
          </a:p>
          <a:p>
            <a:pPr algn="just"/>
            <a:r>
              <a:rPr lang="de-DE" sz="2000" dirty="0"/>
              <a:t>	</a:t>
            </a:r>
            <a:r>
              <a:rPr lang="de-DE" sz="2000" dirty="0" smtClean="0"/>
              <a:t>  Raumgröße.</a:t>
            </a:r>
          </a:p>
          <a:p>
            <a:pPr algn="just"/>
            <a:endParaRPr lang="de-DE" sz="2000" dirty="0"/>
          </a:p>
        </p:txBody>
      </p:sp>
    </p:spTree>
    <p:extLst>
      <p:ext uri="{BB962C8B-B14F-4D97-AF65-F5344CB8AC3E}">
        <p14:creationId xmlns:p14="http://schemas.microsoft.com/office/powerpoint/2010/main" val="723128995"/>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852936"/>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08.01.2018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solidFill>
                  <a:schemeClr val="bg1"/>
                </a:solidFill>
                <a:latin typeface="+mj-lt"/>
              </a:rPr>
              <a:t>Freifeld</a:t>
            </a:r>
            <a:r>
              <a:rPr lang="de-DE" sz="1400" dirty="0" smtClean="0">
                <a:solidFill>
                  <a:schemeClr val="bg1"/>
                </a:solidFill>
                <a:latin typeface="+mj-lt"/>
              </a:rPr>
              <a:t> Versuch</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Virtual Reality</a:t>
            </a:r>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14</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447764" y="1289077"/>
            <a:ext cx="6372708" cy="5509200"/>
          </a:xfrm>
          <a:prstGeom prst="rect">
            <a:avLst/>
          </a:prstGeom>
          <a:noFill/>
        </p:spPr>
        <p:txBody>
          <a:bodyPr wrap="square" rtlCol="0">
            <a:spAutoFit/>
          </a:bodyPr>
          <a:lstStyle/>
          <a:p>
            <a:r>
              <a:rPr lang="de-DE" sz="2000" b="1" dirty="0" smtClean="0">
                <a:latin typeface="+mj-lt"/>
              </a:rPr>
              <a:t>VR Setup</a:t>
            </a:r>
          </a:p>
          <a:p>
            <a:endParaRPr lang="de-DE" sz="1600" dirty="0">
              <a:latin typeface="+mj-lt"/>
            </a:endParaRPr>
          </a:p>
          <a:p>
            <a:pPr marL="342900" indent="-342900" algn="just">
              <a:buFont typeface="Wingdings" pitchFamily="2" charset="2"/>
              <a:buChar char="§"/>
            </a:pPr>
            <a:r>
              <a:rPr lang="de-DE" sz="1600" dirty="0" smtClean="0">
                <a:latin typeface="+mj-lt"/>
              </a:rPr>
              <a:t>Virtueller Raum, Würfel mit 3 Meter Kantenlänge,</a:t>
            </a:r>
          </a:p>
          <a:p>
            <a:pPr algn="just"/>
            <a:r>
              <a:rPr lang="de-DE" sz="1600" dirty="0" smtClean="0">
                <a:latin typeface="+mj-lt"/>
              </a:rPr>
              <a:t>       vollständig schalldurchlässig und reflexionslos</a:t>
            </a:r>
          </a:p>
          <a:p>
            <a:pPr algn="just"/>
            <a:endParaRPr lang="de-DE" sz="1600" dirty="0" smtClean="0">
              <a:latin typeface="+mj-lt"/>
            </a:endParaRPr>
          </a:p>
          <a:p>
            <a:pPr marL="342900" indent="-342900" algn="just">
              <a:buFont typeface="Wingdings" pitchFamily="2" charset="2"/>
              <a:buChar char="§"/>
            </a:pPr>
            <a:r>
              <a:rPr lang="de-DE" sz="1600" dirty="0" smtClean="0">
                <a:latin typeface="+mj-lt"/>
              </a:rPr>
              <a:t>Markierung der Probandenposition im Mittelpunkt</a:t>
            </a:r>
          </a:p>
          <a:p>
            <a:pPr algn="just"/>
            <a:r>
              <a:rPr lang="de-DE" sz="1600" dirty="0">
                <a:latin typeface="+mj-lt"/>
              </a:rPr>
              <a:t> </a:t>
            </a:r>
            <a:r>
              <a:rPr lang="de-DE" sz="1600" dirty="0" smtClean="0">
                <a:latin typeface="+mj-lt"/>
              </a:rPr>
              <a:t>      des Raumes</a:t>
            </a:r>
          </a:p>
          <a:p>
            <a:pPr algn="just"/>
            <a:endParaRPr lang="de-DE" sz="1600" dirty="0" smtClean="0">
              <a:latin typeface="+mj-lt"/>
            </a:endParaRPr>
          </a:p>
          <a:p>
            <a:pPr marL="342900" indent="-342900" algn="just">
              <a:buFont typeface="Wingdings" pitchFamily="2" charset="2"/>
              <a:buChar char="§"/>
            </a:pPr>
            <a:r>
              <a:rPr lang="de-DE" sz="1600" dirty="0" smtClean="0">
                <a:latin typeface="+mj-lt"/>
              </a:rPr>
              <a:t>Vier virtuelle Lautsprecher im Radius von 2 Metern </a:t>
            </a:r>
          </a:p>
          <a:p>
            <a:pPr algn="just"/>
            <a:r>
              <a:rPr lang="de-DE" sz="1600" dirty="0" smtClean="0">
                <a:latin typeface="+mj-lt"/>
              </a:rPr>
              <a:t>       um den Mittelpunkt mit einem Abstand von 1,2 Metern</a:t>
            </a:r>
          </a:p>
          <a:p>
            <a:pPr algn="just"/>
            <a:r>
              <a:rPr lang="de-DE" sz="1600" dirty="0">
                <a:latin typeface="+mj-lt"/>
              </a:rPr>
              <a:t> </a:t>
            </a:r>
            <a:r>
              <a:rPr lang="de-DE" sz="1600" dirty="0" smtClean="0">
                <a:latin typeface="+mj-lt"/>
              </a:rPr>
              <a:t>      zum Boden</a:t>
            </a:r>
          </a:p>
          <a:p>
            <a:pPr algn="just"/>
            <a:endParaRPr lang="de-DE" sz="1600" dirty="0" smtClean="0">
              <a:latin typeface="+mj-lt"/>
            </a:endParaRPr>
          </a:p>
          <a:p>
            <a:pPr marL="342900" indent="-342900" algn="just">
              <a:buFont typeface="Wingdings" panose="05000000000000000000" pitchFamily="2" charset="2"/>
              <a:buChar char="§"/>
            </a:pPr>
            <a:r>
              <a:rPr lang="de-DE" sz="1600" dirty="0" smtClean="0">
                <a:latin typeface="+mj-lt"/>
              </a:rPr>
              <a:t>Links lateral (-90°)</a:t>
            </a:r>
          </a:p>
          <a:p>
            <a:pPr algn="just"/>
            <a:r>
              <a:rPr lang="de-DE" sz="1600" dirty="0" smtClean="0">
                <a:latin typeface="+mj-lt"/>
              </a:rPr>
              <a:t>      </a:t>
            </a:r>
            <a:r>
              <a:rPr lang="de-DE" sz="1600" dirty="0">
                <a:latin typeface="+mj-lt"/>
              </a:rPr>
              <a:t> </a:t>
            </a:r>
            <a:r>
              <a:rPr lang="de-DE" sz="1600" dirty="0" smtClean="0">
                <a:latin typeface="+mj-lt"/>
              </a:rPr>
              <a:t>Links frontal (-30°)</a:t>
            </a:r>
          </a:p>
          <a:p>
            <a:pPr algn="just"/>
            <a:r>
              <a:rPr lang="de-DE" sz="1600" dirty="0" smtClean="0">
                <a:latin typeface="+mj-lt"/>
              </a:rPr>
              <a:t>       Rechts frontal (+30°)</a:t>
            </a:r>
          </a:p>
          <a:p>
            <a:pPr algn="just"/>
            <a:r>
              <a:rPr lang="de-DE" sz="1600" dirty="0">
                <a:latin typeface="+mj-lt"/>
              </a:rPr>
              <a:t> </a:t>
            </a:r>
            <a:r>
              <a:rPr lang="de-DE" sz="1600" dirty="0" smtClean="0">
                <a:latin typeface="+mj-lt"/>
              </a:rPr>
              <a:t>      Rechts lateral (+90°)</a:t>
            </a:r>
            <a:endParaRPr lang="de-DE" sz="1600" dirty="0">
              <a:latin typeface="+mj-lt"/>
            </a:endParaRPr>
          </a:p>
          <a:p>
            <a:pPr marL="342900" indent="-342900" algn="just">
              <a:buFont typeface="Wingdings" panose="05000000000000000000" pitchFamily="2" charset="2"/>
              <a:buChar char="§"/>
            </a:pPr>
            <a:r>
              <a:rPr lang="de-DE" sz="1600" dirty="0" smtClean="0">
                <a:latin typeface="+mj-lt"/>
              </a:rPr>
              <a:t>Auf 0° befindet sich auf Augenhöhe ein grüner </a:t>
            </a:r>
          </a:p>
          <a:p>
            <a:pPr algn="just"/>
            <a:r>
              <a:rPr lang="de-DE" sz="1600" dirty="0">
                <a:latin typeface="+mj-lt"/>
              </a:rPr>
              <a:t> </a:t>
            </a:r>
            <a:r>
              <a:rPr lang="de-DE" sz="1600" dirty="0" smtClean="0">
                <a:latin typeface="+mj-lt"/>
              </a:rPr>
              <a:t>      Pfeil zur Richtungsangabe</a:t>
            </a:r>
          </a:p>
          <a:p>
            <a:pPr algn="just"/>
            <a:r>
              <a:rPr lang="de-DE" sz="2000" dirty="0">
                <a:latin typeface="+mj-lt"/>
              </a:rPr>
              <a:t> </a:t>
            </a:r>
            <a:r>
              <a:rPr lang="de-DE" sz="2000" dirty="0" smtClean="0">
                <a:latin typeface="+mj-lt"/>
              </a:rPr>
              <a:t>     </a:t>
            </a:r>
          </a:p>
          <a:p>
            <a:pPr algn="just"/>
            <a:endParaRPr lang="de-DE" sz="2000" dirty="0" smtClean="0">
              <a:latin typeface="+mj-lt"/>
            </a:endParaRPr>
          </a:p>
          <a:p>
            <a:pPr algn="just"/>
            <a:r>
              <a:rPr lang="de-DE" sz="2000" dirty="0" smtClean="0">
                <a:latin typeface="+mj-lt"/>
              </a:rPr>
              <a:t>	   </a:t>
            </a:r>
          </a:p>
        </p:txBody>
      </p:sp>
    </p:spTree>
    <p:extLst>
      <p:ext uri="{BB962C8B-B14F-4D97-AF65-F5344CB8AC3E}">
        <p14:creationId xmlns:p14="http://schemas.microsoft.com/office/powerpoint/2010/main" val="723128995"/>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852936"/>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08.01.2018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solidFill>
                  <a:schemeClr val="bg1"/>
                </a:solidFill>
                <a:latin typeface="+mj-lt"/>
              </a:rPr>
              <a:t>Freifeld</a:t>
            </a:r>
            <a:r>
              <a:rPr lang="de-DE" sz="1400" dirty="0" smtClean="0">
                <a:solidFill>
                  <a:schemeClr val="bg1"/>
                </a:solidFill>
                <a:latin typeface="+mj-lt"/>
              </a:rPr>
              <a:t> Versuch</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15</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nvSpPr>
        <p:spPr>
          <a:xfrm>
            <a:off x="4603776" y="5697252"/>
            <a:ext cx="2344488" cy="276999"/>
          </a:xfrm>
          <a:prstGeom prst="rect">
            <a:avLst/>
          </a:prstGeom>
          <a:noFill/>
        </p:spPr>
        <p:txBody>
          <a:bodyPr wrap="none" rtlCol="0">
            <a:spAutoFit/>
          </a:bodyPr>
          <a:lstStyle/>
          <a:p>
            <a:r>
              <a:rPr lang="de-DE" sz="1200" dirty="0" smtClean="0"/>
              <a:t>Abb. 5:  VR Setup, Freifeld-Versuch</a:t>
            </a:r>
            <a:endParaRPr lang="de-DE" sz="1200" dirty="0"/>
          </a:p>
        </p:txBody>
      </p:sp>
      <p:pic>
        <p:nvPicPr>
          <p:cNvPr id="2" name="Grafik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7784" y="1844824"/>
            <a:ext cx="6072644" cy="3649398"/>
          </a:xfrm>
          <a:prstGeom prst="rect">
            <a:avLst/>
          </a:prstGeom>
        </p:spPr>
      </p:pic>
    </p:spTree>
    <p:extLst>
      <p:ext uri="{BB962C8B-B14F-4D97-AF65-F5344CB8AC3E}">
        <p14:creationId xmlns:p14="http://schemas.microsoft.com/office/powerpoint/2010/main" val="313205922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852936"/>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08.01.2018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solidFill>
                  <a:schemeClr val="bg1"/>
                </a:solidFill>
                <a:latin typeface="+mj-lt"/>
              </a:rPr>
              <a:t>Freifeld</a:t>
            </a:r>
            <a:r>
              <a:rPr lang="de-DE" sz="1400" dirty="0" smtClean="0">
                <a:solidFill>
                  <a:schemeClr val="bg1"/>
                </a:solidFill>
                <a:latin typeface="+mj-lt"/>
              </a:rPr>
              <a:t> Versuch</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16</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447764" y="1952836"/>
            <a:ext cx="6228692" cy="4093428"/>
          </a:xfrm>
          <a:prstGeom prst="rect">
            <a:avLst/>
          </a:prstGeom>
          <a:noFill/>
        </p:spPr>
        <p:txBody>
          <a:bodyPr wrap="square" rtlCol="0">
            <a:spAutoFit/>
          </a:bodyPr>
          <a:lstStyle/>
          <a:p>
            <a:pPr algn="just"/>
            <a:r>
              <a:rPr lang="de-DE" sz="2000" dirty="0" smtClean="0"/>
              <a:t>Eingabe der Untersuchungsparameter und Erzeugung der Wiedergabeprogramme erfolgt durch </a:t>
            </a:r>
            <a:r>
              <a:rPr lang="de-DE" sz="2000" dirty="0" err="1" smtClean="0"/>
              <a:t>Matlab</a:t>
            </a:r>
            <a:r>
              <a:rPr lang="de-DE" sz="2000" dirty="0" smtClean="0"/>
              <a:t>  </a:t>
            </a:r>
          </a:p>
          <a:p>
            <a:pPr algn="just"/>
            <a:endParaRPr lang="de-DE" sz="2000" b="1" i="1" dirty="0"/>
          </a:p>
          <a:p>
            <a:pPr algn="just"/>
            <a:r>
              <a:rPr lang="de-DE" sz="2000" b="1" dirty="0" smtClean="0"/>
              <a:t>Parameter:</a:t>
            </a:r>
          </a:p>
          <a:p>
            <a:pPr algn="just"/>
            <a:endParaRPr lang="de-DE" sz="2000" b="1" dirty="0" smtClean="0"/>
          </a:p>
          <a:p>
            <a:pPr marL="342900" indent="-342900" algn="just">
              <a:buFont typeface="Wingdings" panose="05000000000000000000" pitchFamily="2" charset="2"/>
              <a:buChar char="§"/>
            </a:pPr>
            <a:r>
              <a:rPr lang="de-DE" sz="2000" i="1" dirty="0" smtClean="0"/>
              <a:t>Anzeigemodus: </a:t>
            </a:r>
            <a:r>
              <a:rPr lang="de-DE" sz="2000" dirty="0" smtClean="0"/>
              <a:t>Entscheidet ob der angebotene</a:t>
            </a:r>
          </a:p>
          <a:p>
            <a:pPr lvl="4" algn="just"/>
            <a:r>
              <a:rPr lang="de-DE" sz="2000" dirty="0" smtClean="0"/>
              <a:t>visuelle Hinweis (Pfeil) </a:t>
            </a:r>
          </a:p>
          <a:p>
            <a:pPr lvl="4" algn="just"/>
            <a:r>
              <a:rPr lang="de-DE" sz="2000" dirty="0" smtClean="0"/>
              <a:t>der  Schallrichtung entspricht</a:t>
            </a:r>
          </a:p>
          <a:p>
            <a:pPr marL="342900" indent="-342900" algn="just">
              <a:buFont typeface="Wingdings" panose="05000000000000000000" pitchFamily="2" charset="2"/>
              <a:buChar char="§"/>
            </a:pPr>
            <a:r>
              <a:rPr lang="de-DE" sz="2000" i="1" dirty="0" smtClean="0"/>
              <a:t>Signalanzahl: </a:t>
            </a:r>
            <a:r>
              <a:rPr lang="de-DE" sz="2000" dirty="0" smtClean="0"/>
              <a:t>Anzahl der Signale, die pro </a:t>
            </a:r>
          </a:p>
          <a:p>
            <a:pPr algn="just"/>
            <a:r>
              <a:rPr lang="de-DE" sz="2000" dirty="0" smtClean="0"/>
              <a:t>                               Programmdurchlauf wiedergegeben </a:t>
            </a:r>
          </a:p>
          <a:p>
            <a:pPr algn="just"/>
            <a:r>
              <a:rPr lang="de-DE" sz="2000" dirty="0"/>
              <a:t>	 </a:t>
            </a:r>
            <a:r>
              <a:rPr lang="de-DE" sz="2000" dirty="0" smtClean="0"/>
              <a:t>              werden</a:t>
            </a:r>
          </a:p>
          <a:p>
            <a:pPr marL="342900" indent="-342900" algn="just">
              <a:buFont typeface="Wingdings" panose="05000000000000000000" pitchFamily="2" charset="2"/>
              <a:buChar char="§"/>
            </a:pPr>
            <a:r>
              <a:rPr lang="de-DE" sz="2000" i="1" dirty="0" smtClean="0"/>
              <a:t>Quellenreihenfolge: </a:t>
            </a:r>
            <a:r>
              <a:rPr lang="de-DE" sz="2000" dirty="0" smtClean="0"/>
              <a:t>zufällige oder manuelle </a:t>
            </a:r>
          </a:p>
          <a:p>
            <a:pPr algn="just"/>
            <a:r>
              <a:rPr lang="de-DE" sz="2000" dirty="0"/>
              <a:t>	 </a:t>
            </a:r>
            <a:r>
              <a:rPr lang="de-DE" sz="2000" dirty="0" smtClean="0"/>
              <a:t>              Bestimmung möglich</a:t>
            </a:r>
            <a:endParaRPr lang="de-DE" sz="2000" i="1" dirty="0"/>
          </a:p>
        </p:txBody>
      </p:sp>
      <p:sp>
        <p:nvSpPr>
          <p:cNvPr id="14" name="TextBox 10"/>
          <p:cNvSpPr txBox="1"/>
          <p:nvPr/>
        </p:nvSpPr>
        <p:spPr>
          <a:xfrm>
            <a:off x="2447764" y="1280954"/>
            <a:ext cx="6372708" cy="707886"/>
          </a:xfrm>
          <a:prstGeom prst="rect">
            <a:avLst/>
          </a:prstGeom>
          <a:noFill/>
        </p:spPr>
        <p:txBody>
          <a:bodyPr wrap="square" rtlCol="0">
            <a:spAutoFit/>
          </a:bodyPr>
          <a:lstStyle/>
          <a:p>
            <a:r>
              <a:rPr lang="de-DE" sz="2000" b="1" dirty="0" smtClean="0">
                <a:latin typeface="+mj-lt"/>
              </a:rPr>
              <a:t>Konfiguration</a:t>
            </a:r>
            <a:endParaRPr lang="de-DE" sz="2000" dirty="0">
              <a:latin typeface="+mj-lt"/>
            </a:endParaRPr>
          </a:p>
          <a:p>
            <a:pPr algn="just"/>
            <a:endParaRPr lang="de-DE" sz="2000" dirty="0" smtClean="0">
              <a:latin typeface="+mj-lt"/>
            </a:endParaRPr>
          </a:p>
        </p:txBody>
      </p:sp>
    </p:spTree>
    <p:extLst>
      <p:ext uri="{BB962C8B-B14F-4D97-AF65-F5344CB8AC3E}">
        <p14:creationId xmlns:p14="http://schemas.microsoft.com/office/powerpoint/2010/main" val="313205922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852936"/>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08.01.2018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solidFill>
                  <a:schemeClr val="bg1"/>
                </a:solidFill>
                <a:latin typeface="+mj-lt"/>
              </a:rPr>
              <a:t>Freifeld</a:t>
            </a:r>
            <a:r>
              <a:rPr lang="de-DE" sz="1400" dirty="0" smtClean="0">
                <a:solidFill>
                  <a:schemeClr val="bg1"/>
                </a:solidFill>
                <a:latin typeface="+mj-lt"/>
              </a:rPr>
              <a:t> Versuch</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17</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519772" y="2060848"/>
            <a:ext cx="6228692" cy="3970318"/>
          </a:xfrm>
          <a:prstGeom prst="rect">
            <a:avLst/>
          </a:prstGeom>
          <a:noFill/>
        </p:spPr>
        <p:txBody>
          <a:bodyPr wrap="square" rtlCol="0">
            <a:spAutoFit/>
          </a:bodyPr>
          <a:lstStyle/>
          <a:p>
            <a:pPr algn="just"/>
            <a:r>
              <a:rPr lang="de-DE" sz="2000" b="1" dirty="0" smtClean="0"/>
              <a:t>Ablauf</a:t>
            </a:r>
          </a:p>
          <a:p>
            <a:pPr algn="just"/>
            <a:endParaRPr lang="de-DE" sz="2000" b="1" dirty="0" smtClean="0"/>
          </a:p>
          <a:p>
            <a:pPr algn="just"/>
            <a:r>
              <a:rPr lang="de-DE" sz="1600" dirty="0" smtClean="0"/>
              <a:t>Sobald der Proband sich auf der Markierung innerhalb der</a:t>
            </a:r>
          </a:p>
          <a:p>
            <a:pPr algn="just"/>
            <a:r>
              <a:rPr lang="de-DE" sz="1600" dirty="0" smtClean="0"/>
              <a:t>VR befindet kann das Experiment gestartet werden.</a:t>
            </a:r>
          </a:p>
          <a:p>
            <a:pPr algn="just"/>
            <a:endParaRPr lang="de-DE" sz="1600" dirty="0" smtClean="0"/>
          </a:p>
          <a:p>
            <a:pPr algn="just"/>
            <a:r>
              <a:rPr lang="de-DE" sz="1600" dirty="0" err="1" smtClean="0"/>
              <a:t>Unity</a:t>
            </a:r>
            <a:r>
              <a:rPr lang="de-DE" sz="1600" dirty="0" smtClean="0"/>
              <a:t> aktiviert entsprechend der von </a:t>
            </a:r>
            <a:r>
              <a:rPr lang="de-DE" sz="1600" dirty="0" err="1" smtClean="0"/>
              <a:t>Matlab</a:t>
            </a:r>
            <a:r>
              <a:rPr lang="de-DE" sz="1600" dirty="0" smtClean="0"/>
              <a:t> übergebenen</a:t>
            </a:r>
          </a:p>
          <a:p>
            <a:pPr algn="just"/>
            <a:r>
              <a:rPr lang="de-DE" sz="1600" dirty="0" smtClean="0"/>
              <a:t>Reihenfolge jeweils immer einen virtuellen Lautsprecher </a:t>
            </a:r>
          </a:p>
          <a:p>
            <a:pPr algn="just"/>
            <a:r>
              <a:rPr lang="de-DE" sz="1600" dirty="0"/>
              <a:t>u</a:t>
            </a:r>
            <a:r>
              <a:rPr lang="de-DE" sz="1600" dirty="0" smtClean="0"/>
              <a:t>nd gibt den ausgewählten </a:t>
            </a:r>
            <a:r>
              <a:rPr lang="de-DE" sz="1600" i="1" dirty="0" smtClean="0"/>
              <a:t>Audio Clip</a:t>
            </a:r>
            <a:r>
              <a:rPr lang="de-DE" sz="1600" dirty="0" smtClean="0"/>
              <a:t> wieder.</a:t>
            </a:r>
          </a:p>
          <a:p>
            <a:pPr algn="just"/>
            <a:endParaRPr lang="de-DE" sz="1600" dirty="0" smtClean="0"/>
          </a:p>
          <a:p>
            <a:pPr algn="just"/>
            <a:r>
              <a:rPr lang="de-DE" sz="1600" dirty="0" smtClean="0"/>
              <a:t>Dieser Vorgang wird entsprechend der gewünschten</a:t>
            </a:r>
          </a:p>
          <a:p>
            <a:pPr algn="just"/>
            <a:r>
              <a:rPr lang="de-DE" sz="1600" dirty="0" smtClean="0"/>
              <a:t>Signalanzahl</a:t>
            </a:r>
            <a:r>
              <a:rPr lang="de-DE" sz="1600" dirty="0"/>
              <a:t> w</a:t>
            </a:r>
            <a:r>
              <a:rPr lang="de-DE" sz="1600" dirty="0" smtClean="0"/>
              <a:t>iederholt.</a:t>
            </a:r>
          </a:p>
          <a:p>
            <a:pPr algn="just"/>
            <a:r>
              <a:rPr lang="de-DE" sz="1600" dirty="0" smtClean="0"/>
              <a:t>Der Richtungsindikator zeigt bei jeder Signalwiedergabe</a:t>
            </a:r>
          </a:p>
          <a:p>
            <a:pPr algn="just"/>
            <a:r>
              <a:rPr lang="de-DE" sz="1600" dirty="0" smtClean="0"/>
              <a:t>dem eingestellten Modus entsprechend die richtige bzw.</a:t>
            </a:r>
          </a:p>
          <a:p>
            <a:pPr algn="just"/>
            <a:r>
              <a:rPr lang="de-DE" sz="1600" dirty="0" smtClean="0"/>
              <a:t>falsche Richtung an. </a:t>
            </a:r>
          </a:p>
          <a:p>
            <a:pPr algn="just"/>
            <a:endParaRPr lang="de-DE" sz="2000" dirty="0"/>
          </a:p>
        </p:txBody>
      </p:sp>
      <p:sp>
        <p:nvSpPr>
          <p:cNvPr id="14" name="TextBox 10"/>
          <p:cNvSpPr txBox="1"/>
          <p:nvPr/>
        </p:nvSpPr>
        <p:spPr>
          <a:xfrm>
            <a:off x="2483768" y="1280954"/>
            <a:ext cx="6372708" cy="707886"/>
          </a:xfrm>
          <a:prstGeom prst="rect">
            <a:avLst/>
          </a:prstGeom>
          <a:noFill/>
        </p:spPr>
        <p:txBody>
          <a:bodyPr wrap="square" rtlCol="0">
            <a:spAutoFit/>
          </a:bodyPr>
          <a:lstStyle/>
          <a:p>
            <a:r>
              <a:rPr lang="de-DE" sz="2000" b="1" dirty="0" smtClean="0">
                <a:latin typeface="+mj-lt"/>
              </a:rPr>
              <a:t>Konfiguration</a:t>
            </a:r>
            <a:endParaRPr lang="de-DE" sz="2000" dirty="0">
              <a:latin typeface="+mj-lt"/>
            </a:endParaRPr>
          </a:p>
          <a:p>
            <a:pPr algn="just"/>
            <a:endParaRPr lang="de-DE" sz="2000" dirty="0" smtClean="0">
              <a:latin typeface="+mj-lt"/>
            </a:endParaRPr>
          </a:p>
        </p:txBody>
      </p:sp>
    </p:spTree>
    <p:extLst>
      <p:ext uri="{BB962C8B-B14F-4D97-AF65-F5344CB8AC3E}">
        <p14:creationId xmlns:p14="http://schemas.microsoft.com/office/powerpoint/2010/main" val="313205922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852936"/>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08.01.2018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solidFill>
                  <a:schemeClr val="bg1"/>
                </a:solidFill>
                <a:latin typeface="+mj-lt"/>
              </a:rPr>
              <a:t>Freifeld</a:t>
            </a:r>
            <a:r>
              <a:rPr lang="de-DE" sz="1400" dirty="0" smtClean="0">
                <a:solidFill>
                  <a:schemeClr val="bg1"/>
                </a:solidFill>
                <a:latin typeface="+mj-lt"/>
              </a:rPr>
              <a:t> Versuch</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18</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447764" y="1280954"/>
            <a:ext cx="6372708" cy="707886"/>
          </a:xfrm>
          <a:prstGeom prst="rect">
            <a:avLst/>
          </a:prstGeom>
          <a:noFill/>
        </p:spPr>
        <p:txBody>
          <a:bodyPr wrap="square" rtlCol="0">
            <a:spAutoFit/>
          </a:bodyPr>
          <a:lstStyle/>
          <a:p>
            <a:r>
              <a:rPr lang="de-DE" sz="2000" b="1" dirty="0" smtClean="0">
                <a:latin typeface="+mj-lt"/>
              </a:rPr>
              <a:t>Möglichkeiten</a:t>
            </a:r>
            <a:endParaRPr lang="de-DE" sz="2000" dirty="0">
              <a:latin typeface="+mj-lt"/>
            </a:endParaRPr>
          </a:p>
          <a:p>
            <a:pPr algn="just"/>
            <a:endParaRPr lang="de-DE" sz="2000" dirty="0" smtClean="0">
              <a:latin typeface="+mj-lt"/>
            </a:endParaRPr>
          </a:p>
        </p:txBody>
      </p:sp>
      <p:sp>
        <p:nvSpPr>
          <p:cNvPr id="14" name="TextBox 10"/>
          <p:cNvSpPr txBox="1"/>
          <p:nvPr/>
        </p:nvSpPr>
        <p:spPr>
          <a:xfrm>
            <a:off x="2483768" y="1808820"/>
            <a:ext cx="6228692" cy="4093428"/>
          </a:xfrm>
          <a:prstGeom prst="rect">
            <a:avLst/>
          </a:prstGeom>
          <a:noFill/>
        </p:spPr>
        <p:txBody>
          <a:bodyPr wrap="square" rtlCol="0">
            <a:spAutoFit/>
          </a:bodyPr>
          <a:lstStyle/>
          <a:p>
            <a:pPr algn="just"/>
            <a:r>
              <a:rPr lang="de-DE" sz="2000" b="1" dirty="0" smtClean="0"/>
              <a:t>Variables Setup</a:t>
            </a:r>
          </a:p>
          <a:p>
            <a:pPr marL="342900" indent="-342900" algn="just">
              <a:buFont typeface="Wingdings" panose="05000000000000000000" pitchFamily="2" charset="2"/>
              <a:buChar char="§"/>
            </a:pPr>
            <a:r>
              <a:rPr lang="de-DE" sz="2000" dirty="0" smtClean="0"/>
              <a:t>Beliebige Anzahl an Lautsprechern</a:t>
            </a:r>
          </a:p>
          <a:p>
            <a:pPr marL="342900" indent="-342900" algn="just">
              <a:buFont typeface="Wingdings" panose="05000000000000000000" pitchFamily="2" charset="2"/>
              <a:buChar char="§"/>
            </a:pPr>
            <a:r>
              <a:rPr lang="de-DE" sz="2000" dirty="0" smtClean="0"/>
              <a:t>Beliebige Anzahl gleichzeitig aktiver Lautsprecher</a:t>
            </a:r>
          </a:p>
          <a:p>
            <a:pPr marL="342900" indent="-342900" algn="just">
              <a:buFont typeface="Wingdings" panose="05000000000000000000" pitchFamily="2" charset="2"/>
              <a:buChar char="§"/>
            </a:pPr>
            <a:r>
              <a:rPr lang="de-DE" sz="2000" dirty="0" smtClean="0"/>
              <a:t>Bewegliche Lautsprecher möglich</a:t>
            </a:r>
          </a:p>
          <a:p>
            <a:pPr algn="just"/>
            <a:endParaRPr lang="de-DE" sz="2000" dirty="0"/>
          </a:p>
          <a:p>
            <a:pPr algn="just"/>
            <a:r>
              <a:rPr lang="de-DE" sz="2000" b="1" i="1" dirty="0" smtClean="0"/>
              <a:t>Umgebungseffekte:</a:t>
            </a:r>
          </a:p>
          <a:p>
            <a:pPr marL="342900" indent="-342900" algn="just">
              <a:buFont typeface="Wingdings" panose="05000000000000000000" pitchFamily="2" charset="2"/>
              <a:buChar char="§"/>
            </a:pPr>
            <a:r>
              <a:rPr lang="de-DE" sz="2000" i="1" dirty="0" err="1" smtClean="0"/>
              <a:t>Reverb</a:t>
            </a:r>
            <a:r>
              <a:rPr lang="de-DE" sz="2000" i="1" dirty="0" smtClean="0"/>
              <a:t> Zone:</a:t>
            </a:r>
          </a:p>
          <a:p>
            <a:pPr algn="just"/>
            <a:r>
              <a:rPr lang="de-DE" sz="2000" dirty="0" smtClean="0"/>
              <a:t>      Verzerrung des, von einer Quelle gespielten, Clips</a:t>
            </a:r>
          </a:p>
          <a:p>
            <a:pPr algn="just"/>
            <a:r>
              <a:rPr lang="de-DE" sz="2000" dirty="0" smtClean="0"/>
              <a:t>      entsprechend der Position innerhalb der Zone</a:t>
            </a:r>
          </a:p>
          <a:p>
            <a:pPr algn="just"/>
            <a:endParaRPr lang="de-DE" sz="2000" dirty="0" smtClean="0"/>
          </a:p>
          <a:p>
            <a:pPr marL="342900" indent="-342900" algn="just">
              <a:buFont typeface="Wingdings" panose="05000000000000000000" pitchFamily="2" charset="2"/>
              <a:buChar char="§"/>
            </a:pPr>
            <a:r>
              <a:rPr lang="de-DE" sz="2000" dirty="0" smtClean="0"/>
              <a:t>Simulation verschiedener Umgebungen möglich</a:t>
            </a:r>
          </a:p>
          <a:p>
            <a:pPr algn="just"/>
            <a:r>
              <a:rPr lang="de-DE" sz="2000" dirty="0"/>
              <a:t> </a:t>
            </a:r>
            <a:r>
              <a:rPr lang="de-DE" sz="2000" dirty="0" smtClean="0"/>
              <a:t>     (z.B. </a:t>
            </a:r>
            <a:r>
              <a:rPr lang="de-DE" sz="2000" dirty="0" err="1" smtClean="0"/>
              <a:t>Cave,Auditorium</a:t>
            </a:r>
            <a:r>
              <a:rPr lang="de-DE" sz="2000" dirty="0" smtClean="0"/>
              <a:t> etc.)</a:t>
            </a:r>
          </a:p>
          <a:p>
            <a:pPr algn="just"/>
            <a:endParaRPr lang="de-DE" sz="2000" dirty="0"/>
          </a:p>
        </p:txBody>
      </p:sp>
    </p:spTree>
    <p:extLst>
      <p:ext uri="{BB962C8B-B14F-4D97-AF65-F5344CB8AC3E}">
        <p14:creationId xmlns:p14="http://schemas.microsoft.com/office/powerpoint/2010/main" val="313205922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852936"/>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08.01.2018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solidFill>
                  <a:schemeClr val="bg1"/>
                </a:solidFill>
                <a:latin typeface="+mj-lt"/>
              </a:rPr>
              <a:t>Freifeld</a:t>
            </a:r>
            <a:r>
              <a:rPr lang="de-DE" sz="1400" dirty="0" smtClean="0">
                <a:solidFill>
                  <a:schemeClr val="bg1"/>
                </a:solidFill>
                <a:latin typeface="+mj-lt"/>
              </a:rPr>
              <a:t> Versuch</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19</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447764" y="1297213"/>
            <a:ext cx="6372708" cy="1015663"/>
          </a:xfrm>
          <a:prstGeom prst="rect">
            <a:avLst/>
          </a:prstGeom>
          <a:noFill/>
        </p:spPr>
        <p:txBody>
          <a:bodyPr wrap="square" rtlCol="0">
            <a:spAutoFit/>
          </a:bodyPr>
          <a:lstStyle/>
          <a:p>
            <a:r>
              <a:rPr lang="de-DE" sz="2000" b="1" dirty="0" smtClean="0">
                <a:latin typeface="+mj-lt"/>
              </a:rPr>
              <a:t>Zukünftige Arbeit</a:t>
            </a:r>
          </a:p>
          <a:p>
            <a:endParaRPr lang="de-DE" sz="2000" dirty="0">
              <a:latin typeface="+mj-lt"/>
            </a:endParaRPr>
          </a:p>
          <a:p>
            <a:pPr algn="just"/>
            <a:r>
              <a:rPr lang="de-DE" sz="2000" dirty="0">
                <a:latin typeface="+mj-lt"/>
              </a:rPr>
              <a:t> </a:t>
            </a:r>
            <a:endParaRPr lang="de-DE" sz="2000" dirty="0" smtClean="0">
              <a:latin typeface="+mj-lt"/>
            </a:endParaRPr>
          </a:p>
        </p:txBody>
      </p:sp>
      <p:sp>
        <p:nvSpPr>
          <p:cNvPr id="14" name="TextBox 10"/>
          <p:cNvSpPr txBox="1"/>
          <p:nvPr/>
        </p:nvSpPr>
        <p:spPr>
          <a:xfrm>
            <a:off x="2447764" y="2145050"/>
            <a:ext cx="6372708" cy="707886"/>
          </a:xfrm>
          <a:prstGeom prst="rect">
            <a:avLst/>
          </a:prstGeom>
          <a:noFill/>
        </p:spPr>
        <p:txBody>
          <a:bodyPr wrap="square" rtlCol="0">
            <a:spAutoFit/>
          </a:bodyPr>
          <a:lstStyle/>
          <a:p>
            <a:pPr marL="342900" indent="-342900" algn="just">
              <a:buFont typeface="Wingdings" pitchFamily="2" charset="2"/>
              <a:buChar char="§"/>
            </a:pPr>
            <a:r>
              <a:rPr lang="de-DE" sz="2000" b="1" dirty="0" smtClean="0"/>
              <a:t>Interaktion mit der virtuellen Realität:</a:t>
            </a:r>
          </a:p>
          <a:p>
            <a:pPr algn="just"/>
            <a:r>
              <a:rPr lang="de-DE" sz="2000" b="1" dirty="0" smtClean="0"/>
              <a:t>      </a:t>
            </a:r>
            <a:r>
              <a:rPr lang="de-DE" sz="1400" dirty="0" smtClean="0"/>
              <a:t>Proband interagiert mit der VR über Controller oder visuelle Steuerung </a:t>
            </a:r>
            <a:endParaRPr lang="de-DE" sz="2000" b="1" dirty="0"/>
          </a:p>
        </p:txBody>
      </p:sp>
      <p:sp>
        <p:nvSpPr>
          <p:cNvPr id="17" name="TextBox 10"/>
          <p:cNvSpPr txBox="1"/>
          <p:nvPr/>
        </p:nvSpPr>
        <p:spPr>
          <a:xfrm>
            <a:off x="2447764" y="3189746"/>
            <a:ext cx="6372708" cy="923330"/>
          </a:xfrm>
          <a:prstGeom prst="rect">
            <a:avLst/>
          </a:prstGeom>
          <a:noFill/>
        </p:spPr>
        <p:txBody>
          <a:bodyPr wrap="square" rtlCol="0">
            <a:spAutoFit/>
          </a:bodyPr>
          <a:lstStyle/>
          <a:p>
            <a:pPr marL="342900" indent="-342900" algn="just">
              <a:buFont typeface="Wingdings" pitchFamily="2" charset="2"/>
              <a:buChar char="§"/>
            </a:pPr>
            <a:r>
              <a:rPr lang="de-DE" sz="2000" b="1" dirty="0" smtClean="0"/>
              <a:t>Setup Interface:</a:t>
            </a:r>
          </a:p>
          <a:p>
            <a:pPr algn="just"/>
            <a:r>
              <a:rPr lang="de-DE" sz="2000" b="1" dirty="0" smtClean="0"/>
              <a:t>      </a:t>
            </a:r>
            <a:r>
              <a:rPr lang="de-DE" sz="1400" dirty="0" smtClean="0"/>
              <a:t>VR-Setup lässt sich für jeden Anwendungsfall  über ein UI anpassen </a:t>
            </a:r>
          </a:p>
          <a:p>
            <a:pPr algn="just"/>
            <a:r>
              <a:rPr lang="de-DE" sz="1400" dirty="0"/>
              <a:t> </a:t>
            </a:r>
            <a:r>
              <a:rPr lang="de-DE" sz="1400" dirty="0" smtClean="0"/>
              <a:t>        (z.B.  Anzahl  der maximal verfügbaren und gleichzeitig aktiven Lautsprecher)</a:t>
            </a:r>
            <a:endParaRPr lang="de-DE" sz="2000" b="1" dirty="0"/>
          </a:p>
        </p:txBody>
      </p:sp>
    </p:spTree>
    <p:extLst>
      <p:ext uri="{BB962C8B-B14F-4D97-AF65-F5344CB8AC3E}">
        <p14:creationId xmlns:p14="http://schemas.microsoft.com/office/powerpoint/2010/main" val="313205922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024844"/>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08.01.2018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solidFill>
                  <a:schemeClr val="bg1"/>
                </a:solidFill>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latin typeface="+mj-lt"/>
              </a:rPr>
              <a:t>Freifeld</a:t>
            </a:r>
            <a:r>
              <a:rPr lang="de-DE" sz="1400" dirty="0" smtClean="0">
                <a:latin typeface="+mj-lt"/>
              </a:rPr>
              <a:t> Versuch</a:t>
            </a:r>
            <a:endParaRPr lang="de-DE" sz="1400" dirty="0">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Virtual Reality</a:t>
            </a:r>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2</a:t>
            </a:fld>
            <a:endParaRPr lang="en-US" sz="1200" dirty="0">
              <a:latin typeface="+mj-lt"/>
            </a:endParaRPr>
          </a:p>
        </p:txBody>
      </p:sp>
      <p:sp>
        <p:nvSpPr>
          <p:cNvPr id="18" name="TextBox 10"/>
          <p:cNvSpPr txBox="1"/>
          <p:nvPr/>
        </p:nvSpPr>
        <p:spPr>
          <a:xfrm>
            <a:off x="2447764" y="1311726"/>
            <a:ext cx="6372708" cy="4493538"/>
          </a:xfrm>
          <a:prstGeom prst="rect">
            <a:avLst/>
          </a:prstGeom>
          <a:noFill/>
        </p:spPr>
        <p:txBody>
          <a:bodyPr wrap="square" rtlCol="0">
            <a:spAutoFit/>
          </a:bodyPr>
          <a:lstStyle/>
          <a:p>
            <a:r>
              <a:rPr lang="de-DE" sz="2000" b="1" dirty="0" smtClean="0">
                <a:latin typeface="+mj-lt"/>
              </a:rPr>
              <a:t>Einleitung</a:t>
            </a:r>
          </a:p>
          <a:p>
            <a:endParaRPr lang="de-DE" sz="2000" b="1" dirty="0" smtClean="0">
              <a:latin typeface="+mj-lt"/>
            </a:endParaRPr>
          </a:p>
          <a:p>
            <a:r>
              <a:rPr lang="de-DE" sz="2000" b="1" dirty="0" smtClean="0">
                <a:latin typeface="+mj-lt"/>
              </a:rPr>
              <a:t>Virtual Reality (VR)</a:t>
            </a:r>
          </a:p>
          <a:p>
            <a:endParaRPr lang="de-DE" sz="1600" b="1" dirty="0">
              <a:latin typeface="+mj-lt"/>
            </a:endParaRPr>
          </a:p>
          <a:p>
            <a:r>
              <a:rPr lang="de-DE" sz="1600" dirty="0" smtClean="0">
                <a:latin typeface="+mj-lt"/>
              </a:rPr>
              <a:t>Ein Forschungsgebiet das sich mit der Erzeugung eines Systems beschäftigt</a:t>
            </a:r>
          </a:p>
          <a:p>
            <a:r>
              <a:rPr lang="de-DE" sz="1600" dirty="0" smtClean="0">
                <a:latin typeface="+mj-lt"/>
              </a:rPr>
              <a:t>welches dem Nutzer eine künstliche Erfahrung liefert und in dem die </a:t>
            </a:r>
          </a:p>
          <a:p>
            <a:r>
              <a:rPr lang="de-DE" sz="1600" dirty="0">
                <a:latin typeface="+mj-lt"/>
              </a:rPr>
              <a:t>s</a:t>
            </a:r>
            <a:r>
              <a:rPr lang="de-DE" sz="1600" dirty="0" smtClean="0">
                <a:latin typeface="+mj-lt"/>
              </a:rPr>
              <a:t>ensorische Stimulation des Nutzer vom System erzeugt und simuliert wird</a:t>
            </a:r>
            <a:r>
              <a:rPr lang="de-DE" sz="1600" baseline="60000" dirty="0"/>
              <a:t>1</a:t>
            </a:r>
            <a:r>
              <a:rPr lang="de-DE" sz="1600" dirty="0" smtClean="0">
                <a:latin typeface="+mj-lt"/>
              </a:rPr>
              <a:t>.</a:t>
            </a:r>
          </a:p>
          <a:p>
            <a:endParaRPr lang="de-DE" sz="1600" dirty="0">
              <a:latin typeface="+mj-lt"/>
            </a:endParaRPr>
          </a:p>
          <a:p>
            <a:r>
              <a:rPr lang="de-DE" sz="2000" b="1" dirty="0" smtClean="0">
                <a:latin typeface="+mj-lt"/>
              </a:rPr>
              <a:t>Virtual Environment (VE)</a:t>
            </a:r>
          </a:p>
          <a:p>
            <a:endParaRPr lang="de-DE" sz="1600" dirty="0" smtClean="0">
              <a:latin typeface="+mj-lt"/>
            </a:endParaRPr>
          </a:p>
          <a:p>
            <a:r>
              <a:rPr lang="de-DE" sz="1600" dirty="0" smtClean="0">
                <a:latin typeface="+mj-lt"/>
              </a:rPr>
              <a:t>Zur Simulation der virtuellen Erfahrung eingesetztes, computergeneriertes</a:t>
            </a:r>
          </a:p>
          <a:p>
            <a:r>
              <a:rPr lang="de-DE" sz="1600" dirty="0" smtClean="0">
                <a:latin typeface="+mj-lt"/>
              </a:rPr>
              <a:t>Abbild der Realität.</a:t>
            </a:r>
          </a:p>
          <a:p>
            <a:r>
              <a:rPr lang="de-DE" sz="1600" dirty="0" smtClean="0">
                <a:latin typeface="+mj-lt"/>
              </a:rPr>
              <a:t> </a:t>
            </a:r>
          </a:p>
          <a:p>
            <a:endParaRPr lang="de-DE" b="1" dirty="0">
              <a:latin typeface="+mj-lt"/>
            </a:endParaRPr>
          </a:p>
          <a:p>
            <a:endParaRPr lang="de-DE" sz="20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4" name="Fußzeilenplatzhalter 5"/>
          <p:cNvSpPr>
            <a:spLocks noGrp="1"/>
          </p:cNvSpPr>
          <p:nvPr>
            <p:ph type="ftr" sz="quarter" idx="11"/>
          </p:nvPr>
        </p:nvSpPr>
        <p:spPr>
          <a:xfrm>
            <a:off x="2267744" y="6484255"/>
            <a:ext cx="2895600" cy="365125"/>
          </a:xfrm>
        </p:spPr>
        <p:txBody>
          <a:bodyPr/>
          <a:lstStyle/>
          <a:p>
            <a:pPr algn="l"/>
            <a:r>
              <a:rPr lang="en-US" baseline="60000" dirty="0" smtClean="0"/>
              <a:t>1</a:t>
            </a:r>
            <a:r>
              <a:rPr lang="en-US" dirty="0" smtClean="0"/>
              <a:t> </a:t>
            </a:r>
            <a:r>
              <a:rPr lang="en-US" dirty="0" err="1" smtClean="0"/>
              <a:t>siehe</a:t>
            </a:r>
            <a:r>
              <a:rPr lang="en-US" dirty="0" smtClean="0"/>
              <a:t> [1]</a:t>
            </a:r>
            <a:endParaRPr lang="en-US" dirty="0"/>
          </a:p>
        </p:txBody>
      </p:sp>
    </p:spTree>
    <p:extLst>
      <p:ext uri="{BB962C8B-B14F-4D97-AF65-F5344CB8AC3E}">
        <p14:creationId xmlns:p14="http://schemas.microsoft.com/office/powerpoint/2010/main" val="180776933"/>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3295698"/>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08.01.2018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latin typeface="+mj-lt"/>
              </a:rPr>
              <a:t>Freifeld</a:t>
            </a:r>
            <a:r>
              <a:rPr lang="de-DE" sz="1400" dirty="0" smtClean="0">
                <a:latin typeface="+mj-lt"/>
              </a:rPr>
              <a:t> Versuch</a:t>
            </a:r>
            <a:endParaRPr lang="de-DE" sz="1400" dirty="0">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solidFill>
                  <a:schemeClr val="bg1"/>
                </a:solidFill>
                <a:latin typeface="+mj-lt"/>
              </a:rPr>
              <a:t>Akrophobie</a:t>
            </a:r>
            <a:r>
              <a:rPr lang="de-DE" sz="1400" dirty="0" smtClean="0">
                <a:solidFill>
                  <a:schemeClr val="bg1"/>
                </a:solidFill>
                <a:latin typeface="+mj-lt"/>
              </a:rPr>
              <a:t> Studie</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20</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3596253" y="1880828"/>
            <a:ext cx="4147738" cy="2246769"/>
          </a:xfrm>
          <a:prstGeom prst="rect">
            <a:avLst/>
          </a:prstGeom>
          <a:noFill/>
        </p:spPr>
        <p:txBody>
          <a:bodyPr wrap="none" rtlCol="0">
            <a:spAutoFit/>
          </a:bodyPr>
          <a:lstStyle/>
          <a:p>
            <a:pPr algn="ctr"/>
            <a:r>
              <a:rPr lang="de-DE" sz="2000" b="1" dirty="0" smtClean="0"/>
              <a:t>Studie zur</a:t>
            </a:r>
          </a:p>
          <a:p>
            <a:pPr algn="ctr"/>
            <a:r>
              <a:rPr lang="de-DE" sz="2000" b="1" dirty="0" smtClean="0"/>
              <a:t>Behandlung von </a:t>
            </a:r>
            <a:r>
              <a:rPr lang="de-DE" sz="2000" b="1" dirty="0" err="1" smtClean="0"/>
              <a:t>Akrophobie</a:t>
            </a:r>
            <a:endParaRPr lang="de-DE" sz="2000" b="1" dirty="0" smtClean="0"/>
          </a:p>
          <a:p>
            <a:pPr algn="ctr"/>
            <a:endParaRPr lang="de-DE" sz="2000" b="1" dirty="0" smtClean="0"/>
          </a:p>
          <a:p>
            <a:pPr algn="ctr"/>
            <a:endParaRPr lang="de-DE" sz="2000" b="1" dirty="0" smtClean="0"/>
          </a:p>
          <a:p>
            <a:pPr algn="ctr"/>
            <a:r>
              <a:rPr lang="de-DE" sz="2000" b="1" dirty="0" smtClean="0"/>
              <a:t>Konfrontationstherapie</a:t>
            </a:r>
          </a:p>
          <a:p>
            <a:pPr algn="ctr"/>
            <a:r>
              <a:rPr lang="de-DE" sz="2000" b="1" dirty="0"/>
              <a:t>i</a:t>
            </a:r>
            <a:r>
              <a:rPr lang="de-DE" sz="2000" b="1" dirty="0" smtClean="0"/>
              <a:t>nnerhalb einer Virtuellen Umgebung</a:t>
            </a:r>
          </a:p>
          <a:p>
            <a:pPr algn="ctr"/>
            <a:endParaRPr lang="de-DE" sz="2000" b="1" dirty="0"/>
          </a:p>
        </p:txBody>
      </p:sp>
    </p:spTree>
    <p:extLst>
      <p:ext uri="{BB962C8B-B14F-4D97-AF65-F5344CB8AC3E}">
        <p14:creationId xmlns:p14="http://schemas.microsoft.com/office/powerpoint/2010/main" val="241845301"/>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3295698"/>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08.01.2018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latin typeface="+mj-lt"/>
              </a:rPr>
              <a:t>Freifeld</a:t>
            </a:r>
            <a:r>
              <a:rPr lang="de-DE" sz="1400" dirty="0" smtClean="0">
                <a:latin typeface="+mj-lt"/>
              </a:rPr>
              <a:t> Versuch</a:t>
            </a:r>
            <a:endParaRPr lang="de-DE" sz="1400" dirty="0">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solidFill>
                  <a:schemeClr val="bg1"/>
                </a:solidFill>
                <a:latin typeface="+mj-lt"/>
              </a:rPr>
              <a:t>Akrophobie</a:t>
            </a:r>
            <a:r>
              <a:rPr lang="de-DE" sz="1400" dirty="0" smtClean="0">
                <a:solidFill>
                  <a:schemeClr val="bg1"/>
                </a:solidFill>
                <a:latin typeface="+mj-lt"/>
              </a:rPr>
              <a:t> Studie</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21</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483768" y="1293726"/>
            <a:ext cx="6372708" cy="3539430"/>
          </a:xfrm>
          <a:prstGeom prst="rect">
            <a:avLst/>
          </a:prstGeom>
          <a:noFill/>
        </p:spPr>
        <p:txBody>
          <a:bodyPr wrap="square" rtlCol="0">
            <a:spAutoFit/>
          </a:bodyPr>
          <a:lstStyle/>
          <a:p>
            <a:pPr algn="just"/>
            <a:r>
              <a:rPr lang="de-DE" sz="2000" b="1" dirty="0" smtClean="0">
                <a:latin typeface="+mj-lt"/>
              </a:rPr>
              <a:t>Spezifische Phobie</a:t>
            </a:r>
          </a:p>
          <a:p>
            <a:pPr algn="just"/>
            <a:endParaRPr lang="de-DE" sz="1600" b="1" dirty="0">
              <a:latin typeface="+mj-lt"/>
            </a:endParaRPr>
          </a:p>
          <a:p>
            <a:pPr algn="just"/>
            <a:r>
              <a:rPr lang="de-DE" sz="1600" dirty="0" smtClean="0">
                <a:latin typeface="+mj-lt"/>
              </a:rPr>
              <a:t>Angsterkrankungen, bei denen die Betroffenen unter extremer Furcht</a:t>
            </a:r>
          </a:p>
          <a:p>
            <a:pPr algn="just"/>
            <a:r>
              <a:rPr lang="de-DE" sz="1600" dirty="0" smtClean="0">
                <a:latin typeface="+mj-lt"/>
              </a:rPr>
              <a:t>vor bestimmten Objekten oder Situationen leiden.</a:t>
            </a:r>
          </a:p>
          <a:p>
            <a:pPr algn="just"/>
            <a:endParaRPr lang="de-DE" sz="1600" dirty="0">
              <a:latin typeface="+mj-lt"/>
            </a:endParaRPr>
          </a:p>
          <a:p>
            <a:pPr algn="just"/>
            <a:endParaRPr lang="de-DE" sz="1600" dirty="0" smtClean="0">
              <a:latin typeface="+mj-lt"/>
            </a:endParaRPr>
          </a:p>
          <a:p>
            <a:pPr algn="just"/>
            <a:endParaRPr lang="de-DE" sz="1600" dirty="0">
              <a:latin typeface="+mj-lt"/>
            </a:endParaRPr>
          </a:p>
          <a:p>
            <a:pPr algn="just"/>
            <a:endParaRPr lang="de-DE" sz="1600" dirty="0" smtClean="0">
              <a:latin typeface="+mj-lt"/>
            </a:endParaRPr>
          </a:p>
          <a:p>
            <a:pPr algn="just"/>
            <a:endParaRPr lang="de-DE" sz="1600" dirty="0" smtClean="0">
              <a:latin typeface="+mj-lt"/>
            </a:endParaRPr>
          </a:p>
          <a:p>
            <a:pPr algn="just"/>
            <a:endParaRPr lang="de-DE" sz="2000" dirty="0">
              <a:latin typeface="+mj-lt"/>
            </a:endParaRPr>
          </a:p>
          <a:p>
            <a:pPr algn="just"/>
            <a:endParaRPr lang="de-DE" sz="2000" dirty="0" smtClean="0">
              <a:latin typeface="+mj-lt"/>
            </a:endParaRPr>
          </a:p>
          <a:p>
            <a:pPr algn="just"/>
            <a:endParaRPr lang="de-DE" sz="1600" b="1" dirty="0">
              <a:latin typeface="+mj-lt"/>
            </a:endParaRPr>
          </a:p>
          <a:p>
            <a:pPr algn="just"/>
            <a:endParaRPr lang="de-DE" sz="1600" b="1" dirty="0" smtClean="0">
              <a:latin typeface="+mj-lt"/>
            </a:endParaRPr>
          </a:p>
        </p:txBody>
      </p:sp>
      <p:sp>
        <p:nvSpPr>
          <p:cNvPr id="14" name="TextBox 10"/>
          <p:cNvSpPr txBox="1"/>
          <p:nvPr/>
        </p:nvSpPr>
        <p:spPr>
          <a:xfrm>
            <a:off x="2483768" y="2841900"/>
            <a:ext cx="6372708" cy="1938992"/>
          </a:xfrm>
          <a:prstGeom prst="rect">
            <a:avLst/>
          </a:prstGeom>
          <a:noFill/>
        </p:spPr>
        <p:txBody>
          <a:bodyPr wrap="square" rtlCol="0">
            <a:spAutoFit/>
          </a:bodyPr>
          <a:lstStyle/>
          <a:p>
            <a:pPr algn="just"/>
            <a:r>
              <a:rPr lang="de-DE" sz="2000" b="1" dirty="0" err="1" smtClean="0">
                <a:latin typeface="+mj-lt"/>
              </a:rPr>
              <a:t>Akrophobie</a:t>
            </a:r>
            <a:endParaRPr lang="de-DE" sz="2000" b="1" dirty="0" smtClean="0">
              <a:latin typeface="+mj-lt"/>
            </a:endParaRPr>
          </a:p>
          <a:p>
            <a:pPr algn="just"/>
            <a:endParaRPr lang="de-DE" sz="1600" b="1" dirty="0" smtClean="0">
              <a:latin typeface="+mj-lt"/>
            </a:endParaRPr>
          </a:p>
          <a:p>
            <a:pPr algn="just"/>
            <a:r>
              <a:rPr lang="de-DE" sz="1600" i="1" dirty="0"/>
              <a:t>vom griechischen Wort </a:t>
            </a:r>
            <a:r>
              <a:rPr lang="el-GR" sz="1600" i="1" dirty="0"/>
              <a:t>ἄκρος </a:t>
            </a:r>
            <a:r>
              <a:rPr lang="de-DE" sz="1600" i="1" dirty="0" smtClean="0"/>
              <a:t>Gipfel, Spitze oder Höhe)</a:t>
            </a:r>
          </a:p>
          <a:p>
            <a:pPr algn="just"/>
            <a:r>
              <a:rPr lang="de-DE" sz="1600" i="1" dirty="0" smtClean="0"/>
              <a:t>Synonyme</a:t>
            </a:r>
            <a:r>
              <a:rPr lang="de-DE" sz="1600" i="1" dirty="0"/>
              <a:t>: Höhenangst, </a:t>
            </a:r>
            <a:r>
              <a:rPr lang="de-DE" sz="1600" i="1" dirty="0" err="1"/>
              <a:t>Altophobie</a:t>
            </a:r>
            <a:r>
              <a:rPr lang="de-DE" sz="1600" i="1" dirty="0"/>
              <a:t>, </a:t>
            </a:r>
            <a:r>
              <a:rPr lang="de-DE" sz="1600" i="1" dirty="0" err="1" smtClean="0"/>
              <a:t>Hypsophobie</a:t>
            </a:r>
            <a:endParaRPr lang="de-DE" sz="1600" i="1" dirty="0" smtClean="0"/>
          </a:p>
          <a:p>
            <a:pPr algn="just"/>
            <a:endParaRPr lang="de-DE" sz="1600" i="1" dirty="0"/>
          </a:p>
          <a:p>
            <a:pPr algn="just"/>
            <a:r>
              <a:rPr lang="de-DE" sz="1600" i="1" dirty="0" smtClean="0"/>
              <a:t>Unter der </a:t>
            </a:r>
            <a:r>
              <a:rPr lang="de-DE" sz="1600" i="1" dirty="0" err="1" smtClean="0"/>
              <a:t>Akrophobie</a:t>
            </a:r>
            <a:r>
              <a:rPr lang="de-DE" sz="1600" i="1" dirty="0" smtClean="0"/>
              <a:t> versteht man eine übertriebene,</a:t>
            </a:r>
          </a:p>
          <a:p>
            <a:pPr algn="just"/>
            <a:r>
              <a:rPr lang="de-DE" sz="1600" i="1" dirty="0"/>
              <a:t>u</a:t>
            </a:r>
            <a:r>
              <a:rPr lang="de-DE" sz="1600" i="1" dirty="0" smtClean="0"/>
              <a:t>nbegründete und anhaltende Angststörung vor Höhen.</a:t>
            </a:r>
          </a:p>
        </p:txBody>
      </p:sp>
    </p:spTree>
    <p:extLst>
      <p:ext uri="{BB962C8B-B14F-4D97-AF65-F5344CB8AC3E}">
        <p14:creationId xmlns:p14="http://schemas.microsoft.com/office/powerpoint/2010/main" val="1029902103"/>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3295698"/>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08.01.2018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latin typeface="+mj-lt"/>
              </a:rPr>
              <a:t>Freifeld</a:t>
            </a:r>
            <a:r>
              <a:rPr lang="de-DE" sz="1400" dirty="0" smtClean="0">
                <a:latin typeface="+mj-lt"/>
              </a:rPr>
              <a:t> Versuch</a:t>
            </a:r>
            <a:endParaRPr lang="de-DE" sz="1400" dirty="0">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solidFill>
                  <a:schemeClr val="bg1"/>
                </a:solidFill>
                <a:latin typeface="+mj-lt"/>
              </a:rPr>
              <a:t>Akrophobie</a:t>
            </a:r>
            <a:r>
              <a:rPr lang="de-DE" sz="1400" dirty="0" smtClean="0">
                <a:solidFill>
                  <a:schemeClr val="bg1"/>
                </a:solidFill>
                <a:latin typeface="+mj-lt"/>
              </a:rPr>
              <a:t> Studie</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22</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483768" y="1285594"/>
            <a:ext cx="6372708" cy="4339650"/>
          </a:xfrm>
          <a:prstGeom prst="rect">
            <a:avLst/>
          </a:prstGeom>
          <a:noFill/>
        </p:spPr>
        <p:txBody>
          <a:bodyPr wrap="square" rtlCol="0">
            <a:spAutoFit/>
          </a:bodyPr>
          <a:lstStyle/>
          <a:p>
            <a:pPr algn="just"/>
            <a:r>
              <a:rPr lang="de-DE" sz="2000" b="1" dirty="0" smtClean="0"/>
              <a:t>Entstehung</a:t>
            </a:r>
            <a:endParaRPr lang="de-DE" sz="2000" b="1" dirty="0"/>
          </a:p>
          <a:p>
            <a:pPr algn="just"/>
            <a:endParaRPr lang="de-DE" sz="2800" b="1" dirty="0"/>
          </a:p>
          <a:p>
            <a:pPr algn="just"/>
            <a:r>
              <a:rPr lang="de-DE" sz="1600" dirty="0"/>
              <a:t>U</a:t>
            </a:r>
            <a:r>
              <a:rPr lang="de-DE" sz="1600" dirty="0" smtClean="0"/>
              <a:t>rsprünglich </a:t>
            </a:r>
            <a:r>
              <a:rPr lang="de-DE" sz="1600" b="1" dirty="0" smtClean="0"/>
              <a:t>neutraler Stimulus </a:t>
            </a:r>
            <a:r>
              <a:rPr lang="de-DE" sz="1600" dirty="0"/>
              <a:t>erhält durch </a:t>
            </a:r>
            <a:r>
              <a:rPr lang="de-DE" sz="1600" b="1" dirty="0"/>
              <a:t>zeitliche oder </a:t>
            </a:r>
            <a:r>
              <a:rPr lang="de-DE" sz="1600" b="1" dirty="0" smtClean="0"/>
              <a:t>räumliche</a:t>
            </a:r>
          </a:p>
          <a:p>
            <a:pPr algn="just"/>
            <a:r>
              <a:rPr lang="de-DE" sz="1600" b="1" dirty="0" smtClean="0"/>
              <a:t>Kontingenz</a:t>
            </a:r>
            <a:r>
              <a:rPr lang="de-DE" sz="1600" dirty="0" smtClean="0"/>
              <a:t> </a:t>
            </a:r>
            <a:r>
              <a:rPr lang="de-DE" sz="1600" dirty="0"/>
              <a:t>zu einer natürlicherweise angstauslösenden Situation </a:t>
            </a:r>
            <a:r>
              <a:rPr lang="de-DE" sz="1600" dirty="0" smtClean="0"/>
              <a:t>die</a:t>
            </a:r>
          </a:p>
          <a:p>
            <a:pPr algn="just"/>
            <a:r>
              <a:rPr lang="de-DE" sz="1600" dirty="0" smtClean="0"/>
              <a:t>Eigenschaft </a:t>
            </a:r>
            <a:r>
              <a:rPr lang="de-DE" sz="1600" dirty="0"/>
              <a:t>eines </a:t>
            </a:r>
            <a:r>
              <a:rPr lang="de-DE" sz="1600" b="1" dirty="0"/>
              <a:t>konditionierten Angststimulus</a:t>
            </a:r>
            <a:r>
              <a:rPr lang="de-DE" sz="1600" dirty="0" smtClean="0"/>
              <a:t>.</a:t>
            </a:r>
          </a:p>
          <a:p>
            <a:pPr algn="just"/>
            <a:endParaRPr lang="de-DE" sz="1600" dirty="0"/>
          </a:p>
          <a:p>
            <a:pPr algn="just"/>
            <a:r>
              <a:rPr lang="de-DE" sz="1600" dirty="0" smtClean="0"/>
              <a:t>Mit einer Angstreaktion einhergehendes </a:t>
            </a:r>
            <a:r>
              <a:rPr lang="de-DE" sz="1600" b="1" dirty="0" smtClean="0"/>
              <a:t>Vermeidungsverhalten</a:t>
            </a:r>
            <a:r>
              <a:rPr lang="de-DE" sz="1600" dirty="0" smtClean="0"/>
              <a:t> führt zur</a:t>
            </a:r>
          </a:p>
          <a:p>
            <a:pPr algn="just"/>
            <a:r>
              <a:rPr lang="de-DE" sz="1600" dirty="0" smtClean="0"/>
              <a:t>Reduktion der Angst.</a:t>
            </a:r>
          </a:p>
          <a:p>
            <a:pPr algn="just"/>
            <a:endParaRPr lang="de-DE" sz="1600" dirty="0"/>
          </a:p>
          <a:p>
            <a:pPr algn="just"/>
            <a:r>
              <a:rPr lang="de-DE" sz="1600" b="1" dirty="0" smtClean="0"/>
              <a:t>Negative Verstärkung </a:t>
            </a:r>
            <a:r>
              <a:rPr lang="de-DE" sz="1600" dirty="0" smtClean="0"/>
              <a:t>des Vermeidungsverhaltens führt zu </a:t>
            </a:r>
          </a:p>
          <a:p>
            <a:pPr algn="just"/>
            <a:r>
              <a:rPr lang="de-DE" sz="1600" dirty="0" smtClean="0"/>
              <a:t>dessen Aufrechterhaltung</a:t>
            </a:r>
          </a:p>
          <a:p>
            <a:pPr algn="just"/>
            <a:endParaRPr lang="de-DE" sz="1600" dirty="0"/>
          </a:p>
          <a:p>
            <a:pPr algn="just"/>
            <a:r>
              <a:rPr lang="de-DE" sz="1600" dirty="0" smtClean="0"/>
              <a:t>Konfrontation mit der Gefahrensituation unterbleibt und das</a:t>
            </a:r>
          </a:p>
          <a:p>
            <a:pPr algn="just"/>
            <a:r>
              <a:rPr lang="de-DE" sz="1600" dirty="0" smtClean="0"/>
              <a:t>Angstverhalten</a:t>
            </a:r>
            <a:r>
              <a:rPr lang="de-DE" sz="1600" dirty="0"/>
              <a:t> </a:t>
            </a:r>
            <a:r>
              <a:rPr lang="de-DE" sz="1600" dirty="0" smtClean="0"/>
              <a:t>manifestiert sich. </a:t>
            </a:r>
            <a:endParaRPr lang="de-DE" sz="1600" dirty="0"/>
          </a:p>
          <a:p>
            <a:pPr algn="just"/>
            <a:endParaRPr lang="de-DE" sz="2000" b="1" dirty="0" smtClean="0">
              <a:latin typeface="+mj-lt"/>
            </a:endParaRPr>
          </a:p>
          <a:p>
            <a:pPr algn="just"/>
            <a:endParaRPr lang="de-DE" sz="1600" i="1" dirty="0" smtClean="0"/>
          </a:p>
        </p:txBody>
      </p:sp>
    </p:spTree>
    <p:extLst>
      <p:ext uri="{BB962C8B-B14F-4D97-AF65-F5344CB8AC3E}">
        <p14:creationId xmlns:p14="http://schemas.microsoft.com/office/powerpoint/2010/main" val="1029902103"/>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3295698"/>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08.01.2018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latin typeface="+mj-lt"/>
              </a:rPr>
              <a:t>Freifeld</a:t>
            </a:r>
            <a:r>
              <a:rPr lang="de-DE" sz="1400" dirty="0" smtClean="0">
                <a:latin typeface="+mj-lt"/>
              </a:rPr>
              <a:t> Versuch</a:t>
            </a:r>
            <a:endParaRPr lang="de-DE" sz="1400" dirty="0">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solidFill>
                  <a:schemeClr val="bg1"/>
                </a:solidFill>
                <a:latin typeface="+mj-lt"/>
              </a:rPr>
              <a:t>Akrophobie</a:t>
            </a:r>
            <a:r>
              <a:rPr lang="de-DE" sz="1400" dirty="0" smtClean="0">
                <a:solidFill>
                  <a:schemeClr val="bg1"/>
                </a:solidFill>
                <a:latin typeface="+mj-lt"/>
              </a:rPr>
              <a:t> Studie</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23</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2555776" y="1304764"/>
            <a:ext cx="3167919" cy="4708981"/>
          </a:xfrm>
          <a:prstGeom prst="rect">
            <a:avLst/>
          </a:prstGeom>
          <a:noFill/>
        </p:spPr>
        <p:txBody>
          <a:bodyPr wrap="none" rtlCol="0">
            <a:spAutoFit/>
          </a:bodyPr>
          <a:lstStyle/>
          <a:p>
            <a:r>
              <a:rPr lang="de-DE" sz="2000" b="1" dirty="0" smtClean="0">
                <a:latin typeface="+mj-lt"/>
              </a:rPr>
              <a:t>Auslöser</a:t>
            </a:r>
          </a:p>
          <a:p>
            <a:endParaRPr lang="de-DE" sz="2000" b="1" dirty="0" smtClean="0">
              <a:latin typeface="+mj-lt"/>
            </a:endParaRPr>
          </a:p>
          <a:p>
            <a:pPr marL="285750" indent="-285750">
              <a:buFont typeface="Wingdings" panose="05000000000000000000" pitchFamily="2" charset="2"/>
              <a:buChar char="§"/>
            </a:pPr>
            <a:r>
              <a:rPr lang="de-DE" sz="1600" dirty="0" smtClean="0">
                <a:latin typeface="+mj-lt"/>
              </a:rPr>
              <a:t>Situationen und Objekte</a:t>
            </a:r>
          </a:p>
          <a:p>
            <a:pPr marL="285750" indent="-285750">
              <a:buFont typeface="Wingdings" panose="05000000000000000000" pitchFamily="2" charset="2"/>
              <a:buChar char="§"/>
            </a:pPr>
            <a:endParaRPr lang="de-DE" sz="1600" dirty="0" smtClean="0">
              <a:latin typeface="+mj-lt"/>
            </a:endParaRPr>
          </a:p>
          <a:p>
            <a:pPr marL="285750" indent="-285750">
              <a:buFont typeface="Wingdings" panose="05000000000000000000" pitchFamily="2" charset="2"/>
              <a:buChar char="§"/>
            </a:pPr>
            <a:r>
              <a:rPr lang="de-DE" sz="1600" dirty="0" smtClean="0">
                <a:latin typeface="+mj-lt"/>
              </a:rPr>
              <a:t>Erinnerungen und Assoziationen</a:t>
            </a:r>
          </a:p>
          <a:p>
            <a:pPr marL="285750" indent="-285750">
              <a:buFont typeface="Wingdings" panose="05000000000000000000" pitchFamily="2" charset="2"/>
              <a:buChar char="§"/>
            </a:pPr>
            <a:endParaRPr lang="de-DE" sz="1600" dirty="0" smtClean="0">
              <a:latin typeface="+mj-lt"/>
            </a:endParaRPr>
          </a:p>
          <a:p>
            <a:pPr marL="285750" indent="-285750">
              <a:buFont typeface="Wingdings" panose="05000000000000000000" pitchFamily="2" charset="2"/>
              <a:buChar char="§"/>
            </a:pPr>
            <a:r>
              <a:rPr lang="de-DE" sz="1600" dirty="0" smtClean="0">
                <a:latin typeface="+mj-lt"/>
              </a:rPr>
              <a:t>Kognitionen</a:t>
            </a:r>
          </a:p>
          <a:p>
            <a:pPr marL="285750" indent="-285750">
              <a:buFont typeface="Wingdings" panose="05000000000000000000" pitchFamily="2" charset="2"/>
              <a:buChar char="§"/>
            </a:pPr>
            <a:endParaRPr lang="de-DE" sz="1600" dirty="0" smtClean="0">
              <a:latin typeface="+mj-lt"/>
            </a:endParaRPr>
          </a:p>
          <a:p>
            <a:pPr marL="285750" indent="-285750">
              <a:buFont typeface="Wingdings" panose="05000000000000000000" pitchFamily="2" charset="2"/>
              <a:buChar char="§"/>
            </a:pPr>
            <a:endParaRPr lang="de-DE" sz="1600" dirty="0">
              <a:latin typeface="+mj-lt"/>
            </a:endParaRPr>
          </a:p>
          <a:p>
            <a:r>
              <a:rPr lang="de-DE" sz="2000" b="1" dirty="0" smtClean="0">
                <a:latin typeface="+mj-lt"/>
              </a:rPr>
              <a:t>Symptome</a:t>
            </a:r>
          </a:p>
          <a:p>
            <a:endParaRPr lang="de-DE" sz="1600" dirty="0">
              <a:latin typeface="+mj-lt"/>
            </a:endParaRPr>
          </a:p>
          <a:p>
            <a:pPr marL="285750" indent="-285750">
              <a:buFont typeface="Wingdings" panose="05000000000000000000" pitchFamily="2" charset="2"/>
              <a:buChar char="§"/>
            </a:pPr>
            <a:r>
              <a:rPr lang="de-DE" sz="1600" dirty="0" smtClean="0">
                <a:latin typeface="+mj-lt"/>
              </a:rPr>
              <a:t>Dyspnoe / Hyperventilation</a:t>
            </a:r>
          </a:p>
          <a:p>
            <a:pPr marL="285750" indent="-285750">
              <a:buFont typeface="Wingdings" panose="05000000000000000000" pitchFamily="2" charset="2"/>
              <a:buChar char="§"/>
            </a:pPr>
            <a:endParaRPr lang="de-DE" sz="1600" dirty="0">
              <a:latin typeface="+mj-lt"/>
            </a:endParaRPr>
          </a:p>
          <a:p>
            <a:pPr marL="285750" indent="-285750">
              <a:buFont typeface="Wingdings" panose="05000000000000000000" pitchFamily="2" charset="2"/>
              <a:buChar char="§"/>
            </a:pPr>
            <a:r>
              <a:rPr lang="de-DE" sz="1600" dirty="0" smtClean="0">
                <a:latin typeface="+mj-lt"/>
              </a:rPr>
              <a:t>Tachykardie</a:t>
            </a:r>
          </a:p>
          <a:p>
            <a:pPr marL="285750" indent="-285750">
              <a:buFont typeface="Wingdings" panose="05000000000000000000" pitchFamily="2" charset="2"/>
              <a:buChar char="§"/>
            </a:pPr>
            <a:endParaRPr lang="de-DE" sz="1600" dirty="0">
              <a:latin typeface="+mj-lt"/>
            </a:endParaRPr>
          </a:p>
          <a:p>
            <a:pPr marL="285750" indent="-285750">
              <a:buFont typeface="Wingdings" panose="05000000000000000000" pitchFamily="2" charset="2"/>
              <a:buChar char="§"/>
            </a:pPr>
            <a:r>
              <a:rPr lang="de-DE" sz="1600" dirty="0" smtClean="0">
                <a:latin typeface="+mj-lt"/>
              </a:rPr>
              <a:t>Schwindel / Benommenheit</a:t>
            </a:r>
          </a:p>
          <a:p>
            <a:pPr marL="285750" indent="-285750">
              <a:buFont typeface="Wingdings" panose="05000000000000000000" pitchFamily="2" charset="2"/>
              <a:buChar char="§"/>
            </a:pPr>
            <a:endParaRPr lang="de-DE" sz="1600" dirty="0">
              <a:latin typeface="+mj-lt"/>
            </a:endParaRPr>
          </a:p>
          <a:p>
            <a:pPr marL="285750" indent="-285750">
              <a:buFont typeface="Wingdings" panose="05000000000000000000" pitchFamily="2" charset="2"/>
              <a:buChar char="§"/>
            </a:pPr>
            <a:r>
              <a:rPr lang="de-DE" sz="1600" dirty="0" smtClean="0">
                <a:latin typeface="+mj-lt"/>
              </a:rPr>
              <a:t>Übelkeit / Schweißausbrüche</a:t>
            </a:r>
            <a:endParaRPr lang="de-DE" sz="1600" dirty="0">
              <a:latin typeface="+mj-lt"/>
            </a:endParaRPr>
          </a:p>
        </p:txBody>
      </p:sp>
    </p:spTree>
    <p:extLst>
      <p:ext uri="{BB962C8B-B14F-4D97-AF65-F5344CB8AC3E}">
        <p14:creationId xmlns:p14="http://schemas.microsoft.com/office/powerpoint/2010/main" val="1638777532"/>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3295698"/>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08.01.2018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latin typeface="+mj-lt"/>
              </a:rPr>
              <a:t>Freifeld</a:t>
            </a:r>
            <a:r>
              <a:rPr lang="de-DE" sz="1400" dirty="0" smtClean="0">
                <a:latin typeface="+mj-lt"/>
              </a:rPr>
              <a:t> Versuch</a:t>
            </a:r>
            <a:endParaRPr lang="de-DE" sz="1400" dirty="0">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solidFill>
                  <a:schemeClr val="bg1"/>
                </a:solidFill>
                <a:latin typeface="+mj-lt"/>
              </a:rPr>
              <a:t>Akrophobie</a:t>
            </a:r>
            <a:r>
              <a:rPr lang="de-DE" sz="1400" dirty="0" smtClean="0">
                <a:solidFill>
                  <a:schemeClr val="bg1"/>
                </a:solidFill>
                <a:latin typeface="+mj-lt"/>
              </a:rPr>
              <a:t> Studie</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24</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483768" y="1301857"/>
            <a:ext cx="6372708" cy="2923877"/>
          </a:xfrm>
          <a:prstGeom prst="rect">
            <a:avLst/>
          </a:prstGeom>
          <a:noFill/>
        </p:spPr>
        <p:txBody>
          <a:bodyPr wrap="square" rtlCol="0">
            <a:spAutoFit/>
          </a:bodyPr>
          <a:lstStyle/>
          <a:p>
            <a:pPr algn="just"/>
            <a:r>
              <a:rPr lang="de-DE" sz="2000" b="1" dirty="0" smtClean="0">
                <a:latin typeface="+mj-lt"/>
              </a:rPr>
              <a:t>Konfrontationstherapie (</a:t>
            </a:r>
            <a:r>
              <a:rPr lang="de-DE" sz="2000" b="1" dirty="0" err="1" smtClean="0">
                <a:latin typeface="+mj-lt"/>
              </a:rPr>
              <a:t>exposure</a:t>
            </a:r>
            <a:r>
              <a:rPr lang="de-DE" sz="2000" b="1" dirty="0" smtClean="0">
                <a:latin typeface="+mj-lt"/>
              </a:rPr>
              <a:t> </a:t>
            </a:r>
            <a:r>
              <a:rPr lang="de-DE" sz="2000" b="1" dirty="0" err="1" smtClean="0">
                <a:latin typeface="+mj-lt"/>
              </a:rPr>
              <a:t>therapy</a:t>
            </a:r>
            <a:r>
              <a:rPr lang="de-DE" sz="2000" b="1" dirty="0" smtClean="0">
                <a:latin typeface="+mj-lt"/>
              </a:rPr>
              <a:t>)</a:t>
            </a:r>
          </a:p>
          <a:p>
            <a:pPr algn="just"/>
            <a:endParaRPr lang="de-DE" sz="1600" b="1" dirty="0">
              <a:latin typeface="+mj-lt"/>
            </a:endParaRPr>
          </a:p>
          <a:p>
            <a:pPr marL="342900" indent="-342900" algn="just">
              <a:buFont typeface="Wingdings" panose="05000000000000000000" pitchFamily="2" charset="2"/>
              <a:buChar char="§"/>
            </a:pPr>
            <a:r>
              <a:rPr lang="de-DE" sz="1600" dirty="0" smtClean="0">
                <a:latin typeface="+mj-lt"/>
              </a:rPr>
              <a:t>Nur bei spezifischen Phobien (spezifischen </a:t>
            </a:r>
            <a:r>
              <a:rPr lang="de-DE" sz="1600" dirty="0">
                <a:latin typeface="+mj-lt"/>
              </a:rPr>
              <a:t>A</a:t>
            </a:r>
            <a:r>
              <a:rPr lang="de-DE" sz="1600" dirty="0" smtClean="0">
                <a:latin typeface="+mj-lt"/>
              </a:rPr>
              <a:t>uslöser)</a:t>
            </a:r>
          </a:p>
          <a:p>
            <a:pPr marL="342900" indent="-342900" algn="just">
              <a:buFont typeface="Wingdings" panose="05000000000000000000" pitchFamily="2" charset="2"/>
              <a:buChar char="§"/>
            </a:pPr>
            <a:endParaRPr lang="de-DE" sz="1600" dirty="0" smtClean="0">
              <a:latin typeface="+mj-lt"/>
            </a:endParaRPr>
          </a:p>
          <a:p>
            <a:pPr marL="342900" indent="-342900" algn="just">
              <a:buFont typeface="Wingdings" panose="05000000000000000000" pitchFamily="2" charset="2"/>
              <a:buChar char="§"/>
            </a:pPr>
            <a:r>
              <a:rPr lang="de-DE" sz="1600" dirty="0" smtClean="0">
                <a:latin typeface="+mj-lt"/>
              </a:rPr>
              <a:t>Kernmerkmal der </a:t>
            </a:r>
            <a:r>
              <a:rPr lang="de-DE" sz="1600" dirty="0">
                <a:latin typeface="+mj-lt"/>
              </a:rPr>
              <a:t>P</a:t>
            </a:r>
            <a:r>
              <a:rPr lang="de-DE" sz="1600" dirty="0" smtClean="0">
                <a:latin typeface="+mj-lt"/>
              </a:rPr>
              <a:t>hobie ist die Vermeidung des </a:t>
            </a:r>
          </a:p>
          <a:p>
            <a:pPr algn="just"/>
            <a:r>
              <a:rPr lang="de-DE" sz="1600" dirty="0" smtClean="0">
                <a:latin typeface="+mj-lt"/>
              </a:rPr>
              <a:t>       angstauslösenden Reizes</a:t>
            </a:r>
          </a:p>
          <a:p>
            <a:pPr algn="just"/>
            <a:endParaRPr lang="de-DE" sz="1600" dirty="0" smtClean="0">
              <a:latin typeface="+mj-lt"/>
            </a:endParaRPr>
          </a:p>
          <a:p>
            <a:pPr algn="just"/>
            <a:endParaRPr lang="de-DE" sz="1600" dirty="0" smtClean="0">
              <a:latin typeface="+mj-lt"/>
            </a:endParaRPr>
          </a:p>
          <a:p>
            <a:pPr algn="just"/>
            <a:r>
              <a:rPr lang="de-DE" sz="2000" b="1" dirty="0" smtClean="0">
                <a:latin typeface="+mj-lt"/>
              </a:rPr>
              <a:t>Ziel: </a:t>
            </a:r>
            <a:r>
              <a:rPr lang="de-DE" sz="1600" dirty="0" smtClean="0">
                <a:latin typeface="+mj-lt"/>
              </a:rPr>
              <a:t> </a:t>
            </a:r>
            <a:r>
              <a:rPr lang="de-DE" sz="2000" dirty="0" smtClean="0">
                <a:latin typeface="+mj-lt"/>
              </a:rPr>
              <a:t>Reduktion von Vermeidung und Angst</a:t>
            </a:r>
          </a:p>
          <a:p>
            <a:pPr algn="just"/>
            <a:endParaRPr lang="de-DE" sz="1600" i="1" dirty="0"/>
          </a:p>
          <a:p>
            <a:pPr algn="just"/>
            <a:endParaRPr lang="de-DE" sz="1600" i="1" dirty="0" smtClean="0"/>
          </a:p>
        </p:txBody>
      </p:sp>
    </p:spTree>
    <p:extLst>
      <p:ext uri="{BB962C8B-B14F-4D97-AF65-F5344CB8AC3E}">
        <p14:creationId xmlns:p14="http://schemas.microsoft.com/office/powerpoint/2010/main" val="1029902103"/>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3295698"/>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08.01.2018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latin typeface="+mj-lt"/>
              </a:rPr>
              <a:t>Freifeld</a:t>
            </a:r>
            <a:r>
              <a:rPr lang="de-DE" sz="1400" dirty="0" smtClean="0">
                <a:latin typeface="+mj-lt"/>
              </a:rPr>
              <a:t> Versuch</a:t>
            </a:r>
            <a:endParaRPr lang="de-DE" sz="1400" dirty="0">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solidFill>
                  <a:schemeClr val="bg1"/>
                </a:solidFill>
                <a:latin typeface="+mj-lt"/>
              </a:rPr>
              <a:t>Akrophobie</a:t>
            </a:r>
            <a:r>
              <a:rPr lang="de-DE" sz="1400" dirty="0" smtClean="0">
                <a:solidFill>
                  <a:schemeClr val="bg1"/>
                </a:solidFill>
                <a:latin typeface="+mj-lt"/>
              </a:rPr>
              <a:t> Studie</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25</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483768" y="1301857"/>
            <a:ext cx="6372708" cy="3600986"/>
          </a:xfrm>
          <a:prstGeom prst="rect">
            <a:avLst/>
          </a:prstGeom>
          <a:noFill/>
        </p:spPr>
        <p:txBody>
          <a:bodyPr wrap="square" rtlCol="0">
            <a:spAutoFit/>
          </a:bodyPr>
          <a:lstStyle/>
          <a:p>
            <a:pPr algn="just"/>
            <a:r>
              <a:rPr lang="de-DE" sz="2000" b="1" dirty="0" smtClean="0">
                <a:latin typeface="+mj-lt"/>
              </a:rPr>
              <a:t>Konfrontationstherapie (</a:t>
            </a:r>
            <a:r>
              <a:rPr lang="de-DE" sz="2000" b="1" dirty="0" err="1" smtClean="0">
                <a:latin typeface="+mj-lt"/>
              </a:rPr>
              <a:t>exposure</a:t>
            </a:r>
            <a:r>
              <a:rPr lang="de-DE" sz="2000" b="1" dirty="0" smtClean="0">
                <a:latin typeface="+mj-lt"/>
              </a:rPr>
              <a:t> </a:t>
            </a:r>
            <a:r>
              <a:rPr lang="de-DE" sz="2000" b="1" dirty="0" err="1" smtClean="0">
                <a:latin typeface="+mj-lt"/>
              </a:rPr>
              <a:t>therapy</a:t>
            </a:r>
            <a:r>
              <a:rPr lang="de-DE" sz="2000" b="1" dirty="0" smtClean="0">
                <a:latin typeface="+mj-lt"/>
              </a:rPr>
              <a:t>)</a:t>
            </a:r>
          </a:p>
          <a:p>
            <a:pPr algn="just"/>
            <a:endParaRPr lang="de-DE" sz="1600" b="1" dirty="0">
              <a:latin typeface="+mj-lt"/>
            </a:endParaRPr>
          </a:p>
          <a:p>
            <a:pPr marL="285750" indent="-285750" algn="just">
              <a:buFont typeface="Wingdings" panose="05000000000000000000" pitchFamily="2" charset="2"/>
              <a:buChar char="§"/>
            </a:pPr>
            <a:r>
              <a:rPr lang="de-DE" sz="1600" dirty="0" smtClean="0"/>
              <a:t>Vorbereitende Psychotherapie (Psychoedukation)</a:t>
            </a:r>
          </a:p>
          <a:p>
            <a:pPr algn="just"/>
            <a:endParaRPr lang="de-DE" sz="1600" dirty="0"/>
          </a:p>
          <a:p>
            <a:pPr marL="285750" indent="-285750" algn="just">
              <a:buFont typeface="Wingdings" panose="05000000000000000000" pitchFamily="2" charset="2"/>
              <a:buChar char="§"/>
            </a:pPr>
            <a:r>
              <a:rPr lang="de-DE" sz="1600" dirty="0" smtClean="0"/>
              <a:t>Schrittweise Konfrontation mit dem Angstauslöser in einer</a:t>
            </a:r>
          </a:p>
          <a:p>
            <a:pPr algn="just"/>
            <a:r>
              <a:rPr lang="de-DE" sz="1600" dirty="0"/>
              <a:t> </a:t>
            </a:r>
            <a:r>
              <a:rPr lang="de-DE" sz="1600" dirty="0" smtClean="0"/>
              <a:t>     kontrollierten Umgebung</a:t>
            </a:r>
          </a:p>
          <a:p>
            <a:pPr algn="just"/>
            <a:endParaRPr lang="de-DE" sz="1600" dirty="0"/>
          </a:p>
          <a:p>
            <a:pPr marL="285750" indent="-285750" algn="just">
              <a:buFont typeface="Wingdings" panose="05000000000000000000" pitchFamily="2" charset="2"/>
              <a:buChar char="§"/>
            </a:pPr>
            <a:r>
              <a:rPr lang="de-DE" sz="1600" dirty="0" smtClean="0"/>
              <a:t>Exposition bis zum Abklingen der Angst</a:t>
            </a:r>
          </a:p>
          <a:p>
            <a:pPr marL="285750" indent="-285750" algn="just">
              <a:buFont typeface="Wingdings" panose="05000000000000000000" pitchFamily="2" charset="2"/>
              <a:buChar char="§"/>
            </a:pPr>
            <a:endParaRPr lang="de-DE" sz="1600" dirty="0"/>
          </a:p>
          <a:p>
            <a:pPr marL="285750" indent="-285750" algn="just">
              <a:buFont typeface="Wingdings" panose="05000000000000000000" pitchFamily="2" charset="2"/>
              <a:buChar char="§"/>
            </a:pPr>
            <a:r>
              <a:rPr lang="de-DE" sz="1600" dirty="0" smtClean="0"/>
              <a:t>Erwartungshaltung des Patienten wird widerlegt</a:t>
            </a:r>
          </a:p>
          <a:p>
            <a:pPr algn="just"/>
            <a:r>
              <a:rPr lang="de-DE" sz="1600" dirty="0" smtClean="0"/>
              <a:t>      (Angstreduktion trotz andauernder Exposition)</a:t>
            </a:r>
          </a:p>
          <a:p>
            <a:pPr marL="285750" indent="-285750" algn="just">
              <a:buFont typeface="Wingdings" panose="05000000000000000000" pitchFamily="2" charset="2"/>
              <a:buChar char="§"/>
            </a:pPr>
            <a:endParaRPr lang="de-DE" sz="1600" dirty="0"/>
          </a:p>
          <a:p>
            <a:pPr marL="285750" indent="-285750" algn="just">
              <a:buFont typeface="Wingdings" panose="05000000000000000000" pitchFamily="2" charset="2"/>
              <a:buChar char="§"/>
            </a:pPr>
            <a:r>
              <a:rPr lang="de-DE" sz="1600" dirty="0" smtClean="0"/>
              <a:t>Bewältigungsfähigkeit des Patienten steigt</a:t>
            </a:r>
          </a:p>
          <a:p>
            <a:pPr marL="285750" indent="-285750" algn="just">
              <a:buFont typeface="Wingdings" panose="05000000000000000000" pitchFamily="2" charset="2"/>
              <a:buChar char="§"/>
            </a:pPr>
            <a:endParaRPr lang="de-DE" sz="1600" dirty="0" smtClean="0"/>
          </a:p>
        </p:txBody>
      </p:sp>
    </p:spTree>
    <p:extLst>
      <p:ext uri="{BB962C8B-B14F-4D97-AF65-F5344CB8AC3E}">
        <p14:creationId xmlns:p14="http://schemas.microsoft.com/office/powerpoint/2010/main" val="60172865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3295698"/>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08.01.2018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latin typeface="+mj-lt"/>
              </a:rPr>
              <a:t>Freifeld</a:t>
            </a:r>
            <a:r>
              <a:rPr lang="de-DE" sz="1400" dirty="0" smtClean="0">
                <a:latin typeface="+mj-lt"/>
              </a:rPr>
              <a:t> Versuch</a:t>
            </a:r>
            <a:endParaRPr lang="de-DE" sz="1400" dirty="0">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solidFill>
                  <a:schemeClr val="bg1"/>
                </a:solidFill>
                <a:latin typeface="+mj-lt"/>
              </a:rPr>
              <a:t>Akrophobie</a:t>
            </a:r>
            <a:r>
              <a:rPr lang="de-DE" sz="1400" dirty="0" smtClean="0">
                <a:solidFill>
                  <a:schemeClr val="bg1"/>
                </a:solidFill>
                <a:latin typeface="+mj-lt"/>
              </a:rPr>
              <a:t> Studie</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26</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3815916" y="2132856"/>
            <a:ext cx="1295932" cy="369332"/>
          </a:xfrm>
          <a:prstGeom prst="rect">
            <a:avLst/>
          </a:prstGeom>
          <a:noFill/>
        </p:spPr>
        <p:txBody>
          <a:bodyPr wrap="none" rtlCol="0">
            <a:spAutoFit/>
          </a:bodyPr>
          <a:lstStyle/>
          <a:p>
            <a:r>
              <a:rPr lang="de-DE" dirty="0" smtClean="0"/>
              <a:t>Setup + </a:t>
            </a:r>
            <a:r>
              <a:rPr lang="de-DE" smtClean="0"/>
              <a:t>bild</a:t>
            </a:r>
            <a:endParaRPr lang="de-DE"/>
          </a:p>
        </p:txBody>
      </p:sp>
    </p:spTree>
    <p:extLst>
      <p:ext uri="{BB962C8B-B14F-4D97-AF65-F5344CB8AC3E}">
        <p14:creationId xmlns:p14="http://schemas.microsoft.com/office/powerpoint/2010/main" val="1029902103"/>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3295698"/>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08.01.2018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latin typeface="+mj-lt"/>
              </a:rPr>
              <a:t>Freifeld</a:t>
            </a:r>
            <a:r>
              <a:rPr lang="de-DE" sz="1400" dirty="0" smtClean="0">
                <a:latin typeface="+mj-lt"/>
              </a:rPr>
              <a:t> Versuch</a:t>
            </a:r>
            <a:endParaRPr lang="de-DE" sz="1400" dirty="0">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solidFill>
                  <a:schemeClr val="bg1"/>
                </a:solidFill>
                <a:latin typeface="+mj-lt"/>
              </a:rPr>
              <a:t>Akrophobie</a:t>
            </a:r>
            <a:r>
              <a:rPr lang="de-DE" sz="1400" dirty="0" smtClean="0">
                <a:solidFill>
                  <a:schemeClr val="bg1"/>
                </a:solidFill>
                <a:latin typeface="+mj-lt"/>
              </a:rPr>
              <a:t> Studie</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27</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2617141" y="1304764"/>
            <a:ext cx="4352153" cy="2616101"/>
          </a:xfrm>
          <a:prstGeom prst="rect">
            <a:avLst/>
          </a:prstGeom>
          <a:noFill/>
        </p:spPr>
        <p:txBody>
          <a:bodyPr wrap="none" rtlCol="0">
            <a:spAutoFit/>
          </a:bodyPr>
          <a:lstStyle/>
          <a:p>
            <a:r>
              <a:rPr lang="de-DE" sz="2000" b="1" dirty="0" smtClean="0"/>
              <a:t>Aufgabenfelder</a:t>
            </a:r>
          </a:p>
          <a:p>
            <a:endParaRPr lang="de-DE" sz="1600" dirty="0"/>
          </a:p>
          <a:p>
            <a:pPr marL="285750" indent="-285750">
              <a:buFont typeface="Wingdings" panose="05000000000000000000" pitchFamily="2" charset="2"/>
              <a:buChar char="§"/>
            </a:pPr>
            <a:r>
              <a:rPr lang="de-DE" sz="1600" dirty="0" smtClean="0"/>
              <a:t>Design der Virtuellen Umgebung (VE)</a:t>
            </a:r>
          </a:p>
          <a:p>
            <a:pPr marL="285750" indent="-285750">
              <a:buFont typeface="Wingdings" panose="05000000000000000000" pitchFamily="2" charset="2"/>
              <a:buChar char="§"/>
            </a:pPr>
            <a:endParaRPr lang="de-DE" sz="1600" dirty="0"/>
          </a:p>
          <a:p>
            <a:pPr marL="285750" indent="-285750">
              <a:buFont typeface="Wingdings" panose="05000000000000000000" pitchFamily="2" charset="2"/>
              <a:buChar char="§"/>
            </a:pPr>
            <a:r>
              <a:rPr lang="de-DE" sz="1600" dirty="0" smtClean="0"/>
              <a:t>Implementierung der Steuerbarkeit der VE</a:t>
            </a:r>
          </a:p>
          <a:p>
            <a:pPr marL="285750" indent="-285750">
              <a:buFont typeface="Wingdings" panose="05000000000000000000" pitchFamily="2" charset="2"/>
              <a:buChar char="§"/>
            </a:pPr>
            <a:endParaRPr lang="de-DE" sz="1600" dirty="0"/>
          </a:p>
          <a:p>
            <a:pPr marL="285750" indent="-285750">
              <a:buFont typeface="Wingdings" panose="05000000000000000000" pitchFamily="2" charset="2"/>
              <a:buChar char="§"/>
            </a:pPr>
            <a:r>
              <a:rPr lang="de-DE" sz="1600" dirty="0" smtClean="0"/>
              <a:t>Programmierung der VE entsprechend des</a:t>
            </a:r>
          </a:p>
          <a:p>
            <a:r>
              <a:rPr lang="de-DE" sz="1600" dirty="0"/>
              <a:t> </a:t>
            </a:r>
            <a:r>
              <a:rPr lang="de-DE" sz="1600" dirty="0" smtClean="0"/>
              <a:t>     Therapieparadigmas</a:t>
            </a:r>
          </a:p>
          <a:p>
            <a:pPr marL="285750" indent="-285750">
              <a:buFont typeface="Wingdings" panose="05000000000000000000" pitchFamily="2" charset="2"/>
              <a:buChar char="§"/>
            </a:pPr>
            <a:endParaRPr lang="de-DE" sz="1600" dirty="0"/>
          </a:p>
          <a:p>
            <a:pPr marL="285750" indent="-285750">
              <a:buFont typeface="Wingdings" panose="05000000000000000000" pitchFamily="2" charset="2"/>
              <a:buChar char="§"/>
            </a:pPr>
            <a:r>
              <a:rPr lang="de-DE" sz="1600" dirty="0" smtClean="0"/>
              <a:t>Software Konnektivität (</a:t>
            </a:r>
            <a:r>
              <a:rPr lang="de-DE" sz="1600" dirty="0" err="1" smtClean="0"/>
              <a:t>Unity</a:t>
            </a:r>
            <a:r>
              <a:rPr lang="de-DE" sz="1600" dirty="0" smtClean="0"/>
              <a:t>, </a:t>
            </a:r>
            <a:r>
              <a:rPr lang="de-DE" sz="1600" dirty="0" err="1" smtClean="0"/>
              <a:t>Matlab</a:t>
            </a:r>
            <a:r>
              <a:rPr lang="de-DE" sz="1600" dirty="0" smtClean="0"/>
              <a:t>, Server) </a:t>
            </a:r>
            <a:endParaRPr lang="de-DE" sz="1600" dirty="0"/>
          </a:p>
        </p:txBody>
      </p:sp>
    </p:spTree>
    <p:extLst>
      <p:ext uri="{BB962C8B-B14F-4D97-AF65-F5344CB8AC3E}">
        <p14:creationId xmlns:p14="http://schemas.microsoft.com/office/powerpoint/2010/main" val="1795166425"/>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3295698"/>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08.01.2018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latin typeface="+mj-lt"/>
              </a:rPr>
              <a:t>Freifeld</a:t>
            </a:r>
            <a:r>
              <a:rPr lang="de-DE" sz="1400" dirty="0" smtClean="0">
                <a:latin typeface="+mj-lt"/>
              </a:rPr>
              <a:t> Versuch</a:t>
            </a:r>
            <a:endParaRPr lang="de-DE" sz="1400" dirty="0">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solidFill>
                  <a:schemeClr val="bg1"/>
                </a:solidFill>
                <a:latin typeface="+mj-lt"/>
              </a:rPr>
              <a:t>Akrophobie</a:t>
            </a:r>
            <a:r>
              <a:rPr lang="de-DE" sz="1400" dirty="0" smtClean="0">
                <a:solidFill>
                  <a:schemeClr val="bg1"/>
                </a:solidFill>
                <a:latin typeface="+mj-lt"/>
              </a:rPr>
              <a:t> Studie</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28</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2617141" y="1304764"/>
            <a:ext cx="5504071" cy="3600986"/>
          </a:xfrm>
          <a:prstGeom prst="rect">
            <a:avLst/>
          </a:prstGeom>
          <a:noFill/>
        </p:spPr>
        <p:txBody>
          <a:bodyPr wrap="none" rtlCol="0">
            <a:spAutoFit/>
          </a:bodyPr>
          <a:lstStyle/>
          <a:p>
            <a:r>
              <a:rPr lang="de-DE" sz="2000" b="1" dirty="0" smtClean="0"/>
              <a:t>Features </a:t>
            </a:r>
          </a:p>
          <a:p>
            <a:endParaRPr lang="de-DE" sz="1600" dirty="0" smtClean="0"/>
          </a:p>
          <a:p>
            <a:r>
              <a:rPr lang="de-DE" sz="1600" dirty="0" smtClean="0"/>
              <a:t>Die Virtuelle Realität ist</a:t>
            </a:r>
          </a:p>
          <a:p>
            <a:endParaRPr lang="de-DE" sz="1600" dirty="0"/>
          </a:p>
          <a:p>
            <a:pPr marL="285750" indent="-285750">
              <a:buFont typeface="Wingdings" panose="05000000000000000000" pitchFamily="2" charset="2"/>
              <a:buChar char="§"/>
            </a:pPr>
            <a:r>
              <a:rPr lang="de-DE" sz="1600" dirty="0" smtClean="0"/>
              <a:t>in der Lage auf Input zu reagieren und sich an den Patienten </a:t>
            </a:r>
          </a:p>
          <a:p>
            <a:r>
              <a:rPr lang="de-DE" sz="1600" dirty="0"/>
              <a:t> </a:t>
            </a:r>
            <a:r>
              <a:rPr lang="de-DE" sz="1600" dirty="0" smtClean="0"/>
              <a:t>     anzupassen (Skin Response)</a:t>
            </a:r>
          </a:p>
          <a:p>
            <a:endParaRPr lang="de-DE" sz="1600" dirty="0"/>
          </a:p>
          <a:p>
            <a:pPr marL="285750" indent="-285750">
              <a:buFont typeface="Wingdings" panose="05000000000000000000" pitchFamily="2" charset="2"/>
              <a:buChar char="§"/>
            </a:pPr>
            <a:r>
              <a:rPr lang="de-DE" sz="1600" dirty="0"/>
              <a:t>z</a:t>
            </a:r>
            <a:r>
              <a:rPr lang="de-DE" sz="1600" dirty="0" smtClean="0"/>
              <a:t>u jederzeit durch den Therapeut kontrollierbar und an</a:t>
            </a:r>
          </a:p>
          <a:p>
            <a:r>
              <a:rPr lang="de-DE" sz="1600" dirty="0" smtClean="0"/>
              <a:t>      dessen Bedürfnisse anpassbar (Realtime Control)</a:t>
            </a:r>
          </a:p>
          <a:p>
            <a:pPr marL="285750" indent="-285750">
              <a:buFont typeface="Wingdings" panose="05000000000000000000" pitchFamily="2" charset="2"/>
              <a:buChar char="§"/>
            </a:pPr>
            <a:endParaRPr lang="de-DE" sz="1600" dirty="0"/>
          </a:p>
          <a:p>
            <a:pPr marL="285750" indent="-285750">
              <a:buFont typeface="Wingdings" panose="05000000000000000000" pitchFamily="2" charset="2"/>
              <a:buChar char="§"/>
            </a:pPr>
            <a:r>
              <a:rPr lang="de-DE" sz="1600" dirty="0" smtClean="0"/>
              <a:t>im Automatik-Betrieb unabhängig vom Therapeuten tätig</a:t>
            </a:r>
          </a:p>
          <a:p>
            <a:r>
              <a:rPr lang="de-DE" sz="1600" dirty="0"/>
              <a:t> </a:t>
            </a:r>
            <a:r>
              <a:rPr lang="de-DE" sz="1600" dirty="0" smtClean="0"/>
              <a:t>     (Server Betrieb)</a:t>
            </a:r>
          </a:p>
          <a:p>
            <a:r>
              <a:rPr lang="de-DE" sz="1600" dirty="0"/>
              <a:t> </a:t>
            </a:r>
            <a:r>
              <a:rPr lang="de-DE" sz="1600" dirty="0" smtClean="0"/>
              <a:t>     </a:t>
            </a:r>
          </a:p>
          <a:p>
            <a:endParaRPr lang="de-DE" sz="1600" dirty="0"/>
          </a:p>
        </p:txBody>
      </p:sp>
    </p:spTree>
    <p:extLst>
      <p:ext uri="{BB962C8B-B14F-4D97-AF65-F5344CB8AC3E}">
        <p14:creationId xmlns:p14="http://schemas.microsoft.com/office/powerpoint/2010/main" val="33267529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3295698"/>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08.01.2018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latin typeface="+mj-lt"/>
              </a:rPr>
              <a:t>Freifeld</a:t>
            </a:r>
            <a:r>
              <a:rPr lang="de-DE" sz="1400" dirty="0" smtClean="0">
                <a:latin typeface="+mj-lt"/>
              </a:rPr>
              <a:t> Versuch</a:t>
            </a:r>
            <a:endParaRPr lang="de-DE" sz="1400" dirty="0">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solidFill>
                  <a:schemeClr val="bg1"/>
                </a:solidFill>
                <a:latin typeface="+mj-lt"/>
              </a:rPr>
              <a:t>Akrophobie</a:t>
            </a:r>
            <a:r>
              <a:rPr lang="de-DE" sz="1400" dirty="0" smtClean="0">
                <a:solidFill>
                  <a:schemeClr val="bg1"/>
                </a:solidFill>
                <a:latin typeface="+mj-lt"/>
              </a:rPr>
              <a:t> Studie</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29</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2617141" y="1304764"/>
            <a:ext cx="463588" cy="584775"/>
          </a:xfrm>
          <a:prstGeom prst="rect">
            <a:avLst/>
          </a:prstGeom>
          <a:noFill/>
        </p:spPr>
        <p:txBody>
          <a:bodyPr wrap="none" rtlCol="0">
            <a:spAutoFit/>
          </a:bodyPr>
          <a:lstStyle/>
          <a:p>
            <a:r>
              <a:rPr lang="de-DE" sz="1600" dirty="0" smtClean="0"/>
              <a:t>      </a:t>
            </a:r>
          </a:p>
          <a:p>
            <a:endParaRPr lang="de-DE" sz="1600" dirty="0"/>
          </a:p>
        </p:txBody>
      </p:sp>
      <p:pic>
        <p:nvPicPr>
          <p:cNvPr id="2" name="Grafik 1"/>
          <p:cNvPicPr>
            <a:picLocks noChangeAspect="1"/>
          </p:cNvPicPr>
          <p:nvPr/>
        </p:nvPicPr>
        <p:blipFill rotWithShape="1">
          <a:blip r:embed="rId7">
            <a:extLst>
              <a:ext uri="{28A0092B-C50C-407E-A947-70E740481C1C}">
                <a14:useLocalDpi xmlns:a14="http://schemas.microsoft.com/office/drawing/2010/main" val="0"/>
              </a:ext>
            </a:extLst>
          </a:blip>
          <a:srcRect l="10120" r="50714"/>
          <a:stretch/>
        </p:blipFill>
        <p:spPr>
          <a:xfrm>
            <a:off x="3455876" y="1417849"/>
            <a:ext cx="3581358" cy="5143499"/>
          </a:xfrm>
          <a:prstGeom prst="rect">
            <a:avLst/>
          </a:prstGeom>
        </p:spPr>
      </p:pic>
      <p:sp>
        <p:nvSpPr>
          <p:cNvPr id="5" name="Textfeld 4"/>
          <p:cNvSpPr txBox="1"/>
          <p:nvPr/>
        </p:nvSpPr>
        <p:spPr>
          <a:xfrm>
            <a:off x="3707904" y="5060213"/>
            <a:ext cx="4017767" cy="276999"/>
          </a:xfrm>
          <a:prstGeom prst="rect">
            <a:avLst/>
          </a:prstGeom>
          <a:noFill/>
        </p:spPr>
        <p:txBody>
          <a:bodyPr wrap="none" rtlCol="0">
            <a:spAutoFit/>
          </a:bodyPr>
          <a:lstStyle/>
          <a:p>
            <a:r>
              <a:rPr lang="de-DE" sz="1200" dirty="0" smtClean="0"/>
              <a:t>Abb.7:  Schaubild zur Veranschaulichung der Betriebszustände</a:t>
            </a:r>
            <a:endParaRPr lang="de-DE" sz="1200" dirty="0"/>
          </a:p>
        </p:txBody>
      </p:sp>
    </p:spTree>
    <p:extLst>
      <p:ext uri="{BB962C8B-B14F-4D97-AF65-F5344CB8AC3E}">
        <p14:creationId xmlns:p14="http://schemas.microsoft.com/office/powerpoint/2010/main" val="299489682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024844"/>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08.01.2018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solidFill>
                  <a:schemeClr val="bg1"/>
                </a:solidFill>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latin typeface="+mj-lt"/>
              </a:rPr>
              <a:t>Freifeld</a:t>
            </a:r>
            <a:r>
              <a:rPr lang="de-DE" sz="1400" dirty="0" smtClean="0">
                <a:latin typeface="+mj-lt"/>
              </a:rPr>
              <a:t> Versuch</a:t>
            </a:r>
            <a:endParaRPr lang="de-DE" sz="1400" dirty="0">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3</a:t>
            </a:fld>
            <a:endParaRPr lang="en-US" sz="1200" dirty="0">
              <a:latin typeface="+mj-lt"/>
            </a:endParaRPr>
          </a:p>
        </p:txBody>
      </p:sp>
      <p:sp>
        <p:nvSpPr>
          <p:cNvPr id="18" name="TextBox 10"/>
          <p:cNvSpPr txBox="1"/>
          <p:nvPr/>
        </p:nvSpPr>
        <p:spPr>
          <a:xfrm>
            <a:off x="2447764" y="1288502"/>
            <a:ext cx="6372708" cy="1600438"/>
          </a:xfrm>
          <a:prstGeom prst="rect">
            <a:avLst/>
          </a:prstGeom>
          <a:noFill/>
        </p:spPr>
        <p:txBody>
          <a:bodyPr wrap="square" rtlCol="0">
            <a:spAutoFit/>
          </a:bodyPr>
          <a:lstStyle/>
          <a:p>
            <a:r>
              <a:rPr lang="de-DE" sz="2000" b="1" dirty="0" smtClean="0">
                <a:latin typeface="+mj-lt"/>
              </a:rPr>
              <a:t>Virtual Reality (VR)</a:t>
            </a:r>
          </a:p>
          <a:p>
            <a:endParaRPr lang="de-DE" sz="2400" b="1" dirty="0">
              <a:latin typeface="+mj-lt"/>
            </a:endParaRPr>
          </a:p>
          <a:p>
            <a:r>
              <a:rPr lang="de-DE" sz="1600" dirty="0" smtClean="0">
                <a:latin typeface="+mj-lt"/>
              </a:rPr>
              <a:t> </a:t>
            </a:r>
          </a:p>
          <a:p>
            <a:endParaRPr lang="de-DE" b="1" dirty="0">
              <a:latin typeface="+mj-lt"/>
            </a:endParaRPr>
          </a:p>
          <a:p>
            <a:endParaRPr lang="de-DE" sz="20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68102" y="1772815"/>
            <a:ext cx="4652270" cy="3983675"/>
          </a:xfrm>
          <a:prstGeom prst="rect">
            <a:avLst/>
          </a:prstGeom>
        </p:spPr>
      </p:pic>
      <p:sp>
        <p:nvSpPr>
          <p:cNvPr id="4" name="Textfeld 3"/>
          <p:cNvSpPr txBox="1"/>
          <p:nvPr/>
        </p:nvSpPr>
        <p:spPr>
          <a:xfrm>
            <a:off x="4013077" y="5850199"/>
            <a:ext cx="3475247" cy="276999"/>
          </a:xfrm>
          <a:prstGeom prst="rect">
            <a:avLst/>
          </a:prstGeom>
          <a:noFill/>
        </p:spPr>
        <p:txBody>
          <a:bodyPr wrap="none" rtlCol="0">
            <a:spAutoFit/>
          </a:bodyPr>
          <a:lstStyle/>
          <a:p>
            <a:r>
              <a:rPr lang="de-DE" sz="1200" dirty="0" smtClean="0"/>
              <a:t>Abb. 1: VR System am Beispiel einer Fahrsimulation</a:t>
            </a:r>
            <a:r>
              <a:rPr lang="de-DE" sz="1200" baseline="60000" dirty="0"/>
              <a:t>2</a:t>
            </a:r>
            <a:r>
              <a:rPr lang="de-DE" sz="1200" dirty="0" smtClean="0"/>
              <a:t>.</a:t>
            </a:r>
            <a:endParaRPr lang="de-DE" sz="1200" dirty="0"/>
          </a:p>
        </p:txBody>
      </p:sp>
      <p:sp>
        <p:nvSpPr>
          <p:cNvPr id="6" name="Fußzeilenplatzhalter 5"/>
          <p:cNvSpPr>
            <a:spLocks noGrp="1"/>
          </p:cNvSpPr>
          <p:nvPr>
            <p:ph type="ftr" sz="quarter" idx="11"/>
          </p:nvPr>
        </p:nvSpPr>
        <p:spPr>
          <a:xfrm>
            <a:off x="2231740" y="6489340"/>
            <a:ext cx="2895600" cy="365125"/>
          </a:xfrm>
        </p:spPr>
        <p:txBody>
          <a:bodyPr/>
          <a:lstStyle/>
          <a:p>
            <a:pPr algn="l"/>
            <a:r>
              <a:rPr lang="en-US" baseline="60000" dirty="0"/>
              <a:t>2</a:t>
            </a:r>
            <a:r>
              <a:rPr lang="en-US" dirty="0" smtClean="0"/>
              <a:t> </a:t>
            </a:r>
            <a:r>
              <a:rPr lang="en-US" dirty="0" err="1" smtClean="0"/>
              <a:t>siehe</a:t>
            </a:r>
            <a:r>
              <a:rPr lang="en-US" dirty="0" smtClean="0"/>
              <a:t> [1]</a:t>
            </a:r>
            <a:endParaRPr lang="en-US" dirty="0"/>
          </a:p>
        </p:txBody>
      </p:sp>
    </p:spTree>
    <p:extLst>
      <p:ext uri="{BB962C8B-B14F-4D97-AF65-F5344CB8AC3E}">
        <p14:creationId xmlns:p14="http://schemas.microsoft.com/office/powerpoint/2010/main" val="3646589658"/>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1217" y="3727746"/>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08.01.2018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latin typeface="+mj-lt"/>
              </a:rPr>
              <a:t>Freifeld</a:t>
            </a:r>
            <a:r>
              <a:rPr lang="de-DE" sz="1400" dirty="0" smtClean="0">
                <a:latin typeface="+mj-lt"/>
              </a:rPr>
              <a:t> Versuch</a:t>
            </a:r>
            <a:endParaRPr lang="de-DE" sz="1400" dirty="0">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solidFill>
                  <a:schemeClr val="bg1"/>
                </a:solidFill>
                <a:latin typeface="+mj-lt"/>
              </a:rPr>
              <a:t>Referenzen</a:t>
            </a:r>
            <a:endParaRPr lang="de-DE" sz="1400" dirty="0">
              <a:solidFill>
                <a:schemeClr val="bg1"/>
              </a:solidFill>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30</a:t>
            </a:fld>
            <a:endParaRPr lang="en-US" sz="1200" dirty="0">
              <a:latin typeface="+mj-lt"/>
            </a:endParaRPr>
          </a:p>
        </p:txBody>
      </p:sp>
      <p:sp>
        <p:nvSpPr>
          <p:cNvPr id="18" name="TextBox 10"/>
          <p:cNvSpPr txBox="1"/>
          <p:nvPr/>
        </p:nvSpPr>
        <p:spPr>
          <a:xfrm>
            <a:off x="2447764" y="980728"/>
            <a:ext cx="6372708" cy="5386090"/>
          </a:xfrm>
          <a:prstGeom prst="rect">
            <a:avLst/>
          </a:prstGeom>
          <a:noFill/>
        </p:spPr>
        <p:txBody>
          <a:bodyPr wrap="square" rtlCol="0">
            <a:spAutoFit/>
          </a:bodyPr>
          <a:lstStyle/>
          <a:p>
            <a:r>
              <a:rPr lang="de-DE" sz="1200" b="1" dirty="0" smtClean="0">
                <a:latin typeface="+mj-lt"/>
              </a:rPr>
              <a:t>[1] </a:t>
            </a:r>
            <a:r>
              <a:rPr lang="de-DE" sz="1200" dirty="0" smtClean="0">
                <a:latin typeface="+mj-lt"/>
              </a:rPr>
              <a:t>Kim, G. : </a:t>
            </a:r>
            <a:r>
              <a:rPr lang="de-DE" sz="1200" i="1" dirty="0" err="1" smtClean="0">
                <a:latin typeface="+mj-lt"/>
              </a:rPr>
              <a:t>Designing</a:t>
            </a:r>
            <a:r>
              <a:rPr lang="de-DE" sz="1200" i="1" dirty="0" smtClean="0">
                <a:latin typeface="+mj-lt"/>
              </a:rPr>
              <a:t> Virtual Reality Systems: The Structured Approach.</a:t>
            </a:r>
          </a:p>
          <a:p>
            <a:r>
              <a:rPr lang="de-DE" sz="1200" i="1" dirty="0" smtClean="0">
                <a:latin typeface="+mj-lt"/>
              </a:rPr>
              <a:t>      Springer Science  &amp; Business Media, 2007</a:t>
            </a:r>
          </a:p>
          <a:p>
            <a:endParaRPr lang="de-DE" sz="800" i="1" dirty="0" smtClean="0">
              <a:latin typeface="+mj-lt"/>
            </a:endParaRPr>
          </a:p>
          <a:p>
            <a:r>
              <a:rPr lang="de-DE" sz="1200" b="1" dirty="0" smtClean="0">
                <a:latin typeface="+mj-lt"/>
              </a:rPr>
              <a:t>[2] </a:t>
            </a:r>
            <a:r>
              <a:rPr lang="de-DE" sz="1200" i="1" dirty="0" smtClean="0">
                <a:latin typeface="+mj-lt"/>
              </a:rPr>
              <a:t>HTC </a:t>
            </a:r>
            <a:r>
              <a:rPr lang="de-DE" sz="1200" i="1" dirty="0">
                <a:latin typeface="+mj-lt"/>
              </a:rPr>
              <a:t>VIVE </a:t>
            </a:r>
            <a:r>
              <a:rPr lang="de-DE" sz="1200" i="1" dirty="0" smtClean="0">
                <a:latin typeface="+mj-lt"/>
              </a:rPr>
              <a:t>Spezifikationen</a:t>
            </a:r>
            <a:r>
              <a:rPr lang="de-DE" sz="1200" dirty="0">
                <a:latin typeface="+mj-lt"/>
              </a:rPr>
              <a:t>.</a:t>
            </a:r>
            <a:r>
              <a:rPr lang="de-DE" sz="1200" dirty="0" smtClean="0">
                <a:latin typeface="+mj-lt"/>
              </a:rPr>
              <a:t> </a:t>
            </a:r>
            <a:r>
              <a:rPr lang="de-DE" sz="1200" dirty="0">
                <a:latin typeface="+mj-lt"/>
                <a:hlinkClick r:id="rId6"/>
              </a:rPr>
              <a:t>https://www.vive.com/de/product/#</a:t>
            </a:r>
            <a:r>
              <a:rPr lang="de-DE" sz="1200" dirty="0" smtClean="0">
                <a:latin typeface="+mj-lt"/>
                <a:hlinkClick r:id="rId6"/>
              </a:rPr>
              <a:t>vive-spec</a:t>
            </a:r>
            <a:r>
              <a:rPr lang="de-DE" sz="1200" dirty="0" smtClean="0">
                <a:latin typeface="+mj-lt"/>
              </a:rPr>
              <a:t>.</a:t>
            </a:r>
          </a:p>
          <a:p>
            <a:endParaRPr lang="de-DE" sz="800" dirty="0" smtClean="0">
              <a:latin typeface="+mj-lt"/>
            </a:endParaRPr>
          </a:p>
          <a:p>
            <a:pPr algn="just"/>
            <a:r>
              <a:rPr lang="en-US" sz="1200" b="1" dirty="0" smtClean="0"/>
              <a:t>[3] </a:t>
            </a:r>
            <a:r>
              <a:rPr lang="en-US" sz="1200" dirty="0"/>
              <a:t>Gardner, B. ; Keith, M.: </a:t>
            </a:r>
            <a:r>
              <a:rPr lang="en-US" sz="1200" i="1" dirty="0"/>
              <a:t>HRTF Measurements of a KEMAR Dummy-Head Microphone. </a:t>
            </a:r>
            <a:r>
              <a:rPr lang="en-US" sz="1200" dirty="0"/>
              <a:t>Originally created 5/24/95. Last revised </a:t>
            </a:r>
            <a:r>
              <a:rPr lang="en-US" sz="1200" dirty="0" smtClean="0"/>
              <a:t>1/27/97</a:t>
            </a:r>
          </a:p>
          <a:p>
            <a:pPr algn="just"/>
            <a:endParaRPr lang="en-US" sz="800" dirty="0"/>
          </a:p>
          <a:p>
            <a:pPr algn="just"/>
            <a:r>
              <a:rPr lang="en-US" sz="1200" b="1" dirty="0" smtClean="0"/>
              <a:t>[4] </a:t>
            </a:r>
            <a:r>
              <a:rPr lang="de-DE" sz="1200" dirty="0" err="1"/>
              <a:t>Zhan</a:t>
            </a:r>
            <a:r>
              <a:rPr lang="de-DE" sz="1200" dirty="0"/>
              <a:t>, H. Z.: </a:t>
            </a:r>
            <a:r>
              <a:rPr lang="de-DE" sz="1200" i="1" dirty="0"/>
              <a:t>Sound </a:t>
            </a:r>
            <a:r>
              <a:rPr lang="de-DE" sz="1200" i="1" dirty="0" err="1"/>
              <a:t>Localization</a:t>
            </a:r>
            <a:r>
              <a:rPr lang="de-DE" sz="1200" i="1" dirty="0"/>
              <a:t> </a:t>
            </a:r>
            <a:r>
              <a:rPr lang="de-DE" sz="1200" i="1" dirty="0" err="1"/>
              <a:t>and</a:t>
            </a:r>
            <a:r>
              <a:rPr lang="de-DE" sz="1200" i="1" dirty="0"/>
              <a:t> Virtual </a:t>
            </a:r>
            <a:r>
              <a:rPr lang="de-DE" sz="1200" i="1" dirty="0" err="1"/>
              <a:t>Auditory</a:t>
            </a:r>
            <a:r>
              <a:rPr lang="de-DE" sz="1200" i="1" dirty="0"/>
              <a:t> Space.</a:t>
            </a:r>
          </a:p>
          <a:p>
            <a:pPr algn="just"/>
            <a:r>
              <a:rPr lang="de-DE" sz="1200" dirty="0">
                <a:hlinkClick r:id="rId7"/>
              </a:rPr>
              <a:t>http://</a:t>
            </a:r>
            <a:r>
              <a:rPr lang="de-DE" sz="1200" dirty="0" smtClean="0">
                <a:hlinkClick r:id="rId7"/>
              </a:rPr>
              <a:t>drivel.ca/writing/sound-vas.pdfSound</a:t>
            </a:r>
            <a:endParaRPr lang="de-DE" sz="1200" dirty="0" smtClean="0"/>
          </a:p>
          <a:p>
            <a:pPr algn="just"/>
            <a:endParaRPr lang="de-DE" sz="800" dirty="0"/>
          </a:p>
          <a:p>
            <a:pPr algn="just"/>
            <a:r>
              <a:rPr lang="de-DE" sz="1200" b="1" dirty="0" smtClean="0"/>
              <a:t>[5] </a:t>
            </a:r>
            <a:r>
              <a:rPr lang="de-DE" sz="1200" dirty="0" err="1"/>
              <a:t>Romigh</a:t>
            </a:r>
            <a:r>
              <a:rPr lang="de-DE" sz="1200" dirty="0"/>
              <a:t>, D. R. ; </a:t>
            </a:r>
            <a:r>
              <a:rPr lang="de-DE" sz="1200" dirty="0" err="1"/>
              <a:t>Brungart</a:t>
            </a:r>
            <a:r>
              <a:rPr lang="de-DE" sz="1200" dirty="0"/>
              <a:t>, D. S.: </a:t>
            </a:r>
            <a:r>
              <a:rPr lang="de-DE" sz="1200" i="1" dirty="0"/>
              <a:t>Free-Field </a:t>
            </a:r>
            <a:r>
              <a:rPr lang="de-DE" sz="1200" i="1" dirty="0" err="1"/>
              <a:t>Localization</a:t>
            </a:r>
            <a:r>
              <a:rPr lang="de-DE" sz="1200" i="1" dirty="0"/>
              <a:t> Performance </a:t>
            </a:r>
            <a:r>
              <a:rPr lang="de-DE" sz="1200" i="1" dirty="0" err="1"/>
              <a:t>With</a:t>
            </a:r>
            <a:r>
              <a:rPr lang="de-DE" sz="1200" i="1" dirty="0"/>
              <a:t> a</a:t>
            </a:r>
          </a:p>
          <a:p>
            <a:r>
              <a:rPr lang="de-DE" sz="1200" i="1" dirty="0"/>
              <a:t>Head-</a:t>
            </a:r>
            <a:r>
              <a:rPr lang="de-DE" sz="1200" i="1" dirty="0" err="1"/>
              <a:t>Tracked</a:t>
            </a:r>
            <a:r>
              <a:rPr lang="de-DE" sz="1200" i="1" dirty="0"/>
              <a:t> Virtual </a:t>
            </a:r>
            <a:r>
              <a:rPr lang="de-DE" sz="1200" i="1" dirty="0" err="1"/>
              <a:t>Auditory</a:t>
            </a:r>
            <a:r>
              <a:rPr lang="de-DE" sz="1200" i="1" dirty="0"/>
              <a:t> Display. </a:t>
            </a:r>
            <a:r>
              <a:rPr lang="de-DE" sz="1200" dirty="0"/>
              <a:t>IEEE Journal </a:t>
            </a:r>
            <a:r>
              <a:rPr lang="de-DE" sz="1200" dirty="0" err="1"/>
              <a:t>of</a:t>
            </a:r>
            <a:r>
              <a:rPr lang="de-DE" sz="1200" dirty="0"/>
              <a:t> </a:t>
            </a:r>
            <a:r>
              <a:rPr lang="de-DE" sz="1200" dirty="0" err="1"/>
              <a:t>selected</a:t>
            </a:r>
            <a:r>
              <a:rPr lang="de-DE" sz="1200" dirty="0"/>
              <a:t> </a:t>
            </a:r>
            <a:r>
              <a:rPr lang="de-DE" sz="1200" dirty="0" err="1"/>
              <a:t>topics</a:t>
            </a:r>
            <a:r>
              <a:rPr lang="de-DE" sz="1200" dirty="0"/>
              <a:t> in </a:t>
            </a:r>
            <a:r>
              <a:rPr lang="de-DE" sz="1200" dirty="0" err="1"/>
              <a:t>signal</a:t>
            </a:r>
            <a:r>
              <a:rPr lang="de-DE" sz="1200" dirty="0"/>
              <a:t> </a:t>
            </a:r>
          </a:p>
          <a:p>
            <a:r>
              <a:rPr lang="de-DE" sz="1200" i="1" dirty="0"/>
              <a:t>Processing, VOL. 9,No. 5, August 2015 </a:t>
            </a:r>
            <a:endParaRPr lang="de-DE" sz="1200" i="1" dirty="0" smtClean="0"/>
          </a:p>
          <a:p>
            <a:endParaRPr lang="de-DE" sz="800" i="1" dirty="0"/>
          </a:p>
          <a:p>
            <a:r>
              <a:rPr lang="de-DE" sz="1200" b="1" dirty="0" smtClean="0"/>
              <a:t>[6] </a:t>
            </a:r>
            <a:r>
              <a:rPr lang="de-DE" sz="1200" i="1" dirty="0" err="1"/>
              <a:t>Spatial</a:t>
            </a:r>
            <a:r>
              <a:rPr lang="de-DE" sz="1200" i="1" dirty="0"/>
              <a:t> </a:t>
            </a:r>
            <a:r>
              <a:rPr lang="de-DE" sz="1200" i="1" dirty="0" err="1"/>
              <a:t>sound</a:t>
            </a:r>
            <a:r>
              <a:rPr lang="de-DE" sz="1200" i="1" dirty="0"/>
              <a:t> in </a:t>
            </a:r>
            <a:r>
              <a:rPr lang="de-DE" sz="1200" i="1" dirty="0" err="1"/>
              <a:t>Unity</a:t>
            </a:r>
            <a:r>
              <a:rPr lang="de-DE" sz="1200" i="1" dirty="0"/>
              <a:t>. </a:t>
            </a:r>
            <a:r>
              <a:rPr lang="de-DE" sz="1200" dirty="0">
                <a:hlinkClick r:id="rId8"/>
              </a:rPr>
              <a:t>https://</a:t>
            </a:r>
            <a:r>
              <a:rPr lang="de-DE" sz="1200" dirty="0" smtClean="0">
                <a:hlinkClick r:id="rId8"/>
              </a:rPr>
              <a:t>developer.microsoft.com/en-us/windows/mixed-reality/spatial_sound_in_unity</a:t>
            </a:r>
            <a:endParaRPr lang="de-DE" sz="1200" dirty="0" smtClean="0"/>
          </a:p>
          <a:p>
            <a:endParaRPr lang="de-DE" sz="800" dirty="0"/>
          </a:p>
          <a:p>
            <a:r>
              <a:rPr lang="de-DE" sz="1200" b="1" dirty="0" smtClean="0"/>
              <a:t>[7] </a:t>
            </a:r>
            <a:r>
              <a:rPr lang="de-DE" sz="1200" i="1" dirty="0" err="1"/>
              <a:t>Unity</a:t>
            </a:r>
            <a:r>
              <a:rPr lang="de-DE" sz="1200" i="1" dirty="0"/>
              <a:t> Manual</a:t>
            </a:r>
            <a:r>
              <a:rPr lang="de-DE" sz="1200" dirty="0"/>
              <a:t>. https://docs.unity3d.com/Manual/ </a:t>
            </a:r>
            <a:r>
              <a:rPr lang="de-DE" sz="1200" dirty="0" smtClean="0"/>
              <a:t>.Version 2017.2</a:t>
            </a:r>
          </a:p>
          <a:p>
            <a:endParaRPr lang="de-DE" sz="800" dirty="0"/>
          </a:p>
          <a:p>
            <a:r>
              <a:rPr lang="de-DE" sz="1200" b="1" dirty="0" smtClean="0">
                <a:latin typeface="+mj-lt"/>
              </a:rPr>
              <a:t>[8]</a:t>
            </a:r>
            <a:r>
              <a:rPr lang="de-DE" sz="1200" dirty="0" smtClean="0">
                <a:latin typeface="+mj-lt"/>
              </a:rPr>
              <a:t> </a:t>
            </a:r>
            <a:r>
              <a:rPr lang="de-DE" sz="1200" dirty="0" err="1" smtClean="0">
                <a:latin typeface="+mj-lt"/>
              </a:rPr>
              <a:t>Wolitzky</a:t>
            </a:r>
            <a:r>
              <a:rPr lang="de-DE" sz="1200" dirty="0" smtClean="0">
                <a:latin typeface="+mj-lt"/>
              </a:rPr>
              <a:t>-Taylor, K.B., Horowitz, J.D., Powers, M.D. und </a:t>
            </a:r>
            <a:r>
              <a:rPr lang="de-DE" sz="1200" dirty="0" err="1" smtClean="0">
                <a:latin typeface="+mj-lt"/>
              </a:rPr>
              <a:t>Telch</a:t>
            </a:r>
            <a:r>
              <a:rPr lang="de-DE" sz="1200" dirty="0" smtClean="0">
                <a:latin typeface="+mj-lt"/>
              </a:rPr>
              <a:t>, M.J.</a:t>
            </a:r>
          </a:p>
          <a:p>
            <a:r>
              <a:rPr lang="de-DE" sz="1200" i="1" dirty="0">
                <a:latin typeface="+mj-lt"/>
              </a:rPr>
              <a:t> </a:t>
            </a:r>
            <a:r>
              <a:rPr lang="de-DE" sz="1200" i="1" dirty="0" smtClean="0">
                <a:latin typeface="+mj-lt"/>
              </a:rPr>
              <a:t>   </a:t>
            </a:r>
            <a:r>
              <a:rPr lang="de-DE" sz="1200" dirty="0" smtClean="0">
                <a:latin typeface="+mj-lt"/>
              </a:rPr>
              <a:t>(2008).  </a:t>
            </a:r>
            <a:r>
              <a:rPr lang="de-DE" sz="1200" i="1" dirty="0" smtClean="0">
                <a:latin typeface="+mj-lt"/>
              </a:rPr>
              <a:t>Psychological </a:t>
            </a:r>
            <a:r>
              <a:rPr lang="de-DE" sz="1200" i="1" dirty="0" err="1" smtClean="0">
                <a:latin typeface="+mj-lt"/>
              </a:rPr>
              <a:t>approaches</a:t>
            </a:r>
            <a:r>
              <a:rPr lang="de-DE" sz="1200" i="1" dirty="0" smtClean="0">
                <a:latin typeface="+mj-lt"/>
              </a:rPr>
              <a:t> in </a:t>
            </a:r>
            <a:r>
              <a:rPr lang="de-DE" sz="1200" i="1" dirty="0" err="1" smtClean="0">
                <a:latin typeface="+mj-lt"/>
              </a:rPr>
              <a:t>the</a:t>
            </a:r>
            <a:r>
              <a:rPr lang="de-DE" sz="1200" i="1" dirty="0" smtClean="0">
                <a:latin typeface="+mj-lt"/>
              </a:rPr>
              <a:t> </a:t>
            </a:r>
            <a:r>
              <a:rPr lang="de-DE" sz="1200" i="1" dirty="0" err="1" smtClean="0">
                <a:latin typeface="+mj-lt"/>
              </a:rPr>
              <a:t>treatment</a:t>
            </a:r>
            <a:r>
              <a:rPr lang="de-DE" sz="1200" i="1" dirty="0" smtClean="0">
                <a:latin typeface="+mj-lt"/>
              </a:rPr>
              <a:t> </a:t>
            </a:r>
            <a:r>
              <a:rPr lang="de-DE" sz="1200" i="1" dirty="0" err="1" smtClean="0">
                <a:latin typeface="+mj-lt"/>
              </a:rPr>
              <a:t>of</a:t>
            </a:r>
            <a:r>
              <a:rPr lang="de-DE" sz="1200" i="1" dirty="0" smtClean="0">
                <a:latin typeface="+mj-lt"/>
              </a:rPr>
              <a:t> </a:t>
            </a:r>
            <a:r>
              <a:rPr lang="de-DE" sz="1200" i="1" dirty="0" err="1" smtClean="0">
                <a:latin typeface="+mj-lt"/>
              </a:rPr>
              <a:t>specific</a:t>
            </a:r>
            <a:r>
              <a:rPr lang="de-DE" sz="1200" i="1" dirty="0" smtClean="0">
                <a:latin typeface="+mj-lt"/>
              </a:rPr>
              <a:t> </a:t>
            </a:r>
            <a:r>
              <a:rPr lang="de-DE" sz="1200" i="1" dirty="0" err="1" smtClean="0">
                <a:latin typeface="+mj-lt"/>
              </a:rPr>
              <a:t>phobias</a:t>
            </a:r>
            <a:r>
              <a:rPr lang="de-DE" sz="1200" i="1" dirty="0" smtClean="0">
                <a:latin typeface="+mj-lt"/>
              </a:rPr>
              <a:t>: A meta-analysis.</a:t>
            </a:r>
            <a:r>
              <a:rPr lang="de-DE" sz="1200" dirty="0">
                <a:latin typeface="+mj-lt"/>
              </a:rPr>
              <a:t> </a:t>
            </a:r>
            <a:endParaRPr lang="de-DE" sz="1200" dirty="0" smtClean="0">
              <a:latin typeface="+mj-lt"/>
            </a:endParaRPr>
          </a:p>
          <a:p>
            <a:r>
              <a:rPr lang="de-DE" sz="1200" dirty="0">
                <a:latin typeface="+mj-lt"/>
              </a:rPr>
              <a:t> </a:t>
            </a:r>
            <a:r>
              <a:rPr lang="de-DE" sz="1200" dirty="0" smtClean="0">
                <a:latin typeface="+mj-lt"/>
              </a:rPr>
              <a:t>   Clinical </a:t>
            </a:r>
            <a:r>
              <a:rPr lang="de-DE" sz="1200" dirty="0" err="1" smtClean="0">
                <a:latin typeface="+mj-lt"/>
              </a:rPr>
              <a:t>Psychology</a:t>
            </a:r>
            <a:r>
              <a:rPr lang="de-DE" sz="1200" dirty="0" smtClean="0">
                <a:latin typeface="+mj-lt"/>
              </a:rPr>
              <a:t> Review,28(6), 1021-1037</a:t>
            </a:r>
          </a:p>
          <a:p>
            <a:endParaRPr lang="de-DE" sz="800" dirty="0" smtClean="0">
              <a:latin typeface="+mj-lt"/>
            </a:endParaRPr>
          </a:p>
          <a:p>
            <a:r>
              <a:rPr lang="de-DE" sz="1200" b="1" dirty="0" smtClean="0">
                <a:latin typeface="+mj-lt"/>
              </a:rPr>
              <a:t>[9] </a:t>
            </a:r>
            <a:r>
              <a:rPr lang="de-DE" sz="1200" dirty="0" smtClean="0">
                <a:latin typeface="+mj-lt"/>
              </a:rPr>
              <a:t>Antony, M.,</a:t>
            </a:r>
            <a:r>
              <a:rPr lang="de-DE" sz="1200" dirty="0" err="1" smtClean="0">
                <a:latin typeface="+mj-lt"/>
              </a:rPr>
              <a:t>Rowa</a:t>
            </a:r>
            <a:r>
              <a:rPr lang="de-DE" sz="1200" dirty="0" smtClean="0">
                <a:latin typeface="+mj-lt"/>
              </a:rPr>
              <a:t>, K..</a:t>
            </a:r>
            <a:r>
              <a:rPr lang="de-DE" sz="1200" i="1" dirty="0" err="1" smtClean="0">
                <a:latin typeface="+mj-lt"/>
              </a:rPr>
              <a:t>Overcoming</a:t>
            </a:r>
            <a:r>
              <a:rPr lang="de-DE" sz="1200" i="1" dirty="0" smtClean="0">
                <a:latin typeface="+mj-lt"/>
              </a:rPr>
              <a:t> Fear </a:t>
            </a:r>
            <a:r>
              <a:rPr lang="de-DE" sz="1200" i="1" dirty="0" err="1" smtClean="0">
                <a:latin typeface="+mj-lt"/>
              </a:rPr>
              <a:t>of</a:t>
            </a:r>
            <a:r>
              <a:rPr lang="de-DE" sz="1200" i="1" dirty="0" smtClean="0">
                <a:latin typeface="+mj-lt"/>
              </a:rPr>
              <a:t> Heights: </a:t>
            </a:r>
            <a:r>
              <a:rPr lang="de-DE" sz="1200" i="1" dirty="0" err="1" smtClean="0">
                <a:latin typeface="+mj-lt"/>
              </a:rPr>
              <a:t>How</a:t>
            </a:r>
            <a:r>
              <a:rPr lang="de-DE" sz="1200" i="1" dirty="0" smtClean="0">
                <a:latin typeface="+mj-lt"/>
              </a:rPr>
              <a:t> </a:t>
            </a:r>
            <a:r>
              <a:rPr lang="de-DE" sz="1200" i="1" dirty="0" err="1" smtClean="0">
                <a:latin typeface="+mj-lt"/>
              </a:rPr>
              <a:t>to</a:t>
            </a:r>
            <a:r>
              <a:rPr lang="de-DE" sz="1200" i="1" dirty="0" smtClean="0">
                <a:latin typeface="+mj-lt"/>
              </a:rPr>
              <a:t> </a:t>
            </a:r>
            <a:r>
              <a:rPr lang="de-DE" sz="1200" i="1" dirty="0" err="1" smtClean="0">
                <a:latin typeface="+mj-lt"/>
              </a:rPr>
              <a:t>Conquer</a:t>
            </a:r>
            <a:r>
              <a:rPr lang="de-DE" sz="1200" i="1" dirty="0" smtClean="0">
                <a:latin typeface="+mj-lt"/>
              </a:rPr>
              <a:t> </a:t>
            </a:r>
            <a:r>
              <a:rPr lang="de-DE" sz="1200" i="1" dirty="0" err="1" smtClean="0">
                <a:latin typeface="+mj-lt"/>
              </a:rPr>
              <a:t>Acrophobia</a:t>
            </a:r>
            <a:r>
              <a:rPr lang="de-DE" sz="1200" i="1" dirty="0" smtClean="0">
                <a:latin typeface="+mj-lt"/>
              </a:rPr>
              <a:t> </a:t>
            </a:r>
            <a:r>
              <a:rPr lang="de-DE" sz="1200" i="1" dirty="0" err="1" smtClean="0">
                <a:latin typeface="+mj-lt"/>
              </a:rPr>
              <a:t>and</a:t>
            </a:r>
            <a:r>
              <a:rPr lang="de-DE" sz="1200" i="1" dirty="0" smtClean="0">
                <a:latin typeface="+mj-lt"/>
              </a:rPr>
              <a:t> Live a Life </a:t>
            </a:r>
          </a:p>
          <a:p>
            <a:r>
              <a:rPr lang="de-DE" sz="1200" i="1" dirty="0">
                <a:latin typeface="+mj-lt"/>
              </a:rPr>
              <a:t> </a:t>
            </a:r>
            <a:r>
              <a:rPr lang="de-DE" sz="1200" i="1" dirty="0" smtClean="0">
                <a:latin typeface="+mj-lt"/>
              </a:rPr>
              <a:t>     </a:t>
            </a:r>
            <a:r>
              <a:rPr lang="de-DE" sz="1200" i="1" dirty="0" err="1" smtClean="0">
                <a:latin typeface="+mj-lt"/>
              </a:rPr>
              <a:t>Without</a:t>
            </a:r>
            <a:r>
              <a:rPr lang="de-DE" sz="1200" i="1" dirty="0" smtClean="0">
                <a:latin typeface="+mj-lt"/>
              </a:rPr>
              <a:t> Limits I Can Do It. </a:t>
            </a:r>
            <a:r>
              <a:rPr lang="de-DE" sz="1200" dirty="0" smtClean="0">
                <a:latin typeface="+mj-lt"/>
              </a:rPr>
              <a:t>New </a:t>
            </a:r>
            <a:r>
              <a:rPr lang="de-DE" sz="1200" dirty="0" err="1" smtClean="0">
                <a:latin typeface="+mj-lt"/>
              </a:rPr>
              <a:t>Harbinger</a:t>
            </a:r>
            <a:r>
              <a:rPr lang="de-DE" sz="1200" dirty="0" smtClean="0">
                <a:latin typeface="+mj-lt"/>
              </a:rPr>
              <a:t> Publications, 2007</a:t>
            </a:r>
          </a:p>
          <a:p>
            <a:endParaRPr lang="de-DE" sz="800" b="1" dirty="0">
              <a:latin typeface="+mj-lt"/>
            </a:endParaRPr>
          </a:p>
          <a:p>
            <a:r>
              <a:rPr lang="de-DE" sz="1200" b="1" dirty="0" smtClean="0">
                <a:latin typeface="+mj-lt"/>
              </a:rPr>
              <a:t>[10] </a:t>
            </a:r>
            <a:r>
              <a:rPr lang="de-DE" sz="1200" dirty="0" smtClean="0">
                <a:latin typeface="+mj-lt"/>
              </a:rPr>
              <a:t>Möller, H.J., Laux, G., Kapfhammer, H.P.. </a:t>
            </a:r>
            <a:r>
              <a:rPr lang="de-DE" sz="1200" i="1" dirty="0"/>
              <a:t>Psychiatrie und Psychotherapie: Band 1: Allgemeine Psychiatrie Band 2: Spezielle </a:t>
            </a:r>
            <a:r>
              <a:rPr lang="de-DE" sz="1200" i="1" dirty="0" smtClean="0"/>
              <a:t>Psychiatrie. </a:t>
            </a:r>
            <a:r>
              <a:rPr lang="de-DE" sz="1200" dirty="0" smtClean="0"/>
              <a:t>Springer Verlag, Ausgabe 3, 2007</a:t>
            </a:r>
            <a:endParaRPr lang="de-DE" sz="1200" b="1" i="1" dirty="0" smtClean="0"/>
          </a:p>
          <a:p>
            <a:endParaRPr lang="de-DE" sz="800" b="1" dirty="0" smtClean="0">
              <a:latin typeface="+mj-lt"/>
            </a:endParaRPr>
          </a:p>
          <a:p>
            <a:r>
              <a:rPr lang="de-DE" sz="1200" b="1" dirty="0" smtClean="0">
                <a:latin typeface="+mj-lt"/>
              </a:rPr>
              <a:t>[11] </a:t>
            </a:r>
            <a:endParaRPr lang="de-DE" sz="1200" b="1" dirty="0">
              <a:latin typeface="+mj-lt"/>
            </a:endParaRPr>
          </a:p>
          <a:p>
            <a:endParaRPr lang="de-DE" sz="1200" b="1" dirty="0">
              <a:latin typeface="+mj-lt"/>
            </a:endParaRPr>
          </a:p>
        </p:txBody>
      </p:sp>
      <p:pic>
        <p:nvPicPr>
          <p:cNvPr id="23" name="Picture 15"/>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765142"/>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08.01.2018</a:t>
            </a:fld>
            <a:endParaRPr lang="en-US" sz="1200" dirty="0">
              <a:latin typeface="+mj-lt"/>
            </a:endParaRPr>
          </a:p>
        </p:txBody>
      </p:sp>
      <p:sp>
        <p:nvSpPr>
          <p:cNvPr id="11" name="TextBox 6"/>
          <p:cNvSpPr txBox="1"/>
          <p:nvPr/>
        </p:nvSpPr>
        <p:spPr>
          <a:xfrm>
            <a:off x="2373931" y="3332719"/>
            <a:ext cx="6588732" cy="523220"/>
          </a:xfrm>
          <a:prstGeom prst="rect">
            <a:avLst/>
          </a:prstGeom>
          <a:noFill/>
        </p:spPr>
        <p:txBody>
          <a:bodyPr wrap="square" rtlCol="0">
            <a:spAutoFit/>
          </a:bodyPr>
          <a:lstStyle/>
          <a:p>
            <a:pPr algn="ctr"/>
            <a:r>
              <a:rPr lang="de-DE" sz="2800" dirty="0" err="1" smtClean="0">
                <a:effectLst>
                  <a:outerShdw blurRad="38100" dist="38100" dir="2700000" algn="tl">
                    <a:srgbClr val="000000">
                      <a:alpha val="43137"/>
                    </a:srgbClr>
                  </a:outerShdw>
                </a:effectLst>
                <a:latin typeface="+mj-lt"/>
              </a:rPr>
              <a:t>Thank</a:t>
            </a:r>
            <a:r>
              <a:rPr lang="de-DE" sz="2800" dirty="0" smtClean="0">
                <a:effectLst>
                  <a:outerShdw blurRad="38100" dist="38100" dir="2700000" algn="tl">
                    <a:srgbClr val="000000">
                      <a:alpha val="43137"/>
                    </a:srgbClr>
                  </a:outerShdw>
                </a:effectLst>
                <a:latin typeface="+mj-lt"/>
              </a:rPr>
              <a:t> </a:t>
            </a:r>
            <a:r>
              <a:rPr lang="de-DE" sz="2800" dirty="0" err="1" smtClean="0">
                <a:effectLst>
                  <a:outerShdw blurRad="38100" dist="38100" dir="2700000" algn="tl">
                    <a:srgbClr val="000000">
                      <a:alpha val="43137"/>
                    </a:srgbClr>
                  </a:outerShdw>
                </a:effectLst>
                <a:latin typeface="+mj-lt"/>
              </a:rPr>
              <a:t>you</a:t>
            </a:r>
            <a:r>
              <a:rPr lang="de-DE" sz="2800" dirty="0" smtClean="0">
                <a:effectLst>
                  <a:outerShdw blurRad="38100" dist="38100" dir="2700000" algn="tl">
                    <a:srgbClr val="000000">
                      <a:alpha val="43137"/>
                    </a:srgbClr>
                  </a:outerShdw>
                </a:effectLst>
                <a:latin typeface="+mj-lt"/>
              </a:rPr>
              <a:t> </a:t>
            </a:r>
            <a:r>
              <a:rPr lang="de-DE" sz="2800" dirty="0" err="1" smtClean="0">
                <a:effectLst>
                  <a:outerShdw blurRad="38100" dist="38100" dir="2700000" algn="tl">
                    <a:srgbClr val="000000">
                      <a:alpha val="43137"/>
                    </a:srgbClr>
                  </a:outerShdw>
                </a:effectLst>
                <a:latin typeface="+mj-lt"/>
              </a:rPr>
              <a:t>very</a:t>
            </a:r>
            <a:r>
              <a:rPr lang="de-DE" sz="2800" dirty="0" smtClean="0">
                <a:effectLst>
                  <a:outerShdw blurRad="38100" dist="38100" dir="2700000" algn="tl">
                    <a:srgbClr val="000000">
                      <a:alpha val="43137"/>
                    </a:srgbClr>
                  </a:outerShdw>
                </a:effectLst>
                <a:latin typeface="+mj-lt"/>
              </a:rPr>
              <a:t> </a:t>
            </a:r>
            <a:r>
              <a:rPr lang="de-DE" sz="2800" dirty="0" err="1" smtClean="0">
                <a:effectLst>
                  <a:outerShdw blurRad="38100" dist="38100" dir="2700000" algn="tl">
                    <a:srgbClr val="000000">
                      <a:alpha val="43137"/>
                    </a:srgbClr>
                  </a:outerShdw>
                </a:effectLst>
                <a:latin typeface="+mj-lt"/>
              </a:rPr>
              <a:t>much</a:t>
            </a:r>
            <a:r>
              <a:rPr lang="de-DE" sz="2800" dirty="0" smtClean="0">
                <a:effectLst>
                  <a:outerShdw blurRad="38100" dist="38100" dir="2700000" algn="tl">
                    <a:srgbClr val="000000">
                      <a:alpha val="43137"/>
                    </a:srgbClr>
                  </a:outerShdw>
                </a:effectLst>
                <a:latin typeface="+mj-lt"/>
              </a:rPr>
              <a:t> </a:t>
            </a:r>
            <a:r>
              <a:rPr lang="de-DE" sz="2800" dirty="0" err="1" smtClean="0">
                <a:effectLst>
                  <a:outerShdw blurRad="38100" dist="38100" dir="2700000" algn="tl">
                    <a:srgbClr val="000000">
                      <a:alpha val="43137"/>
                    </a:srgbClr>
                  </a:outerShdw>
                </a:effectLst>
                <a:latin typeface="+mj-lt"/>
              </a:rPr>
              <a:t>for</a:t>
            </a:r>
            <a:r>
              <a:rPr lang="de-DE" sz="2800" dirty="0" smtClean="0">
                <a:effectLst>
                  <a:outerShdw blurRad="38100" dist="38100" dir="2700000" algn="tl">
                    <a:srgbClr val="000000">
                      <a:alpha val="43137"/>
                    </a:srgbClr>
                  </a:outerShdw>
                </a:effectLst>
                <a:latin typeface="+mj-lt"/>
              </a:rPr>
              <a:t> </a:t>
            </a:r>
            <a:r>
              <a:rPr lang="de-DE" sz="2800" dirty="0" err="1" smtClean="0">
                <a:effectLst>
                  <a:outerShdw blurRad="38100" dist="38100" dir="2700000" algn="tl">
                    <a:srgbClr val="000000">
                      <a:alpha val="43137"/>
                    </a:srgbClr>
                  </a:outerShdw>
                </a:effectLst>
                <a:latin typeface="+mj-lt"/>
              </a:rPr>
              <a:t>your</a:t>
            </a:r>
            <a:r>
              <a:rPr lang="de-DE" sz="2800" dirty="0" smtClean="0">
                <a:effectLst>
                  <a:outerShdw blurRad="38100" dist="38100" dir="2700000" algn="tl">
                    <a:srgbClr val="000000">
                      <a:alpha val="43137"/>
                    </a:srgbClr>
                  </a:outerShdw>
                </a:effectLst>
                <a:latin typeface="+mj-lt"/>
              </a:rPr>
              <a:t> </a:t>
            </a:r>
            <a:r>
              <a:rPr lang="de-DE" sz="2800" dirty="0" err="1" smtClean="0">
                <a:effectLst>
                  <a:outerShdw blurRad="38100" dist="38100" dir="2700000" algn="tl">
                    <a:srgbClr val="000000">
                      <a:alpha val="43137"/>
                    </a:srgbClr>
                  </a:outerShdw>
                </a:effectLst>
                <a:latin typeface="+mj-lt"/>
              </a:rPr>
              <a:t>attention</a:t>
            </a:r>
            <a:r>
              <a:rPr lang="de-DE" sz="2800" dirty="0" smtClean="0">
                <a:effectLst>
                  <a:outerShdw blurRad="38100" dist="38100" dir="2700000" algn="tl">
                    <a:srgbClr val="000000">
                      <a:alpha val="43137"/>
                    </a:srgbClr>
                  </a:outerShdw>
                </a:effectLst>
                <a:latin typeface="+mj-lt"/>
              </a:rPr>
              <a:t> !</a:t>
            </a:r>
            <a:endParaRPr lang="en-US" sz="2800" dirty="0">
              <a:effectLst>
                <a:outerShdw blurRad="38100" dist="38100" dir="2700000" algn="tl">
                  <a:srgbClr val="000000">
                    <a:alpha val="43137"/>
                  </a:srgbClr>
                </a:outerShdw>
              </a:effectLst>
              <a:latin typeface="+mj-lt"/>
            </a:endParaRPr>
          </a:p>
        </p:txBody>
      </p:sp>
      <p:sp>
        <p:nvSpPr>
          <p:cNvPr id="14"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Presenter</a:t>
            </a:r>
            <a:endParaRPr lang="en-US" sz="1200" dirty="0"/>
          </a:p>
        </p:txBody>
      </p:sp>
      <p:sp>
        <p:nvSpPr>
          <p:cNvPr id="19"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31</a:t>
            </a:fld>
            <a:endParaRPr lang="en-US" sz="1200" dirty="0">
              <a:latin typeface="+mj-lt"/>
            </a:endParaRPr>
          </a:p>
        </p:txBody>
      </p:sp>
      <p:pic>
        <p:nvPicPr>
          <p:cNvPr id="10" name="Picture 2" descr="C:\Users\Manuel Kohl\Documents\Studium\Masterstudium BMT\SNN-Unit\Headline Gradie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Tree>
    <p:extLst>
      <p:ext uri="{BB962C8B-B14F-4D97-AF65-F5344CB8AC3E}">
        <p14:creationId xmlns:p14="http://schemas.microsoft.com/office/powerpoint/2010/main" val="1719849408"/>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024844"/>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08.01.2018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solidFill>
                  <a:schemeClr val="bg1"/>
                </a:solidFill>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latin typeface="+mj-lt"/>
              </a:rPr>
              <a:t>Freifeld</a:t>
            </a:r>
            <a:r>
              <a:rPr lang="de-DE" sz="1400" dirty="0" smtClean="0">
                <a:latin typeface="+mj-lt"/>
              </a:rPr>
              <a:t> Versuch</a:t>
            </a:r>
            <a:endParaRPr lang="de-DE" sz="1400" dirty="0">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4</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0"/>
          <p:cNvSpPr txBox="1"/>
          <p:nvPr/>
        </p:nvSpPr>
        <p:spPr>
          <a:xfrm>
            <a:off x="2555776" y="1304764"/>
            <a:ext cx="6372708" cy="3108543"/>
          </a:xfrm>
          <a:prstGeom prst="rect">
            <a:avLst/>
          </a:prstGeom>
          <a:noFill/>
        </p:spPr>
        <p:txBody>
          <a:bodyPr wrap="square" rtlCol="0">
            <a:spAutoFit/>
          </a:bodyPr>
          <a:lstStyle/>
          <a:p>
            <a:r>
              <a:rPr lang="de-DE" sz="2000" b="1" dirty="0" smtClean="0">
                <a:latin typeface="+mj-lt"/>
              </a:rPr>
              <a:t>Einleitung</a:t>
            </a:r>
          </a:p>
          <a:p>
            <a:endParaRPr lang="de-DE" sz="2000" b="1" dirty="0" smtClean="0">
              <a:latin typeface="+mj-lt"/>
            </a:endParaRPr>
          </a:p>
          <a:p>
            <a:r>
              <a:rPr lang="de-DE" sz="2000" b="1" dirty="0" smtClean="0">
                <a:latin typeface="+mj-lt"/>
              </a:rPr>
              <a:t>Virtuelles System</a:t>
            </a:r>
          </a:p>
          <a:p>
            <a:endParaRPr lang="de-DE" sz="2400" b="1" dirty="0" smtClean="0">
              <a:latin typeface="+mj-lt"/>
            </a:endParaRPr>
          </a:p>
          <a:p>
            <a:r>
              <a:rPr lang="de-DE" sz="1600" dirty="0" smtClean="0">
                <a:latin typeface="+mj-lt"/>
              </a:rPr>
              <a:t>Bestandteile:</a:t>
            </a:r>
          </a:p>
          <a:p>
            <a:endParaRPr lang="de-DE" sz="1600" b="1" dirty="0">
              <a:latin typeface="+mj-lt"/>
            </a:endParaRPr>
          </a:p>
          <a:p>
            <a:pPr marL="285750" indent="-285750">
              <a:buFont typeface="Wingdings" panose="05000000000000000000" pitchFamily="2" charset="2"/>
              <a:buChar char="§"/>
            </a:pPr>
            <a:r>
              <a:rPr lang="de-DE" sz="1600" dirty="0" smtClean="0">
                <a:latin typeface="+mj-lt"/>
              </a:rPr>
              <a:t>Sensorische </a:t>
            </a:r>
            <a:r>
              <a:rPr lang="de-DE" sz="1600" dirty="0" smtClean="0">
                <a:latin typeface="+mj-lt"/>
              </a:rPr>
              <a:t>Ausgabegeräte</a:t>
            </a:r>
            <a:endParaRPr lang="de-DE" sz="1600" dirty="0" smtClean="0">
              <a:latin typeface="+mj-lt"/>
            </a:endParaRPr>
          </a:p>
          <a:p>
            <a:pPr marL="285750" indent="-285750">
              <a:buFont typeface="Wingdings" panose="05000000000000000000" pitchFamily="2" charset="2"/>
              <a:buChar char="§"/>
            </a:pPr>
            <a:endParaRPr lang="de-DE" sz="1600" dirty="0" smtClean="0">
              <a:latin typeface="+mj-lt"/>
            </a:endParaRPr>
          </a:p>
          <a:p>
            <a:pPr marL="285750" indent="-285750">
              <a:buFont typeface="Wingdings" panose="05000000000000000000" pitchFamily="2" charset="2"/>
              <a:buChar char="§"/>
            </a:pPr>
            <a:r>
              <a:rPr lang="de-DE" sz="1600" dirty="0" smtClean="0">
                <a:latin typeface="+mj-lt"/>
              </a:rPr>
              <a:t>Sensoren</a:t>
            </a:r>
          </a:p>
          <a:p>
            <a:pPr marL="285750" indent="-285750">
              <a:buFont typeface="Wingdings" panose="05000000000000000000" pitchFamily="2" charset="2"/>
              <a:buChar char="§"/>
            </a:pPr>
            <a:endParaRPr lang="de-DE" sz="1600" dirty="0" smtClean="0">
              <a:latin typeface="+mj-lt"/>
            </a:endParaRPr>
          </a:p>
          <a:p>
            <a:pPr marL="285750" indent="-285750">
              <a:buFont typeface="Wingdings" panose="05000000000000000000" pitchFamily="2" charset="2"/>
              <a:buChar char="§"/>
            </a:pPr>
            <a:r>
              <a:rPr lang="de-DE" sz="1600" dirty="0" smtClean="0">
                <a:latin typeface="+mj-lt"/>
              </a:rPr>
              <a:t>Computer</a:t>
            </a:r>
            <a:endParaRPr lang="de-DE" sz="1600" dirty="0">
              <a:latin typeface="+mj-lt"/>
            </a:endParaRPr>
          </a:p>
        </p:txBody>
      </p:sp>
    </p:spTree>
    <p:extLst>
      <p:ext uri="{BB962C8B-B14F-4D97-AF65-F5344CB8AC3E}">
        <p14:creationId xmlns:p14="http://schemas.microsoft.com/office/powerpoint/2010/main" val="3728815801"/>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024844"/>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08.01.2018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solidFill>
                  <a:schemeClr val="bg1"/>
                </a:solidFill>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latin typeface="+mj-lt"/>
              </a:rPr>
              <a:t>Freifeld</a:t>
            </a:r>
            <a:r>
              <a:rPr lang="de-DE" sz="1400" dirty="0" smtClean="0">
                <a:latin typeface="+mj-lt"/>
              </a:rPr>
              <a:t> Versuch</a:t>
            </a:r>
            <a:endParaRPr lang="de-DE" sz="1400" dirty="0">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5</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40436" y="1403020"/>
            <a:ext cx="5896947" cy="3685592"/>
          </a:xfrm>
          <a:prstGeom prst="rect">
            <a:avLst/>
          </a:prstGeom>
        </p:spPr>
      </p:pic>
      <p:sp>
        <p:nvSpPr>
          <p:cNvPr id="4" name="Textfeld 3"/>
          <p:cNvSpPr txBox="1"/>
          <p:nvPr/>
        </p:nvSpPr>
        <p:spPr>
          <a:xfrm>
            <a:off x="5037446" y="5276237"/>
            <a:ext cx="1318053" cy="276999"/>
          </a:xfrm>
          <a:prstGeom prst="rect">
            <a:avLst/>
          </a:prstGeom>
          <a:noFill/>
        </p:spPr>
        <p:txBody>
          <a:bodyPr wrap="none" rtlCol="0">
            <a:spAutoFit/>
          </a:bodyPr>
          <a:lstStyle/>
          <a:p>
            <a:r>
              <a:rPr lang="de-DE" sz="1200" dirty="0" smtClean="0"/>
              <a:t>Abb. 2: HTC - VIVE</a:t>
            </a:r>
            <a:endParaRPr lang="de-DE" sz="1200" dirty="0"/>
          </a:p>
        </p:txBody>
      </p:sp>
    </p:spTree>
    <p:extLst>
      <p:ext uri="{BB962C8B-B14F-4D97-AF65-F5344CB8AC3E}">
        <p14:creationId xmlns:p14="http://schemas.microsoft.com/office/powerpoint/2010/main" val="2072335278"/>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024844"/>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08.01.2018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solidFill>
                  <a:schemeClr val="bg1"/>
                </a:solidFill>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latin typeface="+mj-lt"/>
              </a:rPr>
              <a:t>Freifeld</a:t>
            </a:r>
            <a:r>
              <a:rPr lang="de-DE" sz="1400" dirty="0" smtClean="0">
                <a:latin typeface="+mj-lt"/>
              </a:rPr>
              <a:t> Versuch</a:t>
            </a:r>
            <a:endParaRPr lang="de-DE" sz="1400" dirty="0">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Title </a:t>
            </a:r>
            <a:r>
              <a:rPr lang="de-DE" sz="1600" dirty="0" err="1" smtClean="0"/>
              <a:t>of</a:t>
            </a:r>
            <a:r>
              <a:rPr lang="de-DE" sz="1600" dirty="0" smtClean="0"/>
              <a:t> </a:t>
            </a:r>
            <a:r>
              <a:rPr lang="de-DE" sz="1600" dirty="0" err="1" smtClean="0"/>
              <a:t>Presentation</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6</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0"/>
          <p:cNvSpPr txBox="1"/>
          <p:nvPr/>
        </p:nvSpPr>
        <p:spPr>
          <a:xfrm>
            <a:off x="2519772" y="1300693"/>
            <a:ext cx="6372708" cy="4216539"/>
          </a:xfrm>
          <a:prstGeom prst="rect">
            <a:avLst/>
          </a:prstGeom>
          <a:noFill/>
        </p:spPr>
        <p:txBody>
          <a:bodyPr wrap="square" rtlCol="0">
            <a:spAutoFit/>
          </a:bodyPr>
          <a:lstStyle/>
          <a:p>
            <a:r>
              <a:rPr lang="de-DE" sz="2000" b="1" dirty="0" smtClean="0">
                <a:latin typeface="+mj-lt"/>
              </a:rPr>
              <a:t>Einleitung</a:t>
            </a:r>
          </a:p>
          <a:p>
            <a:endParaRPr lang="de-DE" sz="2000" b="1" dirty="0" smtClean="0">
              <a:latin typeface="+mj-lt"/>
            </a:endParaRPr>
          </a:p>
          <a:p>
            <a:r>
              <a:rPr lang="de-DE" sz="2000" b="1" dirty="0" smtClean="0">
                <a:latin typeface="+mj-lt"/>
              </a:rPr>
              <a:t>Bestandteile</a:t>
            </a:r>
          </a:p>
          <a:p>
            <a:endParaRPr lang="de-DE" sz="2000" b="1" dirty="0" smtClean="0">
              <a:latin typeface="+mj-lt"/>
            </a:endParaRPr>
          </a:p>
          <a:p>
            <a:r>
              <a:rPr lang="de-DE" sz="2000" b="1" dirty="0" smtClean="0">
                <a:latin typeface="+mj-lt"/>
              </a:rPr>
              <a:t>Sensorische Ausgabegeräte</a:t>
            </a:r>
            <a:endParaRPr lang="de-DE" sz="2000" b="1" dirty="0">
              <a:latin typeface="+mj-lt"/>
            </a:endParaRPr>
          </a:p>
          <a:p>
            <a:pPr marL="342900" indent="-342900">
              <a:buFont typeface="Wingdings" panose="05000000000000000000" pitchFamily="2" charset="2"/>
              <a:buChar char="§"/>
            </a:pPr>
            <a:r>
              <a:rPr lang="de-DE" sz="1600" dirty="0" smtClean="0">
                <a:latin typeface="+mj-lt"/>
              </a:rPr>
              <a:t>Head-</a:t>
            </a:r>
            <a:r>
              <a:rPr lang="de-DE" sz="1600" dirty="0" err="1">
                <a:latin typeface="+mj-lt"/>
              </a:rPr>
              <a:t>M</a:t>
            </a:r>
            <a:r>
              <a:rPr lang="de-DE" sz="1600" dirty="0" err="1" smtClean="0">
                <a:latin typeface="+mj-lt"/>
              </a:rPr>
              <a:t>ounted</a:t>
            </a:r>
            <a:r>
              <a:rPr lang="de-DE" sz="1600" dirty="0" smtClean="0">
                <a:latin typeface="+mj-lt"/>
              </a:rPr>
              <a:t> Display (HMD)</a:t>
            </a:r>
          </a:p>
          <a:p>
            <a:pPr marL="342900" indent="-342900">
              <a:buFont typeface="Wingdings" panose="05000000000000000000" pitchFamily="2" charset="2"/>
              <a:buChar char="§"/>
            </a:pPr>
            <a:r>
              <a:rPr lang="de-DE" sz="1600" dirty="0" smtClean="0">
                <a:latin typeface="+mj-lt"/>
              </a:rPr>
              <a:t>Kopfhörer</a:t>
            </a:r>
          </a:p>
          <a:p>
            <a:endParaRPr lang="de-DE" sz="1600" dirty="0">
              <a:latin typeface="+mj-lt"/>
            </a:endParaRPr>
          </a:p>
          <a:p>
            <a:r>
              <a:rPr lang="de-DE" sz="2000" b="1" dirty="0" smtClean="0">
                <a:latin typeface="+mj-lt"/>
              </a:rPr>
              <a:t>Sensoren</a:t>
            </a:r>
          </a:p>
          <a:p>
            <a:pPr marL="285750" indent="-285750">
              <a:buFont typeface="Wingdings" panose="05000000000000000000" pitchFamily="2" charset="2"/>
              <a:buChar char="§"/>
            </a:pPr>
            <a:r>
              <a:rPr lang="de-DE" sz="1600" dirty="0" err="1" smtClean="0">
                <a:latin typeface="+mj-lt"/>
              </a:rPr>
              <a:t>Lighthouse</a:t>
            </a:r>
            <a:r>
              <a:rPr lang="de-DE" sz="1600" dirty="0" smtClean="0">
                <a:latin typeface="+mj-lt"/>
              </a:rPr>
              <a:t> - System</a:t>
            </a:r>
          </a:p>
          <a:p>
            <a:pPr marL="285750" indent="-285750">
              <a:buFont typeface="Wingdings" panose="05000000000000000000" pitchFamily="2" charset="2"/>
              <a:buChar char="§"/>
            </a:pPr>
            <a:r>
              <a:rPr lang="de-DE" sz="1600" dirty="0" smtClean="0">
                <a:latin typeface="+mj-lt"/>
              </a:rPr>
              <a:t>Gyrometer </a:t>
            </a:r>
          </a:p>
          <a:p>
            <a:pPr marL="285750" indent="-285750">
              <a:buFont typeface="Wingdings" panose="05000000000000000000" pitchFamily="2" charset="2"/>
              <a:buChar char="§"/>
            </a:pPr>
            <a:r>
              <a:rPr lang="de-DE" sz="1600" dirty="0" smtClean="0">
                <a:latin typeface="+mj-lt"/>
              </a:rPr>
              <a:t>Beschleunigungssensor</a:t>
            </a:r>
          </a:p>
          <a:p>
            <a:pPr marL="342900" indent="-342900">
              <a:buFont typeface="Wingdings" panose="05000000000000000000" pitchFamily="2" charset="2"/>
              <a:buChar char="§"/>
            </a:pPr>
            <a:endParaRPr lang="de-DE" sz="1600" dirty="0" smtClean="0">
              <a:latin typeface="+mj-lt"/>
            </a:endParaRPr>
          </a:p>
          <a:p>
            <a:r>
              <a:rPr lang="de-DE" sz="2000" b="1" dirty="0" smtClean="0">
                <a:latin typeface="+mj-lt"/>
              </a:rPr>
              <a:t>Computer / Software</a:t>
            </a:r>
          </a:p>
          <a:p>
            <a:endParaRPr lang="de-DE" sz="1600" dirty="0" smtClean="0">
              <a:latin typeface="+mj-lt"/>
            </a:endParaRPr>
          </a:p>
        </p:txBody>
      </p:sp>
    </p:spTree>
    <p:extLst>
      <p:ext uri="{BB962C8B-B14F-4D97-AF65-F5344CB8AC3E}">
        <p14:creationId xmlns:p14="http://schemas.microsoft.com/office/powerpoint/2010/main" val="337637148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852936"/>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08.01.2018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solidFill>
                  <a:schemeClr val="bg1"/>
                </a:solidFill>
                <a:latin typeface="+mj-lt"/>
              </a:rPr>
              <a:t>Freifeld</a:t>
            </a:r>
            <a:r>
              <a:rPr lang="de-DE" sz="1400" dirty="0" smtClean="0">
                <a:solidFill>
                  <a:schemeClr val="bg1"/>
                </a:solidFill>
                <a:latin typeface="+mj-lt"/>
              </a:rPr>
              <a:t> Versuch</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7</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0"/>
          <p:cNvSpPr txBox="1"/>
          <p:nvPr/>
        </p:nvSpPr>
        <p:spPr>
          <a:xfrm>
            <a:off x="2462885" y="1627034"/>
            <a:ext cx="6372708" cy="1261884"/>
          </a:xfrm>
          <a:prstGeom prst="rect">
            <a:avLst/>
          </a:prstGeom>
          <a:noFill/>
        </p:spPr>
        <p:txBody>
          <a:bodyPr wrap="square" rtlCol="0">
            <a:spAutoFit/>
          </a:bodyPr>
          <a:lstStyle/>
          <a:p>
            <a:pPr algn="ctr"/>
            <a:endParaRPr lang="de-DE" sz="2000" b="1" dirty="0">
              <a:latin typeface="+mj-lt"/>
            </a:endParaRPr>
          </a:p>
          <a:p>
            <a:pPr algn="ctr"/>
            <a:r>
              <a:rPr lang="de-DE" sz="2000" b="1" dirty="0" smtClean="0">
                <a:latin typeface="+mj-lt"/>
              </a:rPr>
              <a:t>Simulation von Freifeld-Bedingungen mithilfe</a:t>
            </a:r>
          </a:p>
          <a:p>
            <a:pPr algn="ctr"/>
            <a:r>
              <a:rPr lang="de-DE" sz="2000" b="1" dirty="0" smtClean="0">
                <a:latin typeface="+mj-lt"/>
              </a:rPr>
              <a:t>Virtueller Realität</a:t>
            </a:r>
          </a:p>
          <a:p>
            <a:endParaRPr lang="de-DE" sz="1600" dirty="0" smtClean="0">
              <a:latin typeface="+mj-lt"/>
            </a:endParaRPr>
          </a:p>
        </p:txBody>
      </p:sp>
    </p:spTree>
    <p:extLst>
      <p:ext uri="{BB962C8B-B14F-4D97-AF65-F5344CB8AC3E}">
        <p14:creationId xmlns:p14="http://schemas.microsoft.com/office/powerpoint/2010/main" val="1423470382"/>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852936"/>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08.01.2018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solidFill>
                  <a:schemeClr val="bg1"/>
                </a:solidFill>
                <a:latin typeface="+mj-lt"/>
              </a:rPr>
              <a:t>Freifeld</a:t>
            </a:r>
            <a:r>
              <a:rPr lang="de-DE" sz="1400" dirty="0" smtClean="0">
                <a:solidFill>
                  <a:schemeClr val="bg1"/>
                </a:solidFill>
                <a:latin typeface="+mj-lt"/>
              </a:rPr>
              <a:t> Versuch</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8</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0"/>
          <p:cNvSpPr txBox="1"/>
          <p:nvPr/>
        </p:nvSpPr>
        <p:spPr>
          <a:xfrm>
            <a:off x="2447764" y="1304764"/>
            <a:ext cx="6372708" cy="1015663"/>
          </a:xfrm>
          <a:prstGeom prst="rect">
            <a:avLst/>
          </a:prstGeom>
          <a:noFill/>
        </p:spPr>
        <p:txBody>
          <a:bodyPr wrap="square" rtlCol="0">
            <a:spAutoFit/>
          </a:bodyPr>
          <a:lstStyle/>
          <a:p>
            <a:r>
              <a:rPr lang="de-DE" sz="2000" b="1" dirty="0" smtClean="0">
                <a:latin typeface="+mj-lt"/>
              </a:rPr>
              <a:t>Einleitung</a:t>
            </a:r>
          </a:p>
          <a:p>
            <a:endParaRPr lang="de-DE" sz="2000" dirty="0">
              <a:latin typeface="+mj-lt"/>
            </a:endParaRPr>
          </a:p>
          <a:p>
            <a:pPr algn="just"/>
            <a:r>
              <a:rPr lang="de-DE" sz="2000" dirty="0" smtClean="0">
                <a:latin typeface="+mj-lt"/>
              </a:rPr>
              <a:t> </a:t>
            </a:r>
          </a:p>
        </p:txBody>
      </p:sp>
      <p:sp>
        <p:nvSpPr>
          <p:cNvPr id="19" name="Textfeld 18"/>
          <p:cNvSpPr txBox="1"/>
          <p:nvPr/>
        </p:nvSpPr>
        <p:spPr>
          <a:xfrm>
            <a:off x="2483768" y="2015547"/>
            <a:ext cx="6264696" cy="4185761"/>
          </a:xfrm>
          <a:prstGeom prst="rect">
            <a:avLst/>
          </a:prstGeom>
          <a:noFill/>
        </p:spPr>
        <p:txBody>
          <a:bodyPr wrap="square" rtlCol="0">
            <a:spAutoFit/>
          </a:bodyPr>
          <a:lstStyle/>
          <a:p>
            <a:r>
              <a:rPr lang="de-DE" sz="2000" b="1" dirty="0" smtClean="0"/>
              <a:t>Virtuelle Akustik Displays:</a:t>
            </a:r>
          </a:p>
          <a:p>
            <a:endParaRPr lang="de-DE" sz="1600" b="1" dirty="0" smtClean="0"/>
          </a:p>
          <a:p>
            <a:r>
              <a:rPr lang="de-DE" sz="1600" dirty="0" smtClean="0"/>
              <a:t>Systeme die mittels Signalverarbeitung die räumliche Wahrnehmung von, über Kopfhörer präsentierten, Tönen beeinflussen</a:t>
            </a:r>
          </a:p>
          <a:p>
            <a:endParaRPr lang="de-DE" sz="1600" dirty="0"/>
          </a:p>
          <a:p>
            <a:r>
              <a:rPr lang="de-DE" sz="1600" dirty="0" smtClean="0"/>
              <a:t>Die Beschränkung auf eine endliche Anzahl stationärer Quellen</a:t>
            </a:r>
          </a:p>
          <a:p>
            <a:r>
              <a:rPr lang="de-DE" sz="1600" dirty="0"/>
              <a:t>e</a:t>
            </a:r>
            <a:r>
              <a:rPr lang="de-DE" sz="1600" dirty="0" smtClean="0"/>
              <a:t>rmöglicht  die Erzeugung von virtuellem Klang, welcher annähernd</a:t>
            </a:r>
          </a:p>
          <a:p>
            <a:r>
              <a:rPr lang="de-DE" sz="1600" dirty="0" smtClean="0"/>
              <a:t>dem in einem </a:t>
            </a:r>
            <a:r>
              <a:rPr lang="de-DE" sz="1600" dirty="0" err="1" smtClean="0"/>
              <a:t>Freifeld</a:t>
            </a:r>
            <a:r>
              <a:rPr lang="de-DE" sz="1600" dirty="0" smtClean="0"/>
              <a:t> entspricht</a:t>
            </a:r>
          </a:p>
          <a:p>
            <a:endParaRPr lang="de-DE" sz="1600" dirty="0"/>
          </a:p>
          <a:p>
            <a:r>
              <a:rPr lang="de-DE" sz="1600" dirty="0" smtClean="0"/>
              <a:t>Um eine präzise räumliche Wahrnehmung aufrecht zu erhalten muss</a:t>
            </a:r>
          </a:p>
          <a:p>
            <a:r>
              <a:rPr lang="de-DE" sz="1600" dirty="0" smtClean="0"/>
              <a:t>das virtuelle System die akustischen Hinweise (</a:t>
            </a:r>
            <a:r>
              <a:rPr lang="de-DE" sz="1600" dirty="0" err="1" smtClean="0"/>
              <a:t>acoustic</a:t>
            </a:r>
            <a:r>
              <a:rPr lang="de-DE" sz="1600" dirty="0" smtClean="0"/>
              <a:t> </a:t>
            </a:r>
            <a:r>
              <a:rPr lang="de-DE" sz="1600" dirty="0" err="1" smtClean="0"/>
              <a:t>cues</a:t>
            </a:r>
            <a:r>
              <a:rPr lang="de-DE" sz="1600" dirty="0" smtClean="0"/>
              <a:t>) des</a:t>
            </a:r>
          </a:p>
          <a:p>
            <a:r>
              <a:rPr lang="de-DE" sz="1600" dirty="0"/>
              <a:t>r</a:t>
            </a:r>
            <a:r>
              <a:rPr lang="de-DE" sz="1600" dirty="0" smtClean="0"/>
              <a:t>ealen Systems simulieren</a:t>
            </a:r>
          </a:p>
          <a:p>
            <a:endParaRPr lang="de-DE" dirty="0"/>
          </a:p>
          <a:p>
            <a:r>
              <a:rPr lang="de-DE" sz="1600" dirty="0" smtClean="0"/>
              <a:t>Die wichtigsten werden durch die </a:t>
            </a:r>
            <a:r>
              <a:rPr lang="de-DE" sz="1600" dirty="0" err="1" smtClean="0"/>
              <a:t>head-related</a:t>
            </a:r>
            <a:r>
              <a:rPr lang="de-DE" sz="1600" dirty="0" smtClean="0"/>
              <a:t> </a:t>
            </a:r>
            <a:r>
              <a:rPr lang="de-DE" sz="1600" dirty="0" err="1" smtClean="0"/>
              <a:t>tranfer</a:t>
            </a:r>
            <a:r>
              <a:rPr lang="de-DE" sz="1600" dirty="0" smtClean="0"/>
              <a:t> </a:t>
            </a:r>
            <a:r>
              <a:rPr lang="de-DE" sz="1600" dirty="0" err="1" smtClean="0"/>
              <a:t>function</a:t>
            </a:r>
            <a:r>
              <a:rPr lang="de-DE" sz="1600" dirty="0" smtClean="0"/>
              <a:t> (HRTF)</a:t>
            </a:r>
          </a:p>
          <a:p>
            <a:r>
              <a:rPr lang="de-DE" sz="1600" dirty="0" smtClean="0"/>
              <a:t>dargestellt</a:t>
            </a:r>
          </a:p>
          <a:p>
            <a:endParaRPr lang="de-DE" sz="1600" dirty="0" smtClean="0"/>
          </a:p>
        </p:txBody>
      </p:sp>
    </p:spTree>
    <p:extLst>
      <p:ext uri="{BB962C8B-B14F-4D97-AF65-F5344CB8AC3E}">
        <p14:creationId xmlns:p14="http://schemas.microsoft.com/office/powerpoint/2010/main" val="428843745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852936"/>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08.01.2018</a:t>
            </a:fld>
            <a:endParaRPr lang="en-US" sz="1200" dirty="0">
              <a:latin typeface="+mj-lt"/>
            </a:endParaRPr>
          </a:p>
        </p:txBody>
      </p:sp>
      <p:sp>
        <p:nvSpPr>
          <p:cNvPr id="3" name="TextBox 2"/>
          <p:cNvSpPr txBox="1"/>
          <p:nvPr/>
        </p:nvSpPr>
        <p:spPr>
          <a:xfrm>
            <a:off x="215516" y="2230154"/>
            <a:ext cx="1890210" cy="2031325"/>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endParaRPr lang="de-DE" sz="1400" dirty="0" smtClean="0">
              <a:latin typeface="+mj-lt"/>
            </a:endParaRPr>
          </a:p>
          <a:p>
            <a:pPr marL="252000" indent="-252000">
              <a:buFont typeface="Wingdings" pitchFamily="2" charset="2"/>
              <a:buChar char="§"/>
            </a:pPr>
            <a:r>
              <a:rPr lang="de-DE" sz="1400" dirty="0" smtClean="0">
                <a:latin typeface="+mj-lt"/>
              </a:rPr>
              <a:t>VR Projekte</a:t>
            </a:r>
          </a:p>
          <a:p>
            <a:pPr marL="252000" indent="-252000">
              <a:buFont typeface="Wingdings" pitchFamily="2" charset="2"/>
              <a:buChar char="§"/>
            </a:pPr>
            <a:endParaRPr lang="de-DE" sz="1400" dirty="0" smtClean="0">
              <a:latin typeface="+mj-lt"/>
            </a:endParaRPr>
          </a:p>
          <a:p>
            <a:pPr marL="285750" indent="-285750">
              <a:buFont typeface="Arial" panose="020B0604020202020204" pitchFamily="34" charset="0"/>
              <a:buChar char="•"/>
            </a:pPr>
            <a:r>
              <a:rPr lang="de-DE" sz="1400" dirty="0" err="1" smtClean="0">
                <a:solidFill>
                  <a:schemeClr val="bg1"/>
                </a:solidFill>
                <a:latin typeface="+mj-lt"/>
              </a:rPr>
              <a:t>Freifeld</a:t>
            </a:r>
            <a:r>
              <a:rPr lang="de-DE" sz="1400" dirty="0" smtClean="0">
                <a:solidFill>
                  <a:schemeClr val="bg1"/>
                </a:solidFill>
                <a:latin typeface="+mj-lt"/>
              </a:rPr>
              <a:t> Versuch</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85750" indent="-285750">
              <a:buFont typeface="Arial" panose="020B0604020202020204" pitchFamily="34" charset="0"/>
              <a:buChar char="•"/>
            </a:pPr>
            <a:r>
              <a:rPr lang="de-DE" sz="1400" dirty="0" err="1" smtClean="0">
                <a:latin typeface="+mj-lt"/>
              </a:rPr>
              <a:t>Akrophobie</a:t>
            </a:r>
            <a:r>
              <a:rPr lang="de-DE" sz="1400" dirty="0" smtClean="0">
                <a:latin typeface="+mj-lt"/>
              </a:rPr>
              <a:t> Studie</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a:t>Virtual Reality</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9</a:t>
            </a:fld>
            <a:endParaRPr lang="en-US" sz="1200" dirty="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0"/>
          <p:cNvSpPr txBox="1"/>
          <p:nvPr/>
        </p:nvSpPr>
        <p:spPr>
          <a:xfrm>
            <a:off x="2483768" y="1297213"/>
            <a:ext cx="6372708" cy="1015663"/>
          </a:xfrm>
          <a:prstGeom prst="rect">
            <a:avLst/>
          </a:prstGeom>
          <a:noFill/>
        </p:spPr>
        <p:txBody>
          <a:bodyPr wrap="square" rtlCol="0">
            <a:spAutoFit/>
          </a:bodyPr>
          <a:lstStyle/>
          <a:p>
            <a:r>
              <a:rPr lang="de-DE" sz="2000" b="1" dirty="0" smtClean="0">
                <a:latin typeface="+mj-lt"/>
              </a:rPr>
              <a:t>Einleitung</a:t>
            </a:r>
          </a:p>
          <a:p>
            <a:endParaRPr lang="de-DE" sz="2000" dirty="0">
              <a:latin typeface="+mj-lt"/>
            </a:endParaRPr>
          </a:p>
          <a:p>
            <a:pPr algn="just"/>
            <a:r>
              <a:rPr lang="de-DE" sz="2000" dirty="0" smtClean="0">
                <a:latin typeface="+mj-lt"/>
              </a:rPr>
              <a:t> </a:t>
            </a:r>
          </a:p>
        </p:txBody>
      </p:sp>
      <p:sp>
        <p:nvSpPr>
          <p:cNvPr id="18" name="Textfeld 17"/>
          <p:cNvSpPr txBox="1"/>
          <p:nvPr/>
        </p:nvSpPr>
        <p:spPr>
          <a:xfrm>
            <a:off x="2490362" y="1889531"/>
            <a:ext cx="6264696" cy="5139869"/>
          </a:xfrm>
          <a:prstGeom prst="rect">
            <a:avLst/>
          </a:prstGeom>
          <a:noFill/>
        </p:spPr>
        <p:txBody>
          <a:bodyPr wrap="square" rtlCol="0">
            <a:spAutoFit/>
          </a:bodyPr>
          <a:lstStyle/>
          <a:p>
            <a:r>
              <a:rPr lang="de-DE" sz="2000" b="1" dirty="0" smtClean="0"/>
              <a:t>Head-</a:t>
            </a:r>
            <a:r>
              <a:rPr lang="de-DE" sz="2000" b="1" dirty="0" err="1" smtClean="0"/>
              <a:t>related</a:t>
            </a:r>
            <a:r>
              <a:rPr lang="de-DE" sz="2000" b="1" dirty="0" smtClean="0"/>
              <a:t> </a:t>
            </a:r>
            <a:r>
              <a:rPr lang="de-DE" sz="2000" b="1" dirty="0" err="1" smtClean="0"/>
              <a:t>transfer</a:t>
            </a:r>
            <a:r>
              <a:rPr lang="de-DE" sz="2000" b="1" dirty="0" smtClean="0"/>
              <a:t> </a:t>
            </a:r>
            <a:r>
              <a:rPr lang="de-DE" sz="2000" b="1" dirty="0" err="1" smtClean="0"/>
              <a:t>function</a:t>
            </a:r>
            <a:r>
              <a:rPr lang="de-DE" sz="2000" b="1" dirty="0" smtClean="0"/>
              <a:t> (HRTF)</a:t>
            </a:r>
          </a:p>
          <a:p>
            <a:endParaRPr lang="de-DE" sz="1600" b="1" dirty="0"/>
          </a:p>
          <a:p>
            <a:r>
              <a:rPr lang="de-DE" sz="1600" dirty="0" smtClean="0"/>
              <a:t>Eine Reihe an Filtern zur Simulation der akustischen Veränderungen</a:t>
            </a:r>
          </a:p>
          <a:p>
            <a:r>
              <a:rPr lang="de-DE" sz="1600" dirty="0"/>
              <a:t>d</a:t>
            </a:r>
            <a:r>
              <a:rPr lang="de-DE" sz="1600" dirty="0" smtClean="0"/>
              <a:t>enen eine Tonquelle unterliegt während sie mit Kopf, Schultern und</a:t>
            </a:r>
          </a:p>
          <a:p>
            <a:r>
              <a:rPr lang="de-DE" sz="1600" dirty="0" smtClean="0"/>
              <a:t>Außenohren des Hörers interagiert</a:t>
            </a:r>
          </a:p>
          <a:p>
            <a:endParaRPr lang="de-DE" sz="1600" dirty="0"/>
          </a:p>
          <a:p>
            <a:r>
              <a:rPr lang="de-DE" sz="1600" dirty="0" smtClean="0"/>
              <a:t>Von Kopfhörern präsentierte Töne scheinen ihren Ursprung gewöhnlich</a:t>
            </a:r>
          </a:p>
          <a:p>
            <a:r>
              <a:rPr lang="de-DE" sz="1600" dirty="0" smtClean="0"/>
              <a:t>im Kopf zu haben.</a:t>
            </a:r>
            <a:endParaRPr lang="de-DE" sz="1600" dirty="0"/>
          </a:p>
          <a:p>
            <a:r>
              <a:rPr lang="de-DE" sz="1600" dirty="0" smtClean="0"/>
              <a:t>Durch Anwendung der HRTF können die Töne beliebig im virtuellen</a:t>
            </a:r>
          </a:p>
          <a:p>
            <a:r>
              <a:rPr lang="de-DE" sz="1600" dirty="0" smtClean="0"/>
              <a:t>Raum platziert werden.</a:t>
            </a:r>
          </a:p>
          <a:p>
            <a:endParaRPr lang="de-DE" sz="1600" dirty="0" smtClean="0"/>
          </a:p>
          <a:p>
            <a:r>
              <a:rPr lang="de-DE" sz="1600" b="1" dirty="0" smtClean="0"/>
              <a:t>Bestimmung der Schallrichtung:</a:t>
            </a:r>
          </a:p>
          <a:p>
            <a:pPr marL="285750" indent="-285750">
              <a:buFont typeface="Wingdings" panose="05000000000000000000" pitchFamily="2" charset="2"/>
              <a:buChar char="§"/>
            </a:pPr>
            <a:r>
              <a:rPr lang="de-DE" sz="1600" dirty="0" smtClean="0"/>
              <a:t>Laufzeit- und Pegeldifferenzen zwischen beiden Ohren geben die laterale Einfallsrichtung vor</a:t>
            </a:r>
          </a:p>
          <a:p>
            <a:pPr marL="285750" indent="-285750">
              <a:buFont typeface="Wingdings" panose="05000000000000000000" pitchFamily="2" charset="2"/>
              <a:buChar char="§"/>
            </a:pPr>
            <a:r>
              <a:rPr lang="de-DE" sz="1600" dirty="0" smtClean="0"/>
              <a:t>Resonanzen des Außenohrs prägen das Schallempfinden entsprechend des Einfallswinkels erlauben eine vertikale </a:t>
            </a:r>
          </a:p>
          <a:p>
            <a:r>
              <a:rPr lang="de-DE" sz="1600" dirty="0"/>
              <a:t> </a:t>
            </a:r>
            <a:r>
              <a:rPr lang="de-DE" sz="1600" dirty="0" smtClean="0"/>
              <a:t>     Lokalisation</a:t>
            </a:r>
          </a:p>
          <a:p>
            <a:pPr marL="285750" indent="-285750">
              <a:buFont typeface="Wingdings" panose="05000000000000000000" pitchFamily="2" charset="2"/>
              <a:buChar char="§"/>
            </a:pPr>
            <a:endParaRPr lang="de-DE" sz="1600" dirty="0" smtClean="0"/>
          </a:p>
          <a:p>
            <a:pPr marL="285750" indent="-285750">
              <a:buFont typeface="Wingdings" panose="05000000000000000000" pitchFamily="2" charset="2"/>
              <a:buChar char="§"/>
            </a:pPr>
            <a:endParaRPr lang="de-DE" sz="1600" dirty="0"/>
          </a:p>
          <a:p>
            <a:endParaRPr lang="de-DE" sz="1600" dirty="0" smtClean="0"/>
          </a:p>
        </p:txBody>
      </p:sp>
    </p:spTree>
    <p:extLst>
      <p:ext uri="{BB962C8B-B14F-4D97-AF65-F5344CB8AC3E}">
        <p14:creationId xmlns:p14="http://schemas.microsoft.com/office/powerpoint/2010/main" val="428843745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2270</Words>
  <Application>Microsoft Office PowerPoint</Application>
  <PresentationFormat>Bildschirmpräsentation (4:3)</PresentationFormat>
  <Paragraphs>830</Paragraphs>
  <Slides>31</Slides>
  <Notes>30</Notes>
  <HiddenSlides>0</HiddenSlides>
  <MMClips>0</MMClips>
  <ScaleCrop>false</ScaleCrop>
  <HeadingPairs>
    <vt:vector size="4" baseType="variant">
      <vt:variant>
        <vt:lpstr>Design</vt:lpstr>
      </vt:variant>
      <vt:variant>
        <vt:i4>1</vt:i4>
      </vt:variant>
      <vt:variant>
        <vt:lpstr>Folientitel</vt:lpstr>
      </vt:variant>
      <vt:variant>
        <vt:i4>31</vt:i4>
      </vt:variant>
    </vt:vector>
  </HeadingPairs>
  <TitlesOfParts>
    <vt:vector size="32" baseType="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Manuel Kohl</dc:creator>
  <cp:lastModifiedBy>Dominik</cp:lastModifiedBy>
  <cp:revision>347</cp:revision>
  <cp:lastPrinted>2011-11-21T14:56:06Z</cp:lastPrinted>
  <dcterms:created xsi:type="dcterms:W3CDTF">2011-11-02T18:36:29Z</dcterms:created>
  <dcterms:modified xsi:type="dcterms:W3CDTF">2018-01-08T21:58:16Z</dcterms:modified>
</cp:coreProperties>
</file>