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6" r:id="rId2"/>
    <p:sldId id="334" r:id="rId3"/>
    <p:sldId id="335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8" r:id="rId23"/>
    <p:sldId id="356" r:id="rId24"/>
    <p:sldId id="355" r:id="rId25"/>
    <p:sldId id="360" r:id="rId26"/>
    <p:sldId id="361" r:id="rId27"/>
    <p:sldId id="357" r:id="rId28"/>
    <p:sldId id="359" r:id="rId29"/>
    <p:sldId id="336" r:id="rId30"/>
    <p:sldId id="333" r:id="rId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0611" autoAdjust="0"/>
  </p:normalViewPr>
  <p:slideViewPr>
    <p:cSldViewPr>
      <p:cViewPr>
        <p:scale>
          <a:sx n="118" d="100"/>
          <a:sy n="118" d="100"/>
        </p:scale>
        <p:origin x="-143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9E5730D-2E73-4F6E-AC4F-02B34FF65D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80AE3C-EB26-4475-8A72-2419B8B0F0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baseline="0" dirty="0" smtClean="0"/>
          </a:p>
          <a:p>
            <a:r>
              <a:rPr lang="de-DE" baseline="0" dirty="0" smtClean="0"/>
              <a:t>- Thema VR -&gt; Head-</a:t>
            </a:r>
            <a:r>
              <a:rPr lang="de-DE" baseline="0" dirty="0" err="1" smtClean="0"/>
              <a:t>Mounted</a:t>
            </a:r>
            <a:r>
              <a:rPr lang="de-DE" baseline="0" dirty="0" smtClean="0"/>
              <a:t> Display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Funktionsweise HTC Vive, </a:t>
            </a:r>
            <a:r>
              <a:rPr lang="de-DE" baseline="0" dirty="0" err="1" smtClean="0"/>
              <a:t>Lighthouse,Specs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Überleitung zum Einsatz dieser Technologie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VR </a:t>
            </a:r>
            <a:r>
              <a:rPr lang="de-DE" baseline="0" dirty="0" err="1" smtClean="0"/>
              <a:t>Freifeld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Als erstes Projekt mit VR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VR Studie </a:t>
            </a:r>
            <a:r>
              <a:rPr lang="de-DE" baseline="0" dirty="0" err="1" smtClean="0"/>
              <a:t>Akrophobie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Grundlagen </a:t>
            </a:r>
            <a:r>
              <a:rPr lang="de-DE" baseline="0" dirty="0" err="1" smtClean="0"/>
              <a:t>Akrophobie</a:t>
            </a:r>
            <a:r>
              <a:rPr lang="de-DE" baseline="0" dirty="0" smtClean="0"/>
              <a:t> ( </a:t>
            </a:r>
            <a:r>
              <a:rPr lang="de-DE" baseline="0" dirty="0" err="1" smtClean="0"/>
              <a:t>Def</a:t>
            </a:r>
            <a:r>
              <a:rPr lang="de-DE" baseline="0" dirty="0" smtClean="0"/>
              <a:t>., Auslöser, Behandlung)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VR gesteuerte </a:t>
            </a:r>
            <a:r>
              <a:rPr lang="de-DE" baseline="0" dirty="0" err="1" smtClean="0"/>
              <a:t>Exposure</a:t>
            </a:r>
            <a:r>
              <a:rPr lang="de-DE" baseline="0" dirty="0" smtClean="0"/>
              <a:t> Therapie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VR </a:t>
            </a:r>
            <a:r>
              <a:rPr lang="de-DE" baseline="0" dirty="0" err="1" smtClean="0"/>
              <a:t>auto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physician</a:t>
            </a:r>
            <a:r>
              <a:rPr lang="de-DE" baseline="0" dirty="0" smtClean="0"/>
              <a:t> ( Implementation als meine Aufgabe )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 Zukünftige Arbeit: Steuerungsmodul in form von </a:t>
            </a:r>
            <a:r>
              <a:rPr lang="de-DE" baseline="0" dirty="0" err="1" smtClean="0"/>
              <a:t>App,Probandenstudie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Bestandteile eines VR Systems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Sensory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displays</a:t>
            </a:r>
            <a:r>
              <a:rPr lang="de-DE" baseline="0" dirty="0" smtClean="0"/>
              <a:t>) 	--- </a:t>
            </a:r>
            <a:r>
              <a:rPr lang="de-DE" baseline="0" dirty="0" err="1" smtClean="0"/>
              <a:t>deliver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stimulation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Sensors 			--- </a:t>
            </a:r>
            <a:r>
              <a:rPr lang="de-DE" baseline="0" dirty="0" err="1" smtClean="0"/>
              <a:t>detect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Computer			---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3" indent="0">
              <a:buFontTx/>
              <a:buNone/>
            </a:pPr>
            <a:r>
              <a:rPr lang="de-DE" dirty="0" smtClean="0"/>
              <a:t>1</a:t>
            </a:r>
            <a:r>
              <a:rPr lang="de-DE" baseline="0" dirty="0" smtClean="0"/>
              <a:t>:</a:t>
            </a:r>
            <a:r>
              <a:rPr lang="de-DE" dirty="0" smtClean="0"/>
              <a:t>https://books.google.de/</a:t>
            </a:r>
            <a:r>
              <a:rPr lang="de-DE" dirty="0" err="1" smtClean="0"/>
              <a:t>books?id</a:t>
            </a:r>
            <a:r>
              <a:rPr lang="de-DE" dirty="0" smtClean="0"/>
              <a:t>=</a:t>
            </a:r>
            <a:r>
              <a:rPr lang="de-DE" dirty="0" err="1" smtClean="0"/>
              <a:t>oxgjBAAAQBAJ&amp;pg</a:t>
            </a:r>
            <a:r>
              <a:rPr lang="de-DE" dirty="0" smtClean="0"/>
              <a:t>=PA78&amp;dq=</a:t>
            </a:r>
            <a:r>
              <a:rPr lang="de-DE" dirty="0" err="1" smtClean="0"/>
              <a:t>definition+phobie+psychologie&amp;hl</a:t>
            </a:r>
            <a:r>
              <a:rPr lang="de-DE" dirty="0" smtClean="0"/>
              <a:t>=</a:t>
            </a:r>
            <a:r>
              <a:rPr lang="de-DE" dirty="0" err="1" smtClean="0"/>
              <a:t>de&amp;sa</a:t>
            </a:r>
            <a:r>
              <a:rPr lang="de-DE" dirty="0" smtClean="0"/>
              <a:t>=</a:t>
            </a:r>
            <a:r>
              <a:rPr lang="de-DE" dirty="0" err="1" smtClean="0"/>
              <a:t>X&amp;ved</a:t>
            </a:r>
            <a:r>
              <a:rPr lang="de-DE" dirty="0" smtClean="0"/>
              <a:t>=0ahUKEwiw6NPEzsXYAhUD2KQKHRgoABMQ6AEILDAB#v=</a:t>
            </a:r>
            <a:r>
              <a:rPr lang="de-DE" dirty="0" err="1" smtClean="0"/>
              <a:t>onepage&amp;q</a:t>
            </a:r>
            <a:r>
              <a:rPr lang="de-DE" dirty="0" smtClean="0"/>
              <a:t>=definition%20phobie%20psychologie&amp;f=</a:t>
            </a:r>
            <a:r>
              <a:rPr lang="de-DE" dirty="0" err="1" smtClean="0"/>
              <a:t>false</a:t>
            </a:r>
            <a:endParaRPr lang="de-DE" dirty="0" smtClean="0"/>
          </a:p>
          <a:p>
            <a:pPr marL="1371600" lvl="3" indent="0">
              <a:buFontTx/>
              <a:buNone/>
            </a:pPr>
            <a:endParaRPr lang="de-DE" dirty="0" smtClean="0"/>
          </a:p>
          <a:p>
            <a:pPr marL="1371600" lvl="3" indent="0">
              <a:buFontTx/>
              <a:buNone/>
            </a:pPr>
            <a:r>
              <a:rPr lang="de-DE" dirty="0" smtClean="0"/>
              <a:t>2: https://books.google.de/books?id=ckAjBgAAQBAJ&amp;pg=PA1241&amp;dq=spezifische+Phobien+H%C3%A4ufigkeitsverteilung&amp;hl=de&amp;sa=X&amp;ved=0ahUKEwiJiNPHycXYAhWD-qQKHdOKBhgQ6AEILTAB#v=onepage&amp;q=spezifische%20Phobien%20H%C3%A4ufigkeitsverteilung&amp;f=false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Zweifaktorenmodell der Entstehung von Angst und Vermeidung nach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Mowrer</a:t>
            </a:r>
            <a:r>
              <a:rPr lang="de-DE" smtClean="0"/>
              <a:t> (1947)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Bestandteile eines VR Systems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Sensory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displays</a:t>
            </a:r>
            <a:r>
              <a:rPr lang="de-DE" baseline="0" dirty="0" smtClean="0"/>
              <a:t>) 	--- </a:t>
            </a:r>
            <a:r>
              <a:rPr lang="de-DE" baseline="0" dirty="0" err="1" smtClean="0"/>
              <a:t>deliver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stimulation</a:t>
            </a:r>
            <a:r>
              <a:rPr lang="de-DE" baseline="0" dirty="0" smtClean="0"/>
              <a:t>  (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audio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kinesthetically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Sensors 			--- </a:t>
            </a:r>
            <a:r>
              <a:rPr lang="de-DE" baseline="0" dirty="0" err="1" smtClean="0"/>
              <a:t>detect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movement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Computer			---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Bestandteile eines VR Systems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Sensory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displays</a:t>
            </a:r>
            <a:r>
              <a:rPr lang="de-DE" baseline="0" dirty="0" smtClean="0"/>
              <a:t>) 	--- </a:t>
            </a:r>
            <a:r>
              <a:rPr lang="de-DE" baseline="0" dirty="0" err="1" smtClean="0"/>
              <a:t>deliver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stimulation</a:t>
            </a:r>
            <a:r>
              <a:rPr lang="de-DE" baseline="0" dirty="0" smtClean="0"/>
              <a:t>  (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audio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kinesthetically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Sensors 			--- </a:t>
            </a:r>
            <a:r>
              <a:rPr lang="de-DE" baseline="0" dirty="0" err="1" smtClean="0"/>
              <a:t>detect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movement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Computer			---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smtClean="0"/>
              <a:t>Sensorische</a:t>
            </a:r>
            <a:r>
              <a:rPr lang="de-DE" baseline="0" dirty="0" smtClean="0"/>
              <a:t> Ausgabegeräte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HMD visuelle Stimulation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Kopfhörer </a:t>
            </a:r>
            <a:r>
              <a:rPr lang="de-DE" baseline="0" dirty="0" err="1" smtClean="0"/>
              <a:t>aurale</a:t>
            </a:r>
            <a:r>
              <a:rPr lang="de-DE" baseline="0" dirty="0" smtClean="0"/>
              <a:t> Stimulation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Sensoren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Lighthouse</a:t>
            </a:r>
            <a:r>
              <a:rPr lang="de-DE" baseline="0" dirty="0" smtClean="0"/>
              <a:t> = Tracking Technologie, mittels Infrarot Laser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	 Basisstation als Sender und HMD und Controller als Empfänger (</a:t>
            </a:r>
            <a:r>
              <a:rPr lang="de-DE" baseline="0" dirty="0" err="1" smtClean="0"/>
              <a:t>Photosensoren</a:t>
            </a:r>
            <a:r>
              <a:rPr lang="de-DE" baseline="0" dirty="0" smtClean="0"/>
              <a:t>), 2 Stationen, Time Delay	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AE3C-EB26-4475-8A72-2419B8B0F0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095E-47DE-4BFC-B2F0-E5BBB5117B7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65AB-CAF7-43D3-9054-501BE3D775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vive.com/de/product/#vive-spec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373019" y="4931571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Reality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375756" y="6561347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+mj-lt"/>
              </a:rPr>
              <a:t>Dominik Limbach</a:t>
            </a:r>
            <a:endParaRPr lang="en-US" sz="1200" dirty="0">
              <a:latin typeface="+mj-lt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2382248" y="5485819"/>
            <a:ext cx="658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 ihre</a:t>
            </a:r>
          </a:p>
          <a:p>
            <a:pPr algn="ctr"/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Einsatzmöglichkeiten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2" descr="C:\Users\Manuel Kohl\Documents\Studium\Masterstudium BMT\SNN-Unit\S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85" y="2220086"/>
            <a:ext cx="6099512" cy="21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3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0"/>
          <p:cNvSpPr txBox="1"/>
          <p:nvPr/>
        </p:nvSpPr>
        <p:spPr>
          <a:xfrm>
            <a:off x="2483768" y="1009180"/>
            <a:ext cx="637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490362" y="1516165"/>
            <a:ext cx="62646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Head-</a:t>
            </a:r>
            <a:r>
              <a:rPr lang="de-DE" sz="2000" b="1" dirty="0" err="1" smtClean="0"/>
              <a:t>related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transfer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function</a:t>
            </a:r>
            <a:r>
              <a:rPr lang="de-DE" sz="2000" b="1" dirty="0" smtClean="0"/>
              <a:t> (HRTF)</a:t>
            </a:r>
          </a:p>
          <a:p>
            <a:endParaRPr lang="de-DE" sz="2000" b="1" dirty="0"/>
          </a:p>
          <a:p>
            <a:r>
              <a:rPr lang="de-DE" sz="1600" dirty="0" smtClean="0"/>
              <a:t>Eine Reihe an Filtern zur Simulation der akustischen Veränderungen</a:t>
            </a:r>
          </a:p>
          <a:p>
            <a:r>
              <a:rPr lang="de-DE" sz="1600" dirty="0"/>
              <a:t>d</a:t>
            </a:r>
            <a:r>
              <a:rPr lang="de-DE" sz="1600" dirty="0" smtClean="0"/>
              <a:t>enen eine Tonquelle unterliegt während sie mit Kopf, Schultern und</a:t>
            </a:r>
          </a:p>
          <a:p>
            <a:r>
              <a:rPr lang="de-DE" sz="1600" dirty="0" smtClean="0"/>
              <a:t>Außenohren des Hörers interagiert</a:t>
            </a:r>
          </a:p>
          <a:p>
            <a:endParaRPr lang="de-DE" sz="1600" dirty="0"/>
          </a:p>
          <a:p>
            <a:r>
              <a:rPr lang="de-DE" sz="1600" dirty="0" smtClean="0"/>
              <a:t>Von Kopfhörern präsentierte Töne scheinen ihren Ursprung gewöhnlich</a:t>
            </a:r>
          </a:p>
          <a:p>
            <a:r>
              <a:rPr lang="de-DE" sz="1600" dirty="0" smtClean="0"/>
              <a:t>im Kopf zu haben.</a:t>
            </a:r>
            <a:endParaRPr lang="de-DE" sz="1600" dirty="0"/>
          </a:p>
          <a:p>
            <a:r>
              <a:rPr lang="de-DE" sz="1600" dirty="0" smtClean="0"/>
              <a:t>Durch Anwendung der HRTF können die Töne beliebig im virtuellen</a:t>
            </a:r>
          </a:p>
          <a:p>
            <a:r>
              <a:rPr lang="de-DE" sz="1600" dirty="0" smtClean="0"/>
              <a:t>Raum platziert werden.</a:t>
            </a:r>
          </a:p>
          <a:p>
            <a:endParaRPr lang="de-DE" sz="1600" dirty="0" smtClean="0"/>
          </a:p>
          <a:p>
            <a:r>
              <a:rPr lang="de-DE" sz="1600" b="1" dirty="0" smtClean="0"/>
              <a:t>Bestimmung der Schallrichtung: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Laufzeit- und Pegeldifferenzen zwischen beiden Ohren geben die laterale Einfallsrichtung vor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Resonanzen des Außenohrs prägen das Schallempfinden entsprechend des Einfallswinkels erlauben eine vertikale 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Lokalisation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42884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11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483768" y="2230154"/>
            <a:ext cx="6372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 smtClean="0"/>
              <a:t>Grundlagen zur </a:t>
            </a:r>
            <a:r>
              <a:rPr lang="de-DE" sz="2000" b="1" i="1" dirty="0" err="1" smtClean="0"/>
              <a:t>Unity</a:t>
            </a:r>
            <a:r>
              <a:rPr lang="de-DE" sz="2000" b="1" i="1" dirty="0" smtClean="0"/>
              <a:t> Engine:</a:t>
            </a:r>
          </a:p>
          <a:p>
            <a:pPr algn="just"/>
            <a:endParaRPr lang="de-DE" sz="2000" i="1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smtClean="0"/>
              <a:t>Szene:</a:t>
            </a:r>
            <a:r>
              <a:rPr lang="de-DE" sz="2000" i="1" dirty="0" smtClean="0"/>
              <a:t> </a:t>
            </a:r>
            <a:r>
              <a:rPr lang="de-DE" sz="2000" dirty="0" smtClean="0"/>
              <a:t>Umwelt in der sich der Nutzer befindet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/>
              <a:t>Game Objects:</a:t>
            </a:r>
            <a:r>
              <a:rPr lang="de-DE" sz="2000" b="1" dirty="0"/>
              <a:t> </a:t>
            </a:r>
            <a:r>
              <a:rPr lang="de-DE" sz="2000" dirty="0"/>
              <a:t>Grundsätzlich alle Bestandteile der VR</a:t>
            </a:r>
          </a:p>
          <a:p>
            <a:pPr algn="just"/>
            <a:r>
              <a:rPr lang="de-DE" sz="2000" i="1" dirty="0"/>
              <a:t>                   </a:t>
            </a:r>
            <a:r>
              <a:rPr lang="de-DE" sz="2000" i="1" dirty="0" smtClean="0"/>
              <a:t>              (</a:t>
            </a:r>
            <a:r>
              <a:rPr lang="de-DE" sz="2000" i="1" dirty="0"/>
              <a:t>z.B. Wände</a:t>
            </a:r>
            <a:r>
              <a:rPr lang="de-DE" sz="2000" i="1" dirty="0" smtClean="0"/>
              <a:t>). Besitzen </a:t>
            </a:r>
            <a:r>
              <a:rPr lang="de-DE" sz="2000" i="1" dirty="0"/>
              <a:t>im </a:t>
            </a:r>
            <a:r>
              <a:rPr lang="de-DE" sz="2000" i="1" dirty="0" smtClean="0"/>
              <a:t>Grundzustand 		 keine physikalischen Eigenschaften</a:t>
            </a:r>
          </a:p>
          <a:p>
            <a:pPr algn="just"/>
            <a:r>
              <a:rPr lang="de-DE" sz="2000" i="1" dirty="0" smtClean="0"/>
              <a:t>		 (z.B. Schallreflexion)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smtClean="0"/>
              <a:t>Audio Source: </a:t>
            </a:r>
            <a:r>
              <a:rPr lang="de-DE" sz="2000" dirty="0" smtClean="0"/>
              <a:t>virtueller Lautsprecher zur Wiedergabe 		  von </a:t>
            </a:r>
            <a:r>
              <a:rPr lang="de-DE" sz="2000" i="1" dirty="0" smtClean="0"/>
              <a:t>Sound Clips </a:t>
            </a:r>
            <a:r>
              <a:rPr lang="de-DE" sz="2000" dirty="0" smtClean="0"/>
              <a:t>innerhalb eines</a:t>
            </a:r>
          </a:p>
          <a:p>
            <a:pPr lvl="4" algn="just"/>
            <a:r>
              <a:rPr lang="de-DE" sz="2000" dirty="0" smtClean="0"/>
              <a:t>  bestimmten Radius um die Quelle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smtClean="0"/>
              <a:t>Audio </a:t>
            </a:r>
            <a:r>
              <a:rPr lang="de-DE" sz="2000" b="1" i="1" dirty="0" err="1" smtClean="0"/>
              <a:t>Listener</a:t>
            </a:r>
            <a:r>
              <a:rPr lang="de-DE" sz="2000" b="1" i="1" dirty="0" smtClean="0"/>
              <a:t>: </a:t>
            </a:r>
            <a:r>
              <a:rPr lang="de-DE" sz="2000" dirty="0" smtClean="0"/>
              <a:t>virtuelles Mikrofon</a:t>
            </a:r>
          </a:p>
          <a:p>
            <a:pPr algn="just"/>
            <a:r>
              <a:rPr lang="de-DE" sz="20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1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12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498423" y="1916832"/>
            <a:ext cx="3044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0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smtClean="0"/>
              <a:t>Hören:</a:t>
            </a:r>
            <a:r>
              <a:rPr lang="de-DE" sz="2000" dirty="0" smtClean="0"/>
              <a:t> </a:t>
            </a:r>
          </a:p>
          <a:p>
            <a:pPr algn="just"/>
            <a:r>
              <a:rPr lang="de-DE" sz="2000" dirty="0" smtClean="0"/>
              <a:t> wird möglich durch die</a:t>
            </a:r>
          </a:p>
          <a:p>
            <a:pPr algn="just"/>
            <a:r>
              <a:rPr lang="de-DE" sz="2000" dirty="0" smtClean="0"/>
              <a:t> Wechselwirkung</a:t>
            </a:r>
          </a:p>
          <a:p>
            <a:pPr algn="just"/>
            <a:r>
              <a:rPr lang="de-DE" sz="2000" dirty="0" smtClean="0"/>
              <a:t> zwischen </a:t>
            </a:r>
            <a:r>
              <a:rPr lang="de-DE" sz="2000" i="1" dirty="0" smtClean="0"/>
              <a:t>Audio Source</a:t>
            </a:r>
          </a:p>
          <a:p>
            <a:pPr algn="just"/>
            <a:r>
              <a:rPr lang="de-DE" sz="2000" dirty="0" smtClean="0"/>
              <a:t> und</a:t>
            </a:r>
            <a:r>
              <a:rPr lang="de-DE" sz="2000" i="1" dirty="0" smtClean="0"/>
              <a:t> Audio </a:t>
            </a:r>
            <a:r>
              <a:rPr lang="de-DE" sz="2000" i="1" dirty="0" err="1" smtClean="0"/>
              <a:t>Listener</a:t>
            </a:r>
            <a:endParaRPr lang="de-DE" sz="2000" i="1" dirty="0" smtClean="0"/>
          </a:p>
          <a:p>
            <a:pPr algn="just"/>
            <a:r>
              <a:rPr lang="de-DE" sz="2000" dirty="0" smtClean="0"/>
              <a:t> innerhalb der </a:t>
            </a:r>
            <a:r>
              <a:rPr lang="de-DE" sz="2000" i="1" dirty="0" err="1" smtClean="0"/>
              <a:t>Unity</a:t>
            </a:r>
            <a:r>
              <a:rPr lang="de-DE" sz="2000" i="1" dirty="0" smtClean="0"/>
              <a:t> Engine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4" r="2947" b="8319"/>
          <a:stretch/>
        </p:blipFill>
        <p:spPr>
          <a:xfrm>
            <a:off x="5544157" y="1742972"/>
            <a:ext cx="3421638" cy="4021354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5443526" y="5788958"/>
            <a:ext cx="335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Ausschnitt des Inspektors zur Konfiguration einer </a:t>
            </a:r>
          </a:p>
          <a:p>
            <a:r>
              <a:rPr lang="de-DE" sz="1200" dirty="0" smtClean="0"/>
              <a:t>Audio Source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231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13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261209"/>
            <a:ext cx="637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498068" y="1556792"/>
            <a:ext cx="30460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0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smtClean="0"/>
              <a:t>Räumliches Hören:</a:t>
            </a:r>
          </a:p>
          <a:p>
            <a:pPr algn="just"/>
            <a:r>
              <a:rPr lang="de-DE" sz="2000" dirty="0" smtClean="0"/>
              <a:t>möglich durch </a:t>
            </a:r>
            <a:r>
              <a:rPr lang="de-DE" sz="2000" i="1" dirty="0" smtClean="0"/>
              <a:t>Audio</a:t>
            </a:r>
          </a:p>
          <a:p>
            <a:pPr algn="just"/>
            <a:r>
              <a:rPr lang="de-DE" sz="2000" i="1" dirty="0" err="1" smtClean="0"/>
              <a:t>spatializer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plugin</a:t>
            </a:r>
            <a:r>
              <a:rPr lang="de-DE" sz="2000" i="1" dirty="0" smtClean="0"/>
              <a:t> </a:t>
            </a:r>
            <a:r>
              <a:rPr lang="de-DE" sz="2000" dirty="0" smtClean="0"/>
              <a:t>und</a:t>
            </a:r>
          </a:p>
          <a:p>
            <a:pPr algn="just"/>
            <a:r>
              <a:rPr lang="de-DE" sz="2000" dirty="0" smtClean="0"/>
              <a:t>implementieren der</a:t>
            </a:r>
          </a:p>
          <a:p>
            <a:pPr algn="just"/>
            <a:r>
              <a:rPr lang="de-DE" sz="2000" i="1" dirty="0" smtClean="0"/>
              <a:t>Microsoft HRTF</a:t>
            </a:r>
            <a:endParaRPr lang="de-DE" sz="2000" i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err="1" smtClean="0"/>
              <a:t>Spatial</a:t>
            </a:r>
            <a:r>
              <a:rPr lang="de-DE" sz="2000" b="1" i="1" dirty="0" smtClean="0"/>
              <a:t> </a:t>
            </a:r>
            <a:r>
              <a:rPr lang="de-DE" sz="2000" b="1" i="1" dirty="0" err="1" smtClean="0"/>
              <a:t>Blend</a:t>
            </a:r>
            <a:r>
              <a:rPr lang="de-DE" sz="2000" b="1" i="1" dirty="0" smtClean="0"/>
              <a:t>:</a:t>
            </a:r>
          </a:p>
          <a:p>
            <a:pPr algn="just"/>
            <a:r>
              <a:rPr lang="de-DE" sz="2000" dirty="0"/>
              <a:t>b</a:t>
            </a:r>
            <a:r>
              <a:rPr lang="de-DE" sz="2000" dirty="0" smtClean="0"/>
              <a:t>estimmt wie stark</a:t>
            </a:r>
          </a:p>
          <a:p>
            <a:pPr algn="just"/>
            <a:r>
              <a:rPr lang="de-DE" sz="2000" dirty="0" smtClean="0"/>
              <a:t>eine </a:t>
            </a:r>
            <a:r>
              <a:rPr lang="de-DE" sz="2000" i="1" dirty="0" smtClean="0"/>
              <a:t>Audio Source </a:t>
            </a:r>
            <a:r>
              <a:rPr lang="de-DE" sz="2000" dirty="0" smtClean="0"/>
              <a:t>von</a:t>
            </a:r>
          </a:p>
          <a:p>
            <a:pPr algn="just"/>
            <a:r>
              <a:rPr lang="de-DE" sz="2000" dirty="0" smtClean="0"/>
              <a:t>3D Engine beeinflusst </a:t>
            </a:r>
          </a:p>
          <a:p>
            <a:pPr algn="just"/>
            <a:r>
              <a:rPr lang="de-DE" sz="2000" dirty="0" smtClean="0"/>
              <a:t>wird.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smtClean="0"/>
              <a:t>3D Quelle:</a:t>
            </a:r>
          </a:p>
          <a:p>
            <a:pPr algn="just"/>
            <a:r>
              <a:rPr lang="de-DE" sz="2000" dirty="0" smtClean="0"/>
              <a:t>Ausgabe unterliegt</a:t>
            </a:r>
          </a:p>
          <a:p>
            <a:pPr algn="just"/>
            <a:r>
              <a:rPr lang="de-DE" sz="2000" dirty="0"/>
              <a:t>r</a:t>
            </a:r>
            <a:r>
              <a:rPr lang="de-DE" sz="2000" dirty="0" smtClean="0"/>
              <a:t>äumlicher Positionierung</a:t>
            </a:r>
          </a:p>
          <a:p>
            <a:pPr algn="just"/>
            <a:r>
              <a:rPr lang="de-DE" sz="2000" dirty="0"/>
              <a:t>u</a:t>
            </a:r>
            <a:r>
              <a:rPr lang="de-DE" sz="2000" dirty="0" smtClean="0"/>
              <a:t>nd Ausbreitung</a:t>
            </a:r>
          </a:p>
          <a:p>
            <a:pPr algn="just"/>
            <a:r>
              <a:rPr lang="de-DE" sz="2000" dirty="0" smtClean="0"/>
              <a:t> </a:t>
            </a:r>
          </a:p>
          <a:p>
            <a:pPr algn="just"/>
            <a:endParaRPr lang="de-DE" sz="200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8" b="59606"/>
          <a:stretch/>
        </p:blipFill>
        <p:spPr>
          <a:xfrm>
            <a:off x="5243537" y="1340768"/>
            <a:ext cx="3568236" cy="288208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5184068" y="4293096"/>
            <a:ext cx="335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Ausschnitt des Inspektors zur Konfiguration einer </a:t>
            </a:r>
          </a:p>
          <a:p>
            <a:r>
              <a:rPr lang="de-DE" sz="1200" dirty="0" smtClean="0"/>
              <a:t>Audio Source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231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14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486382" y="2230154"/>
            <a:ext cx="637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0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b="1" i="1" dirty="0" err="1" smtClean="0"/>
              <a:t>Room</a:t>
            </a:r>
            <a:r>
              <a:rPr lang="de-DE" sz="2000" b="1" i="1" dirty="0" smtClean="0"/>
              <a:t> Size:</a:t>
            </a:r>
            <a:r>
              <a:rPr lang="de-DE" sz="2000" dirty="0" smtClean="0"/>
              <a:t> bietet eine zusätzliche Einstellmöglichkeit</a:t>
            </a:r>
          </a:p>
          <a:p>
            <a:pPr algn="just"/>
            <a:r>
              <a:rPr lang="de-DE" sz="2000" dirty="0" smtClean="0"/>
              <a:t>                  innerhalb der </a:t>
            </a:r>
            <a:r>
              <a:rPr lang="de-DE" sz="2000" dirty="0" err="1" smtClean="0"/>
              <a:t>Unity</a:t>
            </a:r>
            <a:r>
              <a:rPr lang="de-DE" sz="2000" dirty="0"/>
              <a:t> </a:t>
            </a:r>
            <a:r>
              <a:rPr lang="de-DE" sz="2000" dirty="0" smtClean="0"/>
              <a:t>Umgebung. Simuliert den</a:t>
            </a:r>
          </a:p>
          <a:p>
            <a:pPr algn="just"/>
            <a:r>
              <a:rPr lang="de-DE" sz="2000" dirty="0" smtClean="0"/>
              <a:t>                  Einfluss durch in der Realität auftretende,</a:t>
            </a:r>
          </a:p>
          <a:p>
            <a:pPr algn="just"/>
            <a:r>
              <a:rPr lang="de-DE" sz="2000" dirty="0" smtClean="0"/>
              <a:t>                  raumabhängige Reflexionen entsprechend der</a:t>
            </a:r>
          </a:p>
          <a:p>
            <a:pPr algn="just"/>
            <a:r>
              <a:rPr lang="de-DE" sz="2000" dirty="0"/>
              <a:t>	</a:t>
            </a:r>
            <a:r>
              <a:rPr lang="de-DE" sz="2000" dirty="0" smtClean="0"/>
              <a:t>  Raumgröße.</a:t>
            </a:r>
          </a:p>
          <a:p>
            <a:pPr algn="just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231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15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VR Setup</a:t>
            </a:r>
          </a:p>
          <a:p>
            <a:endParaRPr lang="de-DE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smtClean="0">
                <a:latin typeface="+mj-lt"/>
              </a:rPr>
              <a:t>Virtueller Raum, Würfel mit 3 Meter Kantenlänge,</a:t>
            </a:r>
          </a:p>
          <a:p>
            <a:pPr algn="just"/>
            <a:r>
              <a:rPr lang="de-DE" sz="2000" dirty="0" smtClean="0">
                <a:latin typeface="+mj-lt"/>
              </a:rPr>
              <a:t>      </a:t>
            </a:r>
            <a:r>
              <a:rPr lang="de-DE" sz="2000" dirty="0">
                <a:latin typeface="+mj-lt"/>
              </a:rPr>
              <a:t>v</a:t>
            </a:r>
            <a:r>
              <a:rPr lang="de-DE" sz="2000" dirty="0" smtClean="0">
                <a:latin typeface="+mj-lt"/>
              </a:rPr>
              <a:t>ollständig schalldurchlässig und reflexionslos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smtClean="0">
                <a:latin typeface="+mj-lt"/>
              </a:rPr>
              <a:t>Markierung der Probandenposition im Mittelpunkt</a:t>
            </a:r>
          </a:p>
          <a:p>
            <a:pPr algn="just"/>
            <a:r>
              <a:rPr lang="de-DE" sz="2000" dirty="0">
                <a:latin typeface="+mj-lt"/>
              </a:rPr>
              <a:t> </a:t>
            </a:r>
            <a:r>
              <a:rPr lang="de-DE" sz="2000" dirty="0" smtClean="0">
                <a:latin typeface="+mj-lt"/>
              </a:rPr>
              <a:t>     des Raumes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de-DE" sz="2000" dirty="0" smtClean="0">
                <a:latin typeface="+mj-lt"/>
              </a:rPr>
              <a:t>Vier virtuelle Lautsprecher im Radius von 2 Metern </a:t>
            </a:r>
          </a:p>
          <a:p>
            <a:pPr algn="just"/>
            <a:r>
              <a:rPr lang="de-DE" sz="2000" dirty="0" smtClean="0">
                <a:latin typeface="+mj-lt"/>
              </a:rPr>
              <a:t>      um den Mittelpunkt mit einem Abstand von 1,2 Metern</a:t>
            </a:r>
          </a:p>
          <a:p>
            <a:pPr algn="just"/>
            <a:r>
              <a:rPr lang="de-DE" sz="2000" dirty="0">
                <a:latin typeface="+mj-lt"/>
              </a:rPr>
              <a:t> </a:t>
            </a:r>
            <a:r>
              <a:rPr lang="de-DE" sz="2000" dirty="0" smtClean="0">
                <a:latin typeface="+mj-lt"/>
              </a:rPr>
              <a:t>     zum Boden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j-lt"/>
              </a:rPr>
              <a:t>Links lateral (-90°)</a:t>
            </a:r>
          </a:p>
          <a:p>
            <a:pPr algn="just"/>
            <a:r>
              <a:rPr lang="de-DE" sz="2000" dirty="0" smtClean="0">
                <a:latin typeface="+mj-lt"/>
              </a:rPr>
              <a:t>      Links frontal (-30°)</a:t>
            </a:r>
          </a:p>
          <a:p>
            <a:pPr algn="just"/>
            <a:r>
              <a:rPr lang="de-DE" sz="2000" dirty="0" smtClean="0">
                <a:latin typeface="+mj-lt"/>
              </a:rPr>
              <a:t>      Rechts frontal (+30°)</a:t>
            </a:r>
          </a:p>
          <a:p>
            <a:pPr algn="just"/>
            <a:r>
              <a:rPr lang="de-DE" sz="2000" dirty="0">
                <a:latin typeface="+mj-lt"/>
              </a:rPr>
              <a:t> </a:t>
            </a:r>
            <a:r>
              <a:rPr lang="de-DE" sz="2000" dirty="0" smtClean="0">
                <a:latin typeface="+mj-lt"/>
              </a:rPr>
              <a:t>     Rechts lateral (+90°)</a:t>
            </a:r>
            <a:endParaRPr lang="de-DE" sz="20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+mj-lt"/>
              </a:rPr>
              <a:t>Auf 0° befindet sich auf Augenhöhe ein grüner </a:t>
            </a:r>
          </a:p>
          <a:p>
            <a:pPr algn="just"/>
            <a:r>
              <a:rPr lang="de-DE" sz="2000" dirty="0">
                <a:latin typeface="+mj-lt"/>
              </a:rPr>
              <a:t> </a:t>
            </a:r>
            <a:r>
              <a:rPr lang="de-DE" sz="2000" dirty="0" smtClean="0">
                <a:latin typeface="+mj-lt"/>
              </a:rPr>
              <a:t>     Pfeil zur Richtungsangabe</a:t>
            </a:r>
          </a:p>
          <a:p>
            <a:pPr algn="just"/>
            <a:r>
              <a:rPr lang="de-DE" sz="2000" dirty="0">
                <a:latin typeface="+mj-lt"/>
              </a:rPr>
              <a:t> </a:t>
            </a:r>
            <a:r>
              <a:rPr lang="de-DE" sz="2000" dirty="0" smtClean="0">
                <a:latin typeface="+mj-lt"/>
              </a:rPr>
              <a:t>     </a:t>
            </a:r>
          </a:p>
          <a:p>
            <a:pPr algn="just"/>
            <a:endParaRPr lang="de-DE" sz="2000" dirty="0" smtClean="0">
              <a:latin typeface="+mj-lt"/>
            </a:endParaRPr>
          </a:p>
          <a:p>
            <a:pPr algn="just"/>
            <a:r>
              <a:rPr lang="de-DE" sz="2000" dirty="0" smtClean="0">
                <a:latin typeface="+mj-lt"/>
              </a:rPr>
              <a:t>	   </a:t>
            </a:r>
          </a:p>
        </p:txBody>
      </p:sp>
    </p:spTree>
    <p:extLst>
      <p:ext uri="{BB962C8B-B14F-4D97-AF65-F5344CB8AC3E}">
        <p14:creationId xmlns:p14="http://schemas.microsoft.com/office/powerpoint/2010/main" val="7231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16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537870" y="1268760"/>
            <a:ext cx="79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Setup</a:t>
            </a:r>
            <a:endParaRPr lang="de-DE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00" y="1844824"/>
            <a:ext cx="6072644" cy="36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17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5776" y="2230154"/>
            <a:ext cx="6228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 smtClean="0"/>
              <a:t>Eingabe der Untersuchungsparameter und Erzeugung der Wiedergabeprogramme erfolgt durch </a:t>
            </a:r>
            <a:r>
              <a:rPr lang="de-DE" sz="2000" dirty="0" err="1" smtClean="0"/>
              <a:t>Matlab</a:t>
            </a:r>
            <a:r>
              <a:rPr lang="de-DE" sz="2000" dirty="0" smtClean="0"/>
              <a:t>  </a:t>
            </a:r>
          </a:p>
          <a:p>
            <a:pPr algn="just"/>
            <a:endParaRPr lang="de-DE" sz="2000" b="1" i="1" dirty="0"/>
          </a:p>
          <a:p>
            <a:pPr algn="just"/>
            <a:r>
              <a:rPr lang="de-DE" sz="2000" b="1" dirty="0" smtClean="0"/>
              <a:t>Parameter: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i="1" dirty="0" smtClean="0"/>
              <a:t>Anzeigemodus: </a:t>
            </a:r>
            <a:r>
              <a:rPr lang="de-DE" sz="2000" dirty="0" smtClean="0"/>
              <a:t>Entscheidet ob der angebotene</a:t>
            </a:r>
          </a:p>
          <a:p>
            <a:pPr lvl="4" algn="just"/>
            <a:r>
              <a:rPr lang="de-DE" sz="2000" dirty="0" smtClean="0"/>
              <a:t>visuelle Hinweis (Pfeil) </a:t>
            </a:r>
          </a:p>
          <a:p>
            <a:pPr lvl="4" algn="just"/>
            <a:r>
              <a:rPr lang="de-DE" sz="2000" dirty="0" smtClean="0"/>
              <a:t>der  Schallrichtung entspricht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i="1" dirty="0" smtClean="0"/>
              <a:t>Signalanzahl: </a:t>
            </a:r>
            <a:r>
              <a:rPr lang="de-DE" sz="2000" dirty="0" smtClean="0"/>
              <a:t>Anzahl der Signale, die pro </a:t>
            </a:r>
          </a:p>
          <a:p>
            <a:pPr algn="just"/>
            <a:r>
              <a:rPr lang="de-DE" sz="2000" dirty="0" smtClean="0"/>
              <a:t>                               Programmdurchlauf wiedergegeben </a:t>
            </a:r>
          </a:p>
          <a:p>
            <a:pPr algn="just"/>
            <a:r>
              <a:rPr lang="de-DE" sz="2000" dirty="0"/>
              <a:t>	 </a:t>
            </a:r>
            <a:r>
              <a:rPr lang="de-DE" sz="2000" dirty="0" smtClean="0"/>
              <a:t>              werden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i="1" dirty="0" smtClean="0"/>
              <a:t>Quellenreihenfolge: </a:t>
            </a:r>
            <a:r>
              <a:rPr lang="de-DE" sz="2000" dirty="0" smtClean="0"/>
              <a:t>zufällige oder manuelle </a:t>
            </a:r>
          </a:p>
          <a:p>
            <a:pPr algn="just"/>
            <a:r>
              <a:rPr lang="de-DE" sz="2000" dirty="0"/>
              <a:t>	 </a:t>
            </a:r>
            <a:r>
              <a:rPr lang="de-DE" sz="2000" dirty="0" smtClean="0"/>
              <a:t>              Bestimmung möglich</a:t>
            </a:r>
            <a:endParaRPr lang="de-DE" sz="2000" i="1" dirty="0"/>
          </a:p>
        </p:txBody>
      </p:sp>
      <p:sp>
        <p:nvSpPr>
          <p:cNvPr id="14" name="TextBox 10"/>
          <p:cNvSpPr txBox="1"/>
          <p:nvPr/>
        </p:nvSpPr>
        <p:spPr>
          <a:xfrm>
            <a:off x="2483768" y="1627034"/>
            <a:ext cx="63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Konfiguration</a:t>
            </a:r>
            <a:endParaRPr lang="de-DE" sz="2000" dirty="0">
              <a:latin typeface="+mj-lt"/>
            </a:endParaRPr>
          </a:p>
          <a:p>
            <a:pPr algn="just"/>
            <a:endParaRPr lang="de-DE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0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18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5776" y="2215339"/>
            <a:ext cx="6228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 smtClean="0"/>
              <a:t>Ablauf</a:t>
            </a:r>
          </a:p>
          <a:p>
            <a:pPr algn="just"/>
            <a:r>
              <a:rPr lang="de-DE" sz="2000" dirty="0" smtClean="0"/>
              <a:t>Sobald der Proband sich auf der Markierung innerhalb der</a:t>
            </a:r>
          </a:p>
          <a:p>
            <a:pPr algn="just"/>
            <a:r>
              <a:rPr lang="de-DE" sz="2000" dirty="0" smtClean="0"/>
              <a:t>VR befindet kann das Experiment gestartet werden.</a:t>
            </a:r>
          </a:p>
          <a:p>
            <a:pPr algn="just"/>
            <a:endParaRPr lang="de-DE" sz="2000" dirty="0" smtClean="0"/>
          </a:p>
          <a:p>
            <a:pPr algn="just"/>
            <a:r>
              <a:rPr lang="de-DE" sz="2000" dirty="0" err="1" smtClean="0"/>
              <a:t>Unity</a:t>
            </a:r>
            <a:r>
              <a:rPr lang="de-DE" sz="2000" dirty="0" smtClean="0"/>
              <a:t> aktiviert entsprechend der von </a:t>
            </a:r>
            <a:r>
              <a:rPr lang="de-DE" sz="2000" dirty="0" err="1" smtClean="0"/>
              <a:t>Matlab</a:t>
            </a:r>
            <a:r>
              <a:rPr lang="de-DE" sz="2000" dirty="0" smtClean="0"/>
              <a:t> übergebenen</a:t>
            </a:r>
          </a:p>
          <a:p>
            <a:pPr algn="just"/>
            <a:r>
              <a:rPr lang="de-DE" sz="2000" dirty="0" smtClean="0"/>
              <a:t>Reihenfolge jeweils immer einen virtuellen Lautsprecher </a:t>
            </a:r>
          </a:p>
          <a:p>
            <a:pPr algn="just"/>
            <a:r>
              <a:rPr lang="de-DE" sz="2000" dirty="0"/>
              <a:t>u</a:t>
            </a:r>
            <a:r>
              <a:rPr lang="de-DE" sz="2000" dirty="0" smtClean="0"/>
              <a:t>nd gibt den ausgewählten </a:t>
            </a:r>
            <a:r>
              <a:rPr lang="de-DE" sz="2000" i="1" dirty="0" smtClean="0"/>
              <a:t>Audio Clip</a:t>
            </a:r>
            <a:r>
              <a:rPr lang="de-DE" sz="2000" dirty="0" smtClean="0"/>
              <a:t> wieder.</a:t>
            </a:r>
          </a:p>
          <a:p>
            <a:pPr algn="just"/>
            <a:endParaRPr lang="de-DE" sz="2000" dirty="0" smtClean="0"/>
          </a:p>
          <a:p>
            <a:pPr algn="just"/>
            <a:r>
              <a:rPr lang="de-DE" sz="2000" dirty="0" smtClean="0"/>
              <a:t>Dieser Vorgang wird entsprechend der gewünschten</a:t>
            </a:r>
          </a:p>
          <a:p>
            <a:pPr algn="just"/>
            <a:r>
              <a:rPr lang="de-DE" sz="2000" dirty="0" smtClean="0"/>
              <a:t>Signalanzahl</a:t>
            </a:r>
            <a:r>
              <a:rPr lang="de-DE" sz="2000" dirty="0"/>
              <a:t> w</a:t>
            </a:r>
            <a:r>
              <a:rPr lang="de-DE" sz="2000" dirty="0" smtClean="0"/>
              <a:t>iederholt.</a:t>
            </a:r>
          </a:p>
          <a:p>
            <a:pPr algn="just"/>
            <a:r>
              <a:rPr lang="de-DE" sz="2000" dirty="0" smtClean="0"/>
              <a:t>Der Richtungsindikator zeigt bei jeder Signalwiedergabe</a:t>
            </a:r>
          </a:p>
          <a:p>
            <a:pPr algn="just"/>
            <a:r>
              <a:rPr lang="de-DE" sz="2000" dirty="0" smtClean="0"/>
              <a:t>dem eingestellten Modus entsprechend die richtige bzw.</a:t>
            </a:r>
          </a:p>
          <a:p>
            <a:pPr algn="just"/>
            <a:r>
              <a:rPr lang="de-DE" sz="2000" dirty="0" smtClean="0"/>
              <a:t>falsche Richtung an. </a:t>
            </a:r>
          </a:p>
          <a:p>
            <a:pPr algn="just"/>
            <a:endParaRPr lang="de-DE" sz="2000" dirty="0"/>
          </a:p>
        </p:txBody>
      </p:sp>
      <p:sp>
        <p:nvSpPr>
          <p:cNvPr id="14" name="TextBox 10"/>
          <p:cNvSpPr txBox="1"/>
          <p:nvPr/>
        </p:nvSpPr>
        <p:spPr>
          <a:xfrm>
            <a:off x="2483768" y="1627034"/>
            <a:ext cx="63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Konfiguration</a:t>
            </a:r>
            <a:endParaRPr lang="de-DE" sz="2000" dirty="0">
              <a:latin typeface="+mj-lt"/>
            </a:endParaRPr>
          </a:p>
          <a:p>
            <a:pPr algn="just"/>
            <a:endParaRPr lang="de-DE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0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19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70511" y="1124744"/>
            <a:ext cx="63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Möglichkeiten</a:t>
            </a:r>
            <a:endParaRPr lang="de-DE" sz="2000" dirty="0">
              <a:latin typeface="+mj-lt"/>
            </a:endParaRPr>
          </a:p>
          <a:p>
            <a:pPr algn="just"/>
            <a:endParaRPr lang="de-DE" sz="2000" dirty="0" smtClean="0">
              <a:latin typeface="+mj-lt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555776" y="1601204"/>
            <a:ext cx="62286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 smtClean="0"/>
              <a:t>Variables Setup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 smtClean="0"/>
              <a:t>Beliebige Anzahl an Lautsprechern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 smtClean="0"/>
              <a:t>Beliebige Anzahl gleichzeitig aktiver Lautsprecher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 smtClean="0"/>
              <a:t>Bewegliche Lautsprecher möglich</a:t>
            </a:r>
          </a:p>
          <a:p>
            <a:pPr algn="just"/>
            <a:endParaRPr lang="de-DE" sz="2000" dirty="0"/>
          </a:p>
          <a:p>
            <a:pPr algn="just"/>
            <a:r>
              <a:rPr lang="de-DE" sz="2000" b="1" i="1" dirty="0" smtClean="0"/>
              <a:t>Umgebungseffekte: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i="1" dirty="0" err="1" smtClean="0"/>
              <a:t>Reverb</a:t>
            </a:r>
            <a:r>
              <a:rPr lang="de-DE" sz="2000" i="1" dirty="0" smtClean="0"/>
              <a:t> Zone:</a:t>
            </a:r>
          </a:p>
          <a:p>
            <a:pPr algn="just"/>
            <a:r>
              <a:rPr lang="de-DE" sz="2000" dirty="0" smtClean="0"/>
              <a:t>      Verzerrung des, von einer </a:t>
            </a:r>
          </a:p>
          <a:p>
            <a:pPr algn="just"/>
            <a:r>
              <a:rPr lang="de-DE" sz="2000" dirty="0" smtClean="0"/>
              <a:t>      Quelle gespielten, Clips</a:t>
            </a:r>
          </a:p>
          <a:p>
            <a:pPr algn="just"/>
            <a:r>
              <a:rPr lang="de-DE" sz="2000" dirty="0" smtClean="0"/>
              <a:t>      entsprechend der Position</a:t>
            </a:r>
          </a:p>
          <a:p>
            <a:pPr algn="just"/>
            <a:r>
              <a:rPr lang="de-DE" sz="2000" dirty="0" smtClean="0"/>
              <a:t>      innerhalb der Zone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000" dirty="0" smtClean="0"/>
              <a:t>Simulation verschiedener </a:t>
            </a:r>
          </a:p>
          <a:p>
            <a:pPr algn="just"/>
            <a:r>
              <a:rPr lang="de-DE" sz="2000" dirty="0" smtClean="0"/>
              <a:t>      Umgebungen möglich</a:t>
            </a:r>
          </a:p>
          <a:p>
            <a:pPr algn="just"/>
            <a:r>
              <a:rPr lang="de-DE" sz="2000" dirty="0"/>
              <a:t> </a:t>
            </a:r>
            <a:r>
              <a:rPr lang="de-DE" sz="2000" dirty="0" smtClean="0"/>
              <a:t>     (z.B. </a:t>
            </a:r>
            <a:r>
              <a:rPr lang="de-DE" sz="2000" dirty="0" err="1" smtClean="0"/>
              <a:t>Cave,Auditorium</a:t>
            </a:r>
            <a:r>
              <a:rPr lang="de-DE" sz="2000" dirty="0" smtClean="0"/>
              <a:t> etc.)</a:t>
            </a:r>
          </a:p>
          <a:p>
            <a:pPr algn="just"/>
            <a:endParaRPr lang="de-DE" sz="20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87" y="3248980"/>
            <a:ext cx="2666025" cy="28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02484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462885" y="1627034"/>
            <a:ext cx="63727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b="1" dirty="0" smtClean="0">
              <a:latin typeface="+mj-lt"/>
            </a:endParaRPr>
          </a:p>
          <a:p>
            <a:r>
              <a:rPr lang="de-DE" sz="2000" b="1" dirty="0" smtClean="0">
                <a:latin typeface="+mj-lt"/>
              </a:rPr>
              <a:t>Virtual Reality (VR)</a:t>
            </a:r>
          </a:p>
          <a:p>
            <a:endParaRPr lang="de-DE" sz="2400" b="1" dirty="0">
              <a:latin typeface="+mj-lt"/>
            </a:endParaRPr>
          </a:p>
          <a:p>
            <a:r>
              <a:rPr lang="de-DE" sz="1600" dirty="0" smtClean="0">
                <a:latin typeface="+mj-lt"/>
              </a:rPr>
              <a:t>Ein Forschungsgebiet das sich mit der Erzeugung eines Systems beschäftigt</a:t>
            </a:r>
          </a:p>
          <a:p>
            <a:r>
              <a:rPr lang="de-DE" sz="1600" dirty="0" smtClean="0">
                <a:latin typeface="+mj-lt"/>
              </a:rPr>
              <a:t>welches dem Nutzer eine künstliche Erfahrung liefert und in dem die </a:t>
            </a:r>
          </a:p>
          <a:p>
            <a:r>
              <a:rPr lang="de-DE" sz="1600" dirty="0">
                <a:latin typeface="+mj-lt"/>
              </a:rPr>
              <a:t>s</a:t>
            </a:r>
            <a:r>
              <a:rPr lang="de-DE" sz="1600" dirty="0" smtClean="0">
                <a:latin typeface="+mj-lt"/>
              </a:rPr>
              <a:t>ensorische Stimulation des Nutzer vom System erzeugt und simuliert wird</a:t>
            </a:r>
            <a:r>
              <a:rPr lang="de-DE" sz="1600" baseline="60000" dirty="0"/>
              <a:t>1</a:t>
            </a:r>
            <a:r>
              <a:rPr lang="de-DE" sz="1600" dirty="0" smtClean="0">
                <a:latin typeface="+mj-lt"/>
              </a:rPr>
              <a:t>.</a:t>
            </a:r>
          </a:p>
          <a:p>
            <a:endParaRPr lang="de-DE" sz="1600" dirty="0">
              <a:latin typeface="+mj-lt"/>
            </a:endParaRPr>
          </a:p>
          <a:p>
            <a:r>
              <a:rPr lang="de-DE" sz="2000" b="1" dirty="0" smtClean="0">
                <a:latin typeface="+mj-lt"/>
              </a:rPr>
              <a:t>Virtual Environment (VE)</a:t>
            </a:r>
          </a:p>
          <a:p>
            <a:endParaRPr lang="de-DE" sz="1600" dirty="0" smtClean="0">
              <a:latin typeface="+mj-lt"/>
            </a:endParaRPr>
          </a:p>
          <a:p>
            <a:r>
              <a:rPr lang="de-DE" sz="1600" dirty="0" smtClean="0">
                <a:latin typeface="+mj-lt"/>
              </a:rPr>
              <a:t>Zur Simulation der virtuellen Erfahrung eingesetztes, computergeneriertes</a:t>
            </a:r>
          </a:p>
          <a:p>
            <a:r>
              <a:rPr lang="de-DE" sz="1600" dirty="0" smtClean="0">
                <a:latin typeface="+mj-lt"/>
              </a:rPr>
              <a:t>Abbild der Realität.</a:t>
            </a:r>
          </a:p>
          <a:p>
            <a:r>
              <a:rPr lang="de-DE" sz="1600" dirty="0" smtClean="0">
                <a:latin typeface="+mj-lt"/>
              </a:rPr>
              <a:t> </a:t>
            </a:r>
            <a:endParaRPr lang="de-DE" sz="1600" dirty="0" smtClean="0">
              <a:latin typeface="+mj-lt"/>
            </a:endParaRPr>
          </a:p>
          <a:p>
            <a:endParaRPr lang="de-DE" b="1" dirty="0">
              <a:latin typeface="+mj-lt"/>
            </a:endParaRPr>
          </a:p>
          <a:p>
            <a:endParaRPr lang="de-DE" sz="20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9440" y="6378783"/>
            <a:ext cx="2895600" cy="365125"/>
          </a:xfrm>
        </p:spPr>
        <p:txBody>
          <a:bodyPr/>
          <a:lstStyle/>
          <a:p>
            <a:pPr algn="l"/>
            <a:r>
              <a:rPr lang="en-US" baseline="60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siehe</a:t>
            </a:r>
            <a:r>
              <a:rPr lang="en-US" dirty="0" smtClean="0"/>
              <a:t>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20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Zukünftige Arbeit</a:t>
            </a: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dirty="0">
                <a:latin typeface="+mj-lt"/>
              </a:rPr>
              <a:t> </a:t>
            </a:r>
            <a:endParaRPr lang="de-DE" sz="2000" dirty="0" smtClean="0">
              <a:latin typeface="+mj-lt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483768" y="2442642"/>
            <a:ext cx="63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de-DE" sz="2000" b="1" dirty="0" smtClean="0"/>
              <a:t>Interaktion mit der virtuellen Realität:</a:t>
            </a:r>
          </a:p>
          <a:p>
            <a:pPr algn="just"/>
            <a:r>
              <a:rPr lang="de-DE" sz="2000" b="1" dirty="0" smtClean="0"/>
              <a:t>      </a:t>
            </a:r>
            <a:r>
              <a:rPr lang="de-DE" sz="1400" dirty="0" smtClean="0"/>
              <a:t>Proband interagiert mit der VR über Controller oder visuelle Steuerung </a:t>
            </a:r>
            <a:endParaRPr lang="de-DE" sz="2000" b="1" dirty="0"/>
          </a:p>
        </p:txBody>
      </p:sp>
      <p:sp>
        <p:nvSpPr>
          <p:cNvPr id="17" name="TextBox 10"/>
          <p:cNvSpPr txBox="1"/>
          <p:nvPr/>
        </p:nvSpPr>
        <p:spPr>
          <a:xfrm>
            <a:off x="2483768" y="3297758"/>
            <a:ext cx="6372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de-DE" sz="2000" b="1" dirty="0" smtClean="0"/>
              <a:t>Setup Interface:</a:t>
            </a:r>
          </a:p>
          <a:p>
            <a:pPr algn="just"/>
            <a:r>
              <a:rPr lang="de-DE" sz="2000" b="1" dirty="0" smtClean="0"/>
              <a:t>      </a:t>
            </a:r>
            <a:r>
              <a:rPr lang="de-DE" sz="1400" dirty="0" smtClean="0"/>
              <a:t>VR-Setup lässt sich für jeden Anwendungsfall  über ein UI anpassen </a:t>
            </a:r>
          </a:p>
          <a:p>
            <a:pPr algn="just"/>
            <a:r>
              <a:rPr lang="de-DE" sz="1400" dirty="0"/>
              <a:t> </a:t>
            </a:r>
            <a:r>
              <a:rPr lang="de-DE" sz="1400" dirty="0" smtClean="0"/>
              <a:t>        (z.B.  Anzahl  der maximal verfügbaren und gleichzeitig aktiven Lautsprecher)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320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21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596253" y="1880828"/>
            <a:ext cx="4147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smtClean="0"/>
              <a:t>Studie zur</a:t>
            </a:r>
          </a:p>
          <a:p>
            <a:pPr algn="ctr"/>
            <a:r>
              <a:rPr lang="de-DE" sz="2000" b="1" dirty="0" smtClean="0"/>
              <a:t>Behandlung von </a:t>
            </a:r>
            <a:r>
              <a:rPr lang="de-DE" sz="2000" b="1" dirty="0" err="1" smtClean="0"/>
              <a:t>Akrophobie</a:t>
            </a:r>
            <a:endParaRPr lang="de-DE" sz="2000" b="1" dirty="0" smtClean="0"/>
          </a:p>
          <a:p>
            <a:pPr algn="ctr"/>
            <a:endParaRPr lang="de-DE" sz="2000" b="1" dirty="0" smtClean="0"/>
          </a:p>
          <a:p>
            <a:pPr algn="ctr"/>
            <a:endParaRPr lang="de-DE" sz="2000" b="1" dirty="0" smtClean="0"/>
          </a:p>
          <a:p>
            <a:pPr algn="ctr"/>
            <a:r>
              <a:rPr lang="de-DE" sz="2000" b="1" dirty="0" smtClean="0"/>
              <a:t>Konfrontationstherapie</a:t>
            </a:r>
          </a:p>
          <a:p>
            <a:pPr algn="ctr"/>
            <a:r>
              <a:rPr lang="de-DE" sz="2000" b="1" dirty="0"/>
              <a:t>i</a:t>
            </a:r>
            <a:r>
              <a:rPr lang="de-DE" sz="2000" b="1" dirty="0" smtClean="0"/>
              <a:t>nnerhalb einer Virtuellen Umgebung</a:t>
            </a:r>
          </a:p>
          <a:p>
            <a:pPr algn="ctr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18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22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 smtClean="0">
                <a:latin typeface="+mj-lt"/>
              </a:rPr>
              <a:t>Spezifische Phobie</a:t>
            </a:r>
          </a:p>
          <a:p>
            <a:pPr algn="just"/>
            <a:endParaRPr lang="de-DE" sz="2000" b="1" dirty="0">
              <a:latin typeface="+mj-lt"/>
            </a:endParaRPr>
          </a:p>
          <a:p>
            <a:pPr algn="just"/>
            <a:r>
              <a:rPr lang="de-DE" sz="1600" dirty="0" smtClean="0">
                <a:latin typeface="+mj-lt"/>
              </a:rPr>
              <a:t>Angsterkrankungen, bei denen die Betroffenen unter extremer Furcht</a:t>
            </a:r>
          </a:p>
          <a:p>
            <a:pPr algn="just"/>
            <a:r>
              <a:rPr lang="de-DE" sz="1600" dirty="0" smtClean="0">
                <a:latin typeface="+mj-lt"/>
              </a:rPr>
              <a:t>vor bestimmten Objekten oder Situationen leiden.</a:t>
            </a:r>
          </a:p>
          <a:p>
            <a:pPr algn="just"/>
            <a:endParaRPr lang="de-DE" sz="1600" dirty="0">
              <a:latin typeface="+mj-lt"/>
            </a:endParaRPr>
          </a:p>
          <a:p>
            <a:pPr algn="just"/>
            <a:endParaRPr lang="de-DE" sz="1600" dirty="0" smtClean="0">
              <a:latin typeface="+mj-lt"/>
            </a:endParaRPr>
          </a:p>
          <a:p>
            <a:pPr algn="just"/>
            <a:endParaRPr lang="de-DE" sz="1600" dirty="0">
              <a:latin typeface="+mj-lt"/>
            </a:endParaRPr>
          </a:p>
          <a:p>
            <a:pPr algn="just"/>
            <a:endParaRPr lang="de-DE" sz="1600" dirty="0" smtClean="0">
              <a:latin typeface="+mj-lt"/>
            </a:endParaRPr>
          </a:p>
          <a:p>
            <a:pPr algn="just"/>
            <a:endParaRPr lang="de-DE" sz="1600" dirty="0" smtClean="0">
              <a:latin typeface="+mj-lt"/>
            </a:endParaRPr>
          </a:p>
          <a:p>
            <a:pPr algn="just"/>
            <a:endParaRPr lang="de-DE" sz="2000" dirty="0">
              <a:latin typeface="+mj-lt"/>
            </a:endParaRPr>
          </a:p>
          <a:p>
            <a:pPr algn="just"/>
            <a:endParaRPr lang="de-DE" sz="2000" dirty="0" smtClean="0">
              <a:latin typeface="+mj-lt"/>
            </a:endParaRPr>
          </a:p>
          <a:p>
            <a:pPr algn="just"/>
            <a:endParaRPr lang="de-DE" sz="1600" b="1" dirty="0">
              <a:latin typeface="+mj-lt"/>
            </a:endParaRPr>
          </a:p>
          <a:p>
            <a:pPr algn="just"/>
            <a:endParaRPr lang="de-DE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99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23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 smtClean="0"/>
              <a:t>Entstehung</a:t>
            </a:r>
            <a:endParaRPr lang="de-DE" sz="2000" b="1" dirty="0"/>
          </a:p>
          <a:p>
            <a:pPr algn="just"/>
            <a:endParaRPr lang="de-DE" sz="2800" b="1" dirty="0"/>
          </a:p>
          <a:p>
            <a:pPr algn="just"/>
            <a:r>
              <a:rPr lang="de-DE" sz="1600" dirty="0" smtClean="0"/>
              <a:t>ursprünglich </a:t>
            </a:r>
            <a:r>
              <a:rPr lang="de-DE" sz="1600" dirty="0"/>
              <a:t>neutraler Stimulus erhält durch zeitliche oder räumliche Kontingenz zu einer natürlicherweise angstauslösenden Situation die Eigenschaft eines konditionierten Angststimulus</a:t>
            </a:r>
            <a:r>
              <a:rPr lang="de-DE" sz="1600" dirty="0" smtClean="0"/>
              <a:t>.</a:t>
            </a:r>
          </a:p>
          <a:p>
            <a:pPr algn="just"/>
            <a:endParaRPr lang="de-DE" sz="1600" dirty="0"/>
          </a:p>
          <a:p>
            <a:pPr algn="just"/>
            <a:r>
              <a:rPr lang="de-DE" sz="1600" dirty="0" smtClean="0"/>
              <a:t>Mit einer Angstreaktion einhergehendes Vermeidungsverhalten führt zur Reduktion der Angst.</a:t>
            </a:r>
          </a:p>
          <a:p>
            <a:pPr algn="just"/>
            <a:endParaRPr lang="de-DE" sz="1600" dirty="0"/>
          </a:p>
          <a:p>
            <a:pPr algn="just"/>
            <a:r>
              <a:rPr lang="de-DE" sz="1600" dirty="0" smtClean="0"/>
              <a:t>Negative Verstärkung des Vermeidungsverhaltens führt zur Aufrechterhaltung</a:t>
            </a:r>
          </a:p>
          <a:p>
            <a:pPr algn="just"/>
            <a:endParaRPr lang="de-DE" sz="1600" dirty="0"/>
          </a:p>
          <a:p>
            <a:pPr algn="just"/>
            <a:r>
              <a:rPr lang="de-DE" sz="1600" dirty="0" smtClean="0"/>
              <a:t>Konfrontation mit der Gefahrensituation unterbleibt und Angstverhalten</a:t>
            </a:r>
          </a:p>
          <a:p>
            <a:pPr algn="just"/>
            <a:r>
              <a:rPr lang="de-DE" sz="1600"/>
              <a:t>f</a:t>
            </a:r>
            <a:r>
              <a:rPr lang="de-DE" sz="1600" smtClean="0"/>
              <a:t>estigt </a:t>
            </a:r>
            <a:r>
              <a:rPr lang="de-DE" sz="1600" dirty="0" smtClean="0"/>
              <a:t>sich </a:t>
            </a:r>
            <a:endParaRPr lang="de-DE" sz="1600" dirty="0"/>
          </a:p>
          <a:p>
            <a:pPr algn="just"/>
            <a:endParaRPr lang="de-DE" sz="2000" b="1" dirty="0" smtClean="0">
              <a:latin typeface="+mj-lt"/>
            </a:endParaRPr>
          </a:p>
          <a:p>
            <a:pPr algn="just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0299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24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"/>
          <p:cNvSpPr txBox="1"/>
          <p:nvPr/>
        </p:nvSpPr>
        <p:spPr>
          <a:xfrm>
            <a:off x="2483768" y="1627034"/>
            <a:ext cx="6372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b="1" dirty="0" err="1" smtClean="0">
                <a:latin typeface="+mj-lt"/>
              </a:rPr>
              <a:t>Akrophobie</a:t>
            </a:r>
            <a:endParaRPr lang="de-DE" sz="2000" b="1" dirty="0" smtClean="0">
              <a:latin typeface="+mj-lt"/>
            </a:endParaRPr>
          </a:p>
          <a:p>
            <a:pPr algn="just"/>
            <a:r>
              <a:rPr lang="de-DE" sz="1600" i="1" dirty="0"/>
              <a:t>vom griechischen Wort </a:t>
            </a:r>
            <a:r>
              <a:rPr lang="el-GR" sz="1600" i="1" dirty="0"/>
              <a:t>ἄκρος </a:t>
            </a:r>
            <a:r>
              <a:rPr lang="de-DE" sz="1600" i="1" dirty="0" smtClean="0"/>
              <a:t>Gipfel, Spitze oder Höhe</a:t>
            </a:r>
            <a:r>
              <a:rPr lang="de-DE" sz="1600" i="1" dirty="0" smtClean="0"/>
              <a:t>)</a:t>
            </a:r>
          </a:p>
          <a:p>
            <a:pPr algn="just"/>
            <a:r>
              <a:rPr lang="de-DE" sz="1600" i="1" dirty="0" smtClean="0"/>
              <a:t>Synonyme</a:t>
            </a:r>
            <a:r>
              <a:rPr lang="de-DE" sz="1600" i="1" dirty="0"/>
              <a:t>: Höhenangst, </a:t>
            </a:r>
            <a:r>
              <a:rPr lang="de-DE" sz="1600" i="1" dirty="0" err="1"/>
              <a:t>Altophobie</a:t>
            </a:r>
            <a:r>
              <a:rPr lang="de-DE" sz="1600" i="1" dirty="0"/>
              <a:t>, </a:t>
            </a:r>
            <a:r>
              <a:rPr lang="de-DE" sz="1600" i="1" dirty="0" err="1" smtClean="0"/>
              <a:t>Hypsophobie</a:t>
            </a:r>
            <a:endParaRPr lang="de-DE" sz="1600" i="1" dirty="0" smtClean="0"/>
          </a:p>
          <a:p>
            <a:pPr algn="just"/>
            <a:endParaRPr lang="de-DE" sz="1600" i="1" dirty="0"/>
          </a:p>
          <a:p>
            <a:pPr algn="just"/>
            <a:r>
              <a:rPr lang="de-DE" sz="1600" i="1" dirty="0" smtClean="0"/>
              <a:t>Unter der </a:t>
            </a:r>
            <a:r>
              <a:rPr lang="de-DE" sz="1600" i="1" dirty="0" err="1" smtClean="0"/>
              <a:t>Akrophobie</a:t>
            </a:r>
            <a:r>
              <a:rPr lang="de-DE" sz="1600" i="1" dirty="0" smtClean="0"/>
              <a:t> versteht man eine übertriebene,</a:t>
            </a:r>
          </a:p>
          <a:p>
            <a:pPr algn="just"/>
            <a:r>
              <a:rPr lang="de-DE" sz="1600" i="1" dirty="0"/>
              <a:t>u</a:t>
            </a:r>
            <a:r>
              <a:rPr lang="de-DE" sz="1600" i="1" dirty="0" smtClean="0"/>
              <a:t>nbegründete und anhaltende Angststörung vor Höhen.</a:t>
            </a:r>
          </a:p>
        </p:txBody>
      </p:sp>
    </p:spTree>
    <p:extLst>
      <p:ext uri="{BB962C8B-B14F-4D97-AF65-F5344CB8AC3E}">
        <p14:creationId xmlns:p14="http://schemas.microsoft.com/office/powerpoint/2010/main" val="16387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25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b="1" dirty="0" smtClean="0">
                <a:latin typeface="+mj-lt"/>
              </a:rPr>
              <a:t>Symptome</a:t>
            </a:r>
            <a:endParaRPr lang="de-DE" sz="2000" b="1" dirty="0" smtClean="0">
              <a:latin typeface="+mj-lt"/>
            </a:endParaRPr>
          </a:p>
          <a:p>
            <a:pPr algn="just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5314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26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b="1" dirty="0" smtClean="0">
                <a:latin typeface="+mj-lt"/>
              </a:rPr>
              <a:t>Therapiemöglichkeiten</a:t>
            </a:r>
            <a:endParaRPr lang="de-DE" sz="2000" b="1" dirty="0" smtClean="0">
              <a:latin typeface="+mj-lt"/>
            </a:endParaRPr>
          </a:p>
          <a:p>
            <a:pPr algn="just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5314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27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3768" y="1627034"/>
            <a:ext cx="63727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b="1" dirty="0" smtClean="0">
              <a:latin typeface="+mj-lt"/>
            </a:endParaRP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b="1" dirty="0" smtClean="0">
                <a:latin typeface="+mj-lt"/>
              </a:rPr>
              <a:t>Konfrontationst</a:t>
            </a:r>
            <a:r>
              <a:rPr lang="de-DE" sz="2000" b="1" dirty="0" smtClean="0">
                <a:latin typeface="+mj-lt"/>
              </a:rPr>
              <a:t>herapie (</a:t>
            </a:r>
            <a:r>
              <a:rPr lang="de-DE" sz="2000" b="1" dirty="0" err="1" smtClean="0">
                <a:latin typeface="+mj-lt"/>
              </a:rPr>
              <a:t>exposure</a:t>
            </a:r>
            <a:r>
              <a:rPr lang="de-DE" sz="2000" b="1" dirty="0" smtClean="0">
                <a:latin typeface="+mj-lt"/>
              </a:rPr>
              <a:t> </a:t>
            </a:r>
            <a:r>
              <a:rPr lang="de-DE" sz="2000" b="1" dirty="0" err="1" smtClean="0">
                <a:latin typeface="+mj-lt"/>
              </a:rPr>
              <a:t>therapy</a:t>
            </a:r>
            <a:r>
              <a:rPr lang="de-DE" sz="2000" b="1" dirty="0" smtClean="0">
                <a:latin typeface="+mj-lt"/>
              </a:rPr>
              <a:t>)</a:t>
            </a:r>
          </a:p>
          <a:p>
            <a:pPr algn="just"/>
            <a:endParaRPr lang="de-DE" sz="2000" b="1" dirty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de-DE" sz="2000" b="1" dirty="0" smtClean="0">
                <a:latin typeface="+mj-lt"/>
              </a:rPr>
              <a:t>Nur </a:t>
            </a:r>
            <a:r>
              <a:rPr lang="de-DE" sz="2000" b="1" dirty="0" err="1" smtClean="0">
                <a:latin typeface="+mj-lt"/>
              </a:rPr>
              <a:t>sinvoll</a:t>
            </a:r>
            <a:r>
              <a:rPr lang="de-DE" sz="2000" b="1" dirty="0" smtClean="0">
                <a:latin typeface="+mj-lt"/>
              </a:rPr>
              <a:t> bei spezifischen Phobien  </a:t>
            </a:r>
            <a:r>
              <a:rPr lang="de-DE" sz="2000" b="1" dirty="0" err="1" smtClean="0">
                <a:latin typeface="+mj-lt"/>
              </a:rPr>
              <a:t>dh</a:t>
            </a:r>
            <a:r>
              <a:rPr lang="de-DE" sz="2000" b="1" dirty="0" smtClean="0">
                <a:latin typeface="+mj-lt"/>
              </a:rPr>
              <a:t> spezifische </a:t>
            </a:r>
            <a:r>
              <a:rPr lang="de-DE" sz="2000" b="1" dirty="0" err="1" smtClean="0">
                <a:latin typeface="+mj-lt"/>
              </a:rPr>
              <a:t>auslöser</a:t>
            </a:r>
            <a:endParaRPr lang="de-DE" sz="2000" b="1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de-DE" sz="2000" b="1" dirty="0" smtClean="0">
                <a:latin typeface="+mj-lt"/>
              </a:rPr>
              <a:t>Kernmerkmal der </a:t>
            </a:r>
            <a:r>
              <a:rPr lang="de-DE" sz="2000" b="1" dirty="0" err="1" smtClean="0">
                <a:latin typeface="+mj-lt"/>
              </a:rPr>
              <a:t>phobie</a:t>
            </a:r>
            <a:r>
              <a:rPr lang="de-DE" sz="2000" b="1" dirty="0" smtClean="0">
                <a:latin typeface="+mj-lt"/>
              </a:rPr>
              <a:t> ist die Vermeidung des </a:t>
            </a:r>
            <a:r>
              <a:rPr lang="de-DE" sz="2000" b="1" dirty="0" err="1" smtClean="0">
                <a:latin typeface="+mj-lt"/>
              </a:rPr>
              <a:t>angsauslösenden</a:t>
            </a:r>
            <a:r>
              <a:rPr lang="de-DE" sz="2000" b="1" dirty="0" smtClean="0">
                <a:latin typeface="+mj-lt"/>
              </a:rPr>
              <a:t> </a:t>
            </a:r>
            <a:r>
              <a:rPr lang="de-DE" sz="2000" b="1" dirty="0" err="1" smtClean="0">
                <a:latin typeface="+mj-lt"/>
              </a:rPr>
              <a:t>reizes</a:t>
            </a:r>
            <a:endParaRPr lang="de-DE" sz="2000" b="1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de-DE" sz="2000" b="1" dirty="0" smtClean="0">
                <a:latin typeface="+mj-lt"/>
              </a:rPr>
              <a:t>Ziel Verlernen der Angst</a:t>
            </a:r>
            <a:endParaRPr lang="de-DE" sz="2000" b="1" dirty="0" smtClean="0">
              <a:latin typeface="+mj-lt"/>
            </a:endParaRPr>
          </a:p>
          <a:p>
            <a:pPr algn="just"/>
            <a:endParaRPr lang="de-DE" sz="1600" i="1" dirty="0"/>
          </a:p>
          <a:p>
            <a:pPr algn="just"/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0299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3295698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Akrophobie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Studie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28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217" y="372774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Referenzen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29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391009" y="1601204"/>
            <a:ext cx="6372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Referenzen</a:t>
            </a:r>
            <a:endParaRPr lang="de-DE" sz="2000" b="1" dirty="0">
              <a:latin typeface="+mj-lt"/>
            </a:endParaRPr>
          </a:p>
          <a:p>
            <a:r>
              <a:rPr lang="de-DE" sz="1600" dirty="0" smtClean="0">
                <a:latin typeface="+mj-lt"/>
              </a:rPr>
              <a:t> </a:t>
            </a:r>
            <a:endParaRPr lang="de-DE" sz="1600" dirty="0" smtClean="0">
              <a:latin typeface="+mj-lt"/>
            </a:endParaRPr>
          </a:p>
          <a:p>
            <a:r>
              <a:rPr lang="de-DE" sz="1600" b="1" dirty="0" smtClean="0">
                <a:latin typeface="+mj-lt"/>
              </a:rPr>
              <a:t>[1] </a:t>
            </a:r>
            <a:r>
              <a:rPr lang="de-DE" sz="1600" dirty="0" smtClean="0">
                <a:latin typeface="+mj-lt"/>
              </a:rPr>
              <a:t>Kim, G. </a:t>
            </a:r>
            <a:r>
              <a:rPr lang="de-DE" sz="1600" dirty="0" smtClean="0">
                <a:latin typeface="+mj-lt"/>
              </a:rPr>
              <a:t>: </a:t>
            </a:r>
            <a:r>
              <a:rPr lang="de-DE" sz="1600" i="1" dirty="0" err="1" smtClean="0">
                <a:latin typeface="+mj-lt"/>
              </a:rPr>
              <a:t>Designing</a:t>
            </a:r>
            <a:r>
              <a:rPr lang="de-DE" sz="1600" i="1" dirty="0" smtClean="0">
                <a:latin typeface="+mj-lt"/>
              </a:rPr>
              <a:t> Virtual Reality Systems: The Structured Approach.</a:t>
            </a:r>
          </a:p>
          <a:p>
            <a:r>
              <a:rPr lang="de-DE" sz="1600" i="1" dirty="0" smtClean="0">
                <a:latin typeface="+mj-lt"/>
              </a:rPr>
              <a:t>      Springer Science  &amp; Business Media, 2007</a:t>
            </a:r>
          </a:p>
          <a:p>
            <a:endParaRPr lang="de-DE" sz="1600" i="1" dirty="0">
              <a:latin typeface="+mj-lt"/>
            </a:endParaRPr>
          </a:p>
          <a:p>
            <a:r>
              <a:rPr lang="de-DE" sz="1600" b="1" dirty="0" smtClean="0">
                <a:latin typeface="+mj-lt"/>
              </a:rPr>
              <a:t>[2] </a:t>
            </a:r>
            <a:r>
              <a:rPr lang="de-DE" sz="1600" i="1" dirty="0" smtClean="0">
                <a:latin typeface="+mj-lt"/>
              </a:rPr>
              <a:t>HTC </a:t>
            </a:r>
            <a:r>
              <a:rPr lang="de-DE" sz="1600" i="1" dirty="0">
                <a:latin typeface="+mj-lt"/>
              </a:rPr>
              <a:t>VIVE </a:t>
            </a:r>
            <a:r>
              <a:rPr lang="de-DE" sz="1600" i="1" dirty="0" smtClean="0">
                <a:latin typeface="+mj-lt"/>
              </a:rPr>
              <a:t>Spezifikationen</a:t>
            </a:r>
            <a:r>
              <a:rPr lang="de-DE" sz="1600" dirty="0">
                <a:latin typeface="+mj-lt"/>
              </a:rPr>
              <a:t>.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>
                <a:latin typeface="+mj-lt"/>
                <a:hlinkClick r:id="rId6"/>
              </a:rPr>
              <a:t>https://www.vive.com/de/product/#</a:t>
            </a:r>
            <a:r>
              <a:rPr lang="de-DE" sz="1600" dirty="0" smtClean="0">
                <a:latin typeface="+mj-lt"/>
                <a:hlinkClick r:id="rId6"/>
              </a:rPr>
              <a:t>vive-spec</a:t>
            </a:r>
            <a:r>
              <a:rPr lang="de-DE" sz="1600" dirty="0" smtClean="0">
                <a:latin typeface="+mj-lt"/>
              </a:rPr>
              <a:t>.</a:t>
            </a:r>
          </a:p>
          <a:p>
            <a:endParaRPr lang="de-DE" sz="1600" dirty="0">
              <a:latin typeface="+mj-lt"/>
            </a:endParaRPr>
          </a:p>
          <a:p>
            <a:r>
              <a:rPr lang="de-DE" sz="1600" b="1" dirty="0" smtClean="0">
                <a:latin typeface="+mj-lt"/>
              </a:rPr>
              <a:t>[]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latin typeface="+mj-lt"/>
              </a:rPr>
              <a:t>Wolitzky</a:t>
            </a:r>
            <a:r>
              <a:rPr lang="de-DE" sz="1600" dirty="0" smtClean="0">
                <a:latin typeface="+mj-lt"/>
              </a:rPr>
              <a:t>-Taylor, K.B., Horowitz, J.D., Powers, M.D. und </a:t>
            </a:r>
            <a:r>
              <a:rPr lang="de-DE" sz="1600" dirty="0" err="1" smtClean="0">
                <a:latin typeface="+mj-lt"/>
              </a:rPr>
              <a:t>Telch</a:t>
            </a:r>
            <a:r>
              <a:rPr lang="de-DE" sz="1600" dirty="0" smtClean="0">
                <a:latin typeface="+mj-lt"/>
              </a:rPr>
              <a:t>, M.J.</a:t>
            </a:r>
          </a:p>
          <a:p>
            <a:r>
              <a:rPr lang="de-DE" sz="1600" i="1" dirty="0">
                <a:latin typeface="+mj-lt"/>
              </a:rPr>
              <a:t> </a:t>
            </a:r>
            <a:r>
              <a:rPr lang="de-DE" sz="1600" i="1" dirty="0" smtClean="0">
                <a:latin typeface="+mj-lt"/>
              </a:rPr>
              <a:t>   </a:t>
            </a:r>
            <a:r>
              <a:rPr lang="de-DE" sz="1600" dirty="0" smtClean="0">
                <a:latin typeface="+mj-lt"/>
              </a:rPr>
              <a:t>(2008).  </a:t>
            </a:r>
            <a:r>
              <a:rPr lang="de-DE" sz="1600" i="1" dirty="0" smtClean="0">
                <a:latin typeface="+mj-lt"/>
              </a:rPr>
              <a:t>Psychological </a:t>
            </a:r>
            <a:r>
              <a:rPr lang="de-DE" sz="1600" i="1" dirty="0" err="1" smtClean="0">
                <a:latin typeface="+mj-lt"/>
              </a:rPr>
              <a:t>approaches</a:t>
            </a:r>
            <a:r>
              <a:rPr lang="de-DE" sz="1600" i="1" dirty="0" smtClean="0">
                <a:latin typeface="+mj-lt"/>
              </a:rPr>
              <a:t> in </a:t>
            </a:r>
            <a:r>
              <a:rPr lang="de-DE" sz="1600" i="1" dirty="0" err="1" smtClean="0">
                <a:latin typeface="+mj-lt"/>
              </a:rPr>
              <a:t>the</a:t>
            </a:r>
            <a:r>
              <a:rPr lang="de-DE" sz="1600" i="1" dirty="0" smtClean="0">
                <a:latin typeface="+mj-lt"/>
              </a:rPr>
              <a:t> </a:t>
            </a:r>
            <a:r>
              <a:rPr lang="de-DE" sz="1600" i="1" dirty="0" err="1" smtClean="0">
                <a:latin typeface="+mj-lt"/>
              </a:rPr>
              <a:t>treatment</a:t>
            </a:r>
            <a:r>
              <a:rPr lang="de-DE" sz="1600" i="1" dirty="0" smtClean="0">
                <a:latin typeface="+mj-lt"/>
              </a:rPr>
              <a:t> </a:t>
            </a:r>
            <a:r>
              <a:rPr lang="de-DE" sz="1600" i="1" dirty="0" err="1" smtClean="0">
                <a:latin typeface="+mj-lt"/>
              </a:rPr>
              <a:t>of</a:t>
            </a:r>
            <a:r>
              <a:rPr lang="de-DE" sz="1600" i="1" dirty="0" smtClean="0">
                <a:latin typeface="+mj-lt"/>
              </a:rPr>
              <a:t> </a:t>
            </a:r>
            <a:r>
              <a:rPr lang="de-DE" sz="1600" i="1" dirty="0" err="1" smtClean="0">
                <a:latin typeface="+mj-lt"/>
              </a:rPr>
              <a:t>specific</a:t>
            </a:r>
            <a:r>
              <a:rPr lang="de-DE" sz="1600" i="1" dirty="0" smtClean="0">
                <a:latin typeface="+mj-lt"/>
              </a:rPr>
              <a:t> </a:t>
            </a:r>
            <a:r>
              <a:rPr lang="de-DE" sz="1600" i="1" dirty="0" err="1" smtClean="0">
                <a:latin typeface="+mj-lt"/>
              </a:rPr>
              <a:t>phobias</a:t>
            </a:r>
            <a:r>
              <a:rPr lang="de-DE" sz="1600" i="1" dirty="0" smtClean="0">
                <a:latin typeface="+mj-lt"/>
              </a:rPr>
              <a:t>:</a:t>
            </a:r>
          </a:p>
          <a:p>
            <a:r>
              <a:rPr lang="de-DE" sz="1600" i="1" dirty="0" smtClean="0">
                <a:latin typeface="+mj-lt"/>
              </a:rPr>
              <a:t>    A meta-analysis.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smtClean="0">
                <a:latin typeface="+mj-lt"/>
              </a:rPr>
              <a:t>Clinical </a:t>
            </a:r>
            <a:r>
              <a:rPr lang="de-DE" sz="1600" dirty="0" err="1" smtClean="0">
                <a:latin typeface="+mj-lt"/>
              </a:rPr>
              <a:t>Psychology</a:t>
            </a:r>
            <a:r>
              <a:rPr lang="de-DE" sz="1600" dirty="0" smtClean="0">
                <a:latin typeface="+mj-lt"/>
              </a:rPr>
              <a:t> Review,28(6), 1021-1037</a:t>
            </a:r>
            <a:r>
              <a:rPr lang="de-DE" sz="1600" i="1" dirty="0">
                <a:latin typeface="+mj-lt"/>
              </a:rPr>
              <a:t>	</a:t>
            </a:r>
            <a:endParaRPr lang="de-DE" sz="1600" dirty="0" smtClean="0"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02484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3</a:t>
            </a:fld>
            <a:endParaRPr lang="en-US" sz="1200" dirty="0">
              <a:latin typeface="+mj-lt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391009" y="1088740"/>
            <a:ext cx="63727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Virtual Reality (VR)</a:t>
            </a:r>
          </a:p>
          <a:p>
            <a:endParaRPr lang="de-DE" sz="2400" b="1" dirty="0">
              <a:latin typeface="+mj-lt"/>
            </a:endParaRPr>
          </a:p>
          <a:p>
            <a:r>
              <a:rPr lang="de-DE" sz="1600" dirty="0" smtClean="0">
                <a:latin typeface="+mj-lt"/>
              </a:rPr>
              <a:t> </a:t>
            </a:r>
            <a:endParaRPr lang="de-DE" sz="1600" dirty="0" smtClean="0">
              <a:latin typeface="+mj-lt"/>
            </a:endParaRPr>
          </a:p>
          <a:p>
            <a:endParaRPr lang="de-DE" b="1" dirty="0">
              <a:latin typeface="+mj-lt"/>
            </a:endParaRPr>
          </a:p>
          <a:p>
            <a:endParaRPr lang="de-DE" sz="20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74" y="1448780"/>
            <a:ext cx="5094109" cy="430771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464903" y="5850199"/>
            <a:ext cx="460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Abb. 1: VR System am Beispiel einer Fahrsimulation</a:t>
            </a:r>
            <a:r>
              <a:rPr lang="de-DE" sz="1200" baseline="60000" dirty="0"/>
              <a:t>2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9440" y="6378783"/>
            <a:ext cx="2895600" cy="365125"/>
          </a:xfrm>
        </p:spPr>
        <p:txBody>
          <a:bodyPr/>
          <a:lstStyle/>
          <a:p>
            <a:pPr algn="l"/>
            <a:r>
              <a:rPr lang="en-US" baseline="60000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siehe</a:t>
            </a:r>
            <a:r>
              <a:rPr lang="en-US" dirty="0" smtClean="0"/>
              <a:t>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373931" y="3332719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very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much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your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attention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!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Presenter</a:t>
            </a:r>
            <a:endParaRPr lang="en-US" sz="1200" dirty="0"/>
          </a:p>
        </p:txBody>
      </p:sp>
      <p:sp>
        <p:nvSpPr>
          <p:cNvPr id="19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30</a:t>
            </a:fld>
            <a:endParaRPr lang="en-US" sz="1200" dirty="0">
              <a:latin typeface="+mj-lt"/>
            </a:endParaRPr>
          </a:p>
        </p:txBody>
      </p:sp>
      <p:pic>
        <p:nvPicPr>
          <p:cNvPr id="10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/>
              <a:t>P</a:t>
            </a:r>
            <a:r>
              <a:rPr lang="de-DE" sz="1600" dirty="0" err="1" smtClean="0"/>
              <a:t>resentation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7198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02484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4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0"/>
          <p:cNvSpPr txBox="1"/>
          <p:nvPr/>
        </p:nvSpPr>
        <p:spPr>
          <a:xfrm>
            <a:off x="2462885" y="1627034"/>
            <a:ext cx="6372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b="1" dirty="0" smtClean="0">
              <a:latin typeface="+mj-lt"/>
            </a:endParaRPr>
          </a:p>
          <a:p>
            <a:r>
              <a:rPr lang="de-DE" sz="2000" b="1" dirty="0" smtClean="0">
                <a:latin typeface="+mj-lt"/>
              </a:rPr>
              <a:t>Virtuelles System</a:t>
            </a:r>
            <a:endParaRPr lang="de-DE" sz="2000" b="1" dirty="0" smtClean="0">
              <a:latin typeface="+mj-lt"/>
            </a:endParaRPr>
          </a:p>
          <a:p>
            <a:endParaRPr lang="de-DE" sz="2400" b="1" dirty="0" smtClean="0">
              <a:latin typeface="+mj-lt"/>
            </a:endParaRPr>
          </a:p>
          <a:p>
            <a:r>
              <a:rPr lang="de-DE" sz="1600" dirty="0" smtClean="0">
                <a:latin typeface="+mj-lt"/>
              </a:rPr>
              <a:t>Bestandteile:</a:t>
            </a:r>
          </a:p>
          <a:p>
            <a:endParaRPr lang="de-DE" sz="16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+mj-lt"/>
              </a:rPr>
              <a:t>Sensorische Ausgabegeräte (</a:t>
            </a:r>
            <a:r>
              <a:rPr lang="de-DE" sz="1600" dirty="0" err="1" smtClean="0">
                <a:latin typeface="+mj-lt"/>
              </a:rPr>
              <a:t>displays</a:t>
            </a:r>
            <a:r>
              <a:rPr lang="de-DE" sz="1600" dirty="0" smtClean="0">
                <a:latin typeface="+mj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+mj-lt"/>
              </a:rPr>
              <a:t>Sensoren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+mj-lt"/>
              </a:rPr>
              <a:t>Computer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02484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5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36" y="1403020"/>
            <a:ext cx="5896947" cy="368559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37446" y="5327920"/>
            <a:ext cx="116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HTC - VIVE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3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024844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6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0"/>
          <p:cNvSpPr txBox="1"/>
          <p:nvPr/>
        </p:nvSpPr>
        <p:spPr>
          <a:xfrm>
            <a:off x="2462885" y="1627034"/>
            <a:ext cx="63727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b="1" dirty="0" smtClean="0">
              <a:latin typeface="+mj-lt"/>
            </a:endParaRPr>
          </a:p>
          <a:p>
            <a:r>
              <a:rPr lang="de-DE" sz="2000" b="1" dirty="0" smtClean="0">
                <a:latin typeface="+mj-lt"/>
              </a:rPr>
              <a:t>Bestandteile</a:t>
            </a:r>
          </a:p>
          <a:p>
            <a:endParaRPr lang="de-DE" sz="2000" b="1" dirty="0" smtClean="0">
              <a:latin typeface="+mj-lt"/>
            </a:endParaRPr>
          </a:p>
          <a:p>
            <a:r>
              <a:rPr lang="de-DE" sz="2000" b="1" dirty="0" smtClean="0">
                <a:latin typeface="+mj-lt"/>
              </a:rPr>
              <a:t>Sensorische Ausgabegeräte</a:t>
            </a:r>
            <a:endParaRPr lang="de-DE" sz="2000" b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+mj-lt"/>
              </a:rPr>
              <a:t>Head-</a:t>
            </a:r>
            <a:r>
              <a:rPr lang="de-DE" sz="1600" dirty="0" err="1">
                <a:latin typeface="+mj-lt"/>
              </a:rPr>
              <a:t>M</a:t>
            </a:r>
            <a:r>
              <a:rPr lang="de-DE" sz="1600" dirty="0" err="1" smtClean="0">
                <a:latin typeface="+mj-lt"/>
              </a:rPr>
              <a:t>ounted</a:t>
            </a:r>
            <a:r>
              <a:rPr lang="de-DE" sz="1600" dirty="0" smtClean="0">
                <a:latin typeface="+mj-lt"/>
              </a:rPr>
              <a:t> Display (HMD)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+mj-lt"/>
              </a:rPr>
              <a:t>Kopfhörer</a:t>
            </a:r>
          </a:p>
          <a:p>
            <a:endParaRPr lang="de-DE" sz="1600" dirty="0">
              <a:latin typeface="+mj-lt"/>
            </a:endParaRPr>
          </a:p>
          <a:p>
            <a:r>
              <a:rPr lang="de-DE" sz="2000" b="1" dirty="0" smtClean="0">
                <a:latin typeface="+mj-lt"/>
              </a:rPr>
              <a:t>Sensoren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 smtClean="0">
                <a:latin typeface="+mj-lt"/>
              </a:rPr>
              <a:t>Lighthouse</a:t>
            </a:r>
            <a:r>
              <a:rPr lang="de-DE" sz="1600" dirty="0" smtClean="0">
                <a:latin typeface="+mj-lt"/>
              </a:rPr>
              <a:t> -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+mj-lt"/>
              </a:rPr>
              <a:t>Gyrometer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latin typeface="+mj-lt"/>
              </a:rPr>
              <a:t>Beschleunigungssensor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1600" dirty="0" smtClean="0">
              <a:latin typeface="+mj-lt"/>
            </a:endParaRPr>
          </a:p>
          <a:p>
            <a:r>
              <a:rPr lang="de-DE" sz="2000" b="1" dirty="0" smtClean="0">
                <a:latin typeface="+mj-lt"/>
              </a:rPr>
              <a:t>Computer / Software</a:t>
            </a:r>
          </a:p>
          <a:p>
            <a:endParaRPr lang="de-DE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3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431602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Freifeld</a:t>
            </a:r>
            <a:r>
              <a:rPr lang="de-DE" sz="1400" dirty="0" smtClean="0">
                <a:latin typeface="+mj-lt"/>
              </a:rPr>
              <a:t> Versuch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7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8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"/>
          <p:cNvSpPr txBox="1"/>
          <p:nvPr/>
        </p:nvSpPr>
        <p:spPr>
          <a:xfrm>
            <a:off x="2462885" y="1627034"/>
            <a:ext cx="63727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000" b="1" dirty="0">
              <a:latin typeface="+mj-lt"/>
            </a:endParaRPr>
          </a:p>
          <a:p>
            <a:pPr algn="ctr"/>
            <a:r>
              <a:rPr lang="de-DE" sz="2000" b="1" dirty="0" smtClean="0">
                <a:latin typeface="+mj-lt"/>
              </a:rPr>
              <a:t>Simulation von Freifeld-Bedingungen mithilfe</a:t>
            </a:r>
          </a:p>
          <a:p>
            <a:pPr algn="ctr"/>
            <a:r>
              <a:rPr lang="de-DE" sz="2000" b="1" dirty="0" smtClean="0">
                <a:latin typeface="+mj-lt"/>
              </a:rPr>
              <a:t>Virtueller Realität</a:t>
            </a:r>
            <a:endParaRPr lang="de-DE" sz="2000" b="1" dirty="0" smtClean="0">
              <a:latin typeface="+mj-lt"/>
            </a:endParaRPr>
          </a:p>
          <a:p>
            <a:endParaRPr lang="de-DE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4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uel Kohl\Documents\Studium\Masterstudium BMT\SNN-Unit\Headline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2" y="541185"/>
            <a:ext cx="6910177" cy="4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3" y="0"/>
            <a:ext cx="2236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4" y="2852936"/>
            <a:ext cx="2236106" cy="7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98" y="65613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802092-4E43-4E19-9D69-7F4FE07C0985}" type="datetime1">
              <a:rPr lang="de-DE" sz="1200" smtClean="0">
                <a:latin typeface="+mj-lt"/>
              </a:rPr>
              <a:t>07.01.2018</a:t>
            </a:fld>
            <a:endParaRPr lang="en-US" sz="1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2230154"/>
            <a:ext cx="189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Einleitung</a:t>
            </a:r>
          </a:p>
          <a:p>
            <a:endParaRPr lang="de-DE" sz="1400" dirty="0" smtClean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VR Projekte</a:t>
            </a:r>
          </a:p>
          <a:p>
            <a:pPr marL="252000" indent="-252000">
              <a:buFont typeface="Wingdings" pitchFamily="2" charset="2"/>
              <a:buChar char="§"/>
            </a:pPr>
            <a:endParaRPr lang="de-DE" sz="1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+mj-lt"/>
              </a:rPr>
              <a:t>Freifeld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Versuch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latin typeface="+mj-lt"/>
              </a:rPr>
              <a:t>Akrophobie</a:t>
            </a:r>
            <a:r>
              <a:rPr lang="de-DE" sz="1400" dirty="0" smtClean="0">
                <a:latin typeface="+mj-lt"/>
              </a:rPr>
              <a:t> Studie</a:t>
            </a: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endParaRPr lang="de-DE" sz="1400" dirty="0">
              <a:latin typeface="+mj-lt"/>
            </a:endParaRPr>
          </a:p>
          <a:p>
            <a:pPr marL="252000" indent="-252000">
              <a:buFont typeface="Wingdings" pitchFamily="2" charset="2"/>
              <a:buChar char="§"/>
            </a:pPr>
            <a:r>
              <a:rPr lang="de-DE" sz="1400" dirty="0" smtClean="0">
                <a:latin typeface="+mj-lt"/>
              </a:rPr>
              <a:t>Referenzen</a:t>
            </a:r>
            <a:endParaRPr lang="de-DE" sz="1400" dirty="0">
              <a:latin typeface="+mj-lt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375756" y="6561346"/>
            <a:ext cx="658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Dominik </a:t>
            </a:r>
            <a:r>
              <a:rPr lang="en-US" sz="1200" dirty="0" err="1" smtClean="0"/>
              <a:t>Limbach</a:t>
            </a:r>
            <a:endParaRPr lang="en-US" sz="1200" dirty="0"/>
          </a:p>
        </p:txBody>
      </p:sp>
      <p:sp>
        <p:nvSpPr>
          <p:cNvPr id="15" name="TextBox 9"/>
          <p:cNvSpPr txBox="1"/>
          <p:nvPr/>
        </p:nvSpPr>
        <p:spPr>
          <a:xfrm>
            <a:off x="2375756" y="246130"/>
            <a:ext cx="658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Title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Presentation</a:t>
            </a:r>
            <a:endParaRPr lang="de-DE" sz="1600" dirty="0" smtClean="0"/>
          </a:p>
        </p:txBody>
      </p:sp>
      <p:sp>
        <p:nvSpPr>
          <p:cNvPr id="13" name="TextBox 8"/>
          <p:cNvSpPr txBox="1"/>
          <p:nvPr/>
        </p:nvSpPr>
        <p:spPr>
          <a:xfrm>
            <a:off x="8171486" y="6581001"/>
            <a:ext cx="68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B4A2A5-F484-412B-BD54-24FAE11DA875}" type="slidenum">
              <a:rPr lang="de-DE" sz="1200" smtClean="0">
                <a:latin typeface="+mj-lt"/>
              </a:rPr>
              <a:pPr algn="r"/>
              <a:t>9</a:t>
            </a:fld>
            <a:endParaRPr lang="en-US" sz="1200" dirty="0">
              <a:latin typeface="+mj-lt"/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8"/>
            <a:ext cx="1481818" cy="1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0"/>
          <p:cNvSpPr txBox="1"/>
          <p:nvPr/>
        </p:nvSpPr>
        <p:spPr>
          <a:xfrm>
            <a:off x="2483768" y="1627034"/>
            <a:ext cx="637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+mj-lt"/>
              </a:rPr>
              <a:t>Einleitung</a:t>
            </a:r>
          </a:p>
          <a:p>
            <a:endParaRPr lang="de-DE" sz="2000" dirty="0">
              <a:latin typeface="+mj-lt"/>
            </a:endParaRPr>
          </a:p>
          <a:p>
            <a:pPr algn="just"/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469447" y="2134865"/>
            <a:ext cx="62646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Virtuelle Akustik Displays:</a:t>
            </a:r>
          </a:p>
          <a:p>
            <a:endParaRPr lang="de-DE" sz="2000" b="1" dirty="0" smtClean="0"/>
          </a:p>
          <a:p>
            <a:r>
              <a:rPr lang="de-DE" sz="1600" dirty="0" smtClean="0"/>
              <a:t>Systeme die mittels Signalverarbeitung die räumliche Wahrnehmung von, über Kopfhörer präsentierten, Tönen beeinflussen</a:t>
            </a:r>
          </a:p>
          <a:p>
            <a:endParaRPr lang="de-DE" sz="1600" dirty="0"/>
          </a:p>
          <a:p>
            <a:r>
              <a:rPr lang="de-DE" sz="1600" dirty="0" smtClean="0"/>
              <a:t>Die Beschränkung auf eine endliche Anzahl stationärer Quellen</a:t>
            </a:r>
          </a:p>
          <a:p>
            <a:r>
              <a:rPr lang="de-DE" sz="1600" dirty="0"/>
              <a:t>e</a:t>
            </a:r>
            <a:r>
              <a:rPr lang="de-DE" sz="1600" dirty="0" smtClean="0"/>
              <a:t>rmöglicht  die Erzeugung von virtuellem Klang, welcher annähernd</a:t>
            </a:r>
          </a:p>
          <a:p>
            <a:r>
              <a:rPr lang="de-DE" sz="1600" dirty="0" smtClean="0"/>
              <a:t>dem in einem </a:t>
            </a:r>
            <a:r>
              <a:rPr lang="de-DE" sz="1600" dirty="0" err="1" smtClean="0"/>
              <a:t>Freifeld</a:t>
            </a:r>
            <a:r>
              <a:rPr lang="de-DE" sz="1600" dirty="0" smtClean="0"/>
              <a:t> entspricht</a:t>
            </a:r>
          </a:p>
          <a:p>
            <a:endParaRPr lang="de-DE" sz="1600" dirty="0"/>
          </a:p>
          <a:p>
            <a:r>
              <a:rPr lang="de-DE" sz="1600" dirty="0" smtClean="0"/>
              <a:t>Um eine präzise räumliche Wahrnehmung aufrecht zu erhalten muss</a:t>
            </a:r>
          </a:p>
          <a:p>
            <a:r>
              <a:rPr lang="de-DE" sz="1600" dirty="0" smtClean="0"/>
              <a:t>das virtuelle System die akustischen Hinweise (</a:t>
            </a:r>
            <a:r>
              <a:rPr lang="de-DE" sz="1600" dirty="0" err="1" smtClean="0"/>
              <a:t>acoustic</a:t>
            </a:r>
            <a:r>
              <a:rPr lang="de-DE" sz="1600" dirty="0" smtClean="0"/>
              <a:t> </a:t>
            </a:r>
            <a:r>
              <a:rPr lang="de-DE" sz="1600" dirty="0" err="1" smtClean="0"/>
              <a:t>cues</a:t>
            </a:r>
            <a:r>
              <a:rPr lang="de-DE" sz="1600" dirty="0" smtClean="0"/>
              <a:t>) des</a:t>
            </a:r>
          </a:p>
          <a:p>
            <a:r>
              <a:rPr lang="de-DE" sz="1600" dirty="0"/>
              <a:t>r</a:t>
            </a:r>
            <a:r>
              <a:rPr lang="de-DE" sz="1600" dirty="0" smtClean="0"/>
              <a:t>ealen Systems simulieren</a:t>
            </a:r>
          </a:p>
          <a:p>
            <a:endParaRPr lang="de-DE" dirty="0"/>
          </a:p>
          <a:p>
            <a:r>
              <a:rPr lang="de-DE" sz="1600" dirty="0" smtClean="0"/>
              <a:t>Die wichtigsten werden durch die </a:t>
            </a:r>
            <a:r>
              <a:rPr lang="de-DE" sz="1600" dirty="0" err="1" smtClean="0"/>
              <a:t>head-related</a:t>
            </a:r>
            <a:r>
              <a:rPr lang="de-DE" sz="1600" dirty="0" smtClean="0"/>
              <a:t> </a:t>
            </a:r>
            <a:r>
              <a:rPr lang="de-DE" sz="1600" dirty="0" err="1" smtClean="0"/>
              <a:t>tranfer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(HRTF)</a:t>
            </a:r>
          </a:p>
          <a:p>
            <a:r>
              <a:rPr lang="de-DE" sz="1600" dirty="0" smtClean="0"/>
              <a:t>dargestellt</a:t>
            </a:r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42884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Microsoft Office PowerPoint</Application>
  <PresentationFormat>Bildschirmpräsentation (4:3)</PresentationFormat>
  <Paragraphs>711</Paragraphs>
  <Slides>30</Slides>
  <Notes>29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Kohl</dc:creator>
  <cp:lastModifiedBy>Dominik</cp:lastModifiedBy>
  <cp:revision>323</cp:revision>
  <cp:lastPrinted>2011-11-21T14:56:06Z</cp:lastPrinted>
  <dcterms:created xsi:type="dcterms:W3CDTF">2011-11-02T18:36:29Z</dcterms:created>
  <dcterms:modified xsi:type="dcterms:W3CDTF">2018-01-07T10:52:55Z</dcterms:modified>
</cp:coreProperties>
</file>