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6" r:id="rId2"/>
    <p:sldId id="347" r:id="rId3"/>
    <p:sldId id="348" r:id="rId4"/>
    <p:sldId id="342" r:id="rId5"/>
    <p:sldId id="345" r:id="rId6"/>
    <p:sldId id="346" r:id="rId7"/>
    <p:sldId id="290" r:id="rId8"/>
    <p:sldId id="335" r:id="rId9"/>
    <p:sldId id="341" r:id="rId10"/>
    <p:sldId id="336" r:id="rId11"/>
    <p:sldId id="343" r:id="rId12"/>
    <p:sldId id="344" r:id="rId13"/>
    <p:sldId id="337" r:id="rId14"/>
    <p:sldId id="339" r:id="rId15"/>
    <p:sldId id="338" r:id="rId16"/>
    <p:sldId id="333" r:id="rId1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N-Unit" initials="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6471" autoAdjust="0"/>
  </p:normalViewPr>
  <p:slideViewPr>
    <p:cSldViewPr>
      <p:cViewPr>
        <p:scale>
          <a:sx n="118" d="100"/>
          <a:sy n="118" d="100"/>
        </p:scale>
        <p:origin x="-1434" y="7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20T17:01:36.847" idx="1">
    <p:pos x="4026" y="3155"/>
    <p:text>Bitte an dieser Stelle auch auf die Direktionalität der Schallquellen eingehen.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11-20T17:02:48.974" idx="2">
    <p:pos x="4668" y="2466"/>
    <p:text>Bitte darauf achten, dass hier Fragen zu Reverb und spatial spread function kommen können und mit hoher Wahrscheinlichkeit auch werden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9E5730D-2E73-4F6E-AC4F-02B34FF65D79}" type="datetimeFigureOut">
              <a:rPr lang="en-US" smtClean="0"/>
              <a:t>11/20/2017</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80AE3C-EB26-4475-8A72-2419B8B0F041}" type="slidenum">
              <a:rPr lang="en-US" smtClean="0"/>
              <a:t>‹Nr.›</a:t>
            </a:fld>
            <a:endParaRPr lang="en-US"/>
          </a:p>
        </p:txBody>
      </p:sp>
    </p:spTree>
    <p:extLst>
      <p:ext uri="{BB962C8B-B14F-4D97-AF65-F5344CB8AC3E}">
        <p14:creationId xmlns:p14="http://schemas.microsoft.com/office/powerpoint/2010/main" val="333832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Prior_probability" TargetMode="External"/><Relationship Id="rId3" Type="http://schemas.openxmlformats.org/officeDocument/2006/relationships/hyperlink" Target="https://en.wikipedia.org/wiki/Interaural_time_difference" TargetMode="External"/><Relationship Id="rId7" Type="http://schemas.openxmlformats.org/officeDocument/2006/relationships/hyperlink" Target="https://en.wikipedia.org/wiki/Phase_(wave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Amplitude" TargetMode="External"/><Relationship Id="rId5" Type="http://schemas.openxmlformats.org/officeDocument/2006/relationships/hyperlink" Target="https://en.wikipedia.org/wiki/Slant_height" TargetMode="External"/><Relationship Id="rId4" Type="http://schemas.openxmlformats.org/officeDocument/2006/relationships/hyperlink" Target="https://en.wikipedia.org/wiki/Con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Virtuelle Akustik Displays : Systeme die Signalverarbeitungstechniken nutzen um die räumliche Wahrnehmung von Tönen</a:t>
            </a:r>
            <a:r>
              <a:rPr lang="de-DE" baseline="0" dirty="0" smtClean="0"/>
              <a:t>, die über Kopfhörer präsentiert werden, zu beeinflussen</a:t>
            </a:r>
          </a:p>
          <a:p>
            <a:endParaRPr lang="de-DE" baseline="0" dirty="0" smtClean="0"/>
          </a:p>
          <a:p>
            <a:r>
              <a:rPr lang="de-DE" baseline="0" dirty="0" smtClean="0"/>
              <a:t>		Beschränkt man das Display auf stationäre Töne und auf eine endliche Zahl an Ursprüngen</a:t>
            </a:r>
          </a:p>
          <a:p>
            <a:endParaRPr lang="de-DE" baseline="0" dirty="0" smtClean="0"/>
          </a:p>
          <a:p>
            <a:r>
              <a:rPr lang="de-DE" baseline="0" dirty="0" smtClean="0"/>
              <a:t>		Ist es möglich virtuellen Klang zu erzeugen der praktisch nicht von dem in einem </a:t>
            </a:r>
            <a:r>
              <a:rPr lang="de-DE" baseline="0" dirty="0" err="1" smtClean="0"/>
              <a:t>Freifeld</a:t>
            </a:r>
            <a:r>
              <a:rPr lang="de-DE" baseline="0" dirty="0" smtClean="0"/>
              <a:t> (durch Lautsprecher präsentiert) zu unterscheiden ist</a:t>
            </a:r>
          </a:p>
          <a:p>
            <a:endParaRPr lang="de-DE" dirty="0" smtClean="0"/>
          </a:p>
          <a:p>
            <a:r>
              <a:rPr lang="de-DE" dirty="0" smtClean="0"/>
              <a:t>HRTF : 		Um präzise </a:t>
            </a:r>
            <a:r>
              <a:rPr lang="de-DE" dirty="0" err="1" smtClean="0"/>
              <a:t>räuml</a:t>
            </a:r>
            <a:r>
              <a:rPr lang="de-DE" dirty="0" smtClean="0"/>
              <a:t>. Wahrnehmung</a:t>
            </a:r>
            <a:r>
              <a:rPr lang="de-DE" baseline="0" dirty="0" smtClean="0"/>
              <a:t> erreichen zu können muss das System akustische Hinweise (</a:t>
            </a:r>
            <a:r>
              <a:rPr lang="de-DE" baseline="0" dirty="0" err="1" smtClean="0"/>
              <a:t>acoustic</a:t>
            </a:r>
            <a:r>
              <a:rPr lang="de-DE" baseline="0" dirty="0" smtClean="0"/>
              <a:t> </a:t>
            </a:r>
            <a:r>
              <a:rPr lang="de-DE" baseline="0" dirty="0" err="1" smtClean="0"/>
              <a:t>cues</a:t>
            </a:r>
            <a:r>
              <a:rPr lang="de-DE" baseline="0" dirty="0" smtClean="0"/>
              <a:t>)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a:t>
            </a:fld>
            <a:endParaRPr lang="en-US"/>
          </a:p>
        </p:txBody>
      </p:sp>
    </p:spTree>
    <p:extLst>
      <p:ext uri="{BB962C8B-B14F-4D97-AF65-F5344CB8AC3E}">
        <p14:creationId xmlns:p14="http://schemas.microsoft.com/office/powerpoint/2010/main" val="242929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Untersuchungsparameter:</a:t>
            </a:r>
          </a:p>
          <a:p>
            <a:endParaRPr lang="de-DE" dirty="0" smtClean="0"/>
          </a:p>
          <a:p>
            <a:r>
              <a:rPr lang="de-DE" dirty="0" smtClean="0"/>
              <a:t>Signalanzahl, Anzeigemodus ( wahrheitsgemäß</a:t>
            </a:r>
            <a:r>
              <a:rPr lang="de-DE" baseline="0" dirty="0" smtClean="0"/>
              <a:t> oder nicht)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11</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Anwendung</a:t>
            </a:r>
            <a:r>
              <a:rPr lang="de-DE" baseline="0" dirty="0" smtClean="0"/>
              <a:t> verschiedener Filter möglich (HP,LP)</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12</a:t>
            </a:fld>
            <a:endParaRPr lang="en-US"/>
          </a:p>
        </p:txBody>
      </p:sp>
    </p:spTree>
    <p:extLst>
      <p:ext uri="{BB962C8B-B14F-4D97-AF65-F5344CB8AC3E}">
        <p14:creationId xmlns:p14="http://schemas.microsoft.com/office/powerpoint/2010/main" val="3294383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ZSNN-Unit	20.11.2017</a:t>
            </a:r>
          </a:p>
          <a:p>
            <a:r>
              <a:rPr lang="de-DE" dirty="0" smtClean="0"/>
              <a:t>Hier auf jeden Fall den Versuchsleiter integrieren. Unser großer Bonus ist die bidirektionale Steuerung der VR durch Versuchsteilnehmer und Versuchsleiter.</a:t>
            </a:r>
          </a:p>
          <a:p>
            <a:r>
              <a:rPr lang="de-DE" dirty="0" smtClean="0"/>
              <a:t>zu</a:t>
            </a:r>
            <a:r>
              <a:rPr lang="de-DE" baseline="0" dirty="0" smtClean="0"/>
              <a:t> </a:t>
            </a:r>
            <a:r>
              <a:rPr lang="de-DE" baseline="0" dirty="0" smtClean="0"/>
              <a:t>1. </a:t>
            </a:r>
            <a:endParaRPr lang="de-DE" baseline="0" dirty="0" smtClean="0"/>
          </a:p>
          <a:p>
            <a:r>
              <a:rPr lang="de-DE" baseline="0" dirty="0" smtClean="0"/>
              <a:t>sobald </a:t>
            </a:r>
            <a:r>
              <a:rPr lang="de-DE" baseline="0" dirty="0" smtClean="0"/>
              <a:t>der Proband in der Lage ist seine Auswahl innerhalb der VR zu treffen kann bzw. muss auch ein Möglichkeit zur Speicherung der Antworten implementiert werden</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14</a:t>
            </a:fld>
            <a:endParaRPr lang="en-US"/>
          </a:p>
        </p:txBody>
      </p:sp>
    </p:spTree>
    <p:extLst>
      <p:ext uri="{BB962C8B-B14F-4D97-AF65-F5344CB8AC3E}">
        <p14:creationId xmlns:p14="http://schemas.microsoft.com/office/powerpoint/2010/main" val="3016577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SNN-Unit	20.11.2017</a:t>
            </a:r>
          </a:p>
          <a:p>
            <a:r>
              <a:rPr lang="de-DE" dirty="0" smtClean="0"/>
              <a:t>Hier muss noch etwas mehr hin. </a:t>
            </a:r>
            <a:r>
              <a:rPr lang="de-DE" dirty="0" err="1" smtClean="0"/>
              <a:t>Z.B:http</a:t>
            </a:r>
            <a:r>
              <a:rPr lang="de-DE" dirty="0" smtClean="0"/>
              <a:t>://drivel.ca/</a:t>
            </a:r>
            <a:r>
              <a:rPr lang="de-DE" dirty="0" err="1" smtClean="0"/>
              <a:t>writing</a:t>
            </a:r>
            <a:r>
              <a:rPr lang="de-DE" dirty="0" smtClean="0"/>
              <a:t>/sound-</a:t>
            </a:r>
            <a:r>
              <a:rPr lang="de-DE" dirty="0" err="1" smtClean="0"/>
              <a:t>vas.pdfSound</a:t>
            </a:r>
            <a:r>
              <a:rPr lang="de-DE" dirty="0" smtClean="0"/>
              <a:t> </a:t>
            </a:r>
            <a:r>
              <a:rPr lang="de-DE" dirty="0" err="1" smtClean="0"/>
              <a:t>Localization</a:t>
            </a:r>
            <a:r>
              <a:rPr lang="de-DE" dirty="0" smtClean="0"/>
              <a:t> </a:t>
            </a:r>
            <a:r>
              <a:rPr lang="de-DE" dirty="0" err="1" smtClean="0"/>
              <a:t>and</a:t>
            </a:r>
            <a:r>
              <a:rPr lang="de-DE" dirty="0" smtClean="0"/>
              <a:t> Virtual </a:t>
            </a:r>
            <a:r>
              <a:rPr lang="de-DE" dirty="0" err="1" smtClean="0"/>
              <a:t>Auditory</a:t>
            </a:r>
            <a:r>
              <a:rPr lang="de-DE" dirty="0" smtClean="0"/>
              <a:t> Space zu dem Thema gibt's viele Literaturbeispiele - bitte </a:t>
            </a:r>
            <a:r>
              <a:rPr lang="de-DE" dirty="0" err="1" smtClean="0"/>
              <a:t>ausgeprägtere</a:t>
            </a:r>
            <a:r>
              <a:rPr lang="de-DE" dirty="0" smtClean="0"/>
              <a:t> </a:t>
            </a:r>
            <a:r>
              <a:rPr lang="de-DE" dirty="0" err="1" smtClean="0"/>
              <a:t>Literaturrecherche:Free-Field</a:t>
            </a:r>
            <a:r>
              <a:rPr lang="de-DE" dirty="0" smtClean="0"/>
              <a:t> </a:t>
            </a:r>
            <a:r>
              <a:rPr lang="de-DE" dirty="0" err="1" smtClean="0"/>
              <a:t>Localization</a:t>
            </a:r>
            <a:r>
              <a:rPr lang="de-DE" dirty="0" smtClean="0"/>
              <a:t> Performance </a:t>
            </a:r>
            <a:r>
              <a:rPr lang="de-DE" dirty="0" err="1" smtClean="0"/>
              <a:t>With</a:t>
            </a:r>
            <a:r>
              <a:rPr lang="de-DE" dirty="0" smtClean="0"/>
              <a:t> </a:t>
            </a:r>
            <a:r>
              <a:rPr lang="de-DE" dirty="0" err="1" smtClean="0"/>
              <a:t>aHead-Tracked</a:t>
            </a:r>
            <a:r>
              <a:rPr lang="de-DE" dirty="0" smtClean="0"/>
              <a:t> Virtual </a:t>
            </a:r>
            <a:r>
              <a:rPr lang="de-DE" dirty="0" err="1" smtClean="0"/>
              <a:t>Auditory</a:t>
            </a:r>
            <a:r>
              <a:rPr lang="de-DE" dirty="0" smtClean="0"/>
              <a:t> Display http://ieeexplore.ieee.org/stamp/stamp.jsp?arnumber=7083725</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15</a:t>
            </a:fld>
            <a:endParaRPr lang="en-US"/>
          </a:p>
        </p:txBody>
      </p:sp>
    </p:spTree>
    <p:extLst>
      <p:ext uri="{BB962C8B-B14F-4D97-AF65-F5344CB8AC3E}">
        <p14:creationId xmlns:p14="http://schemas.microsoft.com/office/powerpoint/2010/main" val="139408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Virtuelle Akustik Displays : Systeme die Signalverarbeitungstechniken nutzen um die räumliche Wahrnehmung von Tönen</a:t>
            </a:r>
            <a:r>
              <a:rPr lang="de-DE" baseline="0" dirty="0" smtClean="0"/>
              <a:t>, die über Kopfhörer präsentiert werden, zu beeinflussen</a:t>
            </a:r>
          </a:p>
          <a:p>
            <a:endParaRPr lang="de-DE" baseline="0" dirty="0" smtClean="0"/>
          </a:p>
          <a:p>
            <a:r>
              <a:rPr lang="de-DE" baseline="0" dirty="0" smtClean="0"/>
              <a:t>		Beschränkt man das Display auf stationäre Töne und auf eine endliche Zahl an Ursprüngen</a:t>
            </a:r>
          </a:p>
          <a:p>
            <a:endParaRPr lang="de-DE" baseline="0" dirty="0" smtClean="0"/>
          </a:p>
          <a:p>
            <a:r>
              <a:rPr lang="de-DE" baseline="0" dirty="0" smtClean="0"/>
              <a:t>		Ist es möglich virtuellen Klang zu erzeugen der praktisch nicht von dem in einem </a:t>
            </a:r>
            <a:r>
              <a:rPr lang="de-DE" baseline="0" dirty="0" err="1" smtClean="0"/>
              <a:t>Freifeld</a:t>
            </a:r>
            <a:r>
              <a:rPr lang="de-DE" baseline="0" dirty="0" smtClean="0"/>
              <a:t> (durch Lautsprecher präsentiert) zu unterscheiden ist</a:t>
            </a:r>
          </a:p>
          <a:p>
            <a:endParaRPr lang="de-DE" dirty="0" smtClean="0"/>
          </a:p>
          <a:p>
            <a:r>
              <a:rPr lang="de-DE" dirty="0" smtClean="0"/>
              <a:t>HRTF : 		Um präzise </a:t>
            </a:r>
            <a:r>
              <a:rPr lang="de-DE" dirty="0" err="1" smtClean="0"/>
              <a:t>räuml</a:t>
            </a:r>
            <a:r>
              <a:rPr lang="de-DE" dirty="0" smtClean="0"/>
              <a:t>. Wahrnehmung</a:t>
            </a:r>
            <a:r>
              <a:rPr lang="de-DE" baseline="0" dirty="0" smtClean="0"/>
              <a:t> erreichen zu können muss das System akustische Hinweise (</a:t>
            </a:r>
            <a:r>
              <a:rPr lang="de-DE" baseline="0" dirty="0" err="1" smtClean="0"/>
              <a:t>acoustic</a:t>
            </a:r>
            <a:r>
              <a:rPr lang="de-DE" baseline="0" dirty="0" smtClean="0"/>
              <a:t> </a:t>
            </a:r>
            <a:r>
              <a:rPr lang="de-DE" baseline="0" dirty="0" err="1" smtClean="0"/>
              <a:t>cues</a:t>
            </a:r>
            <a:r>
              <a:rPr lang="de-DE" baseline="0" dirty="0" smtClean="0"/>
              <a:t>)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2</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HRTF : 	</a:t>
            </a:r>
          </a:p>
          <a:p>
            <a:r>
              <a:rPr lang="de-DE" dirty="0" smtClean="0"/>
              <a:t>SNN-Unit	20.11.2017</a:t>
            </a:r>
          </a:p>
          <a:p>
            <a:r>
              <a:rPr lang="de-DE" dirty="0" smtClean="0"/>
              <a:t>Zu unpräzise - Ohrmuschel und auch Schultern verändern winkelabhängig (Einstrahlwinkel) das Schallempfinden</a:t>
            </a:r>
          </a:p>
          <a:p>
            <a:endParaRPr lang="de-DE" dirty="0" smtClean="0"/>
          </a:p>
        </p:txBody>
      </p:sp>
      <p:sp>
        <p:nvSpPr>
          <p:cNvPr id="4" name="Foliennummernplatzhalter 3"/>
          <p:cNvSpPr>
            <a:spLocks noGrp="1"/>
          </p:cNvSpPr>
          <p:nvPr>
            <p:ph type="sldNum" sz="quarter" idx="10"/>
          </p:nvPr>
        </p:nvSpPr>
        <p:spPr/>
        <p:txBody>
          <a:bodyPr/>
          <a:lstStyle/>
          <a:p>
            <a:fld id="{E780AE3C-EB26-4475-8A72-2419B8B0F041}" type="slidenum">
              <a:rPr lang="en-US" smtClean="0"/>
              <a:t>3</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Audio</a:t>
            </a:r>
            <a:r>
              <a:rPr lang="de-DE" baseline="0" dirty="0" smtClean="0"/>
              <a:t> Source:  beliebige Anzahl , modifizierbar</a:t>
            </a:r>
          </a:p>
          <a:p>
            <a:r>
              <a:rPr lang="de-DE" baseline="0" dirty="0" smtClean="0"/>
              <a:t>Audio </a:t>
            </a:r>
            <a:r>
              <a:rPr lang="de-DE" baseline="0" dirty="0" err="1" smtClean="0"/>
              <a:t>Listener</a:t>
            </a:r>
            <a:r>
              <a:rPr lang="de-DE" baseline="0" dirty="0" smtClean="0"/>
              <a:t>: Nur ein </a:t>
            </a:r>
            <a:r>
              <a:rPr lang="de-DE" baseline="0" dirty="0" err="1" smtClean="0"/>
              <a:t>Listener</a:t>
            </a:r>
            <a:r>
              <a:rPr lang="de-DE" baseline="0" dirty="0" smtClean="0"/>
              <a:t> pro Szene </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4</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Doppler</a:t>
            </a:r>
            <a:r>
              <a:rPr lang="de-DE" baseline="0" dirty="0" smtClean="0"/>
              <a:t> Effekt, </a:t>
            </a:r>
            <a:r>
              <a:rPr lang="de-DE" baseline="0" dirty="0" err="1" smtClean="0"/>
              <a:t>räuml</a:t>
            </a:r>
            <a:r>
              <a:rPr lang="de-DE" baseline="0" dirty="0" smtClean="0"/>
              <a:t>. Ausbreitung</a:t>
            </a:r>
            <a:r>
              <a:rPr lang="de-DE" dirty="0" smtClean="0"/>
              <a:t> und Lautstärke</a:t>
            </a:r>
            <a:r>
              <a:rPr lang="de-DE" baseline="0" dirty="0" smtClean="0"/>
              <a:t>abfall bestimmen je nach Position des Audio </a:t>
            </a:r>
            <a:r>
              <a:rPr lang="de-DE" baseline="0" dirty="0" err="1" smtClean="0"/>
              <a:t>Listeners</a:t>
            </a:r>
            <a:r>
              <a:rPr lang="de-DE" baseline="0" dirty="0" smtClean="0"/>
              <a:t> innerhalb der Reichweite einer Audio Source wie der </a:t>
            </a:r>
            <a:r>
              <a:rPr lang="de-DE" baseline="0" dirty="0" err="1" smtClean="0"/>
              <a:t>Listener</a:t>
            </a:r>
            <a:r>
              <a:rPr lang="de-DE" baseline="0" dirty="0" smtClean="0"/>
              <a:t> den Sound </a:t>
            </a:r>
            <a:r>
              <a:rPr lang="de-DE" baseline="0" dirty="0" smtClean="0"/>
              <a:t>wahrnimmt</a:t>
            </a:r>
          </a:p>
          <a:p>
            <a:endParaRPr lang="de-DE" baseline="0" dirty="0" smtClean="0"/>
          </a:p>
          <a:p>
            <a:r>
              <a:rPr lang="en-US" b="1" dirty="0" smtClean="0">
                <a:effectLst/>
              </a:rPr>
              <a:t>Spread</a:t>
            </a:r>
            <a:r>
              <a:rPr lang="en-US" dirty="0" smtClean="0"/>
              <a:t> </a:t>
            </a:r>
            <a:r>
              <a:rPr lang="en-US" dirty="0" smtClean="0">
                <a:effectLst/>
              </a:rPr>
              <a:t>Sets the spread angle to 3D stereo or multichannel sound in speaker space.</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5</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Spatialize</a:t>
            </a:r>
            <a:r>
              <a:rPr lang="de-DE" dirty="0" smtClean="0"/>
              <a:t> </a:t>
            </a:r>
            <a:r>
              <a:rPr lang="de-DE" dirty="0" err="1" smtClean="0"/>
              <a:t>enables</a:t>
            </a:r>
            <a:r>
              <a:rPr lang="de-DE" dirty="0" smtClean="0"/>
              <a:t> </a:t>
            </a:r>
            <a:r>
              <a:rPr lang="de-DE" dirty="0" err="1" smtClean="0"/>
              <a:t>or</a:t>
            </a:r>
            <a:r>
              <a:rPr lang="de-DE" baseline="0" dirty="0" smtClean="0"/>
              <a:t> </a:t>
            </a:r>
            <a:r>
              <a:rPr lang="de-DE" baseline="0" dirty="0" err="1" smtClean="0"/>
              <a:t>disables</a:t>
            </a:r>
            <a:r>
              <a:rPr lang="de-DE" baseline="0" dirty="0" smtClean="0"/>
              <a:t> </a:t>
            </a:r>
            <a:r>
              <a:rPr lang="de-DE" baseline="0" dirty="0" err="1" smtClean="0"/>
              <a:t>custom</a:t>
            </a:r>
            <a:r>
              <a:rPr lang="de-DE" baseline="0" dirty="0" smtClean="0"/>
              <a:t> </a:t>
            </a:r>
            <a:r>
              <a:rPr lang="de-DE" baseline="0" dirty="0" err="1" smtClean="0"/>
              <a:t>spatialization</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audio</a:t>
            </a:r>
            <a:r>
              <a:rPr lang="de-DE" baseline="0" dirty="0" smtClean="0"/>
              <a:t> </a:t>
            </a:r>
            <a:r>
              <a:rPr lang="de-DE" baseline="0" dirty="0" err="1" smtClean="0"/>
              <a:t>source</a:t>
            </a:r>
            <a:endParaRPr lang="de-DE" baseline="0" dirty="0" smtClean="0"/>
          </a:p>
          <a:p>
            <a:endParaRPr lang="de-DE" dirty="0" smtClean="0"/>
          </a:p>
          <a:p>
            <a:r>
              <a:rPr lang="de-DE" dirty="0" smtClean="0"/>
              <a:t>Zu</a:t>
            </a:r>
            <a:r>
              <a:rPr lang="de-DE" baseline="0" dirty="0" smtClean="0"/>
              <a:t> 3D Quelle:</a:t>
            </a:r>
          </a:p>
          <a:p>
            <a:r>
              <a:rPr lang="de-DE" baseline="0" dirty="0" smtClean="0"/>
              <a:t>Räumliche Positionierung (</a:t>
            </a:r>
            <a:r>
              <a:rPr lang="de-DE" baseline="0" dirty="0" err="1" smtClean="0"/>
              <a:t>spatial</a:t>
            </a:r>
            <a:r>
              <a:rPr lang="de-DE" baseline="0" dirty="0" smtClean="0"/>
              <a:t> </a:t>
            </a:r>
            <a:r>
              <a:rPr lang="de-DE" baseline="0" dirty="0" err="1" smtClean="0"/>
              <a:t>positioning</a:t>
            </a:r>
            <a:r>
              <a:rPr lang="de-DE" baseline="0" dirty="0" smtClean="0"/>
              <a:t>) bestimmt den Einfluss von HRTF</a:t>
            </a:r>
          </a:p>
          <a:p>
            <a:r>
              <a:rPr lang="de-DE" baseline="0" dirty="0" smtClean="0"/>
              <a:t>Räumliche Ausbreitung (</a:t>
            </a:r>
            <a:r>
              <a:rPr lang="de-DE" baseline="0" dirty="0" err="1" smtClean="0"/>
              <a:t>spread</a:t>
            </a:r>
            <a:r>
              <a:rPr lang="de-DE" baseline="0" dirty="0" smtClean="0"/>
              <a:t>) wie sich der ausgegebene Sound innerhalb des Einflussfeldes der Audio Quelle verteilt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6</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Room Size </a:t>
            </a:r>
          </a:p>
          <a:p>
            <a:r>
              <a:rPr lang="en-US" dirty="0" smtClean="0"/>
              <a:t>The size of room that is being simulated by Spatial Sound. The approximate sizes of the rooms are; small (an office to a small conference room), medium (a large conference room) and large (an auditorium). You can also specify a room size of none to simulate an outdoor environment. The default room size is small</a:t>
            </a:r>
            <a:r>
              <a:rPr lang="en-US" dirty="0" smtClean="0"/>
              <a:t>.</a:t>
            </a:r>
          </a:p>
          <a:p>
            <a:endParaRPr lang="en-US" dirty="0" smtClean="0"/>
          </a:p>
          <a:p>
            <a:r>
              <a:rPr lang="de-DE" dirty="0" smtClean="0"/>
              <a:t>HRTF</a:t>
            </a:r>
          </a:p>
          <a:p>
            <a:r>
              <a:rPr lang="en-US" sz="1200" kern="1200" dirty="0" smtClean="0">
                <a:solidFill>
                  <a:schemeClr val="tx1"/>
                </a:solidFill>
                <a:effectLst/>
                <a:latin typeface="+mn-lt"/>
                <a:ea typeface="+mn-ea"/>
                <a:cs typeface="+mn-cs"/>
              </a:rPr>
              <a:t>Typically, sounds generated from headphones appear to originate from within the he</a:t>
            </a:r>
          </a:p>
          <a:p>
            <a:r>
              <a:rPr lang="en-US" sz="1200" kern="1200" dirty="0" smtClean="0">
                <a:solidFill>
                  <a:schemeClr val="tx1"/>
                </a:solidFill>
                <a:effectLst/>
                <a:latin typeface="+mn-lt"/>
                <a:ea typeface="+mn-ea"/>
                <a:cs typeface="+mn-cs"/>
              </a:rPr>
              <a:t>ad. In the virtual </a:t>
            </a:r>
          </a:p>
          <a:p>
            <a:r>
              <a:rPr lang="en-US" sz="1200" kern="1200" dirty="0" smtClean="0">
                <a:solidFill>
                  <a:schemeClr val="tx1"/>
                </a:solidFill>
                <a:effectLst/>
                <a:latin typeface="+mn-lt"/>
                <a:ea typeface="+mn-ea"/>
                <a:cs typeface="+mn-cs"/>
              </a:rPr>
              <a:t>auditory space, the headphones should be able to “externalize” the sound. Using the HRTF, sounds can be </a:t>
            </a:r>
          </a:p>
          <a:p>
            <a:r>
              <a:rPr lang="en-US" sz="1200" kern="1200" dirty="0" smtClean="0">
                <a:solidFill>
                  <a:schemeClr val="tx1"/>
                </a:solidFill>
                <a:effectLst/>
                <a:latin typeface="+mn-lt"/>
                <a:ea typeface="+mn-ea"/>
                <a:cs typeface="+mn-cs"/>
              </a:rPr>
              <a:t>spatially positioned using the technique described below (adapted from [3]).</a:t>
            </a:r>
          </a:p>
          <a:p>
            <a:endParaRPr lang="de-DE" dirty="0" smtClean="0"/>
          </a:p>
        </p:txBody>
      </p:sp>
      <p:sp>
        <p:nvSpPr>
          <p:cNvPr id="4" name="Foliennummernplatzhalter 3"/>
          <p:cNvSpPr>
            <a:spLocks noGrp="1"/>
          </p:cNvSpPr>
          <p:nvPr>
            <p:ph type="sldNum" sz="quarter" idx="10"/>
          </p:nvPr>
        </p:nvSpPr>
        <p:spPr/>
        <p:txBody>
          <a:bodyPr/>
          <a:lstStyle/>
          <a:p>
            <a:fld id="{E780AE3C-EB26-4475-8A72-2419B8B0F041}" type="slidenum">
              <a:rPr lang="en-US" smtClean="0"/>
              <a:t>7</a:t>
            </a:fld>
            <a:endParaRPr lang="en-US"/>
          </a:p>
        </p:txBody>
      </p:sp>
    </p:spTree>
    <p:extLst>
      <p:ext uri="{BB962C8B-B14F-4D97-AF65-F5344CB8AC3E}">
        <p14:creationId xmlns:p14="http://schemas.microsoft.com/office/powerpoint/2010/main" val="384680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smtClean="0"/>
              <a:t>The cone of confusion</a:t>
            </a:r>
          </a:p>
          <a:p>
            <a:r>
              <a:rPr lang="en-US" dirty="0" smtClean="0"/>
              <a:t>Most mammals are adept at resolving the location of a sound source using </a:t>
            </a:r>
            <a:r>
              <a:rPr lang="en-US" dirty="0" err="1" smtClean="0">
                <a:hlinkClick r:id="rId3" tooltip="Interaural time difference"/>
              </a:rPr>
              <a:t>interaural</a:t>
            </a:r>
            <a:r>
              <a:rPr lang="en-US" dirty="0" smtClean="0">
                <a:hlinkClick r:id="rId3" tooltip="Interaural time difference"/>
              </a:rPr>
              <a:t> time differences</a:t>
            </a:r>
            <a:r>
              <a:rPr lang="en-US" dirty="0" smtClean="0"/>
              <a:t> and </a:t>
            </a:r>
            <a:r>
              <a:rPr lang="en-US" dirty="0" err="1" smtClean="0"/>
              <a:t>interaural</a:t>
            </a:r>
            <a:r>
              <a:rPr lang="en-US" dirty="0" smtClean="0"/>
              <a:t> level differences. However, no such time or level differences exist for sounds originating along the circumference of circular conical slices, where the </a:t>
            </a:r>
            <a:r>
              <a:rPr lang="en-US" dirty="0" smtClean="0">
                <a:hlinkClick r:id="rId4" tooltip="Cone"/>
              </a:rPr>
              <a:t>cone</a:t>
            </a:r>
            <a:r>
              <a:rPr lang="en-US" dirty="0" smtClean="0"/>
              <a:t>'s axis lies along the line between the two ears.</a:t>
            </a:r>
          </a:p>
          <a:p>
            <a:r>
              <a:rPr lang="en-US" dirty="0" smtClean="0"/>
              <a:t>Consequently, sound waves originating at any point along a given circumference </a:t>
            </a:r>
            <a:r>
              <a:rPr lang="en-US" dirty="0" smtClean="0">
                <a:hlinkClick r:id="rId5" tooltip="Slant height"/>
              </a:rPr>
              <a:t>slant height</a:t>
            </a:r>
            <a:r>
              <a:rPr lang="en-US" dirty="0" smtClean="0"/>
              <a:t> will have ambiguous perceptual coordinates. That is to say, the listener will be incapable of determining whether the sound originated from the back, front, top, bottom or anywhere else along the circumference at the base of a cone at any given distance from the ear. Of course, the importance of these ambiguities are vanishingly small for sound sources very close to or very far away from the subject, but it is these intermediate distances that are most important in terms of fitness.</a:t>
            </a:r>
          </a:p>
          <a:p>
            <a:r>
              <a:rPr lang="en-US" dirty="0" smtClean="0"/>
              <a:t>These ambiguities can be removed by tilting the head, which can introduce a shift in both the </a:t>
            </a:r>
            <a:r>
              <a:rPr lang="en-US" dirty="0" smtClean="0">
                <a:hlinkClick r:id="rId6" tooltip="Amplitude"/>
              </a:rPr>
              <a:t>amplitude</a:t>
            </a:r>
            <a:r>
              <a:rPr lang="en-US" dirty="0" smtClean="0"/>
              <a:t> and </a:t>
            </a:r>
            <a:r>
              <a:rPr lang="en-US" dirty="0" smtClean="0">
                <a:hlinkClick r:id="rId7" tooltip="Phase (waves)"/>
              </a:rPr>
              <a:t>phase</a:t>
            </a:r>
            <a:r>
              <a:rPr lang="en-US" dirty="0" smtClean="0"/>
              <a:t> of sound waves arriving at each ear. This translates the vertical orientation of the </a:t>
            </a:r>
            <a:r>
              <a:rPr lang="en-US" dirty="0" err="1" smtClean="0"/>
              <a:t>interaural</a:t>
            </a:r>
            <a:r>
              <a:rPr lang="en-US" dirty="0" smtClean="0"/>
              <a:t> axis horizontally, thereby leveraging the mechanism of localization on the horizontal plane. Moreover, even with no alternation in the angle of the </a:t>
            </a:r>
            <a:r>
              <a:rPr lang="en-US" dirty="0" err="1" smtClean="0"/>
              <a:t>interaural</a:t>
            </a:r>
            <a:r>
              <a:rPr lang="en-US" dirty="0" smtClean="0"/>
              <a:t> axis (i.e. without tilting one's head) the hearing system can capitalize on interference patterns generated by pinnae, the torso, and even the temporary re-purposing of a hand as extension of the pinna (e.g., cupping one's hand around the ear).</a:t>
            </a:r>
          </a:p>
          <a:p>
            <a:r>
              <a:rPr lang="en-US" dirty="0" smtClean="0"/>
              <a:t>As with other sensory stimuli, perceptual disambiguation is also accomplished through integration of multiple sensory inputs, especially visual cues. Having localized a sound within the circumference of a circle at some perceived distance, visual cues serve to fix the location of the sound. Moreover, </a:t>
            </a:r>
            <a:r>
              <a:rPr lang="en-US" dirty="0" smtClean="0">
                <a:hlinkClick r:id="rId8" tooltip="Prior probability"/>
              </a:rPr>
              <a:t>prior knowledge</a:t>
            </a:r>
            <a:r>
              <a:rPr lang="en-US" dirty="0" smtClean="0"/>
              <a:t> of the location of the sound generating agent will assist in resolving its current location.</a:t>
            </a:r>
          </a:p>
          <a:p>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8</a:t>
            </a:fld>
            <a:endParaRPr lang="en-US"/>
          </a:p>
        </p:txBody>
      </p:sp>
    </p:spTree>
    <p:extLst>
      <p:ext uri="{BB962C8B-B14F-4D97-AF65-F5344CB8AC3E}">
        <p14:creationId xmlns:p14="http://schemas.microsoft.com/office/powerpoint/2010/main" val="65440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Untersuchungsparameter:</a:t>
            </a:r>
          </a:p>
          <a:p>
            <a:endParaRPr lang="de-DE" dirty="0" smtClean="0"/>
          </a:p>
          <a:p>
            <a:r>
              <a:rPr lang="de-DE" dirty="0" smtClean="0"/>
              <a:t>Signalanzahl, Anzeigemodus ( </a:t>
            </a:r>
            <a:r>
              <a:rPr lang="de-DE" dirty="0" smtClean="0"/>
              <a:t>wahrheitsgemäß</a:t>
            </a:r>
            <a:r>
              <a:rPr lang="de-DE" baseline="0" dirty="0" smtClean="0"/>
              <a:t> </a:t>
            </a:r>
            <a:r>
              <a:rPr lang="de-DE" baseline="0" dirty="0" smtClean="0"/>
              <a:t>oder nicht</a:t>
            </a:r>
            <a:r>
              <a:rPr lang="de-DE" baseline="0" dirty="0" smtClean="0"/>
              <a:t>)</a:t>
            </a:r>
          </a:p>
          <a:p>
            <a:endParaRPr lang="de-DE" baseline="0" dirty="0" smtClean="0"/>
          </a:p>
          <a:p>
            <a:r>
              <a:rPr lang="de-DE" dirty="0" smtClean="0"/>
              <a:t>SNN-Unit	20.11.2017</a:t>
            </a:r>
          </a:p>
          <a:p>
            <a:r>
              <a:rPr lang="de-DE" dirty="0" smtClean="0"/>
              <a:t>An dieser Stelle geht es eher um visuelle Hinweise (</a:t>
            </a:r>
            <a:r>
              <a:rPr lang="de-DE" dirty="0" err="1" smtClean="0"/>
              <a:t>visual</a:t>
            </a:r>
            <a:r>
              <a:rPr lang="de-DE" dirty="0" smtClean="0"/>
              <a:t> </a:t>
            </a:r>
            <a:r>
              <a:rPr lang="de-DE" dirty="0" err="1" smtClean="0"/>
              <a:t>cues</a:t>
            </a:r>
            <a:r>
              <a:rPr lang="de-DE" dirty="0" smtClean="0"/>
              <a:t>) bei Richtungswahrnehmung im Störschall (vgl. mit Positionierung der Gesprächspartner bei Cocktail-Party Effekt)</a:t>
            </a:r>
            <a:endParaRPr lang="de-DE" dirty="0"/>
          </a:p>
        </p:txBody>
      </p:sp>
      <p:sp>
        <p:nvSpPr>
          <p:cNvPr id="4" name="Foliennummernplatzhalter 3"/>
          <p:cNvSpPr>
            <a:spLocks noGrp="1"/>
          </p:cNvSpPr>
          <p:nvPr>
            <p:ph type="sldNum" sz="quarter" idx="10"/>
          </p:nvPr>
        </p:nvSpPr>
        <p:spPr/>
        <p:txBody>
          <a:bodyPr/>
          <a:lstStyle/>
          <a:p>
            <a:fld id="{E780AE3C-EB26-4475-8A72-2419B8B0F041}" type="slidenum">
              <a:rPr lang="en-US" smtClean="0"/>
              <a:t>10</a:t>
            </a:fld>
            <a:endParaRPr lang="en-US"/>
          </a:p>
        </p:txBody>
      </p:sp>
    </p:spTree>
    <p:extLst>
      <p:ext uri="{BB962C8B-B14F-4D97-AF65-F5344CB8AC3E}">
        <p14:creationId xmlns:p14="http://schemas.microsoft.com/office/powerpoint/2010/main" val="329438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3547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73873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79804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9487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7095E-47DE-4BFC-B2F0-E5BBB5117B7F}"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66426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7095E-47DE-4BFC-B2F0-E5BBB5117B7F}"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37684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7095E-47DE-4BFC-B2F0-E5BBB5117B7F}" type="datetimeFigureOut">
              <a:rPr lang="en-US" smtClean="0"/>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17696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7095E-47DE-4BFC-B2F0-E5BBB5117B7F}"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2002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095E-47DE-4BFC-B2F0-E5BBB5117B7F}"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97678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2150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7095E-47DE-4BFC-B2F0-E5BBB5117B7F}"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A65AB-CAF7-43D3-9054-501BE3D7750D}" type="slidenum">
              <a:rPr lang="en-US" smtClean="0"/>
              <a:t>‹Nr.›</a:t>
            </a:fld>
            <a:endParaRPr lang="en-US"/>
          </a:p>
        </p:txBody>
      </p:sp>
    </p:spTree>
    <p:extLst>
      <p:ext uri="{BB962C8B-B14F-4D97-AF65-F5344CB8AC3E}">
        <p14:creationId xmlns:p14="http://schemas.microsoft.com/office/powerpoint/2010/main" val="168034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095E-47DE-4BFC-B2F0-E5BBB5117B7F}" type="datetimeFigureOut">
              <a:rPr lang="en-US" smtClean="0"/>
              <a:t>11/20/2017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A65AB-CAF7-43D3-9054-501BE3D7750D}" type="slidenum">
              <a:rPr lang="en-US" smtClean="0"/>
              <a:t>‹Nr.›</a:t>
            </a:fld>
            <a:endParaRPr lang="en-US"/>
          </a:p>
        </p:txBody>
      </p:sp>
    </p:spTree>
    <p:extLst>
      <p:ext uri="{BB962C8B-B14F-4D97-AF65-F5344CB8AC3E}">
        <p14:creationId xmlns:p14="http://schemas.microsoft.com/office/powerpoint/2010/main" val="300670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developer.microsoft.com/en-us/windows/mixed-reality/spatial_sound_in_unity" TargetMode="External"/><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11" name="TextBox 6"/>
          <p:cNvSpPr txBox="1"/>
          <p:nvPr/>
        </p:nvSpPr>
        <p:spPr>
          <a:xfrm>
            <a:off x="2373019" y="4928126"/>
            <a:ext cx="6588732"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rPr>
              <a:t>VR </a:t>
            </a:r>
            <a:r>
              <a:rPr lang="en-US" sz="2800" dirty="0" err="1" smtClean="0">
                <a:effectLst>
                  <a:outerShdw blurRad="38100" dist="38100" dir="2700000" algn="tl">
                    <a:srgbClr val="000000">
                      <a:alpha val="43137"/>
                    </a:srgbClr>
                  </a:outerShdw>
                </a:effectLst>
              </a:rPr>
              <a:t>Freifeld</a:t>
            </a:r>
            <a:r>
              <a:rPr lang="en-US" sz="2800" dirty="0" smtClean="0">
                <a:effectLst>
                  <a:outerShdw blurRad="38100" dist="38100" dir="2700000" algn="tl">
                    <a:srgbClr val="000000">
                      <a:alpha val="43137"/>
                    </a:srgbClr>
                  </a:outerShdw>
                </a:effectLst>
              </a:rPr>
              <a:t> </a:t>
            </a:r>
            <a:endParaRPr lang="en-US" sz="2800" dirty="0">
              <a:effectLst>
                <a:outerShdw blurRad="38100" dist="38100" dir="2700000" algn="tl">
                  <a:srgbClr val="000000">
                    <a:alpha val="43137"/>
                  </a:srgbClr>
                </a:outerShdw>
              </a:effectLst>
            </a:endParaRPr>
          </a:p>
        </p:txBody>
      </p:sp>
      <p:sp>
        <p:nvSpPr>
          <p:cNvPr id="15" name="TextBox 7"/>
          <p:cNvSpPr txBox="1"/>
          <p:nvPr/>
        </p:nvSpPr>
        <p:spPr>
          <a:xfrm>
            <a:off x="2375756" y="6561347"/>
            <a:ext cx="6588732" cy="276999"/>
          </a:xfrm>
          <a:prstGeom prst="rect">
            <a:avLst/>
          </a:prstGeom>
          <a:noFill/>
        </p:spPr>
        <p:txBody>
          <a:bodyPr wrap="square" rtlCol="0">
            <a:spAutoFit/>
          </a:bodyPr>
          <a:lstStyle/>
          <a:p>
            <a:pPr algn="ctr"/>
            <a:r>
              <a:rPr lang="de-DE" sz="1200" dirty="0" smtClean="0">
                <a:latin typeface="+mj-lt"/>
              </a:rPr>
              <a:t>Dominik Limbach</a:t>
            </a:r>
            <a:endParaRPr lang="en-US" sz="1200" dirty="0">
              <a:latin typeface="+mj-lt"/>
            </a:endParaRPr>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a:t>
            </a:fld>
            <a:endParaRPr lang="en-US" sz="1200" dirty="0">
              <a:latin typeface="+mj-lt"/>
            </a:endParaRPr>
          </a:p>
        </p:txBody>
      </p:sp>
      <p:pic>
        <p:nvPicPr>
          <p:cNvPr id="2" name="Grafik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5776" y="1016732"/>
            <a:ext cx="6120172" cy="3825108"/>
          </a:xfrm>
          <a:prstGeom prst="rect">
            <a:avLst/>
          </a:prstGeom>
        </p:spPr>
      </p:pic>
    </p:spTree>
    <p:extLst>
      <p:ext uri="{BB962C8B-B14F-4D97-AF65-F5344CB8AC3E}">
        <p14:creationId xmlns:p14="http://schemas.microsoft.com/office/powerpoint/2010/main" val="319233783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10</a:t>
            </a:fld>
            <a:endParaRPr lang="en-US" sz="1200" dirty="0">
              <a:latin typeface="+mj-lt"/>
            </a:endParaRPr>
          </a:p>
        </p:txBody>
      </p:sp>
      <p:sp>
        <p:nvSpPr>
          <p:cNvPr id="18" name="TextBox 10"/>
          <p:cNvSpPr txBox="1"/>
          <p:nvPr/>
        </p:nvSpPr>
        <p:spPr>
          <a:xfrm>
            <a:off x="2483768" y="162703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
        <p:nvSpPr>
          <p:cNvPr id="21" name="TextBox 10"/>
          <p:cNvSpPr txBox="1"/>
          <p:nvPr/>
        </p:nvSpPr>
        <p:spPr>
          <a:xfrm>
            <a:off x="2555776" y="2230154"/>
            <a:ext cx="6228692" cy="3785652"/>
          </a:xfrm>
          <a:prstGeom prst="rect">
            <a:avLst/>
          </a:prstGeom>
          <a:noFill/>
        </p:spPr>
        <p:txBody>
          <a:bodyPr wrap="square" rtlCol="0">
            <a:spAutoFit/>
          </a:bodyPr>
          <a:lstStyle/>
          <a:p>
            <a:pPr algn="just"/>
            <a:r>
              <a:rPr lang="de-DE" sz="2000" dirty="0" smtClean="0"/>
              <a:t>Eingabe der Untersuchungsparameter und Erzeugung der Wiedergabeprogramme erfolgt durch </a:t>
            </a:r>
            <a:r>
              <a:rPr lang="de-DE" sz="2000" dirty="0" err="1" smtClean="0"/>
              <a:t>Matlab</a:t>
            </a:r>
            <a:r>
              <a:rPr lang="de-DE" sz="2000" dirty="0" smtClean="0"/>
              <a:t>  </a:t>
            </a:r>
          </a:p>
          <a:p>
            <a:pPr algn="just"/>
            <a:endParaRPr lang="de-DE" sz="2000" b="1" i="1" dirty="0"/>
          </a:p>
          <a:p>
            <a:pPr algn="just"/>
            <a:r>
              <a:rPr lang="de-DE" sz="2000" b="1" dirty="0" smtClean="0"/>
              <a:t>Parameter:</a:t>
            </a:r>
          </a:p>
          <a:p>
            <a:pPr marL="342900" indent="-342900" algn="just">
              <a:buFont typeface="Wingdings" panose="05000000000000000000" pitchFamily="2" charset="2"/>
              <a:buChar char="§"/>
            </a:pPr>
            <a:r>
              <a:rPr lang="de-DE" sz="2000" i="1" dirty="0" smtClean="0"/>
              <a:t>Anzeigemodus: </a:t>
            </a:r>
            <a:r>
              <a:rPr lang="de-DE" sz="2000" dirty="0" smtClean="0"/>
              <a:t>Entscheidet ob der angebotene</a:t>
            </a:r>
          </a:p>
          <a:p>
            <a:pPr lvl="4" algn="just"/>
            <a:r>
              <a:rPr lang="de-DE" sz="2000" dirty="0" smtClean="0"/>
              <a:t>visuelle Hinweis (Pfeil) </a:t>
            </a:r>
          </a:p>
          <a:p>
            <a:pPr lvl="4" algn="just"/>
            <a:r>
              <a:rPr lang="de-DE" sz="2000" dirty="0" smtClean="0"/>
              <a:t>der  Schallrichtung </a:t>
            </a:r>
            <a:r>
              <a:rPr lang="de-DE" sz="2000" dirty="0" smtClean="0"/>
              <a:t>entspricht</a:t>
            </a:r>
            <a:endParaRPr lang="de-DE" sz="2000" dirty="0" smtClean="0"/>
          </a:p>
          <a:p>
            <a:pPr marL="342900" indent="-342900" algn="just">
              <a:buFont typeface="Wingdings" panose="05000000000000000000" pitchFamily="2" charset="2"/>
              <a:buChar char="§"/>
            </a:pPr>
            <a:r>
              <a:rPr lang="de-DE" sz="2000" i="1" dirty="0" smtClean="0"/>
              <a:t>Signalanzahl: </a:t>
            </a:r>
            <a:r>
              <a:rPr lang="de-DE" sz="2000" dirty="0" smtClean="0"/>
              <a:t>Anzahl der Signale, die pro </a:t>
            </a:r>
          </a:p>
          <a:p>
            <a:pPr algn="just"/>
            <a:r>
              <a:rPr lang="de-DE" sz="2000" dirty="0" smtClean="0"/>
              <a:t>                               </a:t>
            </a:r>
            <a:r>
              <a:rPr lang="de-DE" sz="2000" dirty="0" smtClean="0"/>
              <a:t>Programmdurchlauf wiedergegeben </a:t>
            </a:r>
          </a:p>
          <a:p>
            <a:pPr algn="just"/>
            <a:r>
              <a:rPr lang="de-DE" sz="2000" dirty="0"/>
              <a:t>	 </a:t>
            </a:r>
            <a:r>
              <a:rPr lang="de-DE" sz="2000" dirty="0" smtClean="0"/>
              <a:t>              werden</a:t>
            </a:r>
          </a:p>
          <a:p>
            <a:pPr marL="342900" indent="-342900" algn="just">
              <a:buFont typeface="Wingdings" panose="05000000000000000000" pitchFamily="2" charset="2"/>
              <a:buChar char="§"/>
            </a:pPr>
            <a:r>
              <a:rPr lang="de-DE" sz="2000" i="1" dirty="0" smtClean="0"/>
              <a:t>Quellenreihenfolge: </a:t>
            </a:r>
            <a:r>
              <a:rPr lang="de-DE" sz="2000" dirty="0" smtClean="0"/>
              <a:t>zufällige oder manuelle </a:t>
            </a:r>
          </a:p>
          <a:p>
            <a:pPr algn="just"/>
            <a:r>
              <a:rPr lang="de-DE" sz="2000" dirty="0"/>
              <a:t>	 </a:t>
            </a:r>
            <a:r>
              <a:rPr lang="de-DE" sz="2000" dirty="0" smtClean="0"/>
              <a:t>              Bestimmung möglich</a:t>
            </a:r>
            <a:endParaRPr lang="de-DE" sz="2000" i="1"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11</a:t>
            </a:fld>
            <a:endParaRPr lang="en-US" sz="1200" dirty="0">
              <a:latin typeface="+mj-lt"/>
            </a:endParaRPr>
          </a:p>
        </p:txBody>
      </p:sp>
      <p:sp>
        <p:nvSpPr>
          <p:cNvPr id="18" name="TextBox 10"/>
          <p:cNvSpPr txBox="1"/>
          <p:nvPr/>
        </p:nvSpPr>
        <p:spPr>
          <a:xfrm>
            <a:off x="2483768" y="1627034"/>
            <a:ext cx="6372708" cy="707886"/>
          </a:xfrm>
          <a:prstGeom prst="rect">
            <a:avLst/>
          </a:prstGeom>
          <a:noFill/>
        </p:spPr>
        <p:txBody>
          <a:bodyPr wrap="square" rtlCol="0">
            <a:spAutoFit/>
          </a:bodyPr>
          <a:lstStyle/>
          <a:p>
            <a:r>
              <a:rPr lang="de-DE" sz="2000" b="1" dirty="0" smtClean="0">
                <a:latin typeface="+mj-lt"/>
              </a:rPr>
              <a:t>Konfiguration</a:t>
            </a:r>
            <a:endParaRPr lang="de-DE" sz="2000" dirty="0">
              <a:latin typeface="+mj-lt"/>
            </a:endParaRPr>
          </a:p>
          <a:p>
            <a:pPr algn="just"/>
            <a:endParaRPr lang="de-DE" sz="2000" dirty="0" smtClean="0">
              <a:latin typeface="+mj-lt"/>
            </a:endParaRPr>
          </a:p>
        </p:txBody>
      </p:sp>
      <p:sp>
        <p:nvSpPr>
          <p:cNvPr id="21" name="TextBox 10"/>
          <p:cNvSpPr txBox="1"/>
          <p:nvPr/>
        </p:nvSpPr>
        <p:spPr>
          <a:xfrm>
            <a:off x="2555776" y="2215339"/>
            <a:ext cx="6228692" cy="4401205"/>
          </a:xfrm>
          <a:prstGeom prst="rect">
            <a:avLst/>
          </a:prstGeom>
          <a:noFill/>
        </p:spPr>
        <p:txBody>
          <a:bodyPr wrap="square" rtlCol="0">
            <a:spAutoFit/>
          </a:bodyPr>
          <a:lstStyle/>
          <a:p>
            <a:pPr algn="just"/>
            <a:r>
              <a:rPr lang="de-DE" sz="2000" b="1" dirty="0" smtClean="0"/>
              <a:t>Ablauf</a:t>
            </a:r>
          </a:p>
          <a:p>
            <a:pPr algn="just"/>
            <a:r>
              <a:rPr lang="de-DE" sz="2000" dirty="0" smtClean="0"/>
              <a:t>Sobald der Proband sich auf der Markierung innerhalb der</a:t>
            </a:r>
          </a:p>
          <a:p>
            <a:pPr algn="just"/>
            <a:r>
              <a:rPr lang="de-DE" sz="2000" dirty="0" smtClean="0"/>
              <a:t>VR befindet kann das Experiment gestartet werden.</a:t>
            </a:r>
          </a:p>
          <a:p>
            <a:pPr algn="just"/>
            <a:endParaRPr lang="de-DE" sz="2000" dirty="0" smtClean="0"/>
          </a:p>
          <a:p>
            <a:pPr algn="just"/>
            <a:r>
              <a:rPr lang="de-DE" sz="2000" dirty="0" err="1" smtClean="0"/>
              <a:t>Unity</a:t>
            </a:r>
            <a:r>
              <a:rPr lang="de-DE" sz="2000" dirty="0" smtClean="0"/>
              <a:t> aktiviert entsprechend der von </a:t>
            </a:r>
            <a:r>
              <a:rPr lang="de-DE" sz="2000" dirty="0" err="1" smtClean="0"/>
              <a:t>Matlab</a:t>
            </a:r>
            <a:r>
              <a:rPr lang="de-DE" sz="2000" dirty="0" smtClean="0"/>
              <a:t> übergebenen</a:t>
            </a:r>
          </a:p>
          <a:p>
            <a:pPr algn="just"/>
            <a:r>
              <a:rPr lang="de-DE" sz="2000" dirty="0" smtClean="0"/>
              <a:t>Reihenfolge jeweils immer einen virtuellen Lautsprecher </a:t>
            </a:r>
          </a:p>
          <a:p>
            <a:pPr algn="just"/>
            <a:r>
              <a:rPr lang="de-DE" sz="2000" dirty="0"/>
              <a:t>u</a:t>
            </a:r>
            <a:r>
              <a:rPr lang="de-DE" sz="2000" dirty="0" smtClean="0"/>
              <a:t>nd gibt den ausgewählten </a:t>
            </a:r>
            <a:r>
              <a:rPr lang="de-DE" sz="2000" i="1" dirty="0" smtClean="0"/>
              <a:t>Audio Clip</a:t>
            </a:r>
            <a:r>
              <a:rPr lang="de-DE" sz="2000" dirty="0" smtClean="0"/>
              <a:t> wieder.</a:t>
            </a:r>
          </a:p>
          <a:p>
            <a:pPr algn="just"/>
            <a:endParaRPr lang="de-DE" sz="2000" dirty="0" smtClean="0"/>
          </a:p>
          <a:p>
            <a:pPr algn="just"/>
            <a:r>
              <a:rPr lang="de-DE" sz="2000" dirty="0" smtClean="0"/>
              <a:t>Dieser Vorgang wird entsprechend der gewünschten</a:t>
            </a:r>
          </a:p>
          <a:p>
            <a:pPr algn="just"/>
            <a:r>
              <a:rPr lang="de-DE" sz="2000" dirty="0" smtClean="0"/>
              <a:t>Signalanzahl</a:t>
            </a:r>
            <a:r>
              <a:rPr lang="de-DE" sz="2000" dirty="0"/>
              <a:t> w</a:t>
            </a:r>
            <a:r>
              <a:rPr lang="de-DE" sz="2000" dirty="0" smtClean="0"/>
              <a:t>iederholt.</a:t>
            </a:r>
          </a:p>
          <a:p>
            <a:pPr algn="just"/>
            <a:r>
              <a:rPr lang="de-DE" sz="2000" dirty="0" smtClean="0"/>
              <a:t>Der Richtungsindikator zeigt bei jeder Signalwiedergabe</a:t>
            </a:r>
          </a:p>
          <a:p>
            <a:pPr algn="just"/>
            <a:r>
              <a:rPr lang="de-DE" sz="2000" dirty="0" smtClean="0"/>
              <a:t>dem eingestellten Modus entsprechend die richtige bzw.</a:t>
            </a:r>
          </a:p>
          <a:p>
            <a:pPr algn="just"/>
            <a:r>
              <a:rPr lang="de-DE" sz="2000" dirty="0" smtClean="0"/>
              <a:t>falsche Richtung an. </a:t>
            </a:r>
          </a:p>
          <a:p>
            <a:pPr algn="just"/>
            <a:endParaRPr lang="de-DE" sz="2000"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3432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924944"/>
            <a:ext cx="2236106" cy="8281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Konfiguration und Möglichkeiten</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12</a:t>
            </a:fld>
            <a:endParaRPr lang="en-US" sz="1200" dirty="0">
              <a:latin typeface="+mj-lt"/>
            </a:endParaRPr>
          </a:p>
        </p:txBody>
      </p:sp>
      <p:sp>
        <p:nvSpPr>
          <p:cNvPr id="18" name="TextBox 10"/>
          <p:cNvSpPr txBox="1"/>
          <p:nvPr/>
        </p:nvSpPr>
        <p:spPr>
          <a:xfrm>
            <a:off x="2470511" y="1124744"/>
            <a:ext cx="6372708" cy="707886"/>
          </a:xfrm>
          <a:prstGeom prst="rect">
            <a:avLst/>
          </a:prstGeom>
          <a:noFill/>
        </p:spPr>
        <p:txBody>
          <a:bodyPr wrap="square" rtlCol="0">
            <a:spAutoFit/>
          </a:bodyPr>
          <a:lstStyle/>
          <a:p>
            <a:r>
              <a:rPr lang="de-DE" sz="2000" b="1" dirty="0" smtClean="0">
                <a:latin typeface="+mj-lt"/>
              </a:rPr>
              <a:t>Möglichkeiten</a:t>
            </a:r>
            <a:endParaRPr lang="de-DE" sz="2000" dirty="0">
              <a:latin typeface="+mj-lt"/>
            </a:endParaRPr>
          </a:p>
          <a:p>
            <a:pPr algn="just"/>
            <a:endParaRPr lang="de-DE" sz="2000" dirty="0" smtClean="0">
              <a:latin typeface="+mj-lt"/>
            </a:endParaRP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555776" y="1601204"/>
            <a:ext cx="6228692" cy="4708981"/>
          </a:xfrm>
          <a:prstGeom prst="rect">
            <a:avLst/>
          </a:prstGeom>
          <a:noFill/>
        </p:spPr>
        <p:txBody>
          <a:bodyPr wrap="square" rtlCol="0">
            <a:spAutoFit/>
          </a:bodyPr>
          <a:lstStyle/>
          <a:p>
            <a:pPr algn="just"/>
            <a:r>
              <a:rPr lang="de-DE" sz="2000" b="1" dirty="0" smtClean="0"/>
              <a:t>Variables Setup</a:t>
            </a:r>
          </a:p>
          <a:p>
            <a:pPr marL="342900" indent="-342900" algn="just">
              <a:buFont typeface="Wingdings" panose="05000000000000000000" pitchFamily="2" charset="2"/>
              <a:buChar char="§"/>
            </a:pPr>
            <a:r>
              <a:rPr lang="de-DE" sz="2000" dirty="0" smtClean="0"/>
              <a:t>Beliebige Anzahl an Lautsprechern</a:t>
            </a:r>
          </a:p>
          <a:p>
            <a:pPr marL="342900" indent="-342900" algn="just">
              <a:buFont typeface="Wingdings" panose="05000000000000000000" pitchFamily="2" charset="2"/>
              <a:buChar char="§"/>
            </a:pPr>
            <a:r>
              <a:rPr lang="de-DE" sz="2000" dirty="0" smtClean="0"/>
              <a:t>Beliebige Anzahl gleichzeitig aktiver Lautsprecher</a:t>
            </a:r>
          </a:p>
          <a:p>
            <a:pPr marL="342900" indent="-342900" algn="just">
              <a:buFont typeface="Wingdings" panose="05000000000000000000" pitchFamily="2" charset="2"/>
              <a:buChar char="§"/>
            </a:pPr>
            <a:r>
              <a:rPr lang="de-DE" sz="2000" dirty="0" smtClean="0"/>
              <a:t>Bewegliche Lautsprecher möglich</a:t>
            </a:r>
          </a:p>
          <a:p>
            <a:pPr algn="just"/>
            <a:endParaRPr lang="de-DE" sz="2000" dirty="0"/>
          </a:p>
          <a:p>
            <a:pPr algn="just"/>
            <a:r>
              <a:rPr lang="de-DE" sz="2000" b="1" i="1" dirty="0" smtClean="0"/>
              <a:t>Umgebungseffekte</a:t>
            </a:r>
            <a:r>
              <a:rPr lang="de-DE" sz="2000" b="1" i="1" dirty="0" smtClean="0"/>
              <a:t>:</a:t>
            </a:r>
          </a:p>
          <a:p>
            <a:pPr marL="342900" indent="-342900" algn="just">
              <a:buFont typeface="Wingdings" panose="05000000000000000000" pitchFamily="2" charset="2"/>
              <a:buChar char="§"/>
            </a:pPr>
            <a:r>
              <a:rPr lang="de-DE" sz="2000" i="1" dirty="0" err="1" smtClean="0"/>
              <a:t>Reverb</a:t>
            </a:r>
            <a:r>
              <a:rPr lang="de-DE" sz="2000" i="1" dirty="0" smtClean="0"/>
              <a:t> Zone:</a:t>
            </a:r>
          </a:p>
          <a:p>
            <a:pPr algn="just"/>
            <a:r>
              <a:rPr lang="de-DE" sz="2000" dirty="0" smtClean="0"/>
              <a:t>      Verzerrung des, von einer </a:t>
            </a:r>
          </a:p>
          <a:p>
            <a:pPr algn="just"/>
            <a:r>
              <a:rPr lang="de-DE" sz="2000" dirty="0" smtClean="0"/>
              <a:t>      Quelle gespielten, Clips</a:t>
            </a:r>
          </a:p>
          <a:p>
            <a:pPr algn="just"/>
            <a:r>
              <a:rPr lang="de-DE" sz="2000" dirty="0" smtClean="0"/>
              <a:t>      entsprechend der Position</a:t>
            </a:r>
          </a:p>
          <a:p>
            <a:pPr algn="just"/>
            <a:r>
              <a:rPr lang="de-DE" sz="2000" dirty="0" smtClean="0"/>
              <a:t>      innerhalb der Zone</a:t>
            </a:r>
          </a:p>
          <a:p>
            <a:pPr marL="342900" indent="-342900" algn="just">
              <a:buFont typeface="Arial" panose="020B0604020202020204" pitchFamily="34" charset="0"/>
              <a:buChar char="•"/>
            </a:pPr>
            <a:r>
              <a:rPr lang="de-DE" sz="2000" dirty="0" smtClean="0"/>
              <a:t>Simulation verschiedener </a:t>
            </a:r>
          </a:p>
          <a:p>
            <a:pPr algn="just"/>
            <a:r>
              <a:rPr lang="de-DE" sz="2000" dirty="0" smtClean="0"/>
              <a:t>      Umgebungen möglich</a:t>
            </a:r>
          </a:p>
          <a:p>
            <a:pPr algn="just"/>
            <a:r>
              <a:rPr lang="de-DE" sz="2000" dirty="0"/>
              <a:t> </a:t>
            </a:r>
            <a:r>
              <a:rPr lang="de-DE" sz="2000" dirty="0" smtClean="0"/>
              <a:t>     (z.B. </a:t>
            </a:r>
            <a:r>
              <a:rPr lang="de-DE" sz="2000" dirty="0" err="1" smtClean="0"/>
              <a:t>Cave,Auditorium</a:t>
            </a:r>
            <a:r>
              <a:rPr lang="de-DE" sz="2000" dirty="0" smtClean="0"/>
              <a:t> etc.)</a:t>
            </a:r>
          </a:p>
          <a:p>
            <a:pPr algn="just"/>
            <a:endParaRPr lang="de-DE" sz="2000" dirty="0"/>
          </a:p>
        </p:txBody>
      </p:sp>
      <p:pic>
        <p:nvPicPr>
          <p:cNvPr id="4" name="Grafik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2187" y="3248980"/>
            <a:ext cx="2666025" cy="2843760"/>
          </a:xfrm>
          <a:prstGeom prst="rect">
            <a:avLst/>
          </a:prstGeom>
        </p:spPr>
      </p:pic>
    </p:spTree>
    <p:extLst>
      <p:ext uri="{BB962C8B-B14F-4D97-AF65-F5344CB8AC3E}">
        <p14:creationId xmlns:p14="http://schemas.microsoft.com/office/powerpoint/2010/main" val="70317555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84" y="351172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13</a:t>
            </a:fld>
            <a:endParaRPr lang="en-US" sz="1200" dirty="0">
              <a:latin typeface="+mj-lt"/>
            </a:endParaRPr>
          </a:p>
        </p:txBody>
      </p:sp>
      <p:sp>
        <p:nvSpPr>
          <p:cNvPr id="18" name="TextBox 10"/>
          <p:cNvSpPr txBox="1"/>
          <p:nvPr/>
        </p:nvSpPr>
        <p:spPr>
          <a:xfrm>
            <a:off x="2483768" y="1627034"/>
            <a:ext cx="6372708" cy="400110"/>
          </a:xfrm>
          <a:prstGeom prst="rect">
            <a:avLst/>
          </a:prstGeom>
          <a:noFill/>
        </p:spPr>
        <p:txBody>
          <a:bodyPr wrap="square" rtlCol="0">
            <a:spAutoFit/>
          </a:bodyPr>
          <a:lstStyle/>
          <a:p>
            <a:r>
              <a:rPr lang="de-DE" sz="2000" b="1" dirty="0" smtClean="0">
                <a:latin typeface="+mj-lt"/>
              </a:rPr>
              <a:t>Limitationen</a:t>
            </a:r>
            <a:r>
              <a:rPr lang="de-DE" sz="2000" dirty="0" smtClean="0">
                <a:latin typeface="+mj-lt"/>
              </a:rPr>
              <a:t> </a:t>
            </a:r>
          </a:p>
        </p:txBody>
      </p:sp>
      <p:sp>
        <p:nvSpPr>
          <p:cNvPr id="21" name="TextBox 10"/>
          <p:cNvSpPr txBox="1"/>
          <p:nvPr/>
        </p:nvSpPr>
        <p:spPr>
          <a:xfrm>
            <a:off x="2591779" y="2312876"/>
            <a:ext cx="5922201" cy="1631216"/>
          </a:xfrm>
          <a:prstGeom prst="rect">
            <a:avLst/>
          </a:prstGeom>
          <a:noFill/>
        </p:spPr>
        <p:txBody>
          <a:bodyPr wrap="square" rtlCol="0">
            <a:spAutoFit/>
          </a:bodyPr>
          <a:lstStyle/>
          <a:p>
            <a:pPr marL="342900" indent="-342900" algn="just">
              <a:buFont typeface="Wingdings" pitchFamily="2" charset="2"/>
              <a:buChar char="§"/>
            </a:pPr>
            <a:r>
              <a:rPr lang="de-DE" sz="2000" dirty="0" smtClean="0"/>
              <a:t>Microsoft HRTF nur zuverlässig bei einer Sampling Rate von 48 kHz</a:t>
            </a:r>
          </a:p>
          <a:p>
            <a:pPr marL="342900" indent="-342900" algn="just">
              <a:buFont typeface="Wingdings" pitchFamily="2" charset="2"/>
              <a:buChar char="§"/>
            </a:pPr>
            <a:r>
              <a:rPr lang="de-DE" sz="2000" dirty="0" smtClean="0"/>
              <a:t>Beschränkungen durch </a:t>
            </a:r>
            <a:r>
              <a:rPr lang="de-DE" sz="2000" dirty="0" err="1" smtClean="0"/>
              <a:t>Unity</a:t>
            </a:r>
            <a:r>
              <a:rPr lang="de-DE" sz="2000" dirty="0" smtClean="0"/>
              <a:t> Sound Engine </a:t>
            </a:r>
          </a:p>
          <a:p>
            <a:pPr algn="just"/>
            <a:r>
              <a:rPr lang="de-DE" sz="2000" dirty="0" smtClean="0"/>
              <a:t>      (Reflektionen an Oberflächen)</a:t>
            </a:r>
          </a:p>
          <a:p>
            <a:pPr marL="342900" indent="-342900" algn="just">
              <a:buFont typeface="Wingdings" panose="05000000000000000000" pitchFamily="2" charset="2"/>
              <a:buChar char="§"/>
            </a:pPr>
            <a:r>
              <a:rPr lang="de-DE" sz="2000" dirty="0" smtClean="0"/>
              <a:t>Beeinträchtigung durch Umgebungsgeräusche</a:t>
            </a:r>
            <a:endParaRPr lang="de-DE" sz="2000" dirty="0"/>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3933056"/>
            <a:ext cx="2236106"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solidFill>
                  <a:schemeClr val="bg1"/>
                </a:solidFill>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14</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Zukünftige Arbeit</a:t>
            </a:r>
          </a:p>
          <a:p>
            <a:endParaRPr lang="de-DE" sz="2000" dirty="0">
              <a:latin typeface="+mj-lt"/>
            </a:endParaRPr>
          </a:p>
          <a:p>
            <a:pPr algn="just"/>
            <a:r>
              <a:rPr lang="de-DE" sz="2000" dirty="0">
                <a:latin typeface="+mj-lt"/>
              </a:rPr>
              <a:t> </a:t>
            </a:r>
            <a:endParaRPr lang="de-DE" sz="2000" dirty="0" smtClean="0">
              <a:latin typeface="+mj-lt"/>
            </a:endParaRPr>
          </a:p>
        </p:txBody>
      </p:sp>
      <p:sp>
        <p:nvSpPr>
          <p:cNvPr id="21" name="TextBox 10"/>
          <p:cNvSpPr txBox="1"/>
          <p:nvPr/>
        </p:nvSpPr>
        <p:spPr>
          <a:xfrm>
            <a:off x="2483768" y="2442642"/>
            <a:ext cx="6372708" cy="707886"/>
          </a:xfrm>
          <a:prstGeom prst="rect">
            <a:avLst/>
          </a:prstGeom>
          <a:noFill/>
        </p:spPr>
        <p:txBody>
          <a:bodyPr wrap="square" rtlCol="0">
            <a:spAutoFit/>
          </a:bodyPr>
          <a:lstStyle/>
          <a:p>
            <a:pPr marL="342900" indent="-342900" algn="just">
              <a:buFont typeface="Wingdings" pitchFamily="2" charset="2"/>
              <a:buChar char="§"/>
            </a:pPr>
            <a:r>
              <a:rPr lang="de-DE" sz="2000" b="1" dirty="0" smtClean="0"/>
              <a:t>Interaktion mit der virtuellen Realität:</a:t>
            </a:r>
          </a:p>
          <a:p>
            <a:pPr algn="just"/>
            <a:r>
              <a:rPr lang="de-DE" sz="2000" b="1" dirty="0" smtClean="0"/>
              <a:t>      </a:t>
            </a:r>
            <a:r>
              <a:rPr lang="de-DE" sz="1400" dirty="0" smtClean="0"/>
              <a:t>Proband interagiert mit der VR über Controller oder visuelle Steuerung </a:t>
            </a:r>
            <a:endParaRPr lang="de-DE" sz="2000" b="1"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0"/>
          <p:cNvSpPr txBox="1"/>
          <p:nvPr/>
        </p:nvSpPr>
        <p:spPr>
          <a:xfrm>
            <a:off x="2483768" y="3297758"/>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Setup Interface:</a:t>
            </a:r>
          </a:p>
          <a:p>
            <a:pPr algn="just"/>
            <a:r>
              <a:rPr lang="de-DE" sz="2000" b="1" dirty="0" smtClean="0"/>
              <a:t>      </a:t>
            </a:r>
            <a:r>
              <a:rPr lang="de-DE" sz="1400" dirty="0" smtClean="0"/>
              <a:t>VR-Setup lässt </a:t>
            </a:r>
            <a:r>
              <a:rPr lang="de-DE" sz="1400" dirty="0" smtClean="0"/>
              <a:t>sich für jeden Anwendungsfall  über ein UI anpassen </a:t>
            </a:r>
            <a:endParaRPr lang="de-DE" sz="1400" dirty="0" smtClean="0"/>
          </a:p>
          <a:p>
            <a:pPr algn="just"/>
            <a:r>
              <a:rPr lang="de-DE" sz="1400" dirty="0"/>
              <a:t> </a:t>
            </a:r>
            <a:r>
              <a:rPr lang="de-DE" sz="1400" dirty="0" smtClean="0"/>
              <a:t>        (z.B.  Anzahl  der maximal verfügbaren und gleichzeitig aktiven Lautsprecher)</a:t>
            </a:r>
            <a:endParaRPr lang="de-DE" sz="2000" b="1" dirty="0"/>
          </a:p>
        </p:txBody>
      </p:sp>
      <p:sp>
        <p:nvSpPr>
          <p:cNvPr id="17" name="TextBox 10"/>
          <p:cNvSpPr txBox="1"/>
          <p:nvPr/>
        </p:nvSpPr>
        <p:spPr>
          <a:xfrm>
            <a:off x="2483768" y="4401108"/>
            <a:ext cx="6372708" cy="923330"/>
          </a:xfrm>
          <a:prstGeom prst="rect">
            <a:avLst/>
          </a:prstGeom>
          <a:noFill/>
        </p:spPr>
        <p:txBody>
          <a:bodyPr wrap="square" rtlCol="0">
            <a:spAutoFit/>
          </a:bodyPr>
          <a:lstStyle/>
          <a:p>
            <a:pPr marL="342900" indent="-342900" algn="just">
              <a:buFont typeface="Wingdings" pitchFamily="2" charset="2"/>
              <a:buChar char="§"/>
            </a:pPr>
            <a:r>
              <a:rPr lang="de-DE" sz="2000" b="1" dirty="0" smtClean="0"/>
              <a:t>Implementierung von Störfeldern:</a:t>
            </a:r>
          </a:p>
          <a:p>
            <a:pPr algn="just"/>
            <a:r>
              <a:rPr lang="de-DE" sz="2000" b="1" dirty="0" smtClean="0"/>
              <a:t>      </a:t>
            </a:r>
            <a:r>
              <a:rPr lang="de-DE" sz="1400" dirty="0" smtClean="0"/>
              <a:t>Durch </a:t>
            </a:r>
            <a:r>
              <a:rPr lang="de-DE" sz="1400" dirty="0" err="1" smtClean="0"/>
              <a:t>Reverb-Zones</a:t>
            </a:r>
            <a:r>
              <a:rPr lang="de-DE" sz="1400" dirty="0" smtClean="0"/>
              <a:t>  lassen sich räumliche Eigenschaften simulieren und </a:t>
            </a:r>
          </a:p>
          <a:p>
            <a:pPr algn="just"/>
            <a:r>
              <a:rPr lang="de-DE" sz="1400" dirty="0" smtClean="0"/>
              <a:t>         Umgebungseffekte schaffen ( z.B. Hall, Echo) </a:t>
            </a:r>
            <a:endParaRPr lang="de-DE" sz="2000" b="1" dirty="0"/>
          </a:p>
        </p:txBody>
      </p:sp>
    </p:spTree>
    <p:extLst>
      <p:ext uri="{BB962C8B-B14F-4D97-AF65-F5344CB8AC3E}">
        <p14:creationId xmlns:p14="http://schemas.microsoft.com/office/powerpoint/2010/main" val="169623411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4375818"/>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a:latin typeface="+mj-lt"/>
              </a:rPr>
              <a:t>Z</a:t>
            </a:r>
            <a:r>
              <a:rPr lang="de-DE" sz="1400" dirty="0" smtClean="0">
                <a:latin typeface="+mj-lt"/>
              </a:rPr>
              <a:t>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solidFill>
                  <a:schemeClr val="bg1"/>
                </a:solidFill>
                <a:latin typeface="+mj-lt"/>
              </a:rPr>
              <a:t>Referenzen</a:t>
            </a:r>
            <a:endParaRPr lang="de-DE" sz="1400" dirty="0">
              <a:solidFill>
                <a:schemeClr val="bg1"/>
              </a:solidFill>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15</a:t>
            </a:fld>
            <a:endParaRPr lang="en-US" sz="1200" dirty="0">
              <a:latin typeface="+mj-lt"/>
            </a:endParaRPr>
          </a:p>
        </p:txBody>
      </p:sp>
      <p:sp>
        <p:nvSpPr>
          <p:cNvPr id="18" name="TextBox 10"/>
          <p:cNvSpPr txBox="1"/>
          <p:nvPr/>
        </p:nvSpPr>
        <p:spPr>
          <a:xfrm>
            <a:off x="2483768" y="1627034"/>
            <a:ext cx="6372708" cy="4985980"/>
          </a:xfrm>
          <a:prstGeom prst="rect">
            <a:avLst/>
          </a:prstGeom>
          <a:noFill/>
        </p:spPr>
        <p:txBody>
          <a:bodyPr wrap="square" rtlCol="0">
            <a:spAutoFit/>
          </a:bodyPr>
          <a:lstStyle/>
          <a:p>
            <a:r>
              <a:rPr lang="de-DE" sz="2000" b="1" dirty="0" smtClean="0">
                <a:latin typeface="+mj-lt"/>
              </a:rPr>
              <a:t>Referenzen</a:t>
            </a:r>
          </a:p>
          <a:p>
            <a:endParaRPr lang="de-DE" sz="2000" dirty="0" smtClean="0">
              <a:latin typeface="+mj-lt"/>
            </a:endParaRPr>
          </a:p>
          <a:p>
            <a:pPr algn="just"/>
            <a:r>
              <a:rPr lang="en-US" sz="1400" b="1" dirty="0"/>
              <a:t>[1] </a:t>
            </a:r>
            <a:r>
              <a:rPr lang="en-US" sz="1400" dirty="0"/>
              <a:t>Gardner, B</a:t>
            </a:r>
            <a:r>
              <a:rPr lang="en-US" sz="1400" dirty="0" smtClean="0"/>
              <a:t>. ; Keith</a:t>
            </a:r>
            <a:r>
              <a:rPr lang="en-US" sz="1400" dirty="0"/>
              <a:t>, M.: </a:t>
            </a:r>
            <a:r>
              <a:rPr lang="en-US" sz="1400" i="1" dirty="0"/>
              <a:t>HRTF Measurements of a KEMAR Dummy-Head Microphone. </a:t>
            </a:r>
            <a:r>
              <a:rPr lang="en-US" sz="1400" dirty="0"/>
              <a:t>Originally created 5/24/95. Last revised 1/27/97</a:t>
            </a:r>
            <a:r>
              <a:rPr lang="en-US" sz="1400" dirty="0" smtClean="0"/>
              <a:t>.</a:t>
            </a:r>
          </a:p>
          <a:p>
            <a:pPr algn="just"/>
            <a:endParaRPr lang="en-US" sz="1400" i="1" dirty="0" smtClean="0"/>
          </a:p>
          <a:p>
            <a:pPr algn="just"/>
            <a:r>
              <a:rPr lang="en-US" sz="1400" b="1" dirty="0" smtClean="0"/>
              <a:t>[2] </a:t>
            </a:r>
            <a:r>
              <a:rPr lang="de-DE" sz="1400" dirty="0" err="1" smtClean="0"/>
              <a:t>Zhan</a:t>
            </a:r>
            <a:r>
              <a:rPr lang="de-DE" sz="1400" dirty="0" smtClean="0"/>
              <a:t>, H. Z.: </a:t>
            </a:r>
            <a:r>
              <a:rPr lang="de-DE" sz="1400" i="1" dirty="0" smtClean="0"/>
              <a:t>Sound </a:t>
            </a:r>
            <a:r>
              <a:rPr lang="de-DE" sz="1400" i="1" dirty="0" err="1" smtClean="0"/>
              <a:t>Localization</a:t>
            </a:r>
            <a:r>
              <a:rPr lang="de-DE" sz="1400" i="1" dirty="0" smtClean="0"/>
              <a:t> </a:t>
            </a:r>
            <a:r>
              <a:rPr lang="de-DE" sz="1400" i="1" dirty="0" err="1" smtClean="0"/>
              <a:t>and</a:t>
            </a:r>
            <a:r>
              <a:rPr lang="de-DE" sz="1400" i="1" dirty="0" smtClean="0"/>
              <a:t> Virtual </a:t>
            </a:r>
            <a:r>
              <a:rPr lang="de-DE" sz="1400" i="1" dirty="0" err="1" smtClean="0"/>
              <a:t>Auditory</a:t>
            </a:r>
            <a:r>
              <a:rPr lang="de-DE" sz="1400" i="1" dirty="0" smtClean="0"/>
              <a:t> Space.</a:t>
            </a:r>
          </a:p>
          <a:p>
            <a:pPr algn="just"/>
            <a:r>
              <a:rPr lang="de-DE" sz="1400" dirty="0" smtClean="0"/>
              <a:t>http</a:t>
            </a:r>
            <a:r>
              <a:rPr lang="de-DE" sz="1400" dirty="0"/>
              <a:t>://</a:t>
            </a:r>
            <a:r>
              <a:rPr lang="de-DE" sz="1400" dirty="0" smtClean="0"/>
              <a:t>drivel.ca/writing/sound-vas.pdfSound</a:t>
            </a:r>
          </a:p>
          <a:p>
            <a:pPr algn="just"/>
            <a:endParaRPr lang="de-DE" sz="1400" b="1" dirty="0"/>
          </a:p>
          <a:p>
            <a:pPr algn="just"/>
            <a:r>
              <a:rPr lang="de-DE" sz="1400" b="1" dirty="0" smtClean="0"/>
              <a:t>[3] </a:t>
            </a:r>
            <a:r>
              <a:rPr lang="de-DE" sz="1400" dirty="0" err="1" smtClean="0"/>
              <a:t>Romigh</a:t>
            </a:r>
            <a:r>
              <a:rPr lang="de-DE" sz="1400" dirty="0" smtClean="0"/>
              <a:t>, D. R. ; </a:t>
            </a:r>
            <a:r>
              <a:rPr lang="de-DE" sz="1400" dirty="0" err="1" smtClean="0"/>
              <a:t>Brungart</a:t>
            </a:r>
            <a:r>
              <a:rPr lang="de-DE" sz="1400" dirty="0" smtClean="0"/>
              <a:t>, D. S.: </a:t>
            </a:r>
            <a:r>
              <a:rPr lang="de-DE" sz="1400" i="1" dirty="0" smtClean="0"/>
              <a:t>Free-Field </a:t>
            </a:r>
            <a:r>
              <a:rPr lang="de-DE" sz="1400" i="1" dirty="0" err="1" smtClean="0"/>
              <a:t>Localization</a:t>
            </a:r>
            <a:r>
              <a:rPr lang="de-DE" sz="1400" i="1" dirty="0" smtClean="0"/>
              <a:t> Performance </a:t>
            </a:r>
            <a:r>
              <a:rPr lang="de-DE" sz="1400" i="1" dirty="0" err="1" smtClean="0"/>
              <a:t>With</a:t>
            </a:r>
            <a:r>
              <a:rPr lang="de-DE" sz="1400" i="1" dirty="0" smtClean="0"/>
              <a:t> a</a:t>
            </a:r>
          </a:p>
          <a:p>
            <a:r>
              <a:rPr lang="de-DE" sz="1400" i="1" dirty="0" smtClean="0"/>
              <a:t>Head-</a:t>
            </a:r>
            <a:r>
              <a:rPr lang="de-DE" sz="1400" i="1" dirty="0" err="1" smtClean="0"/>
              <a:t>Tracked</a:t>
            </a:r>
            <a:r>
              <a:rPr lang="de-DE" sz="1400" i="1" dirty="0" smtClean="0"/>
              <a:t> Virtual </a:t>
            </a:r>
            <a:r>
              <a:rPr lang="de-DE" sz="1400" i="1" dirty="0" err="1" smtClean="0"/>
              <a:t>Auditory</a:t>
            </a:r>
            <a:r>
              <a:rPr lang="de-DE" sz="1400" i="1" dirty="0" smtClean="0"/>
              <a:t> Display. </a:t>
            </a:r>
            <a:r>
              <a:rPr lang="de-DE" sz="1400" dirty="0" smtClean="0"/>
              <a:t>IEEE Journal </a:t>
            </a:r>
            <a:r>
              <a:rPr lang="de-DE" sz="1400" dirty="0" err="1" smtClean="0"/>
              <a:t>of</a:t>
            </a:r>
            <a:r>
              <a:rPr lang="de-DE" sz="1400" dirty="0" smtClean="0"/>
              <a:t> </a:t>
            </a:r>
            <a:r>
              <a:rPr lang="de-DE" sz="1400" dirty="0" err="1" smtClean="0"/>
              <a:t>selected</a:t>
            </a:r>
            <a:r>
              <a:rPr lang="de-DE" sz="1400" dirty="0" smtClean="0"/>
              <a:t> </a:t>
            </a:r>
            <a:r>
              <a:rPr lang="de-DE" sz="1400" dirty="0" err="1" smtClean="0"/>
              <a:t>topics</a:t>
            </a:r>
            <a:r>
              <a:rPr lang="de-DE" sz="1400" dirty="0" smtClean="0"/>
              <a:t> in </a:t>
            </a:r>
            <a:r>
              <a:rPr lang="de-DE" sz="1400" dirty="0" err="1" smtClean="0"/>
              <a:t>signal</a:t>
            </a:r>
            <a:r>
              <a:rPr lang="de-DE" sz="1400" dirty="0" smtClean="0"/>
              <a:t> </a:t>
            </a:r>
          </a:p>
          <a:p>
            <a:r>
              <a:rPr lang="de-DE" sz="1400" i="1" dirty="0" smtClean="0"/>
              <a:t>Processing, VOL. 9,No. 5, August 2015 </a:t>
            </a:r>
          </a:p>
          <a:p>
            <a:endParaRPr lang="de-DE" sz="1400" b="1" dirty="0"/>
          </a:p>
          <a:p>
            <a:r>
              <a:rPr lang="de-DE" sz="1400" b="1" dirty="0" smtClean="0"/>
              <a:t>[4] </a:t>
            </a:r>
            <a:r>
              <a:rPr lang="de-DE" sz="1400" i="1" dirty="0" err="1" smtClean="0"/>
              <a:t>Spatial</a:t>
            </a:r>
            <a:r>
              <a:rPr lang="de-DE" sz="1400" i="1" dirty="0" smtClean="0"/>
              <a:t> </a:t>
            </a:r>
            <a:r>
              <a:rPr lang="de-DE" sz="1400" i="1" dirty="0" err="1" smtClean="0"/>
              <a:t>sound</a:t>
            </a:r>
            <a:r>
              <a:rPr lang="de-DE" sz="1400" i="1" dirty="0" smtClean="0"/>
              <a:t> in </a:t>
            </a:r>
            <a:r>
              <a:rPr lang="de-DE" sz="1400" i="1" dirty="0" err="1" smtClean="0"/>
              <a:t>Unity</a:t>
            </a:r>
            <a:r>
              <a:rPr lang="de-DE" sz="1400" i="1" dirty="0"/>
              <a:t>. </a:t>
            </a:r>
            <a:r>
              <a:rPr lang="de-DE" sz="1400" dirty="0">
                <a:hlinkClick r:id="rId6"/>
              </a:rPr>
              <a:t>https://</a:t>
            </a:r>
            <a:r>
              <a:rPr lang="de-DE" sz="1400" dirty="0" smtClean="0">
                <a:hlinkClick r:id="rId6"/>
              </a:rPr>
              <a:t>developer.microsoft.com/en-us/windows/mixed-reality/spatial_sound_in_unity</a:t>
            </a:r>
            <a:endParaRPr lang="de-DE" sz="1400" dirty="0" smtClean="0"/>
          </a:p>
          <a:p>
            <a:endParaRPr lang="de-DE" sz="1400" dirty="0"/>
          </a:p>
          <a:p>
            <a:r>
              <a:rPr lang="de-DE" sz="1400" b="1" dirty="0" smtClean="0"/>
              <a:t>[5] </a:t>
            </a:r>
            <a:r>
              <a:rPr lang="de-DE" sz="1400" i="1" dirty="0" err="1" smtClean="0"/>
              <a:t>Unity</a:t>
            </a:r>
            <a:r>
              <a:rPr lang="de-DE" sz="1400" i="1" dirty="0"/>
              <a:t> Manual</a:t>
            </a:r>
            <a:r>
              <a:rPr lang="de-DE" sz="1400" dirty="0"/>
              <a:t>. https://docs.unity3d.com/Manual</a:t>
            </a:r>
            <a:r>
              <a:rPr lang="de-DE" sz="1400" dirty="0" smtClean="0"/>
              <a:t>/ .  </a:t>
            </a:r>
          </a:p>
          <a:p>
            <a:r>
              <a:rPr lang="de-DE" sz="1400" dirty="0" smtClean="0"/>
              <a:t>Version 2017.2</a:t>
            </a:r>
          </a:p>
          <a:p>
            <a:endParaRPr lang="de-DE" sz="1400" b="1" dirty="0"/>
          </a:p>
          <a:p>
            <a:endParaRPr lang="en-US" sz="1400" b="1" dirty="0"/>
          </a:p>
          <a:p>
            <a:pPr algn="just"/>
            <a:endParaRPr lang="de-DE" sz="2000" dirty="0" smtClean="0">
              <a:latin typeface="+mj-lt"/>
            </a:endParaRPr>
          </a:p>
          <a:p>
            <a:pPr algn="just"/>
            <a:endParaRPr lang="de-DE" sz="2000" dirty="0" smtClean="0">
              <a:latin typeface="+mj-lt"/>
            </a:endParaRPr>
          </a:p>
        </p:txBody>
      </p:sp>
      <p:sp>
        <p:nvSpPr>
          <p:cNvPr id="21" name="TextBox 10"/>
          <p:cNvSpPr txBox="1"/>
          <p:nvPr/>
        </p:nvSpPr>
        <p:spPr>
          <a:xfrm>
            <a:off x="2483768" y="3388947"/>
            <a:ext cx="3420380" cy="400110"/>
          </a:xfrm>
          <a:prstGeom prst="rect">
            <a:avLst/>
          </a:prstGeom>
          <a:noFill/>
        </p:spPr>
        <p:txBody>
          <a:bodyPr wrap="square" rtlCol="0">
            <a:spAutoFit/>
          </a:bodyPr>
          <a:lstStyle/>
          <a:p>
            <a:pPr algn="just"/>
            <a:r>
              <a:rPr lang="de-DE" sz="2000" dirty="0" smtClean="0"/>
              <a:t> </a:t>
            </a:r>
            <a:endParaRPr lang="de-DE" sz="2000" dirty="0"/>
          </a:p>
        </p:txBody>
      </p:sp>
      <p:pic>
        <p:nvPicPr>
          <p:cNvPr id="23" name="Picture 1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11" name="TextBox 6"/>
          <p:cNvSpPr txBox="1"/>
          <p:nvPr/>
        </p:nvSpPr>
        <p:spPr>
          <a:xfrm>
            <a:off x="2373931" y="3332719"/>
            <a:ext cx="6588732" cy="523220"/>
          </a:xfrm>
          <a:prstGeom prst="rect">
            <a:avLst/>
          </a:prstGeom>
          <a:noFill/>
        </p:spPr>
        <p:txBody>
          <a:bodyPr wrap="square" rtlCol="0">
            <a:spAutoFit/>
          </a:bodyPr>
          <a:lstStyle/>
          <a:p>
            <a:pPr algn="ctr"/>
            <a:r>
              <a:rPr lang="de-DE" sz="2800" dirty="0" err="1" smtClean="0">
                <a:effectLst>
                  <a:outerShdw blurRad="38100" dist="38100" dir="2700000" algn="tl">
                    <a:srgbClr val="000000">
                      <a:alpha val="43137"/>
                    </a:srgbClr>
                  </a:outerShdw>
                </a:effectLst>
                <a:latin typeface="+mj-lt"/>
              </a:rPr>
              <a:t>Thank</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very</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much</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for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your</a:t>
            </a:r>
            <a:r>
              <a:rPr lang="de-DE" sz="2800" dirty="0" smtClean="0">
                <a:effectLst>
                  <a:outerShdw blurRad="38100" dist="38100" dir="2700000" algn="tl">
                    <a:srgbClr val="000000">
                      <a:alpha val="43137"/>
                    </a:srgbClr>
                  </a:outerShdw>
                </a:effectLst>
                <a:latin typeface="+mj-lt"/>
              </a:rPr>
              <a:t> </a:t>
            </a:r>
            <a:r>
              <a:rPr lang="de-DE" sz="2800" dirty="0" err="1" smtClean="0">
                <a:effectLst>
                  <a:outerShdw blurRad="38100" dist="38100" dir="2700000" algn="tl">
                    <a:srgbClr val="000000">
                      <a:alpha val="43137"/>
                    </a:srgbClr>
                  </a:outerShdw>
                </a:effectLst>
                <a:latin typeface="+mj-lt"/>
              </a:rPr>
              <a:t>attention</a:t>
            </a:r>
            <a:r>
              <a:rPr lang="de-DE" sz="2800" dirty="0" smtClean="0">
                <a:effectLst>
                  <a:outerShdw blurRad="38100" dist="38100" dir="2700000" algn="tl">
                    <a:srgbClr val="000000">
                      <a:alpha val="43137"/>
                    </a:srgbClr>
                  </a:outerShdw>
                </a:effectLst>
                <a:latin typeface="+mj-lt"/>
              </a:rPr>
              <a:t> !</a:t>
            </a:r>
            <a:endParaRPr lang="en-US" sz="2800" dirty="0">
              <a:effectLst>
                <a:outerShdw blurRad="38100" dist="38100" dir="2700000" algn="tl">
                  <a:srgbClr val="000000">
                    <a:alpha val="43137"/>
                  </a:srgbClr>
                </a:outerShdw>
              </a:effectLst>
              <a:latin typeface="+mj-lt"/>
            </a:endParaRPr>
          </a:p>
        </p:txBody>
      </p:sp>
      <p:sp>
        <p:nvSpPr>
          <p:cNvPr id="14"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9"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16</a:t>
            </a:fld>
            <a:endParaRPr lang="en-US" sz="1200" dirty="0">
              <a:latin typeface="+mj-lt"/>
            </a:endParaRPr>
          </a:p>
        </p:txBody>
      </p:sp>
      <p:pic>
        <p:nvPicPr>
          <p:cNvPr id="10" name="Picture 2" descr="C:\Users\Manuel Kohl\Documents\Studium\Masterstudium BMT\SNN-Unit\Headline Gradi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Tree>
    <p:extLst>
      <p:ext uri="{BB962C8B-B14F-4D97-AF65-F5344CB8AC3E}">
        <p14:creationId xmlns:p14="http://schemas.microsoft.com/office/powerpoint/2010/main" val="17198494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2</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400110"/>
          </a:xfrm>
          <a:prstGeom prst="rect">
            <a:avLst/>
          </a:prstGeom>
          <a:noFill/>
        </p:spPr>
        <p:txBody>
          <a:bodyPr wrap="square" rtlCol="0">
            <a:spAutoFit/>
          </a:bodyPr>
          <a:lstStyle/>
          <a:p>
            <a:pPr algn="just"/>
            <a:r>
              <a:rPr lang="de-DE" sz="2000" i="1" dirty="0" smtClean="0"/>
              <a:t> </a:t>
            </a:r>
            <a:endParaRPr lang="de-DE" sz="2000" i="1" dirty="0" smtClean="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469447" y="2134865"/>
            <a:ext cx="6264696" cy="4185761"/>
          </a:xfrm>
          <a:prstGeom prst="rect">
            <a:avLst/>
          </a:prstGeom>
          <a:noFill/>
        </p:spPr>
        <p:txBody>
          <a:bodyPr wrap="square" rtlCol="0">
            <a:spAutoFit/>
          </a:bodyPr>
          <a:lstStyle/>
          <a:p>
            <a:r>
              <a:rPr lang="de-DE" sz="2000" b="1" dirty="0" smtClean="0"/>
              <a:t>Virtuelle Akustik Displays:</a:t>
            </a:r>
          </a:p>
          <a:p>
            <a:endParaRPr lang="de-DE" sz="2000" b="1" dirty="0" smtClean="0"/>
          </a:p>
          <a:p>
            <a:r>
              <a:rPr lang="de-DE" sz="1600" dirty="0" smtClean="0"/>
              <a:t>Systeme die mittels Signalverarbeitung die räumliche Wahrnehmung von, über Kopfhörer präsentierten, Tönen beeinflussen</a:t>
            </a:r>
          </a:p>
          <a:p>
            <a:endParaRPr lang="de-DE" sz="1600" dirty="0"/>
          </a:p>
          <a:p>
            <a:r>
              <a:rPr lang="de-DE" sz="1600" dirty="0" smtClean="0"/>
              <a:t>Die Beschränkung auf eine endliche Anzahl stationärer Quellen</a:t>
            </a:r>
          </a:p>
          <a:p>
            <a:r>
              <a:rPr lang="de-DE" sz="1600" dirty="0"/>
              <a:t>e</a:t>
            </a:r>
            <a:r>
              <a:rPr lang="de-DE" sz="1600" dirty="0" smtClean="0"/>
              <a:t>rmöglicht  die Erzeugung von virtuellem Klang, welcher annähernd</a:t>
            </a:r>
          </a:p>
          <a:p>
            <a:r>
              <a:rPr lang="de-DE" sz="1600" dirty="0" smtClean="0"/>
              <a:t>dem in einem </a:t>
            </a:r>
            <a:r>
              <a:rPr lang="de-DE" sz="1600" dirty="0" err="1" smtClean="0"/>
              <a:t>Freifeld</a:t>
            </a:r>
            <a:r>
              <a:rPr lang="de-DE" sz="1600" dirty="0" smtClean="0"/>
              <a:t> entspricht</a:t>
            </a:r>
          </a:p>
          <a:p>
            <a:endParaRPr lang="de-DE" sz="1600" dirty="0"/>
          </a:p>
          <a:p>
            <a:r>
              <a:rPr lang="de-DE" sz="1600" dirty="0" smtClean="0"/>
              <a:t>Um eine präzise räumliche Wahrnehmung aufrecht zu erhalten muss</a:t>
            </a:r>
          </a:p>
          <a:p>
            <a:r>
              <a:rPr lang="de-DE" sz="1600" dirty="0" smtClean="0"/>
              <a:t>das virtuelle System die akustischen Hinweise (</a:t>
            </a:r>
            <a:r>
              <a:rPr lang="de-DE" sz="1600" dirty="0" err="1" smtClean="0"/>
              <a:t>acoustic</a:t>
            </a:r>
            <a:r>
              <a:rPr lang="de-DE" sz="1600" dirty="0" smtClean="0"/>
              <a:t> </a:t>
            </a:r>
            <a:r>
              <a:rPr lang="de-DE" sz="1600" dirty="0" err="1" smtClean="0"/>
              <a:t>cues</a:t>
            </a:r>
            <a:r>
              <a:rPr lang="de-DE" sz="1600" dirty="0" smtClean="0"/>
              <a:t>) des</a:t>
            </a:r>
          </a:p>
          <a:p>
            <a:r>
              <a:rPr lang="de-DE" sz="1600" dirty="0"/>
              <a:t>r</a:t>
            </a:r>
            <a:r>
              <a:rPr lang="de-DE" sz="1600" dirty="0" smtClean="0"/>
              <a:t>ealen Systems simulieren</a:t>
            </a:r>
          </a:p>
          <a:p>
            <a:endParaRPr lang="de-DE" dirty="0"/>
          </a:p>
          <a:p>
            <a:r>
              <a:rPr lang="de-DE" sz="1600" dirty="0" smtClean="0"/>
              <a:t>Die wichtigsten werden durch die </a:t>
            </a:r>
            <a:r>
              <a:rPr lang="de-DE" sz="1600" dirty="0" err="1" smtClean="0"/>
              <a:t>head-related</a:t>
            </a:r>
            <a:r>
              <a:rPr lang="de-DE" sz="1600" dirty="0" smtClean="0"/>
              <a:t> </a:t>
            </a:r>
            <a:r>
              <a:rPr lang="de-DE" sz="1600" dirty="0" err="1" smtClean="0"/>
              <a:t>tranfer</a:t>
            </a:r>
            <a:r>
              <a:rPr lang="de-DE" sz="1600" dirty="0" smtClean="0"/>
              <a:t> </a:t>
            </a:r>
            <a:r>
              <a:rPr lang="de-DE" sz="1600" dirty="0" err="1" smtClean="0"/>
              <a:t>function</a:t>
            </a:r>
            <a:r>
              <a:rPr lang="de-DE" sz="1600" dirty="0" smtClean="0"/>
              <a:t> (HRTF)</a:t>
            </a:r>
          </a:p>
          <a:p>
            <a:r>
              <a:rPr lang="de-DE" sz="1600" dirty="0" smtClean="0"/>
              <a:t>dargestellt</a:t>
            </a:r>
          </a:p>
          <a:p>
            <a:endParaRPr lang="de-DE" sz="1600" dirty="0" smtClean="0"/>
          </a:p>
        </p:txBody>
      </p:sp>
    </p:spTree>
    <p:extLst>
      <p:ext uri="{BB962C8B-B14F-4D97-AF65-F5344CB8AC3E}">
        <p14:creationId xmlns:p14="http://schemas.microsoft.com/office/powerpoint/2010/main" val="25566940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3</a:t>
            </a:fld>
            <a:endParaRPr lang="en-US" sz="1200" dirty="0">
              <a:latin typeface="+mj-lt"/>
            </a:endParaRPr>
          </a:p>
        </p:txBody>
      </p:sp>
      <p:sp>
        <p:nvSpPr>
          <p:cNvPr id="18" name="TextBox 10"/>
          <p:cNvSpPr txBox="1"/>
          <p:nvPr/>
        </p:nvSpPr>
        <p:spPr>
          <a:xfrm>
            <a:off x="2483768" y="1009180"/>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400110"/>
          </a:xfrm>
          <a:prstGeom prst="rect">
            <a:avLst/>
          </a:prstGeom>
          <a:noFill/>
        </p:spPr>
        <p:txBody>
          <a:bodyPr wrap="square" rtlCol="0">
            <a:spAutoFit/>
          </a:bodyPr>
          <a:lstStyle/>
          <a:p>
            <a:pPr algn="just"/>
            <a:r>
              <a:rPr lang="de-DE" sz="2000" i="1" dirty="0" smtClean="0"/>
              <a:t> </a:t>
            </a:r>
            <a:endParaRPr lang="de-DE" sz="2000" i="1" dirty="0" smtClean="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2490362" y="1516165"/>
            <a:ext cx="6264696" cy="5139869"/>
          </a:xfrm>
          <a:prstGeom prst="rect">
            <a:avLst/>
          </a:prstGeom>
          <a:noFill/>
        </p:spPr>
        <p:txBody>
          <a:bodyPr wrap="square" rtlCol="0">
            <a:spAutoFit/>
          </a:bodyPr>
          <a:lstStyle/>
          <a:p>
            <a:r>
              <a:rPr lang="de-DE" sz="2000" b="1" dirty="0" smtClean="0"/>
              <a:t>Head-</a:t>
            </a:r>
            <a:r>
              <a:rPr lang="de-DE" sz="2000" b="1" dirty="0" err="1" smtClean="0"/>
              <a:t>related</a:t>
            </a:r>
            <a:r>
              <a:rPr lang="de-DE" sz="2000" b="1" dirty="0" smtClean="0"/>
              <a:t> </a:t>
            </a:r>
            <a:r>
              <a:rPr lang="de-DE" sz="2000" b="1" dirty="0" err="1" smtClean="0"/>
              <a:t>transfer</a:t>
            </a:r>
            <a:r>
              <a:rPr lang="de-DE" sz="2000" b="1" dirty="0" smtClean="0"/>
              <a:t> </a:t>
            </a:r>
            <a:r>
              <a:rPr lang="de-DE" sz="2000" b="1" dirty="0" err="1" smtClean="0"/>
              <a:t>function</a:t>
            </a:r>
            <a:r>
              <a:rPr lang="de-DE" sz="2000" b="1" dirty="0" smtClean="0"/>
              <a:t> (HRTF)</a:t>
            </a:r>
          </a:p>
          <a:p>
            <a:endParaRPr lang="de-DE" sz="2000" b="1" dirty="0"/>
          </a:p>
          <a:p>
            <a:r>
              <a:rPr lang="de-DE" sz="1600" dirty="0" smtClean="0"/>
              <a:t>Eine Reihe an Filtern zur Simulation der akustischen Veränderungen</a:t>
            </a:r>
          </a:p>
          <a:p>
            <a:r>
              <a:rPr lang="de-DE" sz="1600" dirty="0"/>
              <a:t>d</a:t>
            </a:r>
            <a:r>
              <a:rPr lang="de-DE" sz="1600" dirty="0" smtClean="0"/>
              <a:t>enen eine Tonquelle unterliegt während sie mit Kopf, Schultern und</a:t>
            </a:r>
          </a:p>
          <a:p>
            <a:r>
              <a:rPr lang="de-DE" sz="1600" dirty="0" smtClean="0"/>
              <a:t>Außenohren des Hörers interagiert</a:t>
            </a:r>
          </a:p>
          <a:p>
            <a:endParaRPr lang="de-DE" sz="1600" dirty="0"/>
          </a:p>
          <a:p>
            <a:r>
              <a:rPr lang="de-DE" sz="1600" dirty="0" smtClean="0"/>
              <a:t>Von Kopfhörern präsentierte Töne scheinen ihren Ursprung gewöhnlich</a:t>
            </a:r>
          </a:p>
          <a:p>
            <a:r>
              <a:rPr lang="de-DE" sz="1600" dirty="0" smtClean="0"/>
              <a:t>im Kopf zu haben.</a:t>
            </a:r>
            <a:endParaRPr lang="de-DE" sz="1600" dirty="0"/>
          </a:p>
          <a:p>
            <a:r>
              <a:rPr lang="de-DE" sz="1600" dirty="0" smtClean="0"/>
              <a:t>Durch Anwendung der HRTF können die Töne beliebig im virtuellen</a:t>
            </a:r>
          </a:p>
          <a:p>
            <a:r>
              <a:rPr lang="de-DE" sz="1600" dirty="0" smtClean="0"/>
              <a:t>Raum platziert werden.</a:t>
            </a:r>
          </a:p>
          <a:p>
            <a:endParaRPr lang="de-DE" sz="1600" dirty="0" smtClean="0"/>
          </a:p>
          <a:p>
            <a:r>
              <a:rPr lang="de-DE" sz="1600" b="1" dirty="0" smtClean="0"/>
              <a:t>Bestimmung der Schallrichtung:</a:t>
            </a:r>
          </a:p>
          <a:p>
            <a:pPr marL="285750" indent="-285750">
              <a:buFont typeface="Wingdings" panose="05000000000000000000" pitchFamily="2" charset="2"/>
              <a:buChar char="§"/>
            </a:pPr>
            <a:r>
              <a:rPr lang="de-DE" sz="1600" dirty="0" smtClean="0"/>
              <a:t>Laufzeit- und Pegeldifferenzen zwischen beiden Ohren geben die laterale Einfallsrichtung vor</a:t>
            </a:r>
          </a:p>
          <a:p>
            <a:pPr marL="285750" indent="-285750">
              <a:buFont typeface="Wingdings" panose="05000000000000000000" pitchFamily="2" charset="2"/>
              <a:buChar char="§"/>
            </a:pPr>
            <a:r>
              <a:rPr lang="de-DE" sz="1600" dirty="0" smtClean="0"/>
              <a:t>Resonanzen des Außenohrs prägen das Schallempfinden entsprechend des Einfallswinkels erlauben eine vertikale </a:t>
            </a:r>
          </a:p>
          <a:p>
            <a:r>
              <a:rPr lang="de-DE" sz="1600" dirty="0"/>
              <a:t> </a:t>
            </a:r>
            <a:r>
              <a:rPr lang="de-DE" sz="1600" dirty="0" smtClean="0"/>
              <a:t>     Lokalisation</a:t>
            </a:r>
          </a:p>
          <a:p>
            <a:pPr marL="285750" indent="-285750">
              <a:buFont typeface="Wingdings" panose="05000000000000000000" pitchFamily="2" charset="2"/>
              <a:buChar char="§"/>
            </a:pPr>
            <a:endParaRPr lang="de-DE" sz="1600" dirty="0" smtClean="0"/>
          </a:p>
          <a:p>
            <a:pPr marL="285750" indent="-285750">
              <a:buFont typeface="Wingdings" panose="05000000000000000000" pitchFamily="2" charset="2"/>
              <a:buChar char="§"/>
            </a:pPr>
            <a:endParaRPr lang="de-DE" sz="1600" dirty="0"/>
          </a:p>
          <a:p>
            <a:endParaRPr lang="de-DE" sz="1600" dirty="0" smtClean="0"/>
          </a:p>
        </p:txBody>
      </p:sp>
    </p:spTree>
    <p:extLst>
      <p:ext uri="{BB962C8B-B14F-4D97-AF65-F5344CB8AC3E}">
        <p14:creationId xmlns:p14="http://schemas.microsoft.com/office/powerpoint/2010/main" val="242196744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4</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3768" y="2230154"/>
            <a:ext cx="6372708" cy="3785652"/>
          </a:xfrm>
          <a:prstGeom prst="rect">
            <a:avLst/>
          </a:prstGeom>
          <a:noFill/>
        </p:spPr>
        <p:txBody>
          <a:bodyPr wrap="square" rtlCol="0">
            <a:spAutoFit/>
          </a:bodyPr>
          <a:lstStyle/>
          <a:p>
            <a:pPr algn="just"/>
            <a:r>
              <a:rPr lang="de-DE" sz="2000" b="1" dirty="0" smtClean="0"/>
              <a:t>Grundlagen zur </a:t>
            </a:r>
            <a:r>
              <a:rPr lang="de-DE" sz="2000" b="1" i="1" dirty="0" err="1" smtClean="0"/>
              <a:t>Unity</a:t>
            </a:r>
            <a:r>
              <a:rPr lang="de-DE" sz="2000" b="1" i="1" dirty="0" smtClean="0"/>
              <a:t> Engine:</a:t>
            </a:r>
          </a:p>
          <a:p>
            <a:pPr algn="just"/>
            <a:endParaRPr lang="de-DE" sz="2000" i="1" dirty="0" smtClean="0"/>
          </a:p>
          <a:p>
            <a:pPr marL="342900" indent="-342900" algn="just">
              <a:buFont typeface="Wingdings" panose="05000000000000000000" pitchFamily="2" charset="2"/>
              <a:buChar char="§"/>
            </a:pPr>
            <a:r>
              <a:rPr lang="de-DE" sz="2000" b="1" i="1" dirty="0" smtClean="0"/>
              <a:t>Szene:</a:t>
            </a:r>
            <a:r>
              <a:rPr lang="de-DE" sz="2000" i="1" dirty="0" smtClean="0"/>
              <a:t> </a:t>
            </a:r>
            <a:r>
              <a:rPr lang="de-DE" sz="2000" dirty="0" smtClean="0"/>
              <a:t>Umwelt in der sich der Nutzer befindet</a:t>
            </a:r>
          </a:p>
          <a:p>
            <a:pPr marL="342900" indent="-342900" algn="just">
              <a:buFont typeface="Wingdings" panose="05000000000000000000" pitchFamily="2" charset="2"/>
              <a:buChar char="§"/>
            </a:pPr>
            <a:r>
              <a:rPr lang="de-DE" sz="2000" b="1" i="1" dirty="0"/>
              <a:t>Game Objects:</a:t>
            </a:r>
            <a:r>
              <a:rPr lang="de-DE" sz="2000" b="1" dirty="0"/>
              <a:t> </a:t>
            </a:r>
            <a:r>
              <a:rPr lang="de-DE" sz="2000" dirty="0"/>
              <a:t>Grundsätzlich alle Bestandteile der VR</a:t>
            </a:r>
          </a:p>
          <a:p>
            <a:pPr algn="just"/>
            <a:r>
              <a:rPr lang="de-DE" sz="2000" i="1" dirty="0"/>
              <a:t>                   </a:t>
            </a:r>
            <a:r>
              <a:rPr lang="de-DE" sz="2000" i="1" dirty="0" smtClean="0"/>
              <a:t>              (</a:t>
            </a:r>
            <a:r>
              <a:rPr lang="de-DE" sz="2000" i="1" dirty="0"/>
              <a:t>z.B. Wände</a:t>
            </a:r>
            <a:r>
              <a:rPr lang="de-DE" sz="2000" i="1" dirty="0" smtClean="0"/>
              <a:t>). Besitzen </a:t>
            </a:r>
            <a:r>
              <a:rPr lang="de-DE" sz="2000" i="1" dirty="0"/>
              <a:t>im </a:t>
            </a:r>
            <a:r>
              <a:rPr lang="de-DE" sz="2000" i="1" dirty="0" smtClean="0"/>
              <a:t>Grundzustand 		 keine physikalischen Eigenschaften</a:t>
            </a:r>
          </a:p>
          <a:p>
            <a:pPr algn="just"/>
            <a:r>
              <a:rPr lang="de-DE" sz="2000" i="1" dirty="0" smtClean="0"/>
              <a:t>		 (z.B. Schallreflexion)</a:t>
            </a:r>
          </a:p>
          <a:p>
            <a:pPr marL="342900" indent="-342900" algn="just">
              <a:buFont typeface="Wingdings" panose="05000000000000000000" pitchFamily="2" charset="2"/>
              <a:buChar char="§"/>
            </a:pPr>
            <a:r>
              <a:rPr lang="de-DE" sz="2000" b="1" i="1" dirty="0" smtClean="0"/>
              <a:t>Audio Source: </a:t>
            </a:r>
            <a:r>
              <a:rPr lang="de-DE" sz="2000" dirty="0" smtClean="0"/>
              <a:t>virtueller Lautsprecher zur Wiedergabe 		  von </a:t>
            </a:r>
            <a:r>
              <a:rPr lang="de-DE" sz="2000" i="1" dirty="0" smtClean="0"/>
              <a:t>Sound Clips </a:t>
            </a:r>
            <a:r>
              <a:rPr lang="de-DE" sz="2000" dirty="0" smtClean="0"/>
              <a:t>innerhalb eines</a:t>
            </a:r>
          </a:p>
          <a:p>
            <a:pPr lvl="4" algn="just"/>
            <a:r>
              <a:rPr lang="de-DE" sz="2000" dirty="0" smtClean="0"/>
              <a:t>  bestimmten Radius um die Quelle</a:t>
            </a:r>
          </a:p>
          <a:p>
            <a:pPr marL="342900" indent="-342900" algn="just">
              <a:buFont typeface="Wingdings" panose="05000000000000000000" pitchFamily="2" charset="2"/>
              <a:buChar char="§"/>
            </a:pPr>
            <a:r>
              <a:rPr lang="de-DE" sz="2000" b="1" i="1" dirty="0" smtClean="0"/>
              <a:t>Audio </a:t>
            </a:r>
            <a:r>
              <a:rPr lang="de-DE" sz="2000" b="1" i="1" dirty="0" err="1" smtClean="0"/>
              <a:t>Listener</a:t>
            </a:r>
            <a:r>
              <a:rPr lang="de-DE" sz="2000" b="1" i="1" dirty="0" smtClean="0"/>
              <a:t>: </a:t>
            </a:r>
            <a:r>
              <a:rPr lang="de-DE" sz="2000" dirty="0" smtClean="0"/>
              <a:t>virtuelles Mikrofon</a:t>
            </a:r>
          </a:p>
          <a:p>
            <a:pPr algn="just"/>
            <a:r>
              <a:rPr lang="de-DE" sz="2000" i="1" dirty="0" smtClean="0"/>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57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5</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98423" y="1916832"/>
            <a:ext cx="3044427"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Hören:</a:t>
            </a:r>
            <a:r>
              <a:rPr lang="de-DE" sz="2000" dirty="0" smtClean="0"/>
              <a:t> </a:t>
            </a:r>
          </a:p>
          <a:p>
            <a:pPr algn="just"/>
            <a:r>
              <a:rPr lang="de-DE" sz="2000" dirty="0" smtClean="0"/>
              <a:t> wird möglich durch die</a:t>
            </a:r>
          </a:p>
          <a:p>
            <a:pPr algn="just"/>
            <a:r>
              <a:rPr lang="de-DE" sz="2000" dirty="0" smtClean="0"/>
              <a:t> Wechselwirkung</a:t>
            </a:r>
          </a:p>
          <a:p>
            <a:pPr algn="just"/>
            <a:r>
              <a:rPr lang="de-DE" sz="2000" dirty="0" smtClean="0"/>
              <a:t> zwischen </a:t>
            </a:r>
            <a:r>
              <a:rPr lang="de-DE" sz="2000" i="1" dirty="0" smtClean="0"/>
              <a:t>Audio Source</a:t>
            </a:r>
          </a:p>
          <a:p>
            <a:pPr algn="just"/>
            <a:r>
              <a:rPr lang="de-DE" sz="2000" dirty="0" smtClean="0"/>
              <a:t> und</a:t>
            </a:r>
            <a:r>
              <a:rPr lang="de-DE" sz="2000" i="1" dirty="0" smtClean="0"/>
              <a:t> Audio </a:t>
            </a:r>
            <a:r>
              <a:rPr lang="de-DE" sz="2000" i="1" dirty="0" err="1" smtClean="0"/>
              <a:t>Listener</a:t>
            </a:r>
            <a:endParaRPr lang="de-DE" sz="2000" i="1" dirty="0" smtClean="0"/>
          </a:p>
          <a:p>
            <a:pPr algn="just"/>
            <a:r>
              <a:rPr lang="de-DE" sz="2000" dirty="0" smtClean="0"/>
              <a:t> innerhalb der </a:t>
            </a:r>
            <a:r>
              <a:rPr lang="de-DE" sz="2000" i="1" dirty="0" err="1" smtClean="0"/>
              <a:t>Unity</a:t>
            </a:r>
            <a:r>
              <a:rPr lang="de-DE" sz="2000" i="1" dirty="0" smtClean="0"/>
              <a:t> Engine</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t="40394" r="2947" b="8319"/>
          <a:stretch/>
        </p:blipFill>
        <p:spPr>
          <a:xfrm>
            <a:off x="5544157" y="1742972"/>
            <a:ext cx="3421638" cy="4021354"/>
          </a:xfrm>
          <a:prstGeom prst="rect">
            <a:avLst/>
          </a:prstGeom>
        </p:spPr>
      </p:pic>
      <p:sp>
        <p:nvSpPr>
          <p:cNvPr id="4" name="Textfeld 3"/>
          <p:cNvSpPr txBox="1"/>
          <p:nvPr/>
        </p:nvSpPr>
        <p:spPr>
          <a:xfrm>
            <a:off x="5443526" y="5788958"/>
            <a:ext cx="3357137" cy="461665"/>
          </a:xfrm>
          <a:prstGeom prst="rect">
            <a:avLst/>
          </a:prstGeom>
          <a:noFill/>
        </p:spPr>
        <p:txBody>
          <a:bodyPr wrap="none" rtlCol="0">
            <a:spAutoFit/>
          </a:bodyPr>
          <a:lstStyle/>
          <a:p>
            <a:r>
              <a:rPr lang="de-DE" sz="1200" dirty="0" smtClean="0"/>
              <a:t>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23534316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6</a:t>
            </a:fld>
            <a:endParaRPr lang="en-US" sz="1200" dirty="0">
              <a:latin typeface="+mj-lt"/>
            </a:endParaRPr>
          </a:p>
        </p:txBody>
      </p:sp>
      <p:sp>
        <p:nvSpPr>
          <p:cNvPr id="18" name="TextBox 10"/>
          <p:cNvSpPr txBox="1"/>
          <p:nvPr/>
        </p:nvSpPr>
        <p:spPr>
          <a:xfrm>
            <a:off x="2483768" y="1261209"/>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98068" y="1556792"/>
            <a:ext cx="3046040" cy="5324535"/>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smtClean="0"/>
              <a:t>Räumliches Hören:</a:t>
            </a:r>
          </a:p>
          <a:p>
            <a:pPr algn="just"/>
            <a:r>
              <a:rPr lang="de-DE" sz="2000" dirty="0" smtClean="0"/>
              <a:t>möglich durch </a:t>
            </a:r>
            <a:r>
              <a:rPr lang="de-DE" sz="2000" i="1" dirty="0" smtClean="0"/>
              <a:t>Audio</a:t>
            </a:r>
          </a:p>
          <a:p>
            <a:pPr algn="just"/>
            <a:r>
              <a:rPr lang="de-DE" sz="2000" i="1" dirty="0" err="1" smtClean="0"/>
              <a:t>spatializer</a:t>
            </a:r>
            <a:r>
              <a:rPr lang="de-DE" sz="2000" i="1" dirty="0" smtClean="0"/>
              <a:t> </a:t>
            </a:r>
            <a:r>
              <a:rPr lang="de-DE" sz="2000" i="1" dirty="0" err="1" smtClean="0"/>
              <a:t>plugin</a:t>
            </a:r>
            <a:r>
              <a:rPr lang="de-DE" sz="2000" i="1" dirty="0" smtClean="0"/>
              <a:t> </a:t>
            </a:r>
            <a:r>
              <a:rPr lang="de-DE" sz="2000" dirty="0" smtClean="0"/>
              <a:t>und</a:t>
            </a:r>
          </a:p>
          <a:p>
            <a:pPr algn="just"/>
            <a:r>
              <a:rPr lang="de-DE" sz="2000" dirty="0" smtClean="0"/>
              <a:t>implementieren der</a:t>
            </a:r>
          </a:p>
          <a:p>
            <a:pPr algn="just"/>
            <a:r>
              <a:rPr lang="de-DE" sz="2000" i="1" dirty="0" smtClean="0"/>
              <a:t>Microsoft HRTF</a:t>
            </a:r>
            <a:endParaRPr lang="de-DE" sz="2000" i="1" dirty="0"/>
          </a:p>
          <a:p>
            <a:pPr marL="342900" indent="-342900" algn="just">
              <a:buFont typeface="Wingdings" panose="05000000000000000000" pitchFamily="2" charset="2"/>
              <a:buChar char="§"/>
            </a:pPr>
            <a:r>
              <a:rPr lang="de-DE" sz="2000" b="1" i="1" dirty="0" err="1" smtClean="0"/>
              <a:t>Spatial</a:t>
            </a:r>
            <a:r>
              <a:rPr lang="de-DE" sz="2000" b="1" i="1" dirty="0" smtClean="0"/>
              <a:t> </a:t>
            </a:r>
            <a:r>
              <a:rPr lang="de-DE" sz="2000" b="1" i="1" dirty="0" err="1" smtClean="0"/>
              <a:t>Blend</a:t>
            </a:r>
            <a:r>
              <a:rPr lang="de-DE" sz="2000" b="1" i="1" dirty="0" smtClean="0"/>
              <a:t>:</a:t>
            </a:r>
          </a:p>
          <a:p>
            <a:pPr algn="just"/>
            <a:r>
              <a:rPr lang="de-DE" sz="2000" dirty="0"/>
              <a:t>b</a:t>
            </a:r>
            <a:r>
              <a:rPr lang="de-DE" sz="2000" dirty="0" smtClean="0"/>
              <a:t>estimmt wie stark</a:t>
            </a:r>
          </a:p>
          <a:p>
            <a:pPr algn="just"/>
            <a:r>
              <a:rPr lang="de-DE" sz="2000" dirty="0" smtClean="0"/>
              <a:t>eine </a:t>
            </a:r>
            <a:r>
              <a:rPr lang="de-DE" sz="2000" i="1" dirty="0" smtClean="0"/>
              <a:t>Audio Source </a:t>
            </a:r>
            <a:r>
              <a:rPr lang="de-DE" sz="2000" dirty="0" smtClean="0"/>
              <a:t>von</a:t>
            </a:r>
            <a:endParaRPr lang="de-DE" sz="2000" dirty="0" smtClean="0"/>
          </a:p>
          <a:p>
            <a:pPr algn="just"/>
            <a:r>
              <a:rPr lang="de-DE" sz="2000" dirty="0" smtClean="0"/>
              <a:t>3D </a:t>
            </a:r>
            <a:r>
              <a:rPr lang="de-DE" sz="2000" dirty="0" smtClean="0"/>
              <a:t>Engine beeinflusst </a:t>
            </a:r>
          </a:p>
          <a:p>
            <a:pPr algn="just"/>
            <a:r>
              <a:rPr lang="de-DE" sz="2000" dirty="0" smtClean="0"/>
              <a:t>wird.</a:t>
            </a:r>
            <a:endParaRPr lang="de-DE" sz="2000" dirty="0" smtClean="0"/>
          </a:p>
          <a:p>
            <a:pPr marL="342900" indent="-342900" algn="just">
              <a:buFont typeface="Wingdings" panose="05000000000000000000" pitchFamily="2" charset="2"/>
              <a:buChar char="§"/>
            </a:pPr>
            <a:r>
              <a:rPr lang="de-DE" sz="2000" b="1" i="1" dirty="0" smtClean="0"/>
              <a:t>3D Quelle:</a:t>
            </a:r>
          </a:p>
          <a:p>
            <a:pPr algn="just"/>
            <a:r>
              <a:rPr lang="de-DE" sz="2000" dirty="0" smtClean="0"/>
              <a:t>Ausgabe unterliegt</a:t>
            </a:r>
          </a:p>
          <a:p>
            <a:pPr algn="just"/>
            <a:r>
              <a:rPr lang="de-DE" sz="2000" dirty="0"/>
              <a:t>r</a:t>
            </a:r>
            <a:r>
              <a:rPr lang="de-DE" sz="2000" dirty="0" smtClean="0"/>
              <a:t>äumlicher Positionierung</a:t>
            </a:r>
          </a:p>
          <a:p>
            <a:pPr algn="just"/>
            <a:r>
              <a:rPr lang="de-DE" sz="2000" dirty="0"/>
              <a:t>u</a:t>
            </a:r>
            <a:r>
              <a:rPr lang="de-DE" sz="2000" dirty="0" smtClean="0"/>
              <a:t>nd Ausbreitung</a:t>
            </a:r>
          </a:p>
          <a:p>
            <a:pPr algn="just"/>
            <a:r>
              <a:rPr lang="de-DE" sz="2000" dirty="0" smtClean="0"/>
              <a:t> </a:t>
            </a:r>
          </a:p>
          <a:p>
            <a:pPr algn="just"/>
            <a:endParaRPr lang="de-DE" sz="2000" dirty="0" smtClean="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r="2718" b="59606"/>
          <a:stretch/>
        </p:blipFill>
        <p:spPr>
          <a:xfrm>
            <a:off x="5243537" y="1340768"/>
            <a:ext cx="3568236" cy="2882086"/>
          </a:xfrm>
          <a:prstGeom prst="rect">
            <a:avLst/>
          </a:prstGeom>
        </p:spPr>
      </p:pic>
      <p:sp>
        <p:nvSpPr>
          <p:cNvPr id="14" name="Textfeld 13"/>
          <p:cNvSpPr txBox="1"/>
          <p:nvPr/>
        </p:nvSpPr>
        <p:spPr>
          <a:xfrm>
            <a:off x="5184068" y="4293096"/>
            <a:ext cx="3357137" cy="461665"/>
          </a:xfrm>
          <a:prstGeom prst="rect">
            <a:avLst/>
          </a:prstGeom>
          <a:noFill/>
        </p:spPr>
        <p:txBody>
          <a:bodyPr wrap="none" rtlCol="0">
            <a:spAutoFit/>
          </a:bodyPr>
          <a:lstStyle/>
          <a:p>
            <a:r>
              <a:rPr lang="de-DE" sz="1200" dirty="0" smtClean="0"/>
              <a:t>Ausschnitt des Inspektors zur Konfiguration einer </a:t>
            </a:r>
          </a:p>
          <a:p>
            <a:r>
              <a:rPr lang="de-DE" sz="1200" dirty="0" smtClean="0"/>
              <a:t>Audio Source</a:t>
            </a:r>
            <a:endParaRPr lang="de-DE" sz="1200" dirty="0"/>
          </a:p>
        </p:txBody>
      </p:sp>
    </p:spTree>
    <p:extLst>
      <p:ext uri="{BB962C8B-B14F-4D97-AF65-F5344CB8AC3E}">
        <p14:creationId xmlns:p14="http://schemas.microsoft.com/office/powerpoint/2010/main" val="12548391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84" y="2024844"/>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3108543"/>
          </a:xfrm>
          <a:prstGeom prst="rect">
            <a:avLst/>
          </a:prstGeom>
          <a:noFill/>
        </p:spPr>
        <p:txBody>
          <a:bodyPr wrap="square" rtlCol="0">
            <a:spAutoFit/>
          </a:bodyPr>
          <a:lstStyle/>
          <a:p>
            <a:pPr marL="252000" indent="-252000">
              <a:buFont typeface="Wingdings" pitchFamily="2" charset="2"/>
              <a:buChar char="§"/>
            </a:pPr>
            <a:r>
              <a:rPr lang="de-DE" sz="1400" dirty="0" smtClean="0">
                <a:solidFill>
                  <a:schemeClr val="bg1"/>
                </a:solidFill>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latin typeface="+mj-lt"/>
              </a:rPr>
              <a:t>VR Setup</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Zusammenfassung und 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7</a:t>
            </a:fld>
            <a:endParaRPr lang="en-US" sz="1200" dirty="0">
              <a:latin typeface="+mj-lt"/>
            </a:endParaRPr>
          </a:p>
        </p:txBody>
      </p:sp>
      <p:sp>
        <p:nvSpPr>
          <p:cNvPr id="18" name="TextBox 10"/>
          <p:cNvSpPr txBox="1"/>
          <p:nvPr/>
        </p:nvSpPr>
        <p:spPr>
          <a:xfrm>
            <a:off x="2483768" y="1627034"/>
            <a:ext cx="6372708" cy="1015663"/>
          </a:xfrm>
          <a:prstGeom prst="rect">
            <a:avLst/>
          </a:prstGeom>
          <a:noFill/>
        </p:spPr>
        <p:txBody>
          <a:bodyPr wrap="square" rtlCol="0">
            <a:spAutoFit/>
          </a:bodyPr>
          <a:lstStyle/>
          <a:p>
            <a:r>
              <a:rPr lang="de-DE" sz="2000" b="1" dirty="0" smtClean="0">
                <a:latin typeface="+mj-lt"/>
              </a:rPr>
              <a:t>Einleitung</a:t>
            </a:r>
          </a:p>
          <a:p>
            <a:endParaRPr lang="de-DE" sz="2000" dirty="0">
              <a:latin typeface="+mj-lt"/>
            </a:endParaRPr>
          </a:p>
          <a:p>
            <a:pPr algn="just"/>
            <a:r>
              <a:rPr lang="de-DE" sz="2000" dirty="0" smtClean="0">
                <a:latin typeface="+mj-lt"/>
              </a:rPr>
              <a:t> </a:t>
            </a:r>
          </a:p>
        </p:txBody>
      </p:sp>
      <p:sp>
        <p:nvSpPr>
          <p:cNvPr id="21" name="TextBox 10"/>
          <p:cNvSpPr txBox="1"/>
          <p:nvPr/>
        </p:nvSpPr>
        <p:spPr>
          <a:xfrm>
            <a:off x="2486382" y="2230154"/>
            <a:ext cx="6372708" cy="2246769"/>
          </a:xfrm>
          <a:prstGeom prst="rect">
            <a:avLst/>
          </a:prstGeom>
          <a:noFill/>
        </p:spPr>
        <p:txBody>
          <a:bodyPr wrap="square" rtlCol="0">
            <a:spAutoFit/>
          </a:bodyPr>
          <a:lstStyle/>
          <a:p>
            <a:pPr algn="just"/>
            <a:endParaRPr lang="de-DE" sz="2000" dirty="0" smtClean="0"/>
          </a:p>
          <a:p>
            <a:pPr marL="342900" indent="-342900" algn="just">
              <a:buFont typeface="Wingdings" panose="05000000000000000000" pitchFamily="2" charset="2"/>
              <a:buChar char="§"/>
            </a:pPr>
            <a:r>
              <a:rPr lang="de-DE" sz="2000" b="1" i="1" dirty="0" err="1" smtClean="0"/>
              <a:t>Room</a:t>
            </a:r>
            <a:r>
              <a:rPr lang="de-DE" sz="2000" b="1" i="1" dirty="0" smtClean="0"/>
              <a:t> </a:t>
            </a:r>
            <a:r>
              <a:rPr lang="de-DE" sz="2000" b="1" i="1" dirty="0" smtClean="0"/>
              <a:t>Size:</a:t>
            </a:r>
            <a:r>
              <a:rPr lang="de-DE" sz="2000" dirty="0" smtClean="0"/>
              <a:t> bietet eine zusätzliche Einstellmöglichkeit</a:t>
            </a:r>
          </a:p>
          <a:p>
            <a:pPr algn="just"/>
            <a:r>
              <a:rPr lang="de-DE" sz="2000" dirty="0" smtClean="0"/>
              <a:t>                  innerhalb der </a:t>
            </a:r>
            <a:r>
              <a:rPr lang="de-DE" sz="2000" dirty="0" err="1" smtClean="0"/>
              <a:t>Unity</a:t>
            </a:r>
            <a:r>
              <a:rPr lang="de-DE" sz="2000" dirty="0"/>
              <a:t> </a:t>
            </a:r>
            <a:r>
              <a:rPr lang="de-DE" sz="2000" dirty="0" smtClean="0"/>
              <a:t>Umgebung. Simuliert den</a:t>
            </a:r>
          </a:p>
          <a:p>
            <a:pPr algn="just"/>
            <a:r>
              <a:rPr lang="de-DE" sz="2000" dirty="0" smtClean="0"/>
              <a:t>                  Einfluss durch in der Realität auftretende,</a:t>
            </a:r>
          </a:p>
          <a:p>
            <a:pPr algn="just"/>
            <a:r>
              <a:rPr lang="de-DE" sz="2000" dirty="0" smtClean="0"/>
              <a:t>                  raumabhängige Reflexionen entsprechend der</a:t>
            </a:r>
          </a:p>
          <a:p>
            <a:pPr algn="just"/>
            <a:r>
              <a:rPr lang="de-DE" sz="2000" dirty="0"/>
              <a:t>	</a:t>
            </a:r>
            <a:r>
              <a:rPr lang="de-DE" sz="2000" dirty="0" smtClean="0"/>
              <a:t>  Raumgröße.</a:t>
            </a:r>
          </a:p>
          <a:p>
            <a:pPr algn="just"/>
            <a:endParaRPr lang="de-DE" sz="2000" dirty="0"/>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1227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0" y="243160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solidFill>
                  <a:schemeClr val="bg1"/>
                </a:solidFill>
                <a:latin typeface="+mj-lt"/>
              </a:rPr>
              <a:t>VR Setup</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8</a:t>
            </a:fld>
            <a:endParaRPr lang="en-US" sz="1200" dirty="0">
              <a:latin typeface="+mj-lt"/>
            </a:endParaRPr>
          </a:p>
        </p:txBody>
      </p:sp>
      <p:sp>
        <p:nvSpPr>
          <p:cNvPr id="18" name="TextBox 10"/>
          <p:cNvSpPr txBox="1"/>
          <p:nvPr/>
        </p:nvSpPr>
        <p:spPr>
          <a:xfrm>
            <a:off x="2483768" y="1627034"/>
            <a:ext cx="6372708" cy="5632311"/>
          </a:xfrm>
          <a:prstGeom prst="rect">
            <a:avLst/>
          </a:prstGeom>
          <a:noFill/>
        </p:spPr>
        <p:txBody>
          <a:bodyPr wrap="square" rtlCol="0">
            <a:spAutoFit/>
          </a:bodyPr>
          <a:lstStyle/>
          <a:p>
            <a:r>
              <a:rPr lang="de-DE" sz="2000" b="1" dirty="0" smtClean="0">
                <a:latin typeface="+mj-lt"/>
              </a:rPr>
              <a:t>VR Setup</a:t>
            </a:r>
          </a:p>
          <a:p>
            <a:endParaRPr lang="de-DE" sz="2000" dirty="0">
              <a:latin typeface="+mj-lt"/>
            </a:endParaRPr>
          </a:p>
          <a:p>
            <a:pPr marL="342900" indent="-342900" algn="just">
              <a:buFont typeface="Wingdings" pitchFamily="2" charset="2"/>
              <a:buChar char="§"/>
            </a:pPr>
            <a:r>
              <a:rPr lang="de-DE" sz="2000" dirty="0" smtClean="0">
                <a:latin typeface="+mj-lt"/>
              </a:rPr>
              <a:t>Virtueller Raum, Würfel mit 3 Meter Kantenlänge,</a:t>
            </a:r>
          </a:p>
          <a:p>
            <a:pPr algn="just"/>
            <a:r>
              <a:rPr lang="de-DE" sz="2000" dirty="0" smtClean="0">
                <a:latin typeface="+mj-lt"/>
              </a:rPr>
              <a:t>      </a:t>
            </a:r>
            <a:r>
              <a:rPr lang="de-DE" sz="2000" dirty="0">
                <a:latin typeface="+mj-lt"/>
              </a:rPr>
              <a:t>v</a:t>
            </a:r>
            <a:r>
              <a:rPr lang="de-DE" sz="2000" dirty="0" smtClean="0">
                <a:latin typeface="+mj-lt"/>
              </a:rPr>
              <a:t>ollständig schalldurchlässig und reflexionslos</a:t>
            </a:r>
          </a:p>
          <a:p>
            <a:pPr marL="342900" indent="-342900" algn="just">
              <a:buFont typeface="Wingdings" pitchFamily="2" charset="2"/>
              <a:buChar char="§"/>
            </a:pPr>
            <a:r>
              <a:rPr lang="de-DE" sz="2000" dirty="0" smtClean="0">
                <a:latin typeface="+mj-lt"/>
              </a:rPr>
              <a:t>Markierung der Probandenposition im Mittelpunkt</a:t>
            </a:r>
          </a:p>
          <a:p>
            <a:pPr algn="just"/>
            <a:r>
              <a:rPr lang="de-DE" sz="2000" dirty="0">
                <a:latin typeface="+mj-lt"/>
              </a:rPr>
              <a:t> </a:t>
            </a:r>
            <a:r>
              <a:rPr lang="de-DE" sz="2000" dirty="0" smtClean="0">
                <a:latin typeface="+mj-lt"/>
              </a:rPr>
              <a:t>     des Raumes</a:t>
            </a:r>
          </a:p>
          <a:p>
            <a:pPr marL="342900" indent="-342900" algn="just">
              <a:buFont typeface="Wingdings" pitchFamily="2" charset="2"/>
              <a:buChar char="§"/>
            </a:pPr>
            <a:r>
              <a:rPr lang="de-DE" sz="2000" dirty="0" smtClean="0">
                <a:latin typeface="+mj-lt"/>
              </a:rPr>
              <a:t>Vier virtuelle Lautsprecher im Radius von 2 Metern </a:t>
            </a:r>
          </a:p>
          <a:p>
            <a:pPr algn="just"/>
            <a:r>
              <a:rPr lang="de-DE" sz="2000" dirty="0" smtClean="0">
                <a:latin typeface="+mj-lt"/>
              </a:rPr>
              <a:t>      um den Mittelpunkt mit einem Abstand von 1,2 Metern</a:t>
            </a:r>
          </a:p>
          <a:p>
            <a:pPr algn="just"/>
            <a:r>
              <a:rPr lang="de-DE" sz="2000" dirty="0">
                <a:latin typeface="+mj-lt"/>
              </a:rPr>
              <a:t> </a:t>
            </a:r>
            <a:r>
              <a:rPr lang="de-DE" sz="2000" dirty="0" smtClean="0">
                <a:latin typeface="+mj-lt"/>
              </a:rPr>
              <a:t>     zum Boden</a:t>
            </a:r>
          </a:p>
          <a:p>
            <a:pPr marL="342900" indent="-342900" algn="just">
              <a:buFont typeface="Wingdings" panose="05000000000000000000" pitchFamily="2" charset="2"/>
              <a:buChar char="§"/>
            </a:pPr>
            <a:r>
              <a:rPr lang="de-DE" sz="2000" dirty="0" smtClean="0">
                <a:latin typeface="+mj-lt"/>
              </a:rPr>
              <a:t>Links lateral (-90°)</a:t>
            </a:r>
          </a:p>
          <a:p>
            <a:pPr algn="just"/>
            <a:r>
              <a:rPr lang="de-DE" sz="2000" dirty="0" smtClean="0">
                <a:latin typeface="+mj-lt"/>
              </a:rPr>
              <a:t>      Links frontal (-30°)</a:t>
            </a:r>
          </a:p>
          <a:p>
            <a:pPr algn="just"/>
            <a:r>
              <a:rPr lang="de-DE" sz="2000" dirty="0" smtClean="0">
                <a:latin typeface="+mj-lt"/>
              </a:rPr>
              <a:t>      Rechts frontal (+30°)</a:t>
            </a:r>
          </a:p>
          <a:p>
            <a:pPr algn="just"/>
            <a:r>
              <a:rPr lang="de-DE" sz="2000" dirty="0">
                <a:latin typeface="+mj-lt"/>
              </a:rPr>
              <a:t> </a:t>
            </a:r>
            <a:r>
              <a:rPr lang="de-DE" sz="2000" dirty="0" smtClean="0">
                <a:latin typeface="+mj-lt"/>
              </a:rPr>
              <a:t>     Rechts lateral (+90°)</a:t>
            </a:r>
            <a:endParaRPr lang="de-DE" sz="2000" dirty="0">
              <a:latin typeface="+mj-lt"/>
            </a:endParaRPr>
          </a:p>
          <a:p>
            <a:pPr marL="342900" indent="-342900" algn="just">
              <a:buFont typeface="Wingdings" panose="05000000000000000000" pitchFamily="2" charset="2"/>
              <a:buChar char="§"/>
            </a:pPr>
            <a:r>
              <a:rPr lang="de-DE" sz="2000" dirty="0" smtClean="0">
                <a:latin typeface="+mj-lt"/>
              </a:rPr>
              <a:t>Auf 0° befindet sich auf Augenhöhe ein grüner </a:t>
            </a:r>
          </a:p>
          <a:p>
            <a:pPr algn="just"/>
            <a:r>
              <a:rPr lang="de-DE" sz="2000" dirty="0">
                <a:latin typeface="+mj-lt"/>
              </a:rPr>
              <a:t> </a:t>
            </a:r>
            <a:r>
              <a:rPr lang="de-DE" sz="2000" dirty="0" smtClean="0">
                <a:latin typeface="+mj-lt"/>
              </a:rPr>
              <a:t>     Pfeil zur Richtungsangabe</a:t>
            </a:r>
          </a:p>
          <a:p>
            <a:pPr algn="just"/>
            <a:r>
              <a:rPr lang="de-DE" sz="2000" dirty="0">
                <a:latin typeface="+mj-lt"/>
              </a:rPr>
              <a:t> </a:t>
            </a:r>
            <a:r>
              <a:rPr lang="de-DE" sz="2000" dirty="0" smtClean="0">
                <a:latin typeface="+mj-lt"/>
              </a:rPr>
              <a:t>     </a:t>
            </a:r>
          </a:p>
          <a:p>
            <a:pPr algn="just"/>
            <a:endParaRPr lang="de-DE" sz="2000" dirty="0" smtClean="0">
              <a:latin typeface="+mj-lt"/>
            </a:endParaRPr>
          </a:p>
          <a:p>
            <a:pPr algn="just"/>
            <a:r>
              <a:rPr lang="de-DE" sz="2000" dirty="0" smtClean="0">
                <a:latin typeface="+mj-lt"/>
              </a:rPr>
              <a:t>	   </a:t>
            </a:r>
          </a:p>
        </p:txBody>
      </p:sp>
      <p:pic>
        <p:nvPicPr>
          <p:cNvPr id="23"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00838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uel Kohl\Documents\Studium\Masterstudium BMT\SNN-Unit\Headline 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22" y="541185"/>
            <a:ext cx="6910177" cy="4755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3" y="0"/>
            <a:ext cx="223610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0" y="2431602"/>
            <a:ext cx="2236106" cy="745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698" y="6561348"/>
            <a:ext cx="1944216" cy="276999"/>
          </a:xfrm>
          <a:prstGeom prst="rect">
            <a:avLst/>
          </a:prstGeom>
          <a:noFill/>
        </p:spPr>
        <p:txBody>
          <a:bodyPr wrap="square" rtlCol="0">
            <a:spAutoFit/>
          </a:bodyPr>
          <a:lstStyle/>
          <a:p>
            <a:pPr algn="ctr"/>
            <a:fld id="{C7802092-4E43-4E19-9D69-7F4FE07C0985}" type="datetime1">
              <a:rPr lang="de-DE" sz="1200" smtClean="0">
                <a:latin typeface="+mj-lt"/>
              </a:rPr>
              <a:t>20.11.2017</a:t>
            </a:fld>
            <a:endParaRPr lang="en-US" sz="1200" dirty="0">
              <a:latin typeface="+mj-lt"/>
            </a:endParaRPr>
          </a:p>
        </p:txBody>
      </p:sp>
      <p:sp>
        <p:nvSpPr>
          <p:cNvPr id="3" name="TextBox 2"/>
          <p:cNvSpPr txBox="1"/>
          <p:nvPr/>
        </p:nvSpPr>
        <p:spPr>
          <a:xfrm>
            <a:off x="215516" y="2230154"/>
            <a:ext cx="1890210" cy="2677656"/>
          </a:xfrm>
          <a:prstGeom prst="rect">
            <a:avLst/>
          </a:prstGeom>
          <a:noFill/>
        </p:spPr>
        <p:txBody>
          <a:bodyPr wrap="square" rtlCol="0">
            <a:spAutoFit/>
          </a:bodyPr>
          <a:lstStyle/>
          <a:p>
            <a:pPr marL="252000" indent="-252000">
              <a:buFont typeface="Wingdings" pitchFamily="2" charset="2"/>
              <a:buChar char="§"/>
            </a:pPr>
            <a:r>
              <a:rPr lang="de-DE" sz="1400" dirty="0" smtClean="0">
                <a:latin typeface="+mj-lt"/>
              </a:rPr>
              <a:t>Einleitung</a:t>
            </a:r>
          </a:p>
          <a:p>
            <a:pPr marL="252000" indent="-252000">
              <a:buFont typeface="Wingdings" pitchFamily="2" charset="2"/>
              <a:buChar char="§"/>
            </a:pPr>
            <a:endParaRPr lang="de-DE" sz="1400" dirty="0">
              <a:solidFill>
                <a:schemeClr val="bg1"/>
              </a:solidFill>
              <a:latin typeface="+mj-lt"/>
            </a:endParaRPr>
          </a:p>
          <a:p>
            <a:pPr marL="252000" indent="-252000">
              <a:buFont typeface="Wingdings" pitchFamily="2" charset="2"/>
              <a:buChar char="§"/>
            </a:pPr>
            <a:r>
              <a:rPr lang="de-DE" sz="1400" dirty="0" smtClean="0">
                <a:solidFill>
                  <a:schemeClr val="bg1"/>
                </a:solidFill>
                <a:latin typeface="+mj-lt"/>
              </a:rPr>
              <a:t>VR Setup</a:t>
            </a:r>
            <a:endParaRPr lang="de-DE" sz="1400" dirty="0">
              <a:solidFill>
                <a:schemeClr val="bg1"/>
              </a:solidFill>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Konfiguration und Möglichkeiten</a:t>
            </a:r>
            <a:endParaRPr lang="de-DE" sz="1400" dirty="0">
              <a:latin typeface="+mj-lt"/>
            </a:endParaRP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Limitationen</a:t>
            </a:r>
          </a:p>
          <a:p>
            <a:endParaRPr lang="de-DE" sz="1400" dirty="0">
              <a:latin typeface="+mj-lt"/>
            </a:endParaRPr>
          </a:p>
          <a:p>
            <a:pPr marL="252000" indent="-252000">
              <a:buFont typeface="Wingdings" pitchFamily="2" charset="2"/>
              <a:buChar char="§"/>
            </a:pPr>
            <a:r>
              <a:rPr lang="de-DE" sz="1400" dirty="0" smtClean="0">
                <a:latin typeface="+mj-lt"/>
              </a:rPr>
              <a:t>Zukünftige Arbeit</a:t>
            </a:r>
          </a:p>
          <a:p>
            <a:pPr marL="252000" indent="-252000">
              <a:buFont typeface="Wingdings" pitchFamily="2" charset="2"/>
              <a:buChar char="§"/>
            </a:pPr>
            <a:endParaRPr lang="de-DE" sz="1400" dirty="0">
              <a:latin typeface="+mj-lt"/>
            </a:endParaRPr>
          </a:p>
          <a:p>
            <a:pPr marL="252000" indent="-252000">
              <a:buFont typeface="Wingdings" pitchFamily="2" charset="2"/>
              <a:buChar char="§"/>
            </a:pPr>
            <a:r>
              <a:rPr lang="de-DE" sz="1400" dirty="0" smtClean="0">
                <a:latin typeface="+mj-lt"/>
              </a:rPr>
              <a:t>Referenzen</a:t>
            </a:r>
            <a:endParaRPr lang="de-DE" sz="1400" dirty="0">
              <a:latin typeface="+mj-lt"/>
            </a:endParaRPr>
          </a:p>
        </p:txBody>
      </p:sp>
      <p:sp>
        <p:nvSpPr>
          <p:cNvPr id="12" name="TextBox 7"/>
          <p:cNvSpPr txBox="1"/>
          <p:nvPr/>
        </p:nvSpPr>
        <p:spPr>
          <a:xfrm>
            <a:off x="2375756" y="6561346"/>
            <a:ext cx="6588732" cy="276999"/>
          </a:xfrm>
          <a:prstGeom prst="rect">
            <a:avLst/>
          </a:prstGeom>
          <a:noFill/>
        </p:spPr>
        <p:txBody>
          <a:bodyPr wrap="square" rtlCol="0">
            <a:spAutoFit/>
          </a:bodyPr>
          <a:lstStyle/>
          <a:p>
            <a:pPr algn="ctr"/>
            <a:r>
              <a:rPr lang="en-US" sz="1200" dirty="0" smtClean="0"/>
              <a:t>Dominik </a:t>
            </a:r>
            <a:r>
              <a:rPr lang="en-US" sz="1200" dirty="0" err="1" smtClean="0"/>
              <a:t>Limbach</a:t>
            </a:r>
            <a:endParaRPr lang="en-US" sz="1200" dirty="0"/>
          </a:p>
        </p:txBody>
      </p:sp>
      <p:sp>
        <p:nvSpPr>
          <p:cNvPr id="15" name="TextBox 9"/>
          <p:cNvSpPr txBox="1"/>
          <p:nvPr/>
        </p:nvSpPr>
        <p:spPr>
          <a:xfrm>
            <a:off x="2375756" y="246130"/>
            <a:ext cx="6588732" cy="338554"/>
          </a:xfrm>
          <a:prstGeom prst="rect">
            <a:avLst/>
          </a:prstGeom>
          <a:noFill/>
        </p:spPr>
        <p:txBody>
          <a:bodyPr wrap="square" rtlCol="0">
            <a:spAutoFit/>
          </a:bodyPr>
          <a:lstStyle/>
          <a:p>
            <a:pPr algn="ctr"/>
            <a:r>
              <a:rPr lang="de-DE" sz="1600" dirty="0" smtClean="0"/>
              <a:t>VR </a:t>
            </a:r>
            <a:r>
              <a:rPr lang="de-DE" sz="1600" dirty="0" err="1" smtClean="0"/>
              <a:t>Freifeld</a:t>
            </a:r>
            <a:endParaRPr lang="de-DE" sz="1600" dirty="0" smtClean="0"/>
          </a:p>
        </p:txBody>
      </p:sp>
      <p:sp>
        <p:nvSpPr>
          <p:cNvPr id="13" name="TextBox 8"/>
          <p:cNvSpPr txBox="1"/>
          <p:nvPr/>
        </p:nvSpPr>
        <p:spPr>
          <a:xfrm>
            <a:off x="8171486" y="6581001"/>
            <a:ext cx="684990" cy="276999"/>
          </a:xfrm>
          <a:prstGeom prst="rect">
            <a:avLst/>
          </a:prstGeom>
          <a:noFill/>
        </p:spPr>
        <p:txBody>
          <a:bodyPr wrap="square" rtlCol="0">
            <a:spAutoFit/>
          </a:bodyPr>
          <a:lstStyle/>
          <a:p>
            <a:pPr algn="r"/>
            <a:fld id="{CDB4A2A5-F484-412B-BD54-24FAE11DA875}" type="slidenum">
              <a:rPr lang="de-DE" sz="1200" smtClean="0">
                <a:latin typeface="+mj-lt"/>
              </a:rPr>
              <a:pPr algn="r"/>
              <a:t>9</a:t>
            </a:fld>
            <a:endParaRPr lang="en-US" sz="1200" dirty="0">
              <a:latin typeface="+mj-lt"/>
            </a:endParaRPr>
          </a:p>
        </p:txBody>
      </p:sp>
      <p:pic>
        <p:nvPicPr>
          <p:cNvPr id="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3528" y="260648"/>
            <a:ext cx="1481818" cy="1340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2565141" y="5678668"/>
            <a:ext cx="3335721" cy="738664"/>
          </a:xfrm>
          <a:prstGeom prst="rect">
            <a:avLst/>
          </a:prstGeom>
          <a:noFill/>
        </p:spPr>
        <p:txBody>
          <a:bodyPr wrap="none" rtlCol="0">
            <a:spAutoFit/>
          </a:bodyPr>
          <a:lstStyle/>
          <a:p>
            <a:pPr marL="342900" indent="-342900">
              <a:buFont typeface="+mj-lt"/>
              <a:buAutoNum type="arabicParenBoth"/>
            </a:pPr>
            <a:r>
              <a:rPr lang="de-DE" sz="1400" dirty="0" smtClean="0"/>
              <a:t>Kopfposition des sitzenden Probanden</a:t>
            </a:r>
          </a:p>
          <a:p>
            <a:pPr marL="342900" indent="-342900">
              <a:buFont typeface="+mj-lt"/>
              <a:buAutoNum type="arabicParenBoth"/>
            </a:pPr>
            <a:r>
              <a:rPr lang="de-DE" sz="1400" dirty="0" smtClean="0"/>
              <a:t>Richtungsindikator</a:t>
            </a:r>
          </a:p>
          <a:p>
            <a:r>
              <a:rPr lang="de-DE" sz="1400" dirty="0" smtClean="0"/>
              <a:t> </a:t>
            </a:r>
            <a:endParaRPr lang="de-DE" sz="1400" dirty="0"/>
          </a:p>
        </p:txBody>
      </p:sp>
      <p:sp>
        <p:nvSpPr>
          <p:cNvPr id="6" name="Textfeld 5"/>
          <p:cNvSpPr txBox="1"/>
          <p:nvPr/>
        </p:nvSpPr>
        <p:spPr>
          <a:xfrm>
            <a:off x="2537870" y="1268760"/>
            <a:ext cx="798488" cy="400110"/>
          </a:xfrm>
          <a:prstGeom prst="rect">
            <a:avLst/>
          </a:prstGeom>
          <a:noFill/>
        </p:spPr>
        <p:txBody>
          <a:bodyPr wrap="none" rtlCol="0">
            <a:spAutoFit/>
          </a:bodyPr>
          <a:lstStyle/>
          <a:p>
            <a:r>
              <a:rPr lang="de-DE" sz="2000" b="1" dirty="0" smtClean="0"/>
              <a:t>Setup</a:t>
            </a:r>
            <a:endParaRPr lang="de-DE" sz="2000" b="1"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4012" y="1620164"/>
            <a:ext cx="6252463" cy="3903001"/>
          </a:xfrm>
          <a:prstGeom prst="rect">
            <a:avLst/>
          </a:prstGeom>
        </p:spPr>
      </p:pic>
      <p:sp>
        <p:nvSpPr>
          <p:cNvPr id="8" name="Textfeld 7"/>
          <p:cNvSpPr txBox="1"/>
          <p:nvPr/>
        </p:nvSpPr>
        <p:spPr>
          <a:xfrm>
            <a:off x="5293376" y="4165339"/>
            <a:ext cx="276038" cy="307777"/>
          </a:xfrm>
          <a:prstGeom prst="rect">
            <a:avLst/>
          </a:prstGeom>
          <a:noFill/>
        </p:spPr>
        <p:txBody>
          <a:bodyPr wrap="none" rtlCol="0">
            <a:spAutoFit/>
          </a:bodyPr>
          <a:lstStyle/>
          <a:p>
            <a:r>
              <a:rPr lang="de-DE" sz="1400" b="1" dirty="0"/>
              <a:t>1</a:t>
            </a:r>
          </a:p>
        </p:txBody>
      </p:sp>
      <p:sp>
        <p:nvSpPr>
          <p:cNvPr id="10" name="Textfeld 9"/>
          <p:cNvSpPr txBox="1"/>
          <p:nvPr/>
        </p:nvSpPr>
        <p:spPr>
          <a:xfrm>
            <a:off x="5222843" y="3415093"/>
            <a:ext cx="276038" cy="307777"/>
          </a:xfrm>
          <a:prstGeom prst="rect">
            <a:avLst/>
          </a:prstGeom>
          <a:noFill/>
        </p:spPr>
        <p:txBody>
          <a:bodyPr wrap="none" rtlCol="0">
            <a:spAutoFit/>
          </a:bodyPr>
          <a:lstStyle/>
          <a:p>
            <a:r>
              <a:rPr lang="de-DE" sz="1400" b="1" dirty="0" smtClean="0"/>
              <a:t>2</a:t>
            </a:r>
            <a:endParaRPr lang="de-DE" sz="1400" b="1" dirty="0"/>
          </a:p>
        </p:txBody>
      </p:sp>
      <p:cxnSp>
        <p:nvCxnSpPr>
          <p:cNvPr id="14" name="Gerade Verbindung mit Pfeil 13"/>
          <p:cNvCxnSpPr>
            <a:stCxn id="8" idx="3"/>
          </p:cNvCxnSpPr>
          <p:nvPr/>
        </p:nvCxnSpPr>
        <p:spPr>
          <a:xfrm flipV="1">
            <a:off x="5569414" y="4135027"/>
            <a:ext cx="150013" cy="184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10" idx="3"/>
          </p:cNvCxnSpPr>
          <p:nvPr/>
        </p:nvCxnSpPr>
        <p:spPr>
          <a:xfrm>
            <a:off x="5498881" y="3568982"/>
            <a:ext cx="171241" cy="782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9434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1678</Words>
  <Application>Microsoft Office PowerPoint</Application>
  <PresentationFormat>Bildschirmpräsentation (4:3)</PresentationFormat>
  <Paragraphs>481</Paragraphs>
  <Slides>16</Slides>
  <Notes>13</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Kohl</dc:creator>
  <cp:lastModifiedBy>Dominik</cp:lastModifiedBy>
  <cp:revision>355</cp:revision>
  <cp:lastPrinted>2011-11-21T14:56:06Z</cp:lastPrinted>
  <dcterms:created xsi:type="dcterms:W3CDTF">2011-11-02T18:36:29Z</dcterms:created>
  <dcterms:modified xsi:type="dcterms:W3CDTF">2017-11-20T20:21:26Z</dcterms:modified>
</cp:coreProperties>
</file>