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6" r:id="rId2"/>
    <p:sldId id="342" r:id="rId3"/>
    <p:sldId id="345" r:id="rId4"/>
    <p:sldId id="346" r:id="rId5"/>
    <p:sldId id="290" r:id="rId6"/>
    <p:sldId id="335" r:id="rId7"/>
    <p:sldId id="341" r:id="rId8"/>
    <p:sldId id="336" r:id="rId9"/>
    <p:sldId id="343" r:id="rId10"/>
    <p:sldId id="344" r:id="rId11"/>
    <p:sldId id="337" r:id="rId12"/>
    <p:sldId id="339" r:id="rId13"/>
    <p:sldId id="338" r:id="rId14"/>
    <p:sldId id="333"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0656" autoAdjust="0"/>
  </p:normalViewPr>
  <p:slideViewPr>
    <p:cSldViewPr>
      <p:cViewPr>
        <p:scale>
          <a:sx n="118" d="100"/>
          <a:sy n="118" d="100"/>
        </p:scale>
        <p:origin x="-1434" y="7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9E5730D-2E73-4F6E-AC4F-02B34FF65D79}" type="datetimeFigureOut">
              <a:rPr lang="en-US" smtClean="0"/>
              <a:t>11/20/2017</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80AE3C-EB26-4475-8A72-2419B8B0F041}" type="slidenum">
              <a:rPr lang="en-US" smtClean="0"/>
              <a:t>‹Nr.›</a:t>
            </a:fld>
            <a:endParaRPr lang="en-US"/>
          </a:p>
        </p:txBody>
      </p:sp>
    </p:spTree>
    <p:extLst>
      <p:ext uri="{BB962C8B-B14F-4D97-AF65-F5344CB8AC3E}">
        <p14:creationId xmlns:p14="http://schemas.microsoft.com/office/powerpoint/2010/main" val="333832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Parallax" TargetMode="External"/><Relationship Id="rId3" Type="http://schemas.openxmlformats.org/officeDocument/2006/relationships/hyperlink" Target="https://en.wikipedia.org/wiki/Interaural_time_difference" TargetMode="External"/><Relationship Id="rId7" Type="http://schemas.openxmlformats.org/officeDocument/2006/relationships/hyperlink" Target="https://en.wikipedia.org/wiki/Pinna_(anatom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ead_shadow" TargetMode="External"/><Relationship Id="rId5" Type="http://schemas.openxmlformats.org/officeDocument/2006/relationships/hyperlink" Target="https://en.wikipedia.org/wiki/Group_delay_and_phase_delay" TargetMode="External"/><Relationship Id="rId4" Type="http://schemas.openxmlformats.org/officeDocument/2006/relationships/hyperlink" Target="https://en.wikipedia.org/wiki/Phase_delay"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Prior_probability" TargetMode="External"/><Relationship Id="rId3" Type="http://schemas.openxmlformats.org/officeDocument/2006/relationships/hyperlink" Target="https://en.wikipedia.org/wiki/Interaural_time_difference" TargetMode="External"/><Relationship Id="rId7" Type="http://schemas.openxmlformats.org/officeDocument/2006/relationships/hyperlink" Target="https://en.wikipedia.org/wiki/Phase_(wave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Amplitude" TargetMode="External"/><Relationship Id="rId5" Type="http://schemas.openxmlformats.org/officeDocument/2006/relationships/hyperlink" Target="https://en.wikipedia.org/wiki/Slant_height" TargetMode="External"/><Relationship Id="rId4" Type="http://schemas.openxmlformats.org/officeDocument/2006/relationships/hyperlink" Target="https://en.wikipedia.org/wiki/Con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Audio</a:t>
            </a:r>
            <a:r>
              <a:rPr lang="de-DE" baseline="0" dirty="0" smtClean="0"/>
              <a:t> Source:  beliebige Anzahl , modifizierbar</a:t>
            </a:r>
          </a:p>
          <a:p>
            <a:r>
              <a:rPr lang="de-DE" baseline="0" dirty="0" smtClean="0"/>
              <a:t>Audio </a:t>
            </a:r>
            <a:r>
              <a:rPr lang="de-DE" baseline="0" dirty="0" err="1" smtClean="0"/>
              <a:t>Listener</a:t>
            </a:r>
            <a:r>
              <a:rPr lang="de-DE" baseline="0" dirty="0" smtClean="0"/>
              <a:t>: Nur ein </a:t>
            </a:r>
            <a:r>
              <a:rPr lang="de-DE" baseline="0" dirty="0" err="1" smtClean="0"/>
              <a:t>Listener</a:t>
            </a:r>
            <a:r>
              <a:rPr lang="de-DE" baseline="0" dirty="0" smtClean="0"/>
              <a:t> pro Szene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Doppler</a:t>
            </a:r>
            <a:r>
              <a:rPr lang="de-DE" baseline="0" dirty="0" smtClean="0"/>
              <a:t> Effekt, </a:t>
            </a:r>
            <a:r>
              <a:rPr lang="de-DE" baseline="0" dirty="0" err="1" smtClean="0"/>
              <a:t>räuml</a:t>
            </a:r>
            <a:r>
              <a:rPr lang="de-DE" baseline="0" dirty="0" smtClean="0"/>
              <a:t>. Ausbreitung</a:t>
            </a:r>
            <a:r>
              <a:rPr lang="de-DE" dirty="0" smtClean="0"/>
              <a:t> und Lautstärke</a:t>
            </a:r>
            <a:r>
              <a:rPr lang="de-DE" baseline="0" dirty="0" smtClean="0"/>
              <a:t>abfall bestimmen je nach Position des Audio </a:t>
            </a:r>
            <a:r>
              <a:rPr lang="de-DE" baseline="0" dirty="0" err="1" smtClean="0"/>
              <a:t>Listeners</a:t>
            </a:r>
            <a:r>
              <a:rPr lang="de-DE" baseline="0" dirty="0" smtClean="0"/>
              <a:t> innerhalb der Reichweite einer Audio Source wie der </a:t>
            </a:r>
            <a:r>
              <a:rPr lang="de-DE" baseline="0" dirty="0" err="1" smtClean="0"/>
              <a:t>Listener</a:t>
            </a:r>
            <a:r>
              <a:rPr lang="de-DE" baseline="0" dirty="0" smtClean="0"/>
              <a:t> den Sound wahrnimmt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3</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Spatialize</a:t>
            </a:r>
            <a:r>
              <a:rPr lang="de-DE" dirty="0" smtClean="0"/>
              <a:t> </a:t>
            </a:r>
            <a:r>
              <a:rPr lang="de-DE" dirty="0" err="1" smtClean="0"/>
              <a:t>enables</a:t>
            </a:r>
            <a:r>
              <a:rPr lang="de-DE" dirty="0" smtClean="0"/>
              <a:t> </a:t>
            </a:r>
            <a:r>
              <a:rPr lang="de-DE" dirty="0" err="1" smtClean="0"/>
              <a:t>or</a:t>
            </a:r>
            <a:r>
              <a:rPr lang="de-DE" baseline="0" dirty="0" smtClean="0"/>
              <a:t> </a:t>
            </a:r>
            <a:r>
              <a:rPr lang="de-DE" baseline="0" dirty="0" err="1" smtClean="0"/>
              <a:t>disables</a:t>
            </a:r>
            <a:r>
              <a:rPr lang="de-DE" baseline="0" dirty="0" smtClean="0"/>
              <a:t> </a:t>
            </a:r>
            <a:r>
              <a:rPr lang="de-DE" baseline="0" dirty="0" err="1" smtClean="0"/>
              <a:t>custom</a:t>
            </a:r>
            <a:r>
              <a:rPr lang="de-DE" baseline="0" dirty="0" smtClean="0"/>
              <a:t> </a:t>
            </a:r>
            <a:r>
              <a:rPr lang="de-DE" baseline="0" dirty="0" err="1" smtClean="0"/>
              <a:t>spatialization</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audio</a:t>
            </a:r>
            <a:r>
              <a:rPr lang="de-DE" baseline="0" dirty="0" smtClean="0"/>
              <a:t> </a:t>
            </a:r>
            <a:r>
              <a:rPr lang="de-DE" baseline="0" dirty="0" err="1" smtClean="0"/>
              <a:t>source</a:t>
            </a:r>
            <a:endParaRPr lang="de-DE" baseline="0" dirty="0" smtClean="0"/>
          </a:p>
          <a:p>
            <a:endParaRPr lang="de-DE" dirty="0" smtClean="0"/>
          </a:p>
          <a:p>
            <a:r>
              <a:rPr lang="de-DE" dirty="0" smtClean="0"/>
              <a:t>Zu</a:t>
            </a:r>
            <a:r>
              <a:rPr lang="de-DE" baseline="0" dirty="0" smtClean="0"/>
              <a:t> 3D Quelle:</a:t>
            </a:r>
          </a:p>
          <a:p>
            <a:r>
              <a:rPr lang="de-DE" baseline="0" dirty="0" smtClean="0"/>
              <a:t>Räumliche Positionierung (</a:t>
            </a:r>
            <a:r>
              <a:rPr lang="de-DE" baseline="0" dirty="0" err="1" smtClean="0"/>
              <a:t>spatial</a:t>
            </a:r>
            <a:r>
              <a:rPr lang="de-DE" baseline="0" dirty="0" smtClean="0"/>
              <a:t> </a:t>
            </a:r>
            <a:r>
              <a:rPr lang="de-DE" baseline="0" dirty="0" err="1" smtClean="0"/>
              <a:t>positioning</a:t>
            </a:r>
            <a:r>
              <a:rPr lang="de-DE" baseline="0" dirty="0" smtClean="0"/>
              <a:t>) bestimmt den Einfluss von HRTF</a:t>
            </a:r>
          </a:p>
          <a:p>
            <a:r>
              <a:rPr lang="de-DE" baseline="0" dirty="0" smtClean="0"/>
              <a:t>Räumliche Ausbreitung (</a:t>
            </a:r>
            <a:r>
              <a:rPr lang="de-DE" baseline="0" dirty="0" err="1" smtClean="0"/>
              <a:t>spread</a:t>
            </a:r>
            <a:r>
              <a:rPr lang="de-DE" baseline="0" dirty="0" smtClean="0"/>
              <a:t>) wie sich der ausgegebene Sound innerhalb des Einflussfeldes der Audio Quelle verteilt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4</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Room Size </a:t>
            </a:r>
          </a:p>
          <a:p>
            <a:r>
              <a:rPr lang="en-US" dirty="0" smtClean="0"/>
              <a:t>The size of room that is being simulated by Spatial Sound. The approximate sizes of the rooms are; small (an office to a small conference room), medium (a large conference room) and large (an auditorium). You can also specify a room size of none to simulate an outdoor environment. The default room size is small.</a:t>
            </a:r>
          </a:p>
          <a:p>
            <a:endParaRPr lang="de-DE" dirty="0" smtClean="0"/>
          </a:p>
          <a:p>
            <a:endParaRPr lang="de-DE" dirty="0" smtClean="0"/>
          </a:p>
          <a:p>
            <a:endParaRPr lang="de-DE" dirty="0" smtClean="0"/>
          </a:p>
          <a:p>
            <a:r>
              <a:rPr lang="de-DE" dirty="0" smtClean="0"/>
              <a:t>HRTF</a:t>
            </a:r>
          </a:p>
          <a:p>
            <a:endParaRPr lang="de-DE" dirty="0" smtClean="0"/>
          </a:p>
          <a:p>
            <a:r>
              <a:rPr lang="de-DE" dirty="0" smtClean="0"/>
              <a:t>Lateral Location ITD </a:t>
            </a:r>
            <a:r>
              <a:rPr lang="de-DE" dirty="0" err="1" smtClean="0"/>
              <a:t>and</a:t>
            </a:r>
            <a:r>
              <a:rPr lang="de-DE" baseline="0" dirty="0" smtClean="0"/>
              <a:t> IID:</a:t>
            </a:r>
          </a:p>
          <a:p>
            <a:endParaRPr lang="de-DE" dirty="0" smtClean="0"/>
          </a:p>
          <a:p>
            <a:r>
              <a:rPr lang="en-US" dirty="0" err="1" smtClean="0">
                <a:hlinkClick r:id="rId3" tooltip="Interaural time difference"/>
              </a:rPr>
              <a:t>Interaural</a:t>
            </a:r>
            <a:r>
              <a:rPr lang="en-US" dirty="0" smtClean="0">
                <a:hlinkClick r:id="rId3" tooltip="Interaural time difference"/>
              </a:rPr>
              <a:t> Time Difference</a:t>
            </a:r>
            <a:r>
              <a:rPr lang="en-US" dirty="0" smtClean="0"/>
              <a:t> (ITD) Sound from the right side reaches the right ear earlier than the left ear. The auditory system evaluates </a:t>
            </a:r>
            <a:r>
              <a:rPr lang="en-US" dirty="0" err="1" smtClean="0"/>
              <a:t>interaural</a:t>
            </a:r>
            <a:r>
              <a:rPr lang="en-US" dirty="0" smtClean="0"/>
              <a:t> time differences from: (a) </a:t>
            </a:r>
            <a:r>
              <a:rPr lang="en-US" dirty="0" smtClean="0">
                <a:hlinkClick r:id="rId4" tooltip="Phase delay"/>
              </a:rPr>
              <a:t>Phase delays</a:t>
            </a:r>
            <a:r>
              <a:rPr lang="en-US" dirty="0" smtClean="0"/>
              <a:t> at low frequencies and (b) </a:t>
            </a:r>
            <a:r>
              <a:rPr lang="en-US" dirty="0" smtClean="0">
                <a:hlinkClick r:id="rId5" tooltip="Group delay and phase delay"/>
              </a:rPr>
              <a:t>group delays</a:t>
            </a:r>
            <a:r>
              <a:rPr lang="en-US" dirty="0" smtClean="0"/>
              <a:t> at high frequencies.</a:t>
            </a:r>
          </a:p>
          <a:p>
            <a:r>
              <a:rPr lang="en-US" dirty="0" err="1" smtClean="0"/>
              <a:t>Interaural</a:t>
            </a:r>
            <a:r>
              <a:rPr lang="en-US" dirty="0" smtClean="0"/>
              <a:t> Intensity Difference (IID) or </a:t>
            </a:r>
            <a:r>
              <a:rPr lang="en-US" dirty="0" err="1" smtClean="0"/>
              <a:t>Interaural</a:t>
            </a:r>
            <a:r>
              <a:rPr lang="en-US" dirty="0" smtClean="0"/>
              <a:t> Level Difference (ILD) Sound from the right side has a higher level at the right ear than at the left ear, because the </a:t>
            </a:r>
            <a:r>
              <a:rPr lang="en-US" dirty="0" smtClean="0">
                <a:hlinkClick r:id="rId6" tooltip="Head shadow"/>
              </a:rPr>
              <a:t>head shadows</a:t>
            </a:r>
            <a:r>
              <a:rPr lang="en-US" dirty="0" smtClean="0"/>
              <a:t> the left ear. These level differences are highly frequency dependent and they increase with increasing frequency.</a:t>
            </a:r>
          </a:p>
          <a:p>
            <a:r>
              <a:rPr lang="en-US" dirty="0" smtClean="0"/>
              <a:t>For frequencies below 1000 Hz, mainly ITDs are evaluated (</a:t>
            </a:r>
            <a:r>
              <a:rPr lang="en-US" dirty="0" smtClean="0">
                <a:hlinkClick r:id="rId4" tooltip="Phase delay"/>
              </a:rPr>
              <a:t>phase delays</a:t>
            </a:r>
            <a:r>
              <a:rPr lang="en-US" dirty="0" smtClean="0"/>
              <a:t>), for frequencies above 1500 Hz mainly IIDs are evaluated. Between 1000 Hz and 1500 Hz there is a transition zone, where both mechanisms play a role.</a:t>
            </a:r>
          </a:p>
          <a:p>
            <a:r>
              <a:rPr lang="en-US" dirty="0" smtClean="0"/>
              <a:t>Localization accuracy is 1 degree for sources in front of the listener and 15 degrees for sources to the sides. Humans can discern </a:t>
            </a:r>
            <a:r>
              <a:rPr lang="en-US" dirty="0" err="1" smtClean="0"/>
              <a:t>interaural</a:t>
            </a:r>
            <a:r>
              <a:rPr lang="en-US" dirty="0" smtClean="0"/>
              <a:t> time differences of 10 microseconds or less</a:t>
            </a:r>
          </a:p>
          <a:p>
            <a:endParaRPr lang="en-US" dirty="0" smtClean="0"/>
          </a:p>
          <a:p>
            <a:r>
              <a:rPr lang="en-US" dirty="0" smtClean="0"/>
              <a:t>Vertical:</a:t>
            </a:r>
          </a:p>
          <a:p>
            <a:endParaRPr lang="en-US" dirty="0" smtClean="0"/>
          </a:p>
          <a:p>
            <a:endParaRPr lang="en-US" dirty="0" smtClean="0"/>
          </a:p>
          <a:p>
            <a:r>
              <a:rPr lang="en-US" dirty="0" smtClean="0"/>
              <a:t>Range:</a:t>
            </a:r>
          </a:p>
          <a:p>
            <a:r>
              <a:rPr lang="en-US" dirty="0" smtClean="0"/>
              <a:t>The human auditory system has only limited possibilities to determine the distance of a sound source. In the close-up-range there are some indications for distance determination, such as extreme level differences (e.g. when whispering into one ear) or specific </a:t>
            </a:r>
            <a:r>
              <a:rPr lang="en-US" dirty="0" smtClean="0">
                <a:hlinkClick r:id="rId7" tooltip="Pinna (anatomy)"/>
              </a:rPr>
              <a:t>pinna</a:t>
            </a:r>
            <a:r>
              <a:rPr lang="en-US" dirty="0" smtClean="0"/>
              <a:t> (the visible part of the ear) resonances in the close-up range.</a:t>
            </a:r>
          </a:p>
          <a:p>
            <a:r>
              <a:rPr lang="en-US" dirty="0" smtClean="0"/>
              <a:t>The auditory system uses these clues to estimate the distance to a sound source:</a:t>
            </a:r>
          </a:p>
          <a:p>
            <a:r>
              <a:rPr lang="en-US" dirty="0" smtClean="0"/>
              <a:t>Direct/ Reflection ratio: In enclosed rooms, two types of sound are arriving at a listener: The direct sound arrives at the listener's ears without being reflected at a wall. Reflected sound has been reflected at least one time at a wall before arriving at the listener. The ratio between direct sound and reflected sound can give an indication about the distance of the sound source.</a:t>
            </a:r>
          </a:p>
          <a:p>
            <a:r>
              <a:rPr lang="en-US" dirty="0" smtClean="0"/>
              <a:t>Loudness: Distant sound sources have a lower loudness than close ones. This aspect can be evaluated especially for well-known sound sources.</a:t>
            </a:r>
          </a:p>
          <a:p>
            <a:r>
              <a:rPr lang="en-US" dirty="0" smtClean="0"/>
              <a:t>Sound spectrum : High frequencies are more quickly damped by the air than low frequencies. Therefore, a distant sound source sounds more muffled than a close one, because the high frequencies are attenuated. For sound with a known spectrum (e.g. speech) the distance can be estimated roughly with the help of the perceived sound.</a:t>
            </a:r>
          </a:p>
          <a:p>
            <a:r>
              <a:rPr lang="en-US" dirty="0" smtClean="0"/>
              <a:t>ITDG: The Initial Time Delay Gap describes the time difference between arrival of the direct wave and first strong reflection at the listener. Nearby sources create a relatively large ITDG, with the first reflections having a longer path to take, possibly many times longer. When the source is far away, the direct and the reflected sound waves have similar path lengths.</a:t>
            </a:r>
          </a:p>
          <a:p>
            <a:r>
              <a:rPr lang="en-US" dirty="0" smtClean="0"/>
              <a:t>Movement: Similar to the visual system there is also the phenomenon of motion </a:t>
            </a:r>
            <a:r>
              <a:rPr lang="en-US" dirty="0" smtClean="0">
                <a:hlinkClick r:id="rId8" tooltip="Parallax"/>
              </a:rPr>
              <a:t>parallax</a:t>
            </a:r>
            <a:r>
              <a:rPr lang="en-US" dirty="0" smtClean="0"/>
              <a:t> in acoustical perception. For a moving listener nearby sound sources are passing faster than distant sound sources.</a:t>
            </a:r>
          </a:p>
          <a:p>
            <a:r>
              <a:rPr lang="en-US" dirty="0" smtClean="0"/>
              <a:t>Level Difference: Very close sound sources cause a different level between the ears.</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5</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The cone of confusion</a:t>
            </a:r>
          </a:p>
          <a:p>
            <a:r>
              <a:rPr lang="en-US" dirty="0" smtClean="0"/>
              <a:t>Most mammals are adept at resolving the location of a sound source using </a:t>
            </a:r>
            <a:r>
              <a:rPr lang="en-US" dirty="0" err="1" smtClean="0">
                <a:hlinkClick r:id="rId3" tooltip="Interaural time difference"/>
              </a:rPr>
              <a:t>interaural</a:t>
            </a:r>
            <a:r>
              <a:rPr lang="en-US" dirty="0" smtClean="0">
                <a:hlinkClick r:id="rId3" tooltip="Interaural time difference"/>
              </a:rPr>
              <a:t> time differences</a:t>
            </a:r>
            <a:r>
              <a:rPr lang="en-US" dirty="0" smtClean="0"/>
              <a:t> and </a:t>
            </a:r>
            <a:r>
              <a:rPr lang="en-US" dirty="0" err="1" smtClean="0"/>
              <a:t>interaural</a:t>
            </a:r>
            <a:r>
              <a:rPr lang="en-US" dirty="0" smtClean="0"/>
              <a:t> level differences. However, no such time or level differences exist for sounds originating along the circumference of circular conical slices, where the </a:t>
            </a:r>
            <a:r>
              <a:rPr lang="en-US" dirty="0" smtClean="0">
                <a:hlinkClick r:id="rId4" tooltip="Cone"/>
              </a:rPr>
              <a:t>cone</a:t>
            </a:r>
            <a:r>
              <a:rPr lang="en-US" dirty="0" smtClean="0"/>
              <a:t>'s axis lies along the line between the two ears.</a:t>
            </a:r>
          </a:p>
          <a:p>
            <a:r>
              <a:rPr lang="en-US" dirty="0" smtClean="0"/>
              <a:t>Consequently, sound waves originating at any point along a given circumference </a:t>
            </a:r>
            <a:r>
              <a:rPr lang="en-US" dirty="0" smtClean="0">
                <a:hlinkClick r:id="rId5" tooltip="Slant height"/>
              </a:rPr>
              <a:t>slant height</a:t>
            </a:r>
            <a:r>
              <a:rPr lang="en-US" dirty="0" smtClean="0"/>
              <a:t> will have ambiguous perceptual coordinates. That is to say, the listener will be incapable of determining whether the sound originated from the back, front, top, bottom or anywhere else along the circumference at the base of a cone at any given distance from the ear. Of course, the importance of these ambiguities are vanishingly small for sound sources very close to or very far away from the subject, but it is these intermediate distances that are most important in terms of fitness.</a:t>
            </a:r>
          </a:p>
          <a:p>
            <a:r>
              <a:rPr lang="en-US" dirty="0" smtClean="0"/>
              <a:t>These ambiguities can be removed by tilting the head, which can introduce a shift in both the </a:t>
            </a:r>
            <a:r>
              <a:rPr lang="en-US" dirty="0" smtClean="0">
                <a:hlinkClick r:id="rId6" tooltip="Amplitude"/>
              </a:rPr>
              <a:t>amplitude</a:t>
            </a:r>
            <a:r>
              <a:rPr lang="en-US" dirty="0" smtClean="0"/>
              <a:t> and </a:t>
            </a:r>
            <a:r>
              <a:rPr lang="en-US" dirty="0" smtClean="0">
                <a:hlinkClick r:id="rId7" tooltip="Phase (waves)"/>
              </a:rPr>
              <a:t>phase</a:t>
            </a:r>
            <a:r>
              <a:rPr lang="en-US" dirty="0" smtClean="0"/>
              <a:t> of sound waves arriving at each ear. This translates the vertical orientation of the </a:t>
            </a:r>
            <a:r>
              <a:rPr lang="en-US" dirty="0" err="1" smtClean="0"/>
              <a:t>interaural</a:t>
            </a:r>
            <a:r>
              <a:rPr lang="en-US" dirty="0" smtClean="0"/>
              <a:t> axis horizontally, thereby leveraging the mechanism of localization on the horizontal plane. Moreover, even with no alternation in the angle of the </a:t>
            </a:r>
            <a:r>
              <a:rPr lang="en-US" dirty="0" err="1" smtClean="0"/>
              <a:t>interaural</a:t>
            </a:r>
            <a:r>
              <a:rPr lang="en-US" dirty="0" smtClean="0"/>
              <a:t> axis (i.e. without tilting one's head) the hearing system can capitalize on interference patterns generated by pinnae, the torso, and even the temporary re-purposing of a hand as extension of the pinna (e.g., cupping one's hand around the ear).</a:t>
            </a:r>
          </a:p>
          <a:p>
            <a:r>
              <a:rPr lang="en-US" dirty="0" smtClean="0"/>
              <a:t>As with other sensory stimuli, perceptual disambiguation is also accomplished through integration of multiple sensory inputs, especially visual cues. Having localized a sound within the circumference of a circle at some perceived distance, visual cues serve to fix the location of the sound. Moreover, </a:t>
            </a:r>
            <a:r>
              <a:rPr lang="en-US" dirty="0" smtClean="0">
                <a:hlinkClick r:id="rId8" tooltip="Prior probability"/>
              </a:rPr>
              <a:t>prior knowledge</a:t>
            </a:r>
            <a:r>
              <a:rPr lang="en-US" dirty="0" smtClean="0"/>
              <a:t> of the location of the sound generating agent will assist in resolving its current location.</a:t>
            </a:r>
          </a:p>
          <a:p>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6</a:t>
            </a:fld>
            <a:endParaRPr lang="en-US"/>
          </a:p>
        </p:txBody>
      </p:sp>
    </p:spTree>
    <p:extLst>
      <p:ext uri="{BB962C8B-B14F-4D97-AF65-F5344CB8AC3E}">
        <p14:creationId xmlns:p14="http://schemas.microsoft.com/office/powerpoint/2010/main" val="654400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wahrheitsgemäß</a:t>
            </a:r>
            <a:r>
              <a:rPr lang="de-DE" baseline="0" dirty="0" smtClean="0"/>
              <a:t> oder nicht)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8</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wahrheitsgemäß</a:t>
            </a:r>
            <a:r>
              <a:rPr lang="de-DE" baseline="0" dirty="0" smtClean="0"/>
              <a:t> oder nicht)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9</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Anwendung</a:t>
            </a:r>
            <a:r>
              <a:rPr lang="de-DE" baseline="0" dirty="0" smtClean="0"/>
              <a:t> verschiedener Filter möglich (HP,LP)</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10</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a:t>
            </a:r>
            <a:r>
              <a:rPr lang="de-DE" baseline="0" dirty="0" smtClean="0"/>
              <a:t> 1. sobald der Proband in der Lage ist seine Auswahl innerhalb der VR zu treffen kann bzw. muss auch ein Möglichkeit zur Speicherung der Antworten implementiert werden</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12</a:t>
            </a:fld>
            <a:endParaRPr lang="en-US"/>
          </a:p>
        </p:txBody>
      </p:sp>
    </p:spTree>
    <p:extLst>
      <p:ext uri="{BB962C8B-B14F-4D97-AF65-F5344CB8AC3E}">
        <p14:creationId xmlns:p14="http://schemas.microsoft.com/office/powerpoint/2010/main" val="301657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3547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73873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79804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9487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6642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7684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7095E-47DE-4BFC-B2F0-E5BBB5117B7F}"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1769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7095E-47DE-4BFC-B2F0-E5BBB5117B7F}"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200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095E-47DE-4BFC-B2F0-E5BBB5117B7F}"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9767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150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803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095E-47DE-4BFC-B2F0-E5BBB5117B7F}" type="datetimeFigureOut">
              <a:rPr lang="en-US" smtClean="0"/>
              <a:t>11/20/2017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65AB-CAF7-43D3-9054-501BE3D7750D}" type="slidenum">
              <a:rPr lang="en-US" smtClean="0"/>
              <a:t>‹Nr.›</a:t>
            </a:fld>
            <a:endParaRPr lang="en-US"/>
          </a:p>
        </p:txBody>
      </p:sp>
    </p:spTree>
    <p:extLst>
      <p:ext uri="{BB962C8B-B14F-4D97-AF65-F5344CB8AC3E}">
        <p14:creationId xmlns:p14="http://schemas.microsoft.com/office/powerpoint/2010/main" val="30067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11" name="TextBox 6"/>
          <p:cNvSpPr txBox="1"/>
          <p:nvPr/>
        </p:nvSpPr>
        <p:spPr>
          <a:xfrm>
            <a:off x="2373019" y="4928126"/>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VR </a:t>
            </a:r>
            <a:r>
              <a:rPr lang="en-US" sz="2800" dirty="0" err="1" smtClean="0">
                <a:effectLst>
                  <a:outerShdw blurRad="38100" dist="38100" dir="2700000" algn="tl">
                    <a:srgbClr val="000000">
                      <a:alpha val="43137"/>
                    </a:srgbClr>
                  </a:outerShdw>
                </a:effectLst>
              </a:rPr>
              <a:t>Freifeld</a:t>
            </a:r>
            <a:r>
              <a:rPr lang="en-US" sz="2800" dirty="0" smtClean="0">
                <a:effectLst>
                  <a:outerShdw blurRad="38100" dist="38100" dir="2700000" algn="tl">
                    <a:srgbClr val="000000">
                      <a:alpha val="43137"/>
                    </a:srgbClr>
                  </a:outerShdw>
                </a:effectLst>
              </a:rPr>
              <a:t> </a:t>
            </a:r>
            <a:endParaRPr lang="en-US" sz="2800" dirty="0">
              <a:effectLst>
                <a:outerShdw blurRad="38100" dist="38100" dir="2700000" algn="tl">
                  <a:srgbClr val="000000">
                    <a:alpha val="43137"/>
                  </a:srgbClr>
                </a:outerShdw>
              </a:effectLst>
            </a:endParaRPr>
          </a:p>
        </p:txBody>
      </p:sp>
      <p:sp>
        <p:nvSpPr>
          <p:cNvPr id="15" name="TextBox 7"/>
          <p:cNvSpPr txBox="1"/>
          <p:nvPr/>
        </p:nvSpPr>
        <p:spPr>
          <a:xfrm>
            <a:off x="2375756" y="6561347"/>
            <a:ext cx="6588732" cy="276999"/>
          </a:xfrm>
          <a:prstGeom prst="rect">
            <a:avLst/>
          </a:prstGeom>
          <a:noFill/>
        </p:spPr>
        <p:txBody>
          <a:bodyPr wrap="square" rtlCol="0">
            <a:spAutoFit/>
          </a:bodyPr>
          <a:lstStyle/>
          <a:p>
            <a:pPr algn="ctr"/>
            <a:r>
              <a:rPr lang="de-DE" sz="1200" dirty="0" smtClean="0">
                <a:latin typeface="+mj-lt"/>
              </a:rPr>
              <a:t>Dominik Limbach</a:t>
            </a:r>
            <a:endParaRPr lang="en-US" sz="1200" dirty="0">
              <a:latin typeface="+mj-lt"/>
            </a:endParaRPr>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a:t>
            </a:fld>
            <a:endParaRPr lang="en-US" sz="1200" dirty="0">
              <a:latin typeface="+mj-lt"/>
            </a:endParaRPr>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5776" y="1016732"/>
            <a:ext cx="6120172" cy="3825108"/>
          </a:xfrm>
          <a:prstGeom prst="rect">
            <a:avLst/>
          </a:prstGeom>
        </p:spPr>
      </p:pic>
    </p:spTree>
    <p:extLst>
      <p:ext uri="{BB962C8B-B14F-4D97-AF65-F5344CB8AC3E}">
        <p14:creationId xmlns:p14="http://schemas.microsoft.com/office/powerpoint/2010/main" val="31923378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10</a:t>
            </a:fld>
            <a:endParaRPr lang="en-US" sz="1200" dirty="0">
              <a:latin typeface="+mj-lt"/>
            </a:endParaRPr>
          </a:p>
        </p:txBody>
      </p:sp>
      <p:sp>
        <p:nvSpPr>
          <p:cNvPr id="18" name="TextBox 10"/>
          <p:cNvSpPr txBox="1"/>
          <p:nvPr/>
        </p:nvSpPr>
        <p:spPr>
          <a:xfrm>
            <a:off x="2470511" y="1124744"/>
            <a:ext cx="6372708" cy="707886"/>
          </a:xfrm>
          <a:prstGeom prst="rect">
            <a:avLst/>
          </a:prstGeom>
          <a:noFill/>
        </p:spPr>
        <p:txBody>
          <a:bodyPr wrap="square" rtlCol="0">
            <a:spAutoFit/>
          </a:bodyPr>
          <a:lstStyle/>
          <a:p>
            <a:r>
              <a:rPr lang="de-DE" sz="2000" b="1" dirty="0" smtClean="0">
                <a:latin typeface="+mj-lt"/>
              </a:rPr>
              <a:t>Möglichkeiten</a:t>
            </a:r>
            <a:endParaRPr lang="de-DE" sz="2000" dirty="0">
              <a:latin typeface="+mj-lt"/>
            </a:endParaRPr>
          </a:p>
          <a:p>
            <a:pPr algn="just"/>
            <a:endParaRPr lang="de-DE" sz="2000" dirty="0" smtClean="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555776" y="1601204"/>
            <a:ext cx="6228692" cy="4708981"/>
          </a:xfrm>
          <a:prstGeom prst="rect">
            <a:avLst/>
          </a:prstGeom>
          <a:noFill/>
        </p:spPr>
        <p:txBody>
          <a:bodyPr wrap="square" rtlCol="0">
            <a:spAutoFit/>
          </a:bodyPr>
          <a:lstStyle/>
          <a:p>
            <a:pPr algn="just"/>
            <a:r>
              <a:rPr lang="de-DE" sz="2000" b="1" dirty="0" smtClean="0"/>
              <a:t>Variables Setup</a:t>
            </a:r>
          </a:p>
          <a:p>
            <a:pPr marL="342900" indent="-342900" algn="just">
              <a:buFont typeface="Wingdings" panose="05000000000000000000" pitchFamily="2" charset="2"/>
              <a:buChar char="§"/>
            </a:pPr>
            <a:r>
              <a:rPr lang="de-DE" sz="2000" dirty="0" smtClean="0"/>
              <a:t>Beliebige Anzahl an Lautsprechern</a:t>
            </a:r>
          </a:p>
          <a:p>
            <a:pPr marL="342900" indent="-342900" algn="just">
              <a:buFont typeface="Wingdings" panose="05000000000000000000" pitchFamily="2" charset="2"/>
              <a:buChar char="§"/>
            </a:pPr>
            <a:r>
              <a:rPr lang="de-DE" sz="2000" dirty="0" smtClean="0"/>
              <a:t>Beliebige Anzahl gleichzeitig aktiver Lautsprecher</a:t>
            </a:r>
          </a:p>
          <a:p>
            <a:pPr marL="342900" indent="-342900" algn="just">
              <a:buFont typeface="Wingdings" panose="05000000000000000000" pitchFamily="2" charset="2"/>
              <a:buChar char="§"/>
            </a:pPr>
            <a:r>
              <a:rPr lang="de-DE" sz="2000" dirty="0" smtClean="0"/>
              <a:t>Bewegliche Lautsprecher möglich</a:t>
            </a:r>
          </a:p>
          <a:p>
            <a:pPr marL="342900" indent="-342900" algn="just">
              <a:buFont typeface="Wingdings" panose="05000000000000000000" pitchFamily="2" charset="2"/>
              <a:buChar char="§"/>
            </a:pPr>
            <a:endParaRPr lang="de-DE" sz="2000" dirty="0" smtClean="0"/>
          </a:p>
          <a:p>
            <a:pPr algn="just"/>
            <a:r>
              <a:rPr lang="de-DE" sz="2000" dirty="0" smtClean="0"/>
              <a:t> </a:t>
            </a:r>
            <a:r>
              <a:rPr lang="de-DE" sz="2000" b="1" i="1" dirty="0" smtClean="0"/>
              <a:t>Umgebungseffekte:</a:t>
            </a:r>
          </a:p>
          <a:p>
            <a:pPr marL="342900" indent="-342900" algn="just">
              <a:buFont typeface="Wingdings" panose="05000000000000000000" pitchFamily="2" charset="2"/>
              <a:buChar char="§"/>
            </a:pPr>
            <a:r>
              <a:rPr lang="de-DE" sz="2000" i="1" dirty="0" err="1" smtClean="0"/>
              <a:t>Reverb</a:t>
            </a:r>
            <a:r>
              <a:rPr lang="de-DE" sz="2000" i="1" dirty="0" smtClean="0"/>
              <a:t> Zone:</a:t>
            </a:r>
          </a:p>
          <a:p>
            <a:pPr algn="just"/>
            <a:r>
              <a:rPr lang="de-DE" sz="2000" dirty="0" smtClean="0"/>
              <a:t>      Verzerrung des, von einer </a:t>
            </a:r>
          </a:p>
          <a:p>
            <a:pPr algn="just"/>
            <a:r>
              <a:rPr lang="de-DE" sz="2000" dirty="0" smtClean="0"/>
              <a:t>      Quelle gespielten, Clips</a:t>
            </a:r>
          </a:p>
          <a:p>
            <a:pPr algn="just"/>
            <a:r>
              <a:rPr lang="de-DE" sz="2000" dirty="0" smtClean="0"/>
              <a:t>      entsprechend der Position</a:t>
            </a:r>
          </a:p>
          <a:p>
            <a:pPr algn="just"/>
            <a:r>
              <a:rPr lang="de-DE" sz="2000" dirty="0" smtClean="0"/>
              <a:t>      innerhalb der Zone</a:t>
            </a:r>
          </a:p>
          <a:p>
            <a:pPr marL="342900" indent="-342900" algn="just">
              <a:buFont typeface="Arial" panose="020B0604020202020204" pitchFamily="34" charset="0"/>
              <a:buChar char="•"/>
            </a:pPr>
            <a:r>
              <a:rPr lang="de-DE" sz="2000" dirty="0" smtClean="0"/>
              <a:t>Simulation verschiedener </a:t>
            </a:r>
          </a:p>
          <a:p>
            <a:pPr algn="just"/>
            <a:r>
              <a:rPr lang="de-DE" sz="2000" dirty="0" smtClean="0"/>
              <a:t>      Umgebungen möglich</a:t>
            </a:r>
          </a:p>
          <a:p>
            <a:pPr algn="just"/>
            <a:r>
              <a:rPr lang="de-DE" sz="2000" dirty="0"/>
              <a:t> </a:t>
            </a:r>
            <a:r>
              <a:rPr lang="de-DE" sz="2000" dirty="0" smtClean="0"/>
              <a:t>     (z.B. </a:t>
            </a:r>
            <a:r>
              <a:rPr lang="de-DE" sz="2000" dirty="0" err="1" smtClean="0"/>
              <a:t>Cave,Auditorium</a:t>
            </a:r>
            <a:r>
              <a:rPr lang="de-DE" sz="2000" dirty="0" smtClean="0"/>
              <a:t> etc.)</a:t>
            </a:r>
          </a:p>
          <a:p>
            <a:pPr algn="just"/>
            <a:endParaRPr lang="de-DE" sz="2000" dirty="0"/>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2187" y="3248980"/>
            <a:ext cx="2666025" cy="2843760"/>
          </a:xfrm>
          <a:prstGeom prst="rect">
            <a:avLst/>
          </a:prstGeom>
        </p:spPr>
      </p:pic>
    </p:spTree>
    <p:extLst>
      <p:ext uri="{BB962C8B-B14F-4D97-AF65-F5344CB8AC3E}">
        <p14:creationId xmlns:p14="http://schemas.microsoft.com/office/powerpoint/2010/main" val="70317555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4" y="351172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11</a:t>
            </a:fld>
            <a:endParaRPr lang="en-US" sz="1200" dirty="0">
              <a:latin typeface="+mj-lt"/>
            </a:endParaRPr>
          </a:p>
        </p:txBody>
      </p:sp>
      <p:sp>
        <p:nvSpPr>
          <p:cNvPr id="18" name="TextBox 10"/>
          <p:cNvSpPr txBox="1"/>
          <p:nvPr/>
        </p:nvSpPr>
        <p:spPr>
          <a:xfrm>
            <a:off x="2483768" y="1627034"/>
            <a:ext cx="6372708" cy="400110"/>
          </a:xfrm>
          <a:prstGeom prst="rect">
            <a:avLst/>
          </a:prstGeom>
          <a:noFill/>
        </p:spPr>
        <p:txBody>
          <a:bodyPr wrap="square" rtlCol="0">
            <a:spAutoFit/>
          </a:bodyPr>
          <a:lstStyle/>
          <a:p>
            <a:r>
              <a:rPr lang="de-DE" sz="2000" b="1" dirty="0" smtClean="0">
                <a:latin typeface="+mj-lt"/>
              </a:rPr>
              <a:t>Limitationen</a:t>
            </a:r>
            <a:r>
              <a:rPr lang="de-DE" sz="2000" dirty="0" smtClean="0">
                <a:latin typeface="+mj-lt"/>
              </a:rPr>
              <a:t> </a:t>
            </a:r>
          </a:p>
        </p:txBody>
      </p:sp>
      <p:sp>
        <p:nvSpPr>
          <p:cNvPr id="21" name="TextBox 10"/>
          <p:cNvSpPr txBox="1"/>
          <p:nvPr/>
        </p:nvSpPr>
        <p:spPr>
          <a:xfrm>
            <a:off x="2591779" y="2312876"/>
            <a:ext cx="5922201" cy="1631216"/>
          </a:xfrm>
          <a:prstGeom prst="rect">
            <a:avLst/>
          </a:prstGeom>
          <a:noFill/>
        </p:spPr>
        <p:txBody>
          <a:bodyPr wrap="square" rtlCol="0">
            <a:spAutoFit/>
          </a:bodyPr>
          <a:lstStyle/>
          <a:p>
            <a:pPr marL="342900" indent="-342900" algn="just">
              <a:buFont typeface="Wingdings" pitchFamily="2" charset="2"/>
              <a:buChar char="§"/>
            </a:pPr>
            <a:r>
              <a:rPr lang="de-DE" sz="2000" dirty="0" smtClean="0"/>
              <a:t>Microsoft HRTF nur zuverlässig bei einer Sampling Rate von 48 kHz</a:t>
            </a:r>
          </a:p>
          <a:p>
            <a:pPr marL="342900" indent="-342900" algn="just">
              <a:buFont typeface="Wingdings" pitchFamily="2" charset="2"/>
              <a:buChar char="§"/>
            </a:pPr>
            <a:r>
              <a:rPr lang="de-DE" sz="2000" dirty="0" smtClean="0"/>
              <a:t>Beschränkungen durch </a:t>
            </a:r>
            <a:r>
              <a:rPr lang="de-DE" sz="2000" dirty="0" err="1" smtClean="0"/>
              <a:t>Unity</a:t>
            </a:r>
            <a:r>
              <a:rPr lang="de-DE" sz="2000" dirty="0" smtClean="0"/>
              <a:t> Sound Engine </a:t>
            </a:r>
          </a:p>
          <a:p>
            <a:pPr algn="just"/>
            <a:r>
              <a:rPr lang="de-DE" sz="2000" dirty="0" smtClean="0"/>
              <a:t>      (Reflektionen an Oberflächen)</a:t>
            </a:r>
          </a:p>
          <a:p>
            <a:pPr marL="342900" indent="-342900" algn="just">
              <a:buFont typeface="Wingdings" panose="05000000000000000000" pitchFamily="2" charset="2"/>
              <a:buChar char="§"/>
            </a:pPr>
            <a:r>
              <a:rPr lang="de-DE" sz="2000" dirty="0" smtClean="0"/>
              <a:t>Beeinträchtigung durch Umgebungsgeräusche</a:t>
            </a:r>
            <a:endParaRPr lang="de-DE" sz="2000" dirty="0"/>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933056"/>
            <a:ext cx="2236106"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solidFill>
                  <a:schemeClr val="bg1"/>
                </a:solidFill>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12</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Zukünftige Arbeit</a:t>
            </a:r>
          </a:p>
          <a:p>
            <a:endParaRPr lang="de-DE" sz="2000" dirty="0">
              <a:latin typeface="+mj-lt"/>
            </a:endParaRPr>
          </a:p>
          <a:p>
            <a:pPr algn="just"/>
            <a:r>
              <a:rPr lang="de-DE" sz="2000" dirty="0">
                <a:latin typeface="+mj-lt"/>
              </a:rPr>
              <a:t> </a:t>
            </a:r>
            <a:endParaRPr lang="de-DE" sz="2000" dirty="0" smtClean="0">
              <a:latin typeface="+mj-lt"/>
            </a:endParaRPr>
          </a:p>
        </p:txBody>
      </p:sp>
      <p:sp>
        <p:nvSpPr>
          <p:cNvPr id="21" name="TextBox 10"/>
          <p:cNvSpPr txBox="1"/>
          <p:nvPr/>
        </p:nvSpPr>
        <p:spPr>
          <a:xfrm>
            <a:off x="2483768" y="2442642"/>
            <a:ext cx="6372708" cy="707886"/>
          </a:xfrm>
          <a:prstGeom prst="rect">
            <a:avLst/>
          </a:prstGeom>
          <a:noFill/>
        </p:spPr>
        <p:txBody>
          <a:bodyPr wrap="square" rtlCol="0">
            <a:spAutoFit/>
          </a:bodyPr>
          <a:lstStyle/>
          <a:p>
            <a:pPr marL="342900" indent="-342900" algn="just">
              <a:buFont typeface="Wingdings" pitchFamily="2" charset="2"/>
              <a:buChar char="§"/>
            </a:pPr>
            <a:r>
              <a:rPr lang="de-DE" sz="2000" b="1" dirty="0" smtClean="0"/>
              <a:t>Interaktion mit der virtuellen Realität:</a:t>
            </a:r>
          </a:p>
          <a:p>
            <a:pPr algn="just"/>
            <a:r>
              <a:rPr lang="de-DE" sz="2000" b="1" dirty="0" smtClean="0"/>
              <a:t>      </a:t>
            </a:r>
            <a:r>
              <a:rPr lang="de-DE" sz="1400" dirty="0" smtClean="0"/>
              <a:t>Proband interagiert mit der VR über Controller oder visuelle Steuerung </a:t>
            </a:r>
            <a:endParaRPr lang="de-DE" sz="2000" b="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483768" y="329775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Setup Interface:</a:t>
            </a:r>
          </a:p>
          <a:p>
            <a:pPr algn="just"/>
            <a:r>
              <a:rPr lang="de-DE" sz="2000" b="1" dirty="0" smtClean="0"/>
              <a:t>      </a:t>
            </a:r>
            <a:r>
              <a:rPr lang="de-DE" sz="1400" dirty="0" smtClean="0"/>
              <a:t>VR-Setup lässt sich auf den Anwender zuschneiden </a:t>
            </a:r>
          </a:p>
          <a:p>
            <a:pPr algn="just"/>
            <a:r>
              <a:rPr lang="de-DE" sz="1400" dirty="0"/>
              <a:t> </a:t>
            </a:r>
            <a:r>
              <a:rPr lang="de-DE" sz="1400" dirty="0" smtClean="0"/>
              <a:t>        (z.B.  Anzahl  der maximal verfügbaren und gleichzeitig aktiven Lautsprecher)</a:t>
            </a:r>
            <a:endParaRPr lang="de-DE" sz="2000" b="1" dirty="0"/>
          </a:p>
        </p:txBody>
      </p:sp>
      <p:sp>
        <p:nvSpPr>
          <p:cNvPr id="17" name="TextBox 10"/>
          <p:cNvSpPr txBox="1"/>
          <p:nvPr/>
        </p:nvSpPr>
        <p:spPr>
          <a:xfrm>
            <a:off x="2483768" y="440110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Implementierung von Störfeldern:</a:t>
            </a:r>
          </a:p>
          <a:p>
            <a:pPr algn="just"/>
            <a:r>
              <a:rPr lang="de-DE" sz="2000" b="1" dirty="0" smtClean="0"/>
              <a:t>      </a:t>
            </a:r>
            <a:r>
              <a:rPr lang="de-DE" sz="1400" dirty="0" smtClean="0"/>
              <a:t>Durch </a:t>
            </a:r>
            <a:r>
              <a:rPr lang="de-DE" sz="1400" dirty="0" err="1" smtClean="0"/>
              <a:t>Reverb-Zones</a:t>
            </a:r>
            <a:r>
              <a:rPr lang="de-DE" sz="1400" dirty="0" smtClean="0"/>
              <a:t>  lassen sich räumliche Eigenschaften simulieren und </a:t>
            </a:r>
          </a:p>
          <a:p>
            <a:pPr algn="just"/>
            <a:r>
              <a:rPr lang="de-DE" sz="1400" dirty="0" smtClean="0"/>
              <a:t>         Umgebungseffekte schaffen ( z.B. Hall, Echo) </a:t>
            </a:r>
            <a:endParaRPr lang="de-DE" sz="2000" b="1" dirty="0"/>
          </a:p>
        </p:txBody>
      </p:sp>
    </p:spTree>
    <p:extLst>
      <p:ext uri="{BB962C8B-B14F-4D97-AF65-F5344CB8AC3E}">
        <p14:creationId xmlns:p14="http://schemas.microsoft.com/office/powerpoint/2010/main" val="169623411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4" y="437581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a:latin typeface="+mj-lt"/>
              </a:rPr>
              <a:t>Z</a:t>
            </a:r>
            <a:r>
              <a:rPr lang="de-DE" sz="1400" dirty="0" smtClean="0">
                <a:latin typeface="+mj-lt"/>
              </a:rPr>
              <a:t>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Referenzen</a:t>
            </a:r>
            <a:endParaRPr lang="de-DE" sz="1400" dirty="0">
              <a:solidFill>
                <a:schemeClr val="bg1"/>
              </a:solidFill>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13</a:t>
            </a:fld>
            <a:endParaRPr lang="en-US" sz="1200" dirty="0">
              <a:latin typeface="+mj-lt"/>
            </a:endParaRPr>
          </a:p>
        </p:txBody>
      </p:sp>
      <p:sp>
        <p:nvSpPr>
          <p:cNvPr id="18" name="TextBox 10"/>
          <p:cNvSpPr txBox="1"/>
          <p:nvPr/>
        </p:nvSpPr>
        <p:spPr>
          <a:xfrm>
            <a:off x="2483768" y="1627034"/>
            <a:ext cx="6372708" cy="1969770"/>
          </a:xfrm>
          <a:prstGeom prst="rect">
            <a:avLst/>
          </a:prstGeom>
          <a:noFill/>
        </p:spPr>
        <p:txBody>
          <a:bodyPr wrap="square" rtlCol="0">
            <a:spAutoFit/>
          </a:bodyPr>
          <a:lstStyle/>
          <a:p>
            <a:r>
              <a:rPr lang="de-DE" sz="2000" b="1" dirty="0" smtClean="0">
                <a:latin typeface="+mj-lt"/>
              </a:rPr>
              <a:t>Referenzen</a:t>
            </a:r>
          </a:p>
          <a:p>
            <a:endParaRPr lang="de-DE" sz="2000" dirty="0" smtClean="0">
              <a:latin typeface="+mj-lt"/>
            </a:endParaRPr>
          </a:p>
          <a:p>
            <a:pPr algn="just"/>
            <a:r>
              <a:rPr lang="en-US" sz="1400" b="1" dirty="0"/>
              <a:t>[1] </a:t>
            </a:r>
            <a:r>
              <a:rPr lang="en-US" sz="1400" dirty="0"/>
              <a:t>Gardner, B</a:t>
            </a:r>
            <a:r>
              <a:rPr lang="en-US" sz="1400" dirty="0" smtClean="0"/>
              <a:t>. ; Keith</a:t>
            </a:r>
            <a:r>
              <a:rPr lang="en-US" sz="1400" dirty="0"/>
              <a:t>, M.: </a:t>
            </a:r>
            <a:r>
              <a:rPr lang="en-US" sz="1400" i="1" dirty="0"/>
              <a:t>HRTF Measurements of a KEMAR Dummy-Head Microphone. </a:t>
            </a:r>
            <a:r>
              <a:rPr lang="en-US" sz="1400" dirty="0"/>
              <a:t>Originally created 5/24/95. Last revised 1/27/97</a:t>
            </a:r>
            <a:r>
              <a:rPr lang="en-US" sz="1400" dirty="0" smtClean="0"/>
              <a:t>.</a:t>
            </a:r>
          </a:p>
          <a:p>
            <a:pPr algn="just"/>
            <a:endParaRPr lang="en-US" sz="1400" i="1" dirty="0"/>
          </a:p>
          <a:p>
            <a:pPr algn="just"/>
            <a:endParaRPr lang="de-DE" sz="2000" dirty="0" smtClean="0">
              <a:latin typeface="+mj-lt"/>
            </a:endParaRPr>
          </a:p>
          <a:p>
            <a:pPr algn="just"/>
            <a:endParaRPr lang="de-DE" sz="2000" dirty="0" smtClean="0">
              <a:latin typeface="+mj-lt"/>
            </a:endParaRPr>
          </a:p>
        </p:txBody>
      </p:sp>
      <p:sp>
        <p:nvSpPr>
          <p:cNvPr id="21" name="TextBox 10"/>
          <p:cNvSpPr txBox="1"/>
          <p:nvPr/>
        </p:nvSpPr>
        <p:spPr>
          <a:xfrm>
            <a:off x="2483768" y="3388947"/>
            <a:ext cx="3420380" cy="400110"/>
          </a:xfrm>
          <a:prstGeom prst="rect">
            <a:avLst/>
          </a:prstGeom>
          <a:noFill/>
        </p:spPr>
        <p:txBody>
          <a:bodyPr wrap="square" rtlCol="0">
            <a:spAutoFit/>
          </a:bodyPr>
          <a:lstStyle/>
          <a:p>
            <a:pPr algn="just"/>
            <a:r>
              <a:rPr lang="de-DE" sz="2000" dirty="0" smtClean="0"/>
              <a:t> </a:t>
            </a:r>
            <a:endParaRPr lang="de-DE" sz="2000" dirty="0"/>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11" name="TextBox 6"/>
          <p:cNvSpPr txBox="1"/>
          <p:nvPr/>
        </p:nvSpPr>
        <p:spPr>
          <a:xfrm>
            <a:off x="2373931" y="3332719"/>
            <a:ext cx="6588732" cy="523220"/>
          </a:xfrm>
          <a:prstGeom prst="rect">
            <a:avLst/>
          </a:prstGeom>
          <a:noFill/>
        </p:spPr>
        <p:txBody>
          <a:bodyPr wrap="square" rtlCol="0">
            <a:spAutoFit/>
          </a:bodyPr>
          <a:lstStyle/>
          <a:p>
            <a:pPr algn="ctr"/>
            <a:r>
              <a:rPr lang="de-DE" sz="2800" dirty="0" err="1" smtClean="0">
                <a:effectLst>
                  <a:outerShdw blurRad="38100" dist="38100" dir="2700000" algn="tl">
                    <a:srgbClr val="000000">
                      <a:alpha val="43137"/>
                    </a:srgbClr>
                  </a:outerShdw>
                </a:effectLst>
                <a:latin typeface="+mj-lt"/>
              </a:rPr>
              <a:t>Thank</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very</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much</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for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attention</a:t>
            </a:r>
            <a:r>
              <a:rPr lang="de-DE" sz="2800" dirty="0" smtClean="0">
                <a:effectLst>
                  <a:outerShdw blurRad="38100" dist="38100" dir="2700000" algn="tl">
                    <a:srgbClr val="000000">
                      <a:alpha val="43137"/>
                    </a:srgbClr>
                  </a:outerShdw>
                </a:effectLst>
                <a:latin typeface="+mj-lt"/>
              </a:rPr>
              <a:t> !</a:t>
            </a:r>
            <a:endParaRPr lang="en-US" sz="2800" dirty="0">
              <a:effectLst>
                <a:outerShdw blurRad="38100" dist="38100" dir="2700000" algn="tl">
                  <a:srgbClr val="000000">
                    <a:alpha val="43137"/>
                  </a:srgbClr>
                </a:outerShdw>
              </a:effectLst>
              <a:latin typeface="+mj-lt"/>
            </a:endParaRPr>
          </a:p>
        </p:txBody>
      </p:sp>
      <p:sp>
        <p:nvSpPr>
          <p:cNvPr id="14"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9"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14</a:t>
            </a:fld>
            <a:endParaRPr lang="en-US" sz="1200" dirty="0">
              <a:latin typeface="+mj-lt"/>
            </a:endParaRPr>
          </a:p>
        </p:txBody>
      </p:sp>
      <p:pic>
        <p:nvPicPr>
          <p:cNvPr id="10" name="Picture 2" descr="C:\Users\Manuel Kohl\Documents\Studium\Masterstudium BMT\SNN-Unit\Headline Grad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Tree>
    <p:extLst>
      <p:ext uri="{BB962C8B-B14F-4D97-AF65-F5344CB8AC3E}">
        <p14:creationId xmlns:p14="http://schemas.microsoft.com/office/powerpoint/2010/main" val="17198494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3785652"/>
          </a:xfrm>
          <a:prstGeom prst="rect">
            <a:avLst/>
          </a:prstGeom>
          <a:noFill/>
        </p:spPr>
        <p:txBody>
          <a:bodyPr wrap="square" rtlCol="0">
            <a:spAutoFit/>
          </a:bodyPr>
          <a:lstStyle/>
          <a:p>
            <a:pPr algn="just"/>
            <a:r>
              <a:rPr lang="de-DE" sz="2000" b="1" dirty="0" smtClean="0"/>
              <a:t>Grundlagen zur </a:t>
            </a:r>
            <a:r>
              <a:rPr lang="de-DE" sz="2000" b="1" i="1" dirty="0" err="1" smtClean="0"/>
              <a:t>Unity</a:t>
            </a:r>
            <a:r>
              <a:rPr lang="de-DE" sz="2000" b="1" i="1" dirty="0" smtClean="0"/>
              <a:t> Engine:</a:t>
            </a:r>
          </a:p>
          <a:p>
            <a:pPr algn="just"/>
            <a:endParaRPr lang="de-DE" sz="2000" i="1" dirty="0" smtClean="0"/>
          </a:p>
          <a:p>
            <a:pPr marL="342900" indent="-342900" algn="just">
              <a:buFont typeface="Wingdings" panose="05000000000000000000" pitchFamily="2" charset="2"/>
              <a:buChar char="§"/>
            </a:pPr>
            <a:r>
              <a:rPr lang="de-DE" sz="2000" b="1" i="1" dirty="0" smtClean="0"/>
              <a:t>Szene:</a:t>
            </a:r>
            <a:r>
              <a:rPr lang="de-DE" sz="2000" i="1" dirty="0" smtClean="0"/>
              <a:t> </a:t>
            </a:r>
            <a:r>
              <a:rPr lang="de-DE" sz="2000" dirty="0" smtClean="0"/>
              <a:t>Umwelt in der sich der Nutzer befindet</a:t>
            </a:r>
          </a:p>
          <a:p>
            <a:pPr marL="342900" indent="-342900" algn="just">
              <a:buFont typeface="Wingdings" panose="05000000000000000000" pitchFamily="2" charset="2"/>
              <a:buChar char="§"/>
            </a:pPr>
            <a:r>
              <a:rPr lang="de-DE" sz="2000" b="1" i="1" dirty="0"/>
              <a:t>Game Objects:</a:t>
            </a:r>
            <a:r>
              <a:rPr lang="de-DE" sz="2000" b="1" dirty="0"/>
              <a:t> </a:t>
            </a:r>
            <a:r>
              <a:rPr lang="de-DE" sz="2000" dirty="0"/>
              <a:t>Grundsätzlich alle Bestandteile der VR</a:t>
            </a:r>
          </a:p>
          <a:p>
            <a:pPr algn="just"/>
            <a:r>
              <a:rPr lang="de-DE" sz="2000" i="1" dirty="0"/>
              <a:t>                   </a:t>
            </a:r>
            <a:r>
              <a:rPr lang="de-DE" sz="2000" i="1" dirty="0" smtClean="0"/>
              <a:t>              (</a:t>
            </a:r>
            <a:r>
              <a:rPr lang="de-DE" sz="2000" i="1" dirty="0"/>
              <a:t>z.B. Wände</a:t>
            </a:r>
            <a:r>
              <a:rPr lang="de-DE" sz="2000" i="1" dirty="0" smtClean="0"/>
              <a:t>). Besitzen </a:t>
            </a:r>
            <a:r>
              <a:rPr lang="de-DE" sz="2000" i="1" dirty="0"/>
              <a:t>im </a:t>
            </a:r>
            <a:r>
              <a:rPr lang="de-DE" sz="2000" i="1" dirty="0" smtClean="0"/>
              <a:t>Grundzustand 		 keine physikalischen Eigenschaften</a:t>
            </a:r>
          </a:p>
          <a:p>
            <a:pPr algn="just"/>
            <a:r>
              <a:rPr lang="de-DE" sz="2000" i="1" dirty="0" smtClean="0"/>
              <a:t>		 (z.B. Schallreflexion)</a:t>
            </a:r>
          </a:p>
          <a:p>
            <a:pPr marL="342900" indent="-342900" algn="just">
              <a:buFont typeface="Wingdings" panose="05000000000000000000" pitchFamily="2" charset="2"/>
              <a:buChar char="§"/>
            </a:pPr>
            <a:r>
              <a:rPr lang="de-DE" sz="2000" b="1" i="1" dirty="0" smtClean="0"/>
              <a:t>Audio Source: </a:t>
            </a:r>
            <a:r>
              <a:rPr lang="de-DE" sz="2000" dirty="0" smtClean="0"/>
              <a:t>virtueller Lautsprecher zur Wiedergabe 		  von </a:t>
            </a:r>
            <a:r>
              <a:rPr lang="de-DE" sz="2000" i="1" dirty="0" smtClean="0"/>
              <a:t>Sound Clips </a:t>
            </a:r>
            <a:r>
              <a:rPr lang="de-DE" sz="2000" dirty="0" smtClean="0"/>
              <a:t>innerhalb eines</a:t>
            </a:r>
          </a:p>
          <a:p>
            <a:pPr lvl="4" algn="just"/>
            <a:r>
              <a:rPr lang="de-DE" sz="2000" dirty="0" smtClean="0"/>
              <a:t>  bestimmten Radius um die Quelle</a:t>
            </a:r>
          </a:p>
          <a:p>
            <a:pPr marL="342900" indent="-342900" algn="just">
              <a:buFont typeface="Wingdings" panose="05000000000000000000" pitchFamily="2" charset="2"/>
              <a:buChar char="§"/>
            </a:pPr>
            <a:r>
              <a:rPr lang="de-DE" sz="2000" b="1" i="1" dirty="0" smtClean="0"/>
              <a:t>Audio </a:t>
            </a:r>
            <a:r>
              <a:rPr lang="de-DE" sz="2000" b="1" i="1" dirty="0" err="1" smtClean="0"/>
              <a:t>Listener</a:t>
            </a:r>
            <a:r>
              <a:rPr lang="de-DE" sz="2000" b="1" i="1" dirty="0" smtClean="0"/>
              <a:t>: </a:t>
            </a:r>
            <a:r>
              <a:rPr lang="de-DE" sz="2000" dirty="0" smtClean="0"/>
              <a:t>virtuelles Mikrofon</a:t>
            </a:r>
          </a:p>
          <a:p>
            <a:pPr algn="just"/>
            <a:r>
              <a:rPr lang="de-DE" sz="2000" i="1" dirty="0" smtClean="0"/>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57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423" y="1916832"/>
            <a:ext cx="3044427"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Hören:</a:t>
            </a:r>
            <a:r>
              <a:rPr lang="de-DE" sz="2000" dirty="0" smtClean="0"/>
              <a:t> </a:t>
            </a:r>
          </a:p>
          <a:p>
            <a:pPr algn="just"/>
            <a:r>
              <a:rPr lang="de-DE" sz="2000" dirty="0" smtClean="0"/>
              <a:t> wird möglich durch die</a:t>
            </a:r>
          </a:p>
          <a:p>
            <a:pPr algn="just"/>
            <a:r>
              <a:rPr lang="de-DE" sz="2000" dirty="0" smtClean="0"/>
              <a:t> Wechselwirkung</a:t>
            </a:r>
          </a:p>
          <a:p>
            <a:pPr algn="just"/>
            <a:r>
              <a:rPr lang="de-DE" sz="2000" dirty="0" smtClean="0"/>
              <a:t> zwischen </a:t>
            </a:r>
            <a:r>
              <a:rPr lang="de-DE" sz="2000" i="1" dirty="0" smtClean="0"/>
              <a:t>Audio Source</a:t>
            </a:r>
          </a:p>
          <a:p>
            <a:pPr algn="just"/>
            <a:r>
              <a:rPr lang="de-DE" sz="2000" dirty="0" smtClean="0"/>
              <a:t> und</a:t>
            </a:r>
            <a:r>
              <a:rPr lang="de-DE" sz="2000" i="1" dirty="0" smtClean="0"/>
              <a:t> Audio </a:t>
            </a:r>
            <a:r>
              <a:rPr lang="de-DE" sz="2000" i="1" dirty="0" err="1" smtClean="0"/>
              <a:t>Listener</a:t>
            </a:r>
            <a:endParaRPr lang="de-DE" sz="2000" i="1" dirty="0" smtClean="0"/>
          </a:p>
          <a:p>
            <a:pPr algn="just"/>
            <a:r>
              <a:rPr lang="de-DE" sz="2000" dirty="0" smtClean="0"/>
              <a:t> innerhalb der </a:t>
            </a:r>
            <a:r>
              <a:rPr lang="de-DE" sz="2000" i="1" dirty="0" err="1" smtClean="0"/>
              <a:t>Unity</a:t>
            </a:r>
            <a:r>
              <a:rPr lang="de-DE" sz="2000" i="1" dirty="0" smtClean="0"/>
              <a:t> Engine</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t="40394" r="2947" b="8319"/>
          <a:stretch/>
        </p:blipFill>
        <p:spPr>
          <a:xfrm>
            <a:off x="5544157" y="1742972"/>
            <a:ext cx="3421638" cy="4021354"/>
          </a:xfrm>
          <a:prstGeom prst="rect">
            <a:avLst/>
          </a:prstGeom>
        </p:spPr>
      </p:pic>
      <p:sp>
        <p:nvSpPr>
          <p:cNvPr id="4" name="Textfeld 3"/>
          <p:cNvSpPr txBox="1"/>
          <p:nvPr/>
        </p:nvSpPr>
        <p:spPr>
          <a:xfrm>
            <a:off x="5443526" y="5788958"/>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23534316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4</a:t>
            </a:fld>
            <a:endParaRPr lang="en-US" sz="1200" dirty="0">
              <a:latin typeface="+mj-lt"/>
            </a:endParaRPr>
          </a:p>
        </p:txBody>
      </p:sp>
      <p:sp>
        <p:nvSpPr>
          <p:cNvPr id="18" name="TextBox 10"/>
          <p:cNvSpPr txBox="1"/>
          <p:nvPr/>
        </p:nvSpPr>
        <p:spPr>
          <a:xfrm>
            <a:off x="2483768" y="1261209"/>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068" y="1556792"/>
            <a:ext cx="3046040" cy="5324535"/>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Räumliches Hören:</a:t>
            </a:r>
          </a:p>
          <a:p>
            <a:pPr algn="just"/>
            <a:r>
              <a:rPr lang="de-DE" sz="2000" dirty="0" smtClean="0"/>
              <a:t>möglich durch </a:t>
            </a:r>
            <a:r>
              <a:rPr lang="de-DE" sz="2000" i="1" dirty="0" smtClean="0"/>
              <a:t>Audio</a:t>
            </a:r>
          </a:p>
          <a:p>
            <a:pPr algn="just"/>
            <a:r>
              <a:rPr lang="de-DE" sz="2000" i="1" dirty="0" err="1" smtClean="0"/>
              <a:t>spatializer</a:t>
            </a:r>
            <a:r>
              <a:rPr lang="de-DE" sz="2000" i="1" dirty="0" smtClean="0"/>
              <a:t> </a:t>
            </a:r>
            <a:r>
              <a:rPr lang="de-DE" sz="2000" i="1" dirty="0" err="1" smtClean="0"/>
              <a:t>plugin</a:t>
            </a:r>
            <a:r>
              <a:rPr lang="de-DE" sz="2000" i="1" dirty="0" smtClean="0"/>
              <a:t> </a:t>
            </a:r>
            <a:r>
              <a:rPr lang="de-DE" sz="2000" dirty="0" smtClean="0"/>
              <a:t>und</a:t>
            </a:r>
          </a:p>
          <a:p>
            <a:pPr algn="just"/>
            <a:r>
              <a:rPr lang="de-DE" sz="2000" dirty="0" smtClean="0"/>
              <a:t>implementieren der</a:t>
            </a:r>
          </a:p>
          <a:p>
            <a:pPr algn="just"/>
            <a:r>
              <a:rPr lang="de-DE" sz="2000" i="1" dirty="0" smtClean="0"/>
              <a:t>Microsoft HRTF</a:t>
            </a:r>
            <a:endParaRPr lang="de-DE" sz="2000" i="1" dirty="0"/>
          </a:p>
          <a:p>
            <a:pPr marL="342900" indent="-342900" algn="just">
              <a:buFont typeface="Wingdings" panose="05000000000000000000" pitchFamily="2" charset="2"/>
              <a:buChar char="§"/>
            </a:pPr>
            <a:r>
              <a:rPr lang="de-DE" sz="2000" b="1" i="1" dirty="0" err="1" smtClean="0"/>
              <a:t>Spatial</a:t>
            </a:r>
            <a:r>
              <a:rPr lang="de-DE" sz="2000" b="1" i="1" dirty="0" smtClean="0"/>
              <a:t> </a:t>
            </a:r>
            <a:r>
              <a:rPr lang="de-DE" sz="2000" b="1" i="1" dirty="0" err="1" smtClean="0"/>
              <a:t>Blend</a:t>
            </a:r>
            <a:r>
              <a:rPr lang="de-DE" sz="2000" b="1" i="1" dirty="0" smtClean="0"/>
              <a:t>:</a:t>
            </a:r>
          </a:p>
          <a:p>
            <a:pPr algn="just"/>
            <a:r>
              <a:rPr lang="de-DE" sz="2000" dirty="0"/>
              <a:t>b</a:t>
            </a:r>
            <a:r>
              <a:rPr lang="de-DE" sz="2000" dirty="0" smtClean="0"/>
              <a:t>estimmt wie stark</a:t>
            </a:r>
          </a:p>
          <a:p>
            <a:pPr algn="just"/>
            <a:r>
              <a:rPr lang="de-DE" sz="2000" dirty="0" smtClean="0"/>
              <a:t>eine </a:t>
            </a:r>
            <a:r>
              <a:rPr lang="de-DE" sz="2000" i="1" dirty="0" smtClean="0"/>
              <a:t>Audio Source </a:t>
            </a:r>
            <a:r>
              <a:rPr lang="de-DE" sz="2000" dirty="0" smtClean="0"/>
              <a:t>als</a:t>
            </a:r>
          </a:p>
          <a:p>
            <a:pPr algn="just"/>
            <a:r>
              <a:rPr lang="de-DE" sz="2000" dirty="0" smtClean="0"/>
              <a:t>3D Quelle angesehen</a:t>
            </a:r>
          </a:p>
          <a:p>
            <a:pPr algn="just"/>
            <a:r>
              <a:rPr lang="de-DE" sz="2000" dirty="0"/>
              <a:t>w</a:t>
            </a:r>
            <a:r>
              <a:rPr lang="de-DE" sz="2000" dirty="0" smtClean="0"/>
              <a:t>ird.</a:t>
            </a:r>
          </a:p>
          <a:p>
            <a:pPr marL="342900" indent="-342900" algn="just">
              <a:buFont typeface="Wingdings" panose="05000000000000000000" pitchFamily="2" charset="2"/>
              <a:buChar char="§"/>
            </a:pPr>
            <a:r>
              <a:rPr lang="de-DE" sz="2000" b="1" i="1" dirty="0" smtClean="0"/>
              <a:t>3D Quelle:</a:t>
            </a:r>
          </a:p>
          <a:p>
            <a:pPr algn="just"/>
            <a:r>
              <a:rPr lang="de-DE" sz="2000" dirty="0" smtClean="0"/>
              <a:t>Ausgabe unterliegt</a:t>
            </a:r>
          </a:p>
          <a:p>
            <a:pPr algn="just"/>
            <a:r>
              <a:rPr lang="de-DE" sz="2000" dirty="0"/>
              <a:t>r</a:t>
            </a:r>
            <a:r>
              <a:rPr lang="de-DE" sz="2000" dirty="0" smtClean="0"/>
              <a:t>äumlicher Positionierung</a:t>
            </a:r>
          </a:p>
          <a:p>
            <a:pPr algn="just"/>
            <a:r>
              <a:rPr lang="de-DE" sz="2000" dirty="0"/>
              <a:t>u</a:t>
            </a:r>
            <a:r>
              <a:rPr lang="de-DE" sz="2000" dirty="0" smtClean="0"/>
              <a:t>nd Ausbreitung</a:t>
            </a:r>
          </a:p>
          <a:p>
            <a:pPr algn="just"/>
            <a:r>
              <a:rPr lang="de-DE" sz="2000" dirty="0" smtClean="0"/>
              <a:t> </a:t>
            </a:r>
          </a:p>
          <a:p>
            <a:pPr algn="just"/>
            <a:endParaRPr lang="de-DE" sz="2000" dirty="0" smtClean="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r="2718" b="59606"/>
          <a:stretch/>
        </p:blipFill>
        <p:spPr>
          <a:xfrm>
            <a:off x="5243537" y="1340768"/>
            <a:ext cx="3568236" cy="2882086"/>
          </a:xfrm>
          <a:prstGeom prst="rect">
            <a:avLst/>
          </a:prstGeom>
        </p:spPr>
      </p:pic>
      <p:sp>
        <p:nvSpPr>
          <p:cNvPr id="14" name="Textfeld 13"/>
          <p:cNvSpPr txBox="1"/>
          <p:nvPr/>
        </p:nvSpPr>
        <p:spPr>
          <a:xfrm>
            <a:off x="5184068" y="4293096"/>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12548391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5</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6382" y="2230154"/>
            <a:ext cx="6372708" cy="4093428"/>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HRTF: </a:t>
            </a:r>
            <a:r>
              <a:rPr lang="de-DE" sz="2000" dirty="0" smtClean="0"/>
              <a:t> beschreibt Filterwirkung von Kopf, </a:t>
            </a:r>
            <a:r>
              <a:rPr lang="de-DE" sz="2000" dirty="0" err="1" smtClean="0"/>
              <a:t>Pinna</a:t>
            </a:r>
            <a:r>
              <a:rPr lang="de-DE" sz="2000" dirty="0" smtClean="0"/>
              <a:t> und</a:t>
            </a:r>
          </a:p>
          <a:p>
            <a:pPr algn="just"/>
            <a:r>
              <a:rPr lang="de-DE" sz="2000" dirty="0"/>
              <a:t> </a:t>
            </a:r>
            <a:r>
              <a:rPr lang="de-DE" sz="2000" dirty="0" smtClean="0"/>
              <a:t>                 Rumpf. </a:t>
            </a:r>
          </a:p>
          <a:p>
            <a:pPr algn="just"/>
            <a:r>
              <a:rPr lang="de-DE" sz="2000" dirty="0"/>
              <a:t> </a:t>
            </a:r>
            <a:r>
              <a:rPr lang="de-DE" sz="2000" dirty="0" smtClean="0"/>
              <a:t>                 Simuliert realitätsnahe  </a:t>
            </a:r>
            <a:r>
              <a:rPr lang="de-DE" sz="2000" dirty="0" smtClean="0"/>
              <a:t>Geräuschwahrnehmung</a:t>
            </a:r>
            <a:endParaRPr lang="de-DE" sz="2000" dirty="0" smtClean="0"/>
          </a:p>
          <a:p>
            <a:pPr algn="just"/>
            <a:r>
              <a:rPr lang="de-DE" sz="2000" dirty="0"/>
              <a:t> </a:t>
            </a:r>
            <a:r>
              <a:rPr lang="de-DE" sz="2000" dirty="0" smtClean="0"/>
              <a:t>                 durch Laufzeit- und Intensitätsänderungen</a:t>
            </a:r>
          </a:p>
          <a:p>
            <a:pPr algn="just"/>
            <a:r>
              <a:rPr lang="de-DE" sz="2000" dirty="0" smtClean="0"/>
              <a:t>                  (</a:t>
            </a:r>
            <a:r>
              <a:rPr lang="de-DE" sz="2000" dirty="0" smtClean="0"/>
              <a:t>ITD,IID</a:t>
            </a:r>
            <a:r>
              <a:rPr lang="de-DE" sz="2000" dirty="0" smtClean="0"/>
              <a:t>) sowie Imitation der richtungsselektiven</a:t>
            </a:r>
          </a:p>
          <a:p>
            <a:pPr algn="just"/>
            <a:r>
              <a:rPr lang="de-DE" sz="2000" dirty="0" smtClean="0"/>
              <a:t>                  Filterung der Ohren</a:t>
            </a:r>
          </a:p>
          <a:p>
            <a:pPr marL="342900" indent="-342900" algn="just">
              <a:buFont typeface="Wingdings" panose="05000000000000000000" pitchFamily="2" charset="2"/>
              <a:buChar char="§"/>
            </a:pPr>
            <a:r>
              <a:rPr lang="de-DE" sz="2000" b="1" i="1" dirty="0" err="1" smtClean="0"/>
              <a:t>Room</a:t>
            </a:r>
            <a:r>
              <a:rPr lang="de-DE" sz="2000" b="1" i="1" dirty="0" smtClean="0"/>
              <a:t> Size:</a:t>
            </a:r>
            <a:r>
              <a:rPr lang="de-DE" sz="2000" dirty="0" smtClean="0"/>
              <a:t> bietet eine zusätzliche Einstellmöglichkeit</a:t>
            </a:r>
          </a:p>
          <a:p>
            <a:pPr algn="just"/>
            <a:r>
              <a:rPr lang="de-DE" sz="2000" dirty="0" smtClean="0"/>
              <a:t>                  innerhalb der </a:t>
            </a:r>
            <a:r>
              <a:rPr lang="de-DE" sz="2000" dirty="0" err="1" smtClean="0"/>
              <a:t>Unity</a:t>
            </a:r>
            <a:r>
              <a:rPr lang="de-DE" sz="2000" dirty="0"/>
              <a:t> </a:t>
            </a:r>
            <a:r>
              <a:rPr lang="de-DE" sz="2000" dirty="0" smtClean="0"/>
              <a:t>Umgebung. Simuliert den</a:t>
            </a:r>
          </a:p>
          <a:p>
            <a:pPr algn="just"/>
            <a:r>
              <a:rPr lang="de-DE" sz="2000" dirty="0" smtClean="0"/>
              <a:t>                  Einfluss durch in der Realität auftretende,</a:t>
            </a:r>
          </a:p>
          <a:p>
            <a:pPr algn="just"/>
            <a:r>
              <a:rPr lang="de-DE" sz="2000" dirty="0" smtClean="0"/>
              <a:t>                  raumabhängige Reflexionen entsprechend der</a:t>
            </a:r>
          </a:p>
          <a:p>
            <a:pPr algn="just"/>
            <a:r>
              <a:rPr lang="de-DE" sz="2000" dirty="0"/>
              <a:t>	</a:t>
            </a:r>
            <a:r>
              <a:rPr lang="de-DE" sz="2000" dirty="0" smtClean="0"/>
              <a:t>  Raumgröße.</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1227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6</a:t>
            </a:fld>
            <a:endParaRPr lang="en-US" sz="1200" dirty="0">
              <a:latin typeface="+mj-lt"/>
            </a:endParaRPr>
          </a:p>
        </p:txBody>
      </p:sp>
      <p:sp>
        <p:nvSpPr>
          <p:cNvPr id="18" name="TextBox 10"/>
          <p:cNvSpPr txBox="1"/>
          <p:nvPr/>
        </p:nvSpPr>
        <p:spPr>
          <a:xfrm>
            <a:off x="2483768" y="1627034"/>
            <a:ext cx="6372708" cy="5632311"/>
          </a:xfrm>
          <a:prstGeom prst="rect">
            <a:avLst/>
          </a:prstGeom>
          <a:noFill/>
        </p:spPr>
        <p:txBody>
          <a:bodyPr wrap="square" rtlCol="0">
            <a:spAutoFit/>
          </a:bodyPr>
          <a:lstStyle/>
          <a:p>
            <a:r>
              <a:rPr lang="de-DE" sz="2000" b="1" dirty="0" smtClean="0">
                <a:latin typeface="+mj-lt"/>
              </a:rPr>
              <a:t>VR Setup</a:t>
            </a:r>
          </a:p>
          <a:p>
            <a:endParaRPr lang="de-DE" sz="2000" dirty="0">
              <a:latin typeface="+mj-lt"/>
            </a:endParaRPr>
          </a:p>
          <a:p>
            <a:pPr marL="342900" indent="-342900" algn="just">
              <a:buFont typeface="Wingdings" pitchFamily="2" charset="2"/>
              <a:buChar char="§"/>
            </a:pPr>
            <a:r>
              <a:rPr lang="de-DE" sz="2000" dirty="0" smtClean="0">
                <a:latin typeface="+mj-lt"/>
              </a:rPr>
              <a:t>Virtueller Raum, Würfel mit 3 Meter Kantenlänge,</a:t>
            </a:r>
          </a:p>
          <a:p>
            <a:pPr algn="just"/>
            <a:r>
              <a:rPr lang="de-DE" sz="2000" dirty="0" smtClean="0">
                <a:latin typeface="+mj-lt"/>
              </a:rPr>
              <a:t>      </a:t>
            </a:r>
            <a:r>
              <a:rPr lang="de-DE" sz="2000" dirty="0">
                <a:latin typeface="+mj-lt"/>
              </a:rPr>
              <a:t>v</a:t>
            </a:r>
            <a:r>
              <a:rPr lang="de-DE" sz="2000" dirty="0" smtClean="0">
                <a:latin typeface="+mj-lt"/>
              </a:rPr>
              <a:t>ollständig schalldurchlässig und reflexionslos</a:t>
            </a:r>
          </a:p>
          <a:p>
            <a:pPr marL="342900" indent="-342900" algn="just">
              <a:buFont typeface="Wingdings" pitchFamily="2" charset="2"/>
              <a:buChar char="§"/>
            </a:pPr>
            <a:r>
              <a:rPr lang="de-DE" sz="2000" dirty="0" smtClean="0">
                <a:latin typeface="+mj-lt"/>
              </a:rPr>
              <a:t>Markierung der Probandenposition im Mittelpunkt</a:t>
            </a:r>
          </a:p>
          <a:p>
            <a:pPr algn="just"/>
            <a:r>
              <a:rPr lang="de-DE" sz="2000" dirty="0">
                <a:latin typeface="+mj-lt"/>
              </a:rPr>
              <a:t> </a:t>
            </a:r>
            <a:r>
              <a:rPr lang="de-DE" sz="2000" dirty="0" smtClean="0">
                <a:latin typeface="+mj-lt"/>
              </a:rPr>
              <a:t>     des Raumes</a:t>
            </a:r>
          </a:p>
          <a:p>
            <a:pPr marL="342900" indent="-342900" algn="just">
              <a:buFont typeface="Wingdings" pitchFamily="2" charset="2"/>
              <a:buChar char="§"/>
            </a:pPr>
            <a:r>
              <a:rPr lang="de-DE" sz="2000" dirty="0" smtClean="0">
                <a:latin typeface="+mj-lt"/>
              </a:rPr>
              <a:t>Vier virtuelle Lautsprecher im Radius von 2 Metern </a:t>
            </a:r>
          </a:p>
          <a:p>
            <a:pPr algn="just"/>
            <a:r>
              <a:rPr lang="de-DE" sz="2000" dirty="0" smtClean="0">
                <a:latin typeface="+mj-lt"/>
              </a:rPr>
              <a:t>      um den Mittelpunkt mit einem Abstand von 1,2 Metern</a:t>
            </a:r>
          </a:p>
          <a:p>
            <a:pPr algn="just"/>
            <a:r>
              <a:rPr lang="de-DE" sz="2000" dirty="0">
                <a:latin typeface="+mj-lt"/>
              </a:rPr>
              <a:t> </a:t>
            </a:r>
            <a:r>
              <a:rPr lang="de-DE" sz="2000" dirty="0" smtClean="0">
                <a:latin typeface="+mj-lt"/>
              </a:rPr>
              <a:t>     zum Boden</a:t>
            </a:r>
          </a:p>
          <a:p>
            <a:pPr marL="342900" indent="-342900" algn="just">
              <a:buFont typeface="Wingdings" panose="05000000000000000000" pitchFamily="2" charset="2"/>
              <a:buChar char="§"/>
            </a:pPr>
            <a:r>
              <a:rPr lang="de-DE" sz="2000" dirty="0" smtClean="0">
                <a:latin typeface="+mj-lt"/>
              </a:rPr>
              <a:t>Links lateral (-90°)</a:t>
            </a:r>
          </a:p>
          <a:p>
            <a:pPr algn="just"/>
            <a:r>
              <a:rPr lang="de-DE" sz="2000" dirty="0" smtClean="0">
                <a:latin typeface="+mj-lt"/>
              </a:rPr>
              <a:t>      Links frontal (-30°)</a:t>
            </a:r>
          </a:p>
          <a:p>
            <a:pPr algn="just"/>
            <a:r>
              <a:rPr lang="de-DE" sz="2000" dirty="0" smtClean="0">
                <a:latin typeface="+mj-lt"/>
              </a:rPr>
              <a:t>      Rechts frontal (+30°)</a:t>
            </a:r>
          </a:p>
          <a:p>
            <a:pPr algn="just"/>
            <a:r>
              <a:rPr lang="de-DE" sz="2000" dirty="0">
                <a:latin typeface="+mj-lt"/>
              </a:rPr>
              <a:t> </a:t>
            </a:r>
            <a:r>
              <a:rPr lang="de-DE" sz="2000" dirty="0" smtClean="0">
                <a:latin typeface="+mj-lt"/>
              </a:rPr>
              <a:t>     Rechts lateral (+90°)</a:t>
            </a:r>
            <a:endParaRPr lang="de-DE" sz="2000" dirty="0">
              <a:latin typeface="+mj-lt"/>
            </a:endParaRPr>
          </a:p>
          <a:p>
            <a:pPr marL="342900" indent="-342900" algn="just">
              <a:buFont typeface="Wingdings" panose="05000000000000000000" pitchFamily="2" charset="2"/>
              <a:buChar char="§"/>
            </a:pPr>
            <a:r>
              <a:rPr lang="de-DE" sz="2000" dirty="0" smtClean="0">
                <a:latin typeface="+mj-lt"/>
              </a:rPr>
              <a:t>Auf 0° befindet sich auf Augenhöhe ein grüner </a:t>
            </a:r>
          </a:p>
          <a:p>
            <a:pPr algn="just"/>
            <a:r>
              <a:rPr lang="de-DE" sz="2000" dirty="0">
                <a:latin typeface="+mj-lt"/>
              </a:rPr>
              <a:t> </a:t>
            </a:r>
            <a:r>
              <a:rPr lang="de-DE" sz="2000" dirty="0" smtClean="0">
                <a:latin typeface="+mj-lt"/>
              </a:rPr>
              <a:t>     Pfeil zur Richtungsangabe</a:t>
            </a:r>
          </a:p>
          <a:p>
            <a:pPr algn="just"/>
            <a:r>
              <a:rPr lang="de-DE" sz="2000" dirty="0">
                <a:latin typeface="+mj-lt"/>
              </a:rPr>
              <a:t> </a:t>
            </a:r>
            <a:r>
              <a:rPr lang="de-DE" sz="2000" dirty="0" smtClean="0">
                <a:latin typeface="+mj-lt"/>
              </a:rPr>
              <a:t>     </a:t>
            </a:r>
          </a:p>
          <a:p>
            <a:pPr algn="just"/>
            <a:endParaRPr lang="de-DE" sz="2000" dirty="0" smtClean="0">
              <a:latin typeface="+mj-lt"/>
            </a:endParaRPr>
          </a:p>
          <a:p>
            <a:pPr algn="just"/>
            <a:r>
              <a:rPr lang="de-DE" sz="2000" dirty="0" smtClean="0">
                <a:latin typeface="+mj-lt"/>
              </a:rPr>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7</a:t>
            </a:fld>
            <a:endParaRPr lang="en-US" sz="1200" dirty="0">
              <a:latin typeface="+mj-lt"/>
            </a:endParaRPr>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565141" y="5678668"/>
            <a:ext cx="3335721" cy="738664"/>
          </a:xfrm>
          <a:prstGeom prst="rect">
            <a:avLst/>
          </a:prstGeom>
          <a:noFill/>
        </p:spPr>
        <p:txBody>
          <a:bodyPr wrap="none" rtlCol="0">
            <a:spAutoFit/>
          </a:bodyPr>
          <a:lstStyle/>
          <a:p>
            <a:pPr marL="342900" indent="-342900">
              <a:buFont typeface="+mj-lt"/>
              <a:buAutoNum type="arabicParenBoth"/>
            </a:pPr>
            <a:r>
              <a:rPr lang="de-DE" sz="1400" dirty="0" smtClean="0"/>
              <a:t>Kopfposition des sitzenden Probanden</a:t>
            </a:r>
          </a:p>
          <a:p>
            <a:pPr marL="342900" indent="-342900">
              <a:buFont typeface="+mj-lt"/>
              <a:buAutoNum type="arabicParenBoth"/>
            </a:pPr>
            <a:r>
              <a:rPr lang="de-DE" sz="1400" dirty="0" smtClean="0"/>
              <a:t>Richtungsindikator</a:t>
            </a:r>
          </a:p>
          <a:p>
            <a:r>
              <a:rPr lang="de-DE" sz="1400" dirty="0" smtClean="0"/>
              <a:t> </a:t>
            </a:r>
            <a:endParaRPr lang="de-DE" sz="1400" dirty="0"/>
          </a:p>
        </p:txBody>
      </p:sp>
      <p:sp>
        <p:nvSpPr>
          <p:cNvPr id="6" name="Textfeld 5"/>
          <p:cNvSpPr txBox="1"/>
          <p:nvPr/>
        </p:nvSpPr>
        <p:spPr>
          <a:xfrm>
            <a:off x="2537870" y="1268760"/>
            <a:ext cx="798488" cy="400110"/>
          </a:xfrm>
          <a:prstGeom prst="rect">
            <a:avLst/>
          </a:prstGeom>
          <a:noFill/>
        </p:spPr>
        <p:txBody>
          <a:bodyPr wrap="none" rtlCol="0">
            <a:spAutoFit/>
          </a:bodyPr>
          <a:lstStyle/>
          <a:p>
            <a:r>
              <a:rPr lang="de-DE" sz="2000" b="1" dirty="0" smtClean="0"/>
              <a:t>Setup</a:t>
            </a:r>
            <a:endParaRPr lang="de-DE" sz="2000" b="1"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4012" y="1620164"/>
            <a:ext cx="6252463" cy="3903001"/>
          </a:xfrm>
          <a:prstGeom prst="rect">
            <a:avLst/>
          </a:prstGeom>
        </p:spPr>
      </p:pic>
      <p:sp>
        <p:nvSpPr>
          <p:cNvPr id="8" name="Textfeld 7"/>
          <p:cNvSpPr txBox="1"/>
          <p:nvPr/>
        </p:nvSpPr>
        <p:spPr>
          <a:xfrm>
            <a:off x="5293376" y="4165339"/>
            <a:ext cx="276038" cy="307777"/>
          </a:xfrm>
          <a:prstGeom prst="rect">
            <a:avLst/>
          </a:prstGeom>
          <a:noFill/>
        </p:spPr>
        <p:txBody>
          <a:bodyPr wrap="none" rtlCol="0">
            <a:spAutoFit/>
          </a:bodyPr>
          <a:lstStyle/>
          <a:p>
            <a:r>
              <a:rPr lang="de-DE" sz="1400" b="1" dirty="0"/>
              <a:t>1</a:t>
            </a:r>
          </a:p>
        </p:txBody>
      </p:sp>
      <p:sp>
        <p:nvSpPr>
          <p:cNvPr id="10" name="Textfeld 9"/>
          <p:cNvSpPr txBox="1"/>
          <p:nvPr/>
        </p:nvSpPr>
        <p:spPr>
          <a:xfrm>
            <a:off x="5222843" y="3415093"/>
            <a:ext cx="276038" cy="307777"/>
          </a:xfrm>
          <a:prstGeom prst="rect">
            <a:avLst/>
          </a:prstGeom>
          <a:noFill/>
        </p:spPr>
        <p:txBody>
          <a:bodyPr wrap="none" rtlCol="0">
            <a:spAutoFit/>
          </a:bodyPr>
          <a:lstStyle/>
          <a:p>
            <a:r>
              <a:rPr lang="de-DE" sz="1400" b="1" dirty="0" smtClean="0"/>
              <a:t>2</a:t>
            </a:r>
            <a:endParaRPr lang="de-DE" sz="1400" b="1" dirty="0"/>
          </a:p>
        </p:txBody>
      </p:sp>
      <p:cxnSp>
        <p:nvCxnSpPr>
          <p:cNvPr id="14" name="Gerade Verbindung mit Pfeil 13"/>
          <p:cNvCxnSpPr>
            <a:stCxn id="8" idx="3"/>
          </p:cNvCxnSpPr>
          <p:nvPr/>
        </p:nvCxnSpPr>
        <p:spPr>
          <a:xfrm flipV="1">
            <a:off x="5569414" y="4135027"/>
            <a:ext cx="150013" cy="184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10" idx="3"/>
          </p:cNvCxnSpPr>
          <p:nvPr/>
        </p:nvCxnSpPr>
        <p:spPr>
          <a:xfrm>
            <a:off x="5498881" y="3568982"/>
            <a:ext cx="171241" cy="782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9434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8</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30154"/>
            <a:ext cx="6228692" cy="3477875"/>
          </a:xfrm>
          <a:prstGeom prst="rect">
            <a:avLst/>
          </a:prstGeom>
          <a:noFill/>
        </p:spPr>
        <p:txBody>
          <a:bodyPr wrap="square" rtlCol="0">
            <a:spAutoFit/>
          </a:bodyPr>
          <a:lstStyle/>
          <a:p>
            <a:pPr algn="just"/>
            <a:r>
              <a:rPr lang="de-DE" sz="2000" dirty="0" smtClean="0"/>
              <a:t>Eingabe der Untersuchungsparameter und Erzeugung der Wiedergabeprogramme erfolgt durch </a:t>
            </a:r>
            <a:r>
              <a:rPr lang="de-DE" sz="2000" dirty="0" err="1" smtClean="0"/>
              <a:t>Matlab</a:t>
            </a:r>
            <a:r>
              <a:rPr lang="de-DE" sz="2000" dirty="0" smtClean="0"/>
              <a:t>  </a:t>
            </a:r>
          </a:p>
          <a:p>
            <a:pPr algn="just"/>
            <a:endParaRPr lang="de-DE" sz="2000" b="1" i="1" dirty="0"/>
          </a:p>
          <a:p>
            <a:pPr algn="just"/>
            <a:r>
              <a:rPr lang="de-DE" sz="2000" b="1" dirty="0" smtClean="0"/>
              <a:t>Parameter:</a:t>
            </a:r>
          </a:p>
          <a:p>
            <a:pPr marL="342900" indent="-342900" algn="just">
              <a:buFont typeface="Wingdings" panose="05000000000000000000" pitchFamily="2" charset="2"/>
              <a:buChar char="§"/>
            </a:pPr>
            <a:r>
              <a:rPr lang="de-DE" sz="2000" i="1" dirty="0" smtClean="0"/>
              <a:t>Anzeigemodus: </a:t>
            </a:r>
            <a:r>
              <a:rPr lang="de-DE" sz="2000" dirty="0" smtClean="0"/>
              <a:t>Richtungsindikation wahrheitsgemäß </a:t>
            </a:r>
          </a:p>
          <a:p>
            <a:pPr algn="just"/>
            <a:r>
              <a:rPr lang="de-DE" sz="2000" dirty="0"/>
              <a:t>	 </a:t>
            </a:r>
            <a:r>
              <a:rPr lang="de-DE" sz="2000" dirty="0" smtClean="0"/>
              <a:t>              </a:t>
            </a:r>
            <a:r>
              <a:rPr lang="de-DE" sz="2000" dirty="0" smtClean="0"/>
              <a:t>oder </a:t>
            </a:r>
            <a:r>
              <a:rPr lang="de-DE" sz="2000" dirty="0" smtClean="0"/>
              <a:t>nicht</a:t>
            </a:r>
          </a:p>
          <a:p>
            <a:pPr marL="342900" indent="-342900" algn="just">
              <a:buFont typeface="Wingdings" panose="05000000000000000000" pitchFamily="2" charset="2"/>
              <a:buChar char="§"/>
            </a:pPr>
            <a:r>
              <a:rPr lang="de-DE" sz="2000" i="1" dirty="0" smtClean="0"/>
              <a:t>Signalanzahl: </a:t>
            </a:r>
            <a:r>
              <a:rPr lang="de-DE" sz="2000" dirty="0" smtClean="0"/>
              <a:t>Anzahl </a:t>
            </a:r>
            <a:r>
              <a:rPr lang="de-DE" sz="2000" dirty="0" smtClean="0"/>
              <a:t>der Signale, die pro </a:t>
            </a:r>
          </a:p>
          <a:p>
            <a:pPr algn="just"/>
            <a:r>
              <a:rPr lang="de-DE" sz="2000" dirty="0"/>
              <a:t> </a:t>
            </a:r>
            <a:r>
              <a:rPr lang="de-DE" sz="2000" dirty="0" smtClean="0"/>
              <a:t>                             </a:t>
            </a:r>
            <a:r>
              <a:rPr lang="de-DE" sz="2000" dirty="0" smtClean="0"/>
              <a:t> </a:t>
            </a:r>
            <a:r>
              <a:rPr lang="de-DE" sz="2000" dirty="0" smtClean="0"/>
              <a:t>Programmdurchlauf wiedergegeben </a:t>
            </a:r>
          </a:p>
          <a:p>
            <a:pPr algn="just"/>
            <a:r>
              <a:rPr lang="de-DE" sz="2000" dirty="0"/>
              <a:t>	 </a:t>
            </a:r>
            <a:r>
              <a:rPr lang="de-DE" sz="2000" dirty="0" smtClean="0"/>
              <a:t>             </a:t>
            </a:r>
            <a:r>
              <a:rPr lang="de-DE" sz="2000" dirty="0" smtClean="0"/>
              <a:t> </a:t>
            </a:r>
            <a:r>
              <a:rPr lang="de-DE" sz="2000" dirty="0" smtClean="0"/>
              <a:t>werden</a:t>
            </a:r>
          </a:p>
          <a:p>
            <a:pPr marL="342900" indent="-342900" algn="just">
              <a:buFont typeface="Wingdings" panose="05000000000000000000" pitchFamily="2" charset="2"/>
              <a:buChar char="§"/>
            </a:pPr>
            <a:r>
              <a:rPr lang="de-DE" sz="2000" i="1" dirty="0" smtClean="0"/>
              <a:t>Quellenreihenfolge: </a:t>
            </a:r>
            <a:r>
              <a:rPr lang="de-DE" sz="2000" dirty="0" smtClean="0"/>
              <a:t>zufällige oder manuelle </a:t>
            </a:r>
          </a:p>
          <a:p>
            <a:pPr algn="just"/>
            <a:r>
              <a:rPr lang="de-DE" sz="2000" dirty="0"/>
              <a:t>	 </a:t>
            </a:r>
            <a:r>
              <a:rPr lang="de-DE" sz="2000" dirty="0" smtClean="0"/>
              <a:t>            </a:t>
            </a:r>
            <a:r>
              <a:rPr lang="de-DE" sz="2000" dirty="0" smtClean="0"/>
              <a:t>  </a:t>
            </a:r>
            <a:r>
              <a:rPr lang="de-DE" sz="2000" dirty="0" smtClean="0"/>
              <a:t>Bestimmung möglich</a:t>
            </a:r>
            <a:endParaRPr lang="de-DE" sz="2000" i="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9</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15339"/>
            <a:ext cx="6228692" cy="3785652"/>
          </a:xfrm>
          <a:prstGeom prst="rect">
            <a:avLst/>
          </a:prstGeom>
          <a:noFill/>
        </p:spPr>
        <p:txBody>
          <a:bodyPr wrap="square" rtlCol="0">
            <a:spAutoFit/>
          </a:bodyPr>
          <a:lstStyle/>
          <a:p>
            <a:pPr algn="just"/>
            <a:r>
              <a:rPr lang="de-DE" sz="2000" b="1" dirty="0" smtClean="0"/>
              <a:t>Ablauf</a:t>
            </a:r>
          </a:p>
          <a:p>
            <a:pPr algn="just"/>
            <a:r>
              <a:rPr lang="de-DE" sz="2000" dirty="0" smtClean="0"/>
              <a:t>Sobald der Proband sich auf der Markierung innerhalb der</a:t>
            </a:r>
          </a:p>
          <a:p>
            <a:pPr algn="just"/>
            <a:r>
              <a:rPr lang="de-DE" sz="2000" dirty="0" smtClean="0"/>
              <a:t>VR befindet kann das Experiment gestartet werden.</a:t>
            </a:r>
          </a:p>
          <a:p>
            <a:pPr algn="just"/>
            <a:r>
              <a:rPr lang="de-DE" sz="2000" dirty="0" err="1" smtClean="0"/>
              <a:t>Unity</a:t>
            </a:r>
            <a:r>
              <a:rPr lang="de-DE" sz="2000" dirty="0" smtClean="0"/>
              <a:t> aktiviert entsprechend der von </a:t>
            </a:r>
            <a:r>
              <a:rPr lang="de-DE" sz="2000" dirty="0" err="1" smtClean="0"/>
              <a:t>Matlab</a:t>
            </a:r>
            <a:r>
              <a:rPr lang="de-DE" sz="2000" dirty="0" smtClean="0"/>
              <a:t> übergebenen</a:t>
            </a:r>
          </a:p>
          <a:p>
            <a:pPr algn="just"/>
            <a:r>
              <a:rPr lang="de-DE" sz="2000" dirty="0" smtClean="0"/>
              <a:t>Reihenfolge jeweils immer einen virtuellen Lautsprecher </a:t>
            </a:r>
          </a:p>
          <a:p>
            <a:pPr algn="just"/>
            <a:r>
              <a:rPr lang="de-DE" sz="2000" dirty="0"/>
              <a:t>u</a:t>
            </a:r>
            <a:r>
              <a:rPr lang="de-DE" sz="2000" dirty="0" smtClean="0"/>
              <a:t>nd gibt den ausgewählten </a:t>
            </a:r>
            <a:r>
              <a:rPr lang="de-DE" sz="2000" i="1" dirty="0" smtClean="0"/>
              <a:t>Audio Clip</a:t>
            </a:r>
            <a:r>
              <a:rPr lang="de-DE" sz="2000" dirty="0" smtClean="0"/>
              <a:t> wieder.</a:t>
            </a:r>
          </a:p>
          <a:p>
            <a:pPr algn="just"/>
            <a:r>
              <a:rPr lang="de-DE" sz="2000" dirty="0" smtClean="0"/>
              <a:t>Dieser Vorgang wird entsprechend der gewünschten</a:t>
            </a:r>
          </a:p>
          <a:p>
            <a:pPr algn="just"/>
            <a:r>
              <a:rPr lang="de-DE" sz="2000" dirty="0" smtClean="0"/>
              <a:t>Signalanzahl</a:t>
            </a:r>
            <a:r>
              <a:rPr lang="de-DE" sz="2000" dirty="0"/>
              <a:t> w</a:t>
            </a:r>
            <a:r>
              <a:rPr lang="de-DE" sz="2000" dirty="0" smtClean="0"/>
              <a:t>iederholt.</a:t>
            </a:r>
          </a:p>
          <a:p>
            <a:pPr algn="just"/>
            <a:r>
              <a:rPr lang="de-DE" sz="2000" dirty="0" smtClean="0"/>
              <a:t>Der Richtungsindikator zeigt bei jeder Signalwiedergabe</a:t>
            </a:r>
          </a:p>
          <a:p>
            <a:pPr algn="just"/>
            <a:r>
              <a:rPr lang="de-DE" sz="2000" dirty="0" smtClean="0"/>
              <a:t>dem </a:t>
            </a:r>
            <a:r>
              <a:rPr lang="de-DE" sz="2000" dirty="0" smtClean="0"/>
              <a:t>eingestellten Modus entsprechend die richtige bzw.</a:t>
            </a:r>
          </a:p>
          <a:p>
            <a:pPr algn="just"/>
            <a:r>
              <a:rPr lang="de-DE" sz="2000" dirty="0" smtClean="0"/>
              <a:t>falsche Richtung an. </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3432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Bildschirmpräsentation (4:3)</PresentationFormat>
  <Paragraphs>389</Paragraphs>
  <Slides>14</Slides>
  <Notes>9</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Kohl</dc:creator>
  <cp:lastModifiedBy>Dominik</cp:lastModifiedBy>
  <cp:revision>339</cp:revision>
  <cp:lastPrinted>2011-11-21T14:56:06Z</cp:lastPrinted>
  <dcterms:created xsi:type="dcterms:W3CDTF">2011-11-02T18:36:29Z</dcterms:created>
  <dcterms:modified xsi:type="dcterms:W3CDTF">2017-11-20T16:37:29Z</dcterms:modified>
</cp:coreProperties>
</file>