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x="18288000" cy="10287000"/>
  <p:notesSz cx="6858000" cy="9144000"/>
  <p:embeddedFontLst>
    <p:embeddedFont>
      <p:font typeface="Agrandir Narrow Heavy" charset="1" panose="00000A06000000000000"/>
      <p:regular r:id="rId19"/>
    </p:embeddedFont>
    <p:embeddedFont>
      <p:font typeface="Chau Philomene" charset="1" panose="02000806040000020003"/>
      <p:regular r:id="rId20"/>
    </p:embeddedFont>
    <p:embeddedFont>
      <p:font typeface="Glacial Indifference Bold" charset="1" panose="00000800000000000000"/>
      <p:regular r:id="rId21"/>
    </p:embeddedFont>
    <p:embeddedFont>
      <p:font typeface="Glacial Indifference" charset="1" panose="00000000000000000000"/>
      <p:regular r:id="rId22"/>
    </p:embeddedFont>
    <p:embeddedFont>
      <p:font typeface="TT Rounds Neue" charset="1" panose="02000503040000020003"/>
      <p:regular r:id="rId23"/>
    </p:embeddedFont>
    <p:embeddedFont>
      <p:font typeface="Caveat Brush" charset="1" panose="00000000000000000000"/>
      <p:regular r:id="rId24"/>
    </p:embeddedFont>
    <p:embeddedFont>
      <p:font typeface="Chewy" charset="1" panose="02000000000000000000"/>
      <p:regular r:id="rId25"/>
    </p:embeddedFont>
    <p:embeddedFont>
      <p:font typeface="TT Rounds Neue Bold" charset="1" panose="02000803020000020004"/>
      <p:regular r:id="rId26"/>
    </p:embeddedFont>
    <p:embeddedFont>
      <p:font typeface="Jua" charset="1" panose="00000000000000000000"/>
      <p:regular r:id="rId27"/>
    </p:embeddedFont>
    <p:embeddedFont>
      <p:font typeface="Garet" charset="1" panose="00000000000000000000"/>
      <p:regular r:id="rId28"/>
    </p:embeddedFont>
    <p:embeddedFont>
      <p:font typeface="Arimo" charset="1" panose="020B0604020202020204"/>
      <p:regular r:id="rId2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27" Target="fonts/font27.fntdata" Type="http://schemas.openxmlformats.org/officeDocument/2006/relationships/font"/><Relationship Id="rId28" Target="fonts/font28.fntdata" Type="http://schemas.openxmlformats.org/officeDocument/2006/relationships/font"/><Relationship Id="rId29" Target="fonts/font29.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8.png" Type="http://schemas.openxmlformats.org/officeDocument/2006/relationships/image"/><Relationship Id="rId3" Target="../media/image19.svg" Type="http://schemas.openxmlformats.org/officeDocument/2006/relationships/image"/><Relationship Id="rId4" Target="../media/image36.png" Type="http://schemas.openxmlformats.org/officeDocument/2006/relationships/image"/><Relationship Id="rId5" Target="../media/image37.png" Type="http://schemas.openxmlformats.org/officeDocument/2006/relationships/image"/><Relationship Id="rId6" Target="../media/image38.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9.png" Type="http://schemas.openxmlformats.org/officeDocument/2006/relationships/image"/><Relationship Id="rId3" Target="../media/image40.svg" Type="http://schemas.openxmlformats.org/officeDocument/2006/relationships/image"/><Relationship Id="rId4" Target="../media/image41.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2.png" Type="http://schemas.openxmlformats.org/officeDocument/2006/relationships/image"/><Relationship Id="rId3" Target="../media/image43.svg" Type="http://schemas.openxmlformats.org/officeDocument/2006/relationships/image"/><Relationship Id="rId4" Target="../media/image44.png" Type="http://schemas.openxmlformats.org/officeDocument/2006/relationships/image"/><Relationship Id="rId5" Target="../media/image45.svg" Type="http://schemas.openxmlformats.org/officeDocument/2006/relationships/image"/><Relationship Id="rId6" Target="../media/image46.png" Type="http://schemas.openxmlformats.org/officeDocument/2006/relationships/image"/><Relationship Id="rId7" Target="../media/image47.sv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8.png" Type="http://schemas.openxmlformats.org/officeDocument/2006/relationships/image"/><Relationship Id="rId3" Target="../media/image49.svg" Type="http://schemas.openxmlformats.org/officeDocument/2006/relationships/image"/><Relationship Id="rId4" Target="../media/image50.png" Type="http://schemas.openxmlformats.org/officeDocument/2006/relationships/image"/><Relationship Id="rId5" Target="../media/image51.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pn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 Id="rId3" Target="../media/image12.svg" Type="http://schemas.openxmlformats.org/officeDocument/2006/relationships/image"/><Relationship Id="rId4" Target="https://news.yahoo.com/" TargetMode="External" Type="http://schemas.openxmlformats.org/officeDocument/2006/relationships/hyperlink"/></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 Id="rId3" Target="../media/image14.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5.png" Type="http://schemas.openxmlformats.org/officeDocument/2006/relationships/image"/><Relationship Id="rId3" Target="../media/image16.png" Type="http://schemas.openxmlformats.org/officeDocument/2006/relationships/image"/><Relationship Id="rId4" Target="../media/image17.svg" Type="http://schemas.openxmlformats.org/officeDocument/2006/relationships/image"/><Relationship Id="rId5" Target="../media/image18.png" Type="http://schemas.openxmlformats.org/officeDocument/2006/relationships/image"/><Relationship Id="rId6" Target="../media/image19.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0.png" Type="http://schemas.openxmlformats.org/officeDocument/2006/relationships/image"/><Relationship Id="rId3" Target="../media/image21.svg" Type="http://schemas.openxmlformats.org/officeDocument/2006/relationships/image"/><Relationship Id="rId4" Target="../media/image18.png" Type="http://schemas.openxmlformats.org/officeDocument/2006/relationships/image"/><Relationship Id="rId5" Target="../media/image19.svg" Type="http://schemas.openxmlformats.org/officeDocument/2006/relationships/image"/><Relationship Id="rId6" Target="../media/image22.png" Type="http://schemas.openxmlformats.org/officeDocument/2006/relationships/image"/><Relationship Id="rId7" Target="../media/image23.svg" Type="http://schemas.openxmlformats.org/officeDocument/2006/relationships/image"/><Relationship Id="rId8" Target="../media/image24.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8.png" Type="http://schemas.openxmlformats.org/officeDocument/2006/relationships/image"/><Relationship Id="rId3" Target="../media/image19.svg" Type="http://schemas.openxmlformats.org/officeDocument/2006/relationships/image"/><Relationship Id="rId4" Target="../media/image25.png" Type="http://schemas.openxmlformats.org/officeDocument/2006/relationships/image"/><Relationship Id="rId5" Target="../media/image26.png" Type="http://schemas.openxmlformats.org/officeDocument/2006/relationships/image"/><Relationship Id="rId6" Target="../media/image27.svg" Type="http://schemas.openxmlformats.org/officeDocument/2006/relationships/image"/><Relationship Id="rId7" Target="https://news.yahoo.com" TargetMode="External" Type="http://schemas.openxmlformats.org/officeDocument/2006/relationships/hyperlink"/><Relationship Id="rId8" Target="../media/image28.png" Type="http://schemas.openxmlformats.org/officeDocument/2006/relationships/image"/><Relationship Id="rId9" Target="../media/image29.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0.png" Type="http://schemas.openxmlformats.org/officeDocument/2006/relationships/image"/><Relationship Id="rId3" Target="../media/image18.png" Type="http://schemas.openxmlformats.org/officeDocument/2006/relationships/image"/><Relationship Id="rId4" Target="../media/image19.svg" Type="http://schemas.openxmlformats.org/officeDocument/2006/relationships/image"/><Relationship Id="rId5" Target="../media/image31.png" Type="http://schemas.openxmlformats.org/officeDocument/2006/relationships/image"/><Relationship Id="rId6" Target="../media/image32.svg" Type="http://schemas.openxmlformats.org/officeDocument/2006/relationships/image"/><Relationship Id="rId7" Target="../media/image13.png" Type="http://schemas.openxmlformats.org/officeDocument/2006/relationships/image"/><Relationship Id="rId8" Target="../media/image14.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3.png" Type="http://schemas.openxmlformats.org/officeDocument/2006/relationships/image"/><Relationship Id="rId3" Target="../media/image34.png" Type="http://schemas.openxmlformats.org/officeDocument/2006/relationships/image"/><Relationship Id="rId4" Target="../media/image35.svg" Type="http://schemas.openxmlformats.org/officeDocument/2006/relationships/image"/><Relationship Id="rId5" Target="../media/image18.png" Type="http://schemas.openxmlformats.org/officeDocument/2006/relationships/image"/><Relationship Id="rId6" Target="../media/image19.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692B84">
                <a:alpha val="100000"/>
              </a:srgbClr>
            </a:gs>
            <a:gs pos="100000">
              <a:srgbClr val="FFA2C8">
                <a:alpha val="100000"/>
              </a:srgbClr>
            </a:gs>
          </a:gsLst>
          <a:lin ang="5400000"/>
        </a:gradFill>
      </p:bgPr>
    </p:bg>
    <p:spTree>
      <p:nvGrpSpPr>
        <p:cNvPr id="1" name=""/>
        <p:cNvGrpSpPr/>
        <p:nvPr/>
      </p:nvGrpSpPr>
      <p:grpSpPr>
        <a:xfrm>
          <a:off x="0" y="0"/>
          <a:ext cx="0" cy="0"/>
          <a:chOff x="0" y="0"/>
          <a:chExt cx="0" cy="0"/>
        </a:xfrm>
      </p:grpSpPr>
      <p:sp>
        <p:nvSpPr>
          <p:cNvPr name="TextBox 2" id="2"/>
          <p:cNvSpPr txBox="true"/>
          <p:nvPr/>
        </p:nvSpPr>
        <p:spPr>
          <a:xfrm rot="0">
            <a:off x="547655" y="2030502"/>
            <a:ext cx="17192691" cy="3170148"/>
          </a:xfrm>
          <a:prstGeom prst="rect">
            <a:avLst/>
          </a:prstGeom>
        </p:spPr>
        <p:txBody>
          <a:bodyPr anchor="t" rtlCol="false" tIns="0" lIns="0" bIns="0" rIns="0">
            <a:spAutoFit/>
          </a:bodyPr>
          <a:lstStyle/>
          <a:p>
            <a:pPr algn="ctr">
              <a:lnSpc>
                <a:spcPts val="22299"/>
              </a:lnSpc>
              <a:spcBef>
                <a:spcPct val="0"/>
              </a:spcBef>
            </a:pPr>
            <a:r>
              <a:rPr lang="en-US" sz="15928">
                <a:solidFill>
                  <a:srgbClr val="FBF8FF"/>
                </a:solidFill>
                <a:latin typeface="Agrandir Narrow Heavy"/>
              </a:rPr>
              <a:t>SCRAPPING</a:t>
            </a:r>
          </a:p>
        </p:txBody>
      </p:sp>
      <p:sp>
        <p:nvSpPr>
          <p:cNvPr name="Freeform 3" id="3"/>
          <p:cNvSpPr/>
          <p:nvPr/>
        </p:nvSpPr>
        <p:spPr>
          <a:xfrm flipH="false" flipV="false" rot="0">
            <a:off x="8905696" y="4730531"/>
            <a:ext cx="6580828" cy="7401749"/>
          </a:xfrm>
          <a:custGeom>
            <a:avLst/>
            <a:gdLst/>
            <a:ahLst/>
            <a:cxnLst/>
            <a:rect r="r" b="b" t="t" l="l"/>
            <a:pathLst>
              <a:path h="7401749" w="6580828">
                <a:moveTo>
                  <a:pt x="0" y="0"/>
                </a:moveTo>
                <a:lnTo>
                  <a:pt x="6580828" y="0"/>
                </a:lnTo>
                <a:lnTo>
                  <a:pt x="6580828" y="7401749"/>
                </a:lnTo>
                <a:lnTo>
                  <a:pt x="0" y="740174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988734" y="4697298"/>
            <a:ext cx="6637789" cy="7621678"/>
          </a:xfrm>
          <a:custGeom>
            <a:avLst/>
            <a:gdLst/>
            <a:ahLst/>
            <a:cxnLst/>
            <a:rect r="r" b="b" t="t" l="l"/>
            <a:pathLst>
              <a:path h="7621678" w="6637789">
                <a:moveTo>
                  <a:pt x="0" y="0"/>
                </a:moveTo>
                <a:lnTo>
                  <a:pt x="6637789" y="0"/>
                </a:lnTo>
                <a:lnTo>
                  <a:pt x="6637789" y="7621678"/>
                </a:lnTo>
                <a:lnTo>
                  <a:pt x="0" y="762167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5825478" y="3991814"/>
            <a:ext cx="6160436" cy="7178474"/>
          </a:xfrm>
          <a:custGeom>
            <a:avLst/>
            <a:gdLst/>
            <a:ahLst/>
            <a:cxnLst/>
            <a:rect r="r" b="b" t="t" l="l"/>
            <a:pathLst>
              <a:path h="7178474" w="6160436">
                <a:moveTo>
                  <a:pt x="0" y="0"/>
                </a:moveTo>
                <a:lnTo>
                  <a:pt x="6160436" y="0"/>
                </a:lnTo>
                <a:lnTo>
                  <a:pt x="6160436" y="7178474"/>
                </a:lnTo>
                <a:lnTo>
                  <a:pt x="0" y="717847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6" id="6"/>
          <p:cNvGrpSpPr/>
          <p:nvPr/>
        </p:nvGrpSpPr>
        <p:grpSpPr>
          <a:xfrm rot="0">
            <a:off x="-1830149" y="9174999"/>
            <a:ext cx="23140426" cy="2662151"/>
            <a:chOff x="0" y="0"/>
            <a:chExt cx="23554862" cy="2709829"/>
          </a:xfrm>
        </p:grpSpPr>
        <p:sp>
          <p:nvSpPr>
            <p:cNvPr name="Freeform 7" id="7"/>
            <p:cNvSpPr/>
            <p:nvPr/>
          </p:nvSpPr>
          <p:spPr>
            <a:xfrm flipH="false" flipV="false" rot="0">
              <a:off x="-19558" y="-6477"/>
              <a:ext cx="23593724" cy="2730149"/>
            </a:xfrm>
            <a:custGeom>
              <a:avLst/>
              <a:gdLst/>
              <a:ahLst/>
              <a:cxnLst/>
              <a:rect r="r" b="b" t="t" l="l"/>
              <a:pathLst>
                <a:path h="2730149" w="23593724">
                  <a:moveTo>
                    <a:pt x="23565022" y="1423575"/>
                  </a:moveTo>
                  <a:cubicBezTo>
                    <a:pt x="23550543" y="1522379"/>
                    <a:pt x="23522985" y="1635282"/>
                    <a:pt x="23478788" y="1739168"/>
                  </a:cubicBezTo>
                  <a:cubicBezTo>
                    <a:pt x="23446150" y="1815749"/>
                    <a:pt x="23401066" y="1887123"/>
                    <a:pt x="23355472" y="1956592"/>
                  </a:cubicBezTo>
                  <a:cubicBezTo>
                    <a:pt x="23256158" y="2108103"/>
                    <a:pt x="23148208" y="2269139"/>
                    <a:pt x="23002919" y="2380264"/>
                  </a:cubicBezTo>
                  <a:cubicBezTo>
                    <a:pt x="22819405" y="2520472"/>
                    <a:pt x="22590169" y="2587909"/>
                    <a:pt x="22364744" y="2621945"/>
                  </a:cubicBezTo>
                  <a:cubicBezTo>
                    <a:pt x="22103379" y="2661442"/>
                    <a:pt x="21838711" y="2658521"/>
                    <a:pt x="21575059" y="2664490"/>
                  </a:cubicBezTo>
                  <a:cubicBezTo>
                    <a:pt x="21304549" y="2670713"/>
                    <a:pt x="21034419" y="2686588"/>
                    <a:pt x="20764290" y="2701193"/>
                  </a:cubicBezTo>
                  <a:cubicBezTo>
                    <a:pt x="2582291" y="2730149"/>
                    <a:pt x="1825117" y="2720751"/>
                    <a:pt x="1292479" y="2650520"/>
                  </a:cubicBezTo>
                  <a:cubicBezTo>
                    <a:pt x="841502" y="2591084"/>
                    <a:pt x="587502" y="2480721"/>
                    <a:pt x="286639" y="2118898"/>
                  </a:cubicBezTo>
                  <a:cubicBezTo>
                    <a:pt x="151130" y="1955957"/>
                    <a:pt x="54610" y="1759488"/>
                    <a:pt x="28702" y="1547906"/>
                  </a:cubicBezTo>
                  <a:cubicBezTo>
                    <a:pt x="0" y="1358770"/>
                    <a:pt x="39751" y="1080262"/>
                    <a:pt x="154559" y="878713"/>
                  </a:cubicBezTo>
                  <a:cubicBezTo>
                    <a:pt x="272288" y="671830"/>
                    <a:pt x="363347" y="509524"/>
                    <a:pt x="561594" y="374015"/>
                  </a:cubicBezTo>
                  <a:cubicBezTo>
                    <a:pt x="763397" y="235966"/>
                    <a:pt x="1094105" y="214757"/>
                    <a:pt x="1329309" y="154559"/>
                  </a:cubicBezTo>
                  <a:cubicBezTo>
                    <a:pt x="1393698" y="138049"/>
                    <a:pt x="1458595" y="123444"/>
                    <a:pt x="1523746" y="110363"/>
                  </a:cubicBezTo>
                  <a:cubicBezTo>
                    <a:pt x="1588770" y="97409"/>
                    <a:pt x="1772793" y="54610"/>
                    <a:pt x="1838960" y="50165"/>
                  </a:cubicBezTo>
                  <a:cubicBezTo>
                    <a:pt x="2134743" y="30353"/>
                    <a:pt x="2061083" y="46609"/>
                    <a:pt x="2189734" y="32004"/>
                  </a:cubicBezTo>
                  <a:cubicBezTo>
                    <a:pt x="2456053" y="1524"/>
                    <a:pt x="2705735" y="14986"/>
                    <a:pt x="12146763" y="7620"/>
                  </a:cubicBezTo>
                  <a:cubicBezTo>
                    <a:pt x="20896625" y="0"/>
                    <a:pt x="21222126" y="39624"/>
                    <a:pt x="21497969" y="32004"/>
                  </a:cubicBezTo>
                  <a:cubicBezTo>
                    <a:pt x="21761622" y="24765"/>
                    <a:pt x="22106427" y="42672"/>
                    <a:pt x="22369064" y="72771"/>
                  </a:cubicBezTo>
                  <a:cubicBezTo>
                    <a:pt x="22804166" y="122428"/>
                    <a:pt x="23051180" y="161163"/>
                    <a:pt x="23302259" y="540258"/>
                  </a:cubicBezTo>
                  <a:cubicBezTo>
                    <a:pt x="23366268" y="638302"/>
                    <a:pt x="23423545" y="740664"/>
                    <a:pt x="23469265" y="848614"/>
                  </a:cubicBezTo>
                  <a:cubicBezTo>
                    <a:pt x="23555497" y="1052957"/>
                    <a:pt x="23593724" y="1273937"/>
                    <a:pt x="23565022" y="1423575"/>
                  </a:cubicBezTo>
                  <a:close/>
                </a:path>
              </a:pathLst>
            </a:custGeom>
            <a:solidFill>
              <a:srgbClr val="4F1559"/>
            </a:solidFill>
          </p:spPr>
        </p:sp>
      </p:grpSp>
      <p:sp>
        <p:nvSpPr>
          <p:cNvPr name="TextBox 8" id="8"/>
          <p:cNvSpPr txBox="true"/>
          <p:nvPr/>
        </p:nvSpPr>
        <p:spPr>
          <a:xfrm rot="0">
            <a:off x="547655" y="221764"/>
            <a:ext cx="17192691" cy="3176820"/>
          </a:xfrm>
          <a:prstGeom prst="rect">
            <a:avLst/>
          </a:prstGeom>
        </p:spPr>
        <p:txBody>
          <a:bodyPr anchor="t" rtlCol="false" tIns="0" lIns="0" bIns="0" rIns="0">
            <a:spAutoFit/>
          </a:bodyPr>
          <a:lstStyle/>
          <a:p>
            <a:pPr algn="ctr">
              <a:lnSpc>
                <a:spcPts val="22299"/>
              </a:lnSpc>
              <a:spcBef>
                <a:spcPct val="0"/>
              </a:spcBef>
            </a:pPr>
            <a:r>
              <a:rPr lang="en-US" sz="15928">
                <a:solidFill>
                  <a:srgbClr val="FBF8FF"/>
                </a:solidFill>
                <a:latin typeface="Agrandir Narrow Heavy"/>
              </a:rPr>
              <a:t>PROJECT</a:t>
            </a:r>
          </a:p>
        </p:txBody>
      </p:sp>
      <p:sp>
        <p:nvSpPr>
          <p:cNvPr name="TextBox 9" id="9"/>
          <p:cNvSpPr txBox="true"/>
          <p:nvPr/>
        </p:nvSpPr>
        <p:spPr>
          <a:xfrm rot="0">
            <a:off x="2027776" y="9372599"/>
            <a:ext cx="14232448" cy="784225"/>
          </a:xfrm>
          <a:prstGeom prst="rect">
            <a:avLst/>
          </a:prstGeom>
        </p:spPr>
        <p:txBody>
          <a:bodyPr anchor="t" rtlCol="false" tIns="0" lIns="0" bIns="0" rIns="0">
            <a:spAutoFit/>
          </a:bodyPr>
          <a:lstStyle/>
          <a:p>
            <a:pPr algn="ctr" marL="0" indent="0" lvl="0">
              <a:lnSpc>
                <a:spcPts val="6049"/>
              </a:lnSpc>
              <a:spcBef>
                <a:spcPct val="0"/>
              </a:spcBef>
            </a:pPr>
            <a:r>
              <a:rPr lang="en-US" sz="5499">
                <a:solidFill>
                  <a:srgbClr val="F4EBFF"/>
                </a:solidFill>
                <a:latin typeface="Chau Philomene"/>
              </a:rPr>
              <a:t>Meisyatul Ilma - G1501231073</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AB7CBF"/>
        </a:solidFill>
      </p:bgPr>
    </p:bg>
    <p:spTree>
      <p:nvGrpSpPr>
        <p:cNvPr id="1" name=""/>
        <p:cNvGrpSpPr/>
        <p:nvPr/>
      </p:nvGrpSpPr>
      <p:grpSpPr>
        <a:xfrm>
          <a:off x="0" y="0"/>
          <a:ext cx="0" cy="0"/>
          <a:chOff x="0" y="0"/>
          <a:chExt cx="0" cy="0"/>
        </a:xfrm>
      </p:grpSpPr>
      <p:grpSp>
        <p:nvGrpSpPr>
          <p:cNvPr name="Group 2" id="2"/>
          <p:cNvGrpSpPr/>
          <p:nvPr/>
        </p:nvGrpSpPr>
        <p:grpSpPr>
          <a:xfrm rot="0">
            <a:off x="8862446" y="2787719"/>
            <a:ext cx="8782780" cy="7055278"/>
            <a:chOff x="0" y="0"/>
            <a:chExt cx="10805667" cy="8680279"/>
          </a:xfrm>
        </p:grpSpPr>
        <p:sp>
          <p:nvSpPr>
            <p:cNvPr name="Freeform 3" id="3"/>
            <p:cNvSpPr/>
            <p:nvPr/>
          </p:nvSpPr>
          <p:spPr>
            <a:xfrm flipH="false" flipV="false" rot="0">
              <a:off x="-10795" y="-1905"/>
              <a:ext cx="10816335" cy="8682057"/>
            </a:xfrm>
            <a:custGeom>
              <a:avLst/>
              <a:gdLst/>
              <a:ahLst/>
              <a:cxnLst/>
              <a:rect r="r" b="b" t="t" l="l"/>
              <a:pathLst>
                <a:path h="8682057" w="10816335">
                  <a:moveTo>
                    <a:pt x="10800206" y="186309"/>
                  </a:moveTo>
                  <a:cubicBezTo>
                    <a:pt x="10799825" y="125349"/>
                    <a:pt x="10809223" y="8509"/>
                    <a:pt x="10809223" y="8509"/>
                  </a:cubicBezTo>
                  <a:lnTo>
                    <a:pt x="10664316" y="6223"/>
                  </a:lnTo>
                  <a:lnTo>
                    <a:pt x="10458830" y="16002"/>
                  </a:lnTo>
                  <a:cubicBezTo>
                    <a:pt x="10458830" y="16002"/>
                    <a:pt x="10125201" y="0"/>
                    <a:pt x="10093324" y="14986"/>
                  </a:cubicBezTo>
                  <a:cubicBezTo>
                    <a:pt x="10061320" y="29972"/>
                    <a:pt x="9995407" y="6223"/>
                    <a:pt x="9995407" y="6223"/>
                  </a:cubicBezTo>
                  <a:lnTo>
                    <a:pt x="931164" y="4318"/>
                  </a:lnTo>
                  <a:lnTo>
                    <a:pt x="640207" y="3556"/>
                  </a:lnTo>
                  <a:lnTo>
                    <a:pt x="413258" y="11430"/>
                  </a:lnTo>
                  <a:lnTo>
                    <a:pt x="149479" y="10668"/>
                  </a:lnTo>
                  <a:lnTo>
                    <a:pt x="49403" y="1905"/>
                  </a:lnTo>
                  <a:cubicBezTo>
                    <a:pt x="33528" y="1905"/>
                    <a:pt x="20701" y="14605"/>
                    <a:pt x="20701" y="30480"/>
                  </a:cubicBezTo>
                  <a:lnTo>
                    <a:pt x="36957" y="275590"/>
                  </a:lnTo>
                  <a:lnTo>
                    <a:pt x="19177" y="546989"/>
                  </a:lnTo>
                  <a:lnTo>
                    <a:pt x="17018" y="8036389"/>
                  </a:lnTo>
                  <a:lnTo>
                    <a:pt x="25019" y="8215205"/>
                  </a:lnTo>
                  <a:cubicBezTo>
                    <a:pt x="25019" y="8215205"/>
                    <a:pt x="0" y="8256353"/>
                    <a:pt x="16002" y="8416374"/>
                  </a:cubicBezTo>
                  <a:cubicBezTo>
                    <a:pt x="32004" y="8576393"/>
                    <a:pt x="49276" y="8671643"/>
                    <a:pt x="49276" y="8671643"/>
                  </a:cubicBezTo>
                  <a:lnTo>
                    <a:pt x="132842" y="8671897"/>
                  </a:lnTo>
                  <a:lnTo>
                    <a:pt x="305562" y="8655388"/>
                  </a:lnTo>
                  <a:lnTo>
                    <a:pt x="532511" y="8672914"/>
                  </a:lnTo>
                  <a:lnTo>
                    <a:pt x="771144" y="8682057"/>
                  </a:lnTo>
                  <a:lnTo>
                    <a:pt x="906526" y="8656912"/>
                  </a:lnTo>
                  <a:lnTo>
                    <a:pt x="1008761" y="8674183"/>
                  </a:lnTo>
                  <a:lnTo>
                    <a:pt x="10060177" y="8676089"/>
                  </a:lnTo>
                  <a:lnTo>
                    <a:pt x="10303128" y="8676724"/>
                  </a:lnTo>
                  <a:lnTo>
                    <a:pt x="10539983" y="8667071"/>
                  </a:lnTo>
                  <a:lnTo>
                    <a:pt x="10726292" y="8677866"/>
                  </a:lnTo>
                  <a:lnTo>
                    <a:pt x="10803762" y="8678120"/>
                  </a:lnTo>
                  <a:lnTo>
                    <a:pt x="10804143" y="8530165"/>
                  </a:lnTo>
                  <a:lnTo>
                    <a:pt x="10804397" y="8416501"/>
                  </a:lnTo>
                  <a:lnTo>
                    <a:pt x="10796523" y="8211014"/>
                  </a:lnTo>
                  <a:lnTo>
                    <a:pt x="10805413" y="8042866"/>
                  </a:lnTo>
                  <a:lnTo>
                    <a:pt x="10807191" y="671576"/>
                  </a:lnTo>
                  <a:lnTo>
                    <a:pt x="10816335" y="424561"/>
                  </a:lnTo>
                  <a:cubicBezTo>
                    <a:pt x="10816335" y="424561"/>
                    <a:pt x="10800333" y="247015"/>
                    <a:pt x="10799952" y="186055"/>
                  </a:cubicBezTo>
                  <a:close/>
                </a:path>
              </a:pathLst>
            </a:custGeom>
            <a:solidFill>
              <a:srgbClr val="722180"/>
            </a:solidFill>
          </p:spPr>
        </p:sp>
      </p:grpSp>
      <p:sp>
        <p:nvSpPr>
          <p:cNvPr name="Freeform 4" id="4"/>
          <p:cNvSpPr/>
          <p:nvPr/>
        </p:nvSpPr>
        <p:spPr>
          <a:xfrm flipH="true" flipV="false" rot="5126158">
            <a:off x="5925515" y="6249307"/>
            <a:ext cx="1798911" cy="2091757"/>
          </a:xfrm>
          <a:custGeom>
            <a:avLst/>
            <a:gdLst/>
            <a:ahLst/>
            <a:cxnLst/>
            <a:rect r="r" b="b" t="t" l="l"/>
            <a:pathLst>
              <a:path h="2091757" w="1798911">
                <a:moveTo>
                  <a:pt x="1798911" y="0"/>
                </a:moveTo>
                <a:lnTo>
                  <a:pt x="0" y="0"/>
                </a:lnTo>
                <a:lnTo>
                  <a:pt x="0" y="2091757"/>
                </a:lnTo>
                <a:lnTo>
                  <a:pt x="1798911" y="2091757"/>
                </a:lnTo>
                <a:lnTo>
                  <a:pt x="1798911"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766566" y="1296151"/>
            <a:ext cx="7655369" cy="4724456"/>
          </a:xfrm>
          <a:custGeom>
            <a:avLst/>
            <a:gdLst/>
            <a:ahLst/>
            <a:cxnLst/>
            <a:rect r="r" b="b" t="t" l="l"/>
            <a:pathLst>
              <a:path h="4724456" w="7655369">
                <a:moveTo>
                  <a:pt x="0" y="0"/>
                </a:moveTo>
                <a:lnTo>
                  <a:pt x="7655369" y="0"/>
                </a:lnTo>
                <a:lnTo>
                  <a:pt x="7655369" y="4724456"/>
                </a:lnTo>
                <a:lnTo>
                  <a:pt x="0" y="4724456"/>
                </a:lnTo>
                <a:lnTo>
                  <a:pt x="0" y="0"/>
                </a:lnTo>
                <a:close/>
              </a:path>
            </a:pathLst>
          </a:custGeom>
          <a:blipFill>
            <a:blip r:embed="rId4"/>
            <a:stretch>
              <a:fillRect l="0" t="0" r="0" b="0"/>
            </a:stretch>
          </a:blipFill>
        </p:spPr>
      </p:sp>
      <p:sp>
        <p:nvSpPr>
          <p:cNvPr name="Freeform 6" id="6"/>
          <p:cNvSpPr/>
          <p:nvPr/>
        </p:nvSpPr>
        <p:spPr>
          <a:xfrm flipH="false" flipV="false" rot="0">
            <a:off x="506885" y="5660553"/>
            <a:ext cx="3212257" cy="5165910"/>
          </a:xfrm>
          <a:custGeom>
            <a:avLst/>
            <a:gdLst/>
            <a:ahLst/>
            <a:cxnLst/>
            <a:rect r="r" b="b" t="t" l="l"/>
            <a:pathLst>
              <a:path h="5165910" w="3212257">
                <a:moveTo>
                  <a:pt x="0" y="0"/>
                </a:moveTo>
                <a:lnTo>
                  <a:pt x="3212257" y="0"/>
                </a:lnTo>
                <a:lnTo>
                  <a:pt x="3212257" y="5165910"/>
                </a:lnTo>
                <a:lnTo>
                  <a:pt x="0" y="516591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7" id="7"/>
          <p:cNvSpPr txBox="true"/>
          <p:nvPr/>
        </p:nvSpPr>
        <p:spPr>
          <a:xfrm rot="0">
            <a:off x="9181697" y="3373086"/>
            <a:ext cx="8144278" cy="5855970"/>
          </a:xfrm>
          <a:prstGeom prst="rect">
            <a:avLst/>
          </a:prstGeom>
        </p:spPr>
        <p:txBody>
          <a:bodyPr anchor="t" rtlCol="false" tIns="0" lIns="0" bIns="0" rIns="0">
            <a:spAutoFit/>
          </a:bodyPr>
          <a:lstStyle/>
          <a:p>
            <a:pPr algn="just">
              <a:lnSpc>
                <a:spcPts val="3120"/>
              </a:lnSpc>
            </a:pPr>
            <a:r>
              <a:rPr lang="en-US" sz="2400">
                <a:solidFill>
                  <a:srgbClr val="F4EBFF"/>
                </a:solidFill>
                <a:latin typeface="TT Rounds Neue"/>
              </a:rPr>
              <a:t>From this analysis, it can be concluded that article content tends to be more neutral, with less emphasis on positive and negative sentiments. This reflects an attempt to maintain balance in news reporting, although negative topics are still more prominent than positive ones. This phenomenon could be due to various factors, including the media's tendency to highlight shocking or unsettling events, which naturally attract greater attention from readers.</a:t>
            </a:r>
          </a:p>
          <a:p>
            <a:pPr algn="just" marL="0" indent="0" lvl="0">
              <a:lnSpc>
                <a:spcPts val="3120"/>
              </a:lnSpc>
              <a:spcBef>
                <a:spcPct val="0"/>
              </a:spcBef>
            </a:pPr>
            <a:r>
              <a:rPr lang="en-US" sz="2400">
                <a:solidFill>
                  <a:srgbClr val="F4EBFF"/>
                </a:solidFill>
                <a:latin typeface="TT Rounds Neue"/>
              </a:rPr>
              <a:t>Additionally, the high number of neutral bigrams suggests that many articles focus on conveying information and facts without including opinions or emotions, which is important in maintaining credibility and reader trust. This visualization provides important insights into how language and phrases are used in articles, helping understand the sentiment bias in the media.</a:t>
            </a:r>
          </a:p>
        </p:txBody>
      </p:sp>
      <p:sp>
        <p:nvSpPr>
          <p:cNvPr name="TextBox 8" id="8"/>
          <p:cNvSpPr txBox="true"/>
          <p:nvPr/>
        </p:nvSpPr>
        <p:spPr>
          <a:xfrm rot="0">
            <a:off x="7162244" y="584951"/>
            <a:ext cx="10387732" cy="1679575"/>
          </a:xfrm>
          <a:prstGeom prst="rect">
            <a:avLst/>
          </a:prstGeom>
        </p:spPr>
        <p:txBody>
          <a:bodyPr anchor="t" rtlCol="false" tIns="0" lIns="0" bIns="0" rIns="0">
            <a:spAutoFit/>
          </a:bodyPr>
          <a:lstStyle/>
          <a:p>
            <a:pPr algn="r">
              <a:lnSpc>
                <a:spcPts val="6049"/>
              </a:lnSpc>
            </a:pPr>
            <a:r>
              <a:rPr lang="en-US" sz="5499">
                <a:solidFill>
                  <a:srgbClr val="4F1559"/>
                </a:solidFill>
                <a:latin typeface="Jua"/>
              </a:rPr>
              <a:t>Sentiment Bigrams</a:t>
            </a:r>
          </a:p>
          <a:p>
            <a:pPr algn="r" marL="0" indent="0" lvl="0">
              <a:lnSpc>
                <a:spcPts val="6049"/>
              </a:lnSpc>
              <a:spcBef>
                <a:spcPct val="0"/>
              </a:spcBef>
            </a:pPr>
            <a:r>
              <a:rPr lang="en-US" sz="5499">
                <a:solidFill>
                  <a:srgbClr val="4F1559"/>
                </a:solidFill>
                <a:latin typeface="Jua"/>
              </a:rPr>
              <a:t>in Article Content</a:t>
            </a:r>
          </a:p>
        </p:txBody>
      </p:sp>
    </p:spTree>
  </p:cSld>
  <p:clrMapOvr>
    <a:masterClrMapping/>
  </p:clrMapOvr>
  <p:transition spd="fast">
    <p:fade/>
  </p:transition>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722180"/>
        </a:solidFill>
      </p:bgPr>
    </p:bg>
    <p:spTree>
      <p:nvGrpSpPr>
        <p:cNvPr id="1" name=""/>
        <p:cNvGrpSpPr/>
        <p:nvPr/>
      </p:nvGrpSpPr>
      <p:grpSpPr>
        <a:xfrm>
          <a:off x="0" y="0"/>
          <a:ext cx="0" cy="0"/>
          <a:chOff x="0" y="0"/>
          <a:chExt cx="0" cy="0"/>
        </a:xfrm>
      </p:grpSpPr>
      <p:grpSp>
        <p:nvGrpSpPr>
          <p:cNvPr name="Group 2" id="2"/>
          <p:cNvGrpSpPr/>
          <p:nvPr/>
        </p:nvGrpSpPr>
        <p:grpSpPr>
          <a:xfrm rot="0">
            <a:off x="528219" y="438919"/>
            <a:ext cx="17231563" cy="9239676"/>
            <a:chOff x="0" y="0"/>
            <a:chExt cx="20986491" cy="11253093"/>
          </a:xfrm>
        </p:grpSpPr>
        <p:sp>
          <p:nvSpPr>
            <p:cNvPr name="Freeform 3" id="3"/>
            <p:cNvSpPr/>
            <p:nvPr/>
          </p:nvSpPr>
          <p:spPr>
            <a:xfrm flipH="false" flipV="false" rot="0">
              <a:off x="-10795" y="-1905"/>
              <a:ext cx="20997159" cy="11254871"/>
            </a:xfrm>
            <a:custGeom>
              <a:avLst/>
              <a:gdLst/>
              <a:ahLst/>
              <a:cxnLst/>
              <a:rect r="r" b="b" t="t" l="l"/>
              <a:pathLst>
                <a:path h="11254871" w="20997159">
                  <a:moveTo>
                    <a:pt x="20981030" y="186309"/>
                  </a:moveTo>
                  <a:cubicBezTo>
                    <a:pt x="20980650" y="125349"/>
                    <a:pt x="20990048" y="8509"/>
                    <a:pt x="20990048" y="8509"/>
                  </a:cubicBezTo>
                  <a:lnTo>
                    <a:pt x="20845140" y="6223"/>
                  </a:lnTo>
                  <a:lnTo>
                    <a:pt x="20639654" y="16002"/>
                  </a:lnTo>
                  <a:cubicBezTo>
                    <a:pt x="20639654" y="16002"/>
                    <a:pt x="20306026" y="0"/>
                    <a:pt x="20274149" y="14986"/>
                  </a:cubicBezTo>
                  <a:cubicBezTo>
                    <a:pt x="20242145" y="29972"/>
                    <a:pt x="20176231" y="6223"/>
                    <a:pt x="20176231" y="6223"/>
                  </a:cubicBezTo>
                  <a:lnTo>
                    <a:pt x="931164" y="4318"/>
                  </a:lnTo>
                  <a:lnTo>
                    <a:pt x="640207" y="3556"/>
                  </a:lnTo>
                  <a:lnTo>
                    <a:pt x="413258" y="11430"/>
                  </a:lnTo>
                  <a:lnTo>
                    <a:pt x="149479" y="10668"/>
                  </a:lnTo>
                  <a:lnTo>
                    <a:pt x="49403" y="1905"/>
                  </a:lnTo>
                  <a:cubicBezTo>
                    <a:pt x="33528" y="1905"/>
                    <a:pt x="20701" y="14605"/>
                    <a:pt x="20701" y="30480"/>
                  </a:cubicBezTo>
                  <a:lnTo>
                    <a:pt x="36957" y="275590"/>
                  </a:lnTo>
                  <a:lnTo>
                    <a:pt x="19177" y="546989"/>
                  </a:lnTo>
                  <a:lnTo>
                    <a:pt x="17018" y="10609203"/>
                  </a:lnTo>
                  <a:lnTo>
                    <a:pt x="25019" y="10788019"/>
                  </a:lnTo>
                  <a:cubicBezTo>
                    <a:pt x="25019" y="10788019"/>
                    <a:pt x="0" y="10829167"/>
                    <a:pt x="16002" y="10989187"/>
                  </a:cubicBezTo>
                  <a:cubicBezTo>
                    <a:pt x="32004" y="11149207"/>
                    <a:pt x="49276" y="11244457"/>
                    <a:pt x="49276" y="11244457"/>
                  </a:cubicBezTo>
                  <a:lnTo>
                    <a:pt x="132842" y="11244711"/>
                  </a:lnTo>
                  <a:lnTo>
                    <a:pt x="305562" y="11228201"/>
                  </a:lnTo>
                  <a:lnTo>
                    <a:pt x="532511" y="11245727"/>
                  </a:lnTo>
                  <a:lnTo>
                    <a:pt x="771144" y="11254871"/>
                  </a:lnTo>
                  <a:lnTo>
                    <a:pt x="906526" y="11229725"/>
                  </a:lnTo>
                  <a:lnTo>
                    <a:pt x="1008761" y="11246997"/>
                  </a:lnTo>
                  <a:lnTo>
                    <a:pt x="20241000" y="11248902"/>
                  </a:lnTo>
                  <a:lnTo>
                    <a:pt x="20483952" y="11249537"/>
                  </a:lnTo>
                  <a:lnTo>
                    <a:pt x="20720807" y="11239885"/>
                  </a:lnTo>
                  <a:lnTo>
                    <a:pt x="20907116" y="11250680"/>
                  </a:lnTo>
                  <a:lnTo>
                    <a:pt x="20984586" y="11250934"/>
                  </a:lnTo>
                  <a:lnTo>
                    <a:pt x="20984967" y="11102979"/>
                  </a:lnTo>
                  <a:lnTo>
                    <a:pt x="20985222" y="10989314"/>
                  </a:lnTo>
                  <a:lnTo>
                    <a:pt x="20977348" y="10783828"/>
                  </a:lnTo>
                  <a:lnTo>
                    <a:pt x="20986237" y="10615680"/>
                  </a:lnTo>
                  <a:lnTo>
                    <a:pt x="20988015" y="671576"/>
                  </a:lnTo>
                  <a:lnTo>
                    <a:pt x="20997159" y="424561"/>
                  </a:lnTo>
                  <a:cubicBezTo>
                    <a:pt x="20997159" y="424561"/>
                    <a:pt x="20981157" y="247015"/>
                    <a:pt x="20980775" y="186055"/>
                  </a:cubicBezTo>
                  <a:close/>
                </a:path>
              </a:pathLst>
            </a:custGeom>
            <a:solidFill>
              <a:srgbClr val="AB7CBF"/>
            </a:solidFill>
          </p:spPr>
        </p:sp>
      </p:grpSp>
      <p:sp>
        <p:nvSpPr>
          <p:cNvPr name="Freeform 4" id="4"/>
          <p:cNvSpPr/>
          <p:nvPr/>
        </p:nvSpPr>
        <p:spPr>
          <a:xfrm flipH="false" flipV="false" rot="0">
            <a:off x="14074876" y="1550988"/>
            <a:ext cx="3494405" cy="8736012"/>
          </a:xfrm>
          <a:custGeom>
            <a:avLst/>
            <a:gdLst/>
            <a:ahLst/>
            <a:cxnLst/>
            <a:rect r="r" b="b" t="t" l="l"/>
            <a:pathLst>
              <a:path h="8736012" w="3494405">
                <a:moveTo>
                  <a:pt x="0" y="0"/>
                </a:moveTo>
                <a:lnTo>
                  <a:pt x="3494405" y="0"/>
                </a:lnTo>
                <a:lnTo>
                  <a:pt x="3494405" y="8736012"/>
                </a:lnTo>
                <a:lnTo>
                  <a:pt x="0" y="873601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4188893" y="2057400"/>
            <a:ext cx="6458338" cy="3985717"/>
          </a:xfrm>
          <a:custGeom>
            <a:avLst/>
            <a:gdLst/>
            <a:ahLst/>
            <a:cxnLst/>
            <a:rect r="r" b="b" t="t" l="l"/>
            <a:pathLst>
              <a:path h="3985717" w="6458338">
                <a:moveTo>
                  <a:pt x="0" y="0"/>
                </a:moveTo>
                <a:lnTo>
                  <a:pt x="6458337" y="0"/>
                </a:lnTo>
                <a:lnTo>
                  <a:pt x="6458337" y="3985717"/>
                </a:lnTo>
                <a:lnTo>
                  <a:pt x="0" y="3985717"/>
                </a:lnTo>
                <a:lnTo>
                  <a:pt x="0" y="0"/>
                </a:lnTo>
                <a:close/>
              </a:path>
            </a:pathLst>
          </a:custGeom>
          <a:blipFill>
            <a:blip r:embed="rId4"/>
            <a:stretch>
              <a:fillRect l="0" t="0" r="0" b="0"/>
            </a:stretch>
          </a:blipFill>
        </p:spPr>
      </p:sp>
      <p:sp>
        <p:nvSpPr>
          <p:cNvPr name="TextBox 6" id="6"/>
          <p:cNvSpPr txBox="true"/>
          <p:nvPr/>
        </p:nvSpPr>
        <p:spPr>
          <a:xfrm rot="0">
            <a:off x="1228725" y="6423434"/>
            <a:ext cx="12378673" cy="3350411"/>
          </a:xfrm>
          <a:prstGeom prst="rect">
            <a:avLst/>
          </a:prstGeom>
        </p:spPr>
        <p:txBody>
          <a:bodyPr anchor="t" rtlCol="false" tIns="0" lIns="0" bIns="0" rIns="0">
            <a:spAutoFit/>
          </a:bodyPr>
          <a:lstStyle/>
          <a:p>
            <a:pPr algn="just">
              <a:lnSpc>
                <a:spcPts val="2983"/>
              </a:lnSpc>
            </a:pPr>
            <a:r>
              <a:rPr lang="en-US" sz="2294">
                <a:solidFill>
                  <a:srgbClr val="4F1559"/>
                </a:solidFill>
                <a:latin typeface="TT Rounds Neue"/>
              </a:rPr>
              <a:t>     Yahoo News' daily news distribution trend graph from May 29, 2024, to June 13, 2024, shows interesting fluctuations in the number of articles published daily. With peaks of up to 7 articles published on certain days, such as May 29 and June 13, and lows of 4 articles on other days, this graph reflects the media's responsiveness to significant events during these times.</a:t>
            </a:r>
          </a:p>
          <a:p>
            <a:pPr algn="just">
              <a:lnSpc>
                <a:spcPts val="2983"/>
              </a:lnSpc>
            </a:pPr>
            <a:r>
              <a:rPr lang="en-US" sz="2294">
                <a:solidFill>
                  <a:srgbClr val="4F1559"/>
                </a:solidFill>
                <a:latin typeface="TT Rounds Neue"/>
              </a:rPr>
              <a:t>    These fluctuations indicate the high dynamics in the news world, where the intensity of news changes according to important events. The consistency of the number of articles on some days shows the editorial team's efforts to maintain a steady flow of information, while the peaks and valleys on the graph illustrate the adaptation to big and small news stories that emerge.</a:t>
            </a:r>
          </a:p>
          <a:p>
            <a:pPr algn="just" marL="0" indent="0" lvl="0">
              <a:lnSpc>
                <a:spcPts val="2983"/>
              </a:lnSpc>
              <a:spcBef>
                <a:spcPct val="0"/>
              </a:spcBef>
            </a:pPr>
          </a:p>
        </p:txBody>
      </p:sp>
      <p:sp>
        <p:nvSpPr>
          <p:cNvPr name="TextBox 7" id="7"/>
          <p:cNvSpPr txBox="true"/>
          <p:nvPr/>
        </p:nvSpPr>
        <p:spPr>
          <a:xfrm rot="0">
            <a:off x="1145063" y="706437"/>
            <a:ext cx="12462335" cy="844550"/>
          </a:xfrm>
          <a:prstGeom prst="rect">
            <a:avLst/>
          </a:prstGeom>
        </p:spPr>
        <p:txBody>
          <a:bodyPr anchor="t" rtlCol="false" tIns="0" lIns="0" bIns="0" rIns="0">
            <a:spAutoFit/>
          </a:bodyPr>
          <a:lstStyle/>
          <a:p>
            <a:pPr algn="ctr">
              <a:lnSpc>
                <a:spcPts val="5500"/>
              </a:lnSpc>
            </a:pPr>
            <a:r>
              <a:rPr lang="en-US" sz="5000">
                <a:solidFill>
                  <a:srgbClr val="4F1559"/>
                </a:solidFill>
                <a:latin typeface="Jua"/>
              </a:rPr>
              <a:t>News Headline Trends over Time</a:t>
            </a:r>
          </a:p>
        </p:txBody>
      </p:sp>
    </p:spTree>
  </p:cSld>
  <p:clrMapOvr>
    <a:masterClrMapping/>
  </p:clrMapOvr>
  <p:transition spd="slow">
    <p:fade/>
  </p:transition>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AB7CBF"/>
        </a:solidFill>
      </p:bgPr>
    </p:bg>
    <p:spTree>
      <p:nvGrpSpPr>
        <p:cNvPr id="1" name=""/>
        <p:cNvGrpSpPr/>
        <p:nvPr/>
      </p:nvGrpSpPr>
      <p:grpSpPr>
        <a:xfrm>
          <a:off x="0" y="0"/>
          <a:ext cx="0" cy="0"/>
          <a:chOff x="0" y="0"/>
          <a:chExt cx="0" cy="0"/>
        </a:xfrm>
      </p:grpSpPr>
      <p:grpSp>
        <p:nvGrpSpPr>
          <p:cNvPr name="Group 2" id="2"/>
          <p:cNvGrpSpPr/>
          <p:nvPr/>
        </p:nvGrpSpPr>
        <p:grpSpPr>
          <a:xfrm rot="0">
            <a:off x="1028700" y="1028700"/>
            <a:ext cx="16230600" cy="8203498"/>
            <a:chOff x="0" y="0"/>
            <a:chExt cx="20986491" cy="10607287"/>
          </a:xfrm>
        </p:grpSpPr>
        <p:sp>
          <p:nvSpPr>
            <p:cNvPr name="Freeform 3" id="3"/>
            <p:cNvSpPr/>
            <p:nvPr/>
          </p:nvSpPr>
          <p:spPr>
            <a:xfrm flipH="false" flipV="false" rot="0">
              <a:off x="-10795" y="-1905"/>
              <a:ext cx="20997159" cy="10609065"/>
            </a:xfrm>
            <a:custGeom>
              <a:avLst/>
              <a:gdLst/>
              <a:ahLst/>
              <a:cxnLst/>
              <a:rect r="r" b="b" t="t" l="l"/>
              <a:pathLst>
                <a:path h="10609065" w="20997159">
                  <a:moveTo>
                    <a:pt x="20981030" y="186309"/>
                  </a:moveTo>
                  <a:cubicBezTo>
                    <a:pt x="20980650" y="125349"/>
                    <a:pt x="20990048" y="8509"/>
                    <a:pt x="20990048" y="8509"/>
                  </a:cubicBezTo>
                  <a:lnTo>
                    <a:pt x="20845140" y="6223"/>
                  </a:lnTo>
                  <a:lnTo>
                    <a:pt x="20639654" y="16002"/>
                  </a:lnTo>
                  <a:cubicBezTo>
                    <a:pt x="20639654" y="16002"/>
                    <a:pt x="20306026" y="0"/>
                    <a:pt x="20274149" y="14986"/>
                  </a:cubicBezTo>
                  <a:cubicBezTo>
                    <a:pt x="20242145" y="29972"/>
                    <a:pt x="20176231" y="6223"/>
                    <a:pt x="20176231" y="6223"/>
                  </a:cubicBezTo>
                  <a:lnTo>
                    <a:pt x="931164" y="4318"/>
                  </a:lnTo>
                  <a:lnTo>
                    <a:pt x="640207" y="3556"/>
                  </a:lnTo>
                  <a:lnTo>
                    <a:pt x="413258" y="11430"/>
                  </a:lnTo>
                  <a:lnTo>
                    <a:pt x="149479" y="10668"/>
                  </a:lnTo>
                  <a:lnTo>
                    <a:pt x="49403" y="1905"/>
                  </a:lnTo>
                  <a:cubicBezTo>
                    <a:pt x="33528" y="1905"/>
                    <a:pt x="20701" y="14605"/>
                    <a:pt x="20701" y="30480"/>
                  </a:cubicBezTo>
                  <a:lnTo>
                    <a:pt x="36957" y="275590"/>
                  </a:lnTo>
                  <a:lnTo>
                    <a:pt x="19177" y="546989"/>
                  </a:lnTo>
                  <a:lnTo>
                    <a:pt x="17018" y="9963397"/>
                  </a:lnTo>
                  <a:lnTo>
                    <a:pt x="25019" y="10142213"/>
                  </a:lnTo>
                  <a:cubicBezTo>
                    <a:pt x="25019" y="10142213"/>
                    <a:pt x="0" y="10183361"/>
                    <a:pt x="16002" y="10343381"/>
                  </a:cubicBezTo>
                  <a:cubicBezTo>
                    <a:pt x="32004" y="10503401"/>
                    <a:pt x="49276" y="10598651"/>
                    <a:pt x="49276" y="10598651"/>
                  </a:cubicBezTo>
                  <a:lnTo>
                    <a:pt x="132842" y="10598905"/>
                  </a:lnTo>
                  <a:lnTo>
                    <a:pt x="305562" y="10582395"/>
                  </a:lnTo>
                  <a:lnTo>
                    <a:pt x="532511" y="10599921"/>
                  </a:lnTo>
                  <a:lnTo>
                    <a:pt x="771144" y="10609065"/>
                  </a:lnTo>
                  <a:lnTo>
                    <a:pt x="906526" y="10583919"/>
                  </a:lnTo>
                  <a:lnTo>
                    <a:pt x="1008761" y="10601191"/>
                  </a:lnTo>
                  <a:lnTo>
                    <a:pt x="20241000" y="10603096"/>
                  </a:lnTo>
                  <a:lnTo>
                    <a:pt x="20483952" y="10603731"/>
                  </a:lnTo>
                  <a:lnTo>
                    <a:pt x="20720807" y="10594079"/>
                  </a:lnTo>
                  <a:lnTo>
                    <a:pt x="20907116" y="10604874"/>
                  </a:lnTo>
                  <a:lnTo>
                    <a:pt x="20984586" y="10605128"/>
                  </a:lnTo>
                  <a:lnTo>
                    <a:pt x="20984967" y="10457173"/>
                  </a:lnTo>
                  <a:lnTo>
                    <a:pt x="20985222" y="10343508"/>
                  </a:lnTo>
                  <a:lnTo>
                    <a:pt x="20977348" y="10138022"/>
                  </a:lnTo>
                  <a:lnTo>
                    <a:pt x="20986237" y="9969874"/>
                  </a:lnTo>
                  <a:lnTo>
                    <a:pt x="20988015" y="671576"/>
                  </a:lnTo>
                  <a:lnTo>
                    <a:pt x="20997159" y="424561"/>
                  </a:lnTo>
                  <a:cubicBezTo>
                    <a:pt x="20997159" y="424561"/>
                    <a:pt x="20981157" y="247015"/>
                    <a:pt x="20980775" y="186055"/>
                  </a:cubicBezTo>
                  <a:close/>
                </a:path>
              </a:pathLst>
            </a:custGeom>
            <a:solidFill>
              <a:srgbClr val="E3CCFF"/>
            </a:solidFill>
          </p:spPr>
        </p:sp>
      </p:grpSp>
      <p:sp>
        <p:nvSpPr>
          <p:cNvPr name="Freeform 4" id="4"/>
          <p:cNvSpPr/>
          <p:nvPr/>
        </p:nvSpPr>
        <p:spPr>
          <a:xfrm flipH="false" flipV="false" rot="0">
            <a:off x="11512188" y="2711452"/>
            <a:ext cx="5363318" cy="6026200"/>
          </a:xfrm>
          <a:custGeom>
            <a:avLst/>
            <a:gdLst/>
            <a:ahLst/>
            <a:cxnLst/>
            <a:rect r="r" b="b" t="t" l="l"/>
            <a:pathLst>
              <a:path h="6026200" w="5363318">
                <a:moveTo>
                  <a:pt x="0" y="0"/>
                </a:moveTo>
                <a:lnTo>
                  <a:pt x="5363319" y="0"/>
                </a:lnTo>
                <a:lnTo>
                  <a:pt x="5363319" y="6026200"/>
                </a:lnTo>
                <a:lnTo>
                  <a:pt x="0" y="60262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5" id="5"/>
          <p:cNvGrpSpPr/>
          <p:nvPr/>
        </p:nvGrpSpPr>
        <p:grpSpPr>
          <a:xfrm rot="0">
            <a:off x="1028700" y="8008086"/>
            <a:ext cx="16230600" cy="1224112"/>
            <a:chOff x="0" y="0"/>
            <a:chExt cx="20986491" cy="1582801"/>
          </a:xfrm>
        </p:grpSpPr>
        <p:sp>
          <p:nvSpPr>
            <p:cNvPr name="Freeform 6" id="6"/>
            <p:cNvSpPr/>
            <p:nvPr/>
          </p:nvSpPr>
          <p:spPr>
            <a:xfrm flipH="false" flipV="false" rot="0">
              <a:off x="-10795" y="-1905"/>
              <a:ext cx="20997159" cy="1584579"/>
            </a:xfrm>
            <a:custGeom>
              <a:avLst/>
              <a:gdLst/>
              <a:ahLst/>
              <a:cxnLst/>
              <a:rect r="r" b="b" t="t" l="l"/>
              <a:pathLst>
                <a:path h="1584579" w="20997159">
                  <a:moveTo>
                    <a:pt x="20981030" y="186309"/>
                  </a:moveTo>
                  <a:cubicBezTo>
                    <a:pt x="20980650" y="125349"/>
                    <a:pt x="20990048" y="8509"/>
                    <a:pt x="20990048" y="8509"/>
                  </a:cubicBezTo>
                  <a:lnTo>
                    <a:pt x="20845140" y="6223"/>
                  </a:lnTo>
                  <a:lnTo>
                    <a:pt x="20639654" y="16002"/>
                  </a:lnTo>
                  <a:cubicBezTo>
                    <a:pt x="20639654" y="16002"/>
                    <a:pt x="20306026" y="0"/>
                    <a:pt x="20274149" y="14986"/>
                  </a:cubicBezTo>
                  <a:cubicBezTo>
                    <a:pt x="20242145" y="29972"/>
                    <a:pt x="20176231" y="6223"/>
                    <a:pt x="20176231" y="6223"/>
                  </a:cubicBezTo>
                  <a:lnTo>
                    <a:pt x="931164" y="4318"/>
                  </a:lnTo>
                  <a:lnTo>
                    <a:pt x="640207" y="3556"/>
                  </a:lnTo>
                  <a:lnTo>
                    <a:pt x="413258" y="11430"/>
                  </a:lnTo>
                  <a:lnTo>
                    <a:pt x="149479" y="10668"/>
                  </a:lnTo>
                  <a:lnTo>
                    <a:pt x="49403" y="1905"/>
                  </a:lnTo>
                  <a:cubicBezTo>
                    <a:pt x="33528" y="1905"/>
                    <a:pt x="20701" y="14605"/>
                    <a:pt x="20701" y="30480"/>
                  </a:cubicBezTo>
                  <a:lnTo>
                    <a:pt x="36957" y="275590"/>
                  </a:lnTo>
                  <a:lnTo>
                    <a:pt x="19177" y="546989"/>
                  </a:lnTo>
                  <a:lnTo>
                    <a:pt x="17018" y="938911"/>
                  </a:lnTo>
                  <a:lnTo>
                    <a:pt x="25019" y="1117727"/>
                  </a:lnTo>
                  <a:cubicBezTo>
                    <a:pt x="25019" y="1117727"/>
                    <a:pt x="0" y="1158875"/>
                    <a:pt x="16002" y="1318895"/>
                  </a:cubicBezTo>
                  <a:cubicBezTo>
                    <a:pt x="32004" y="1478915"/>
                    <a:pt x="49276" y="1574165"/>
                    <a:pt x="49276" y="1574165"/>
                  </a:cubicBezTo>
                  <a:lnTo>
                    <a:pt x="132842" y="1574419"/>
                  </a:lnTo>
                  <a:lnTo>
                    <a:pt x="305562" y="1557909"/>
                  </a:lnTo>
                  <a:lnTo>
                    <a:pt x="532511" y="1575435"/>
                  </a:lnTo>
                  <a:lnTo>
                    <a:pt x="771144" y="1584579"/>
                  </a:lnTo>
                  <a:lnTo>
                    <a:pt x="906526" y="1559433"/>
                  </a:lnTo>
                  <a:lnTo>
                    <a:pt x="1008761" y="1576705"/>
                  </a:lnTo>
                  <a:lnTo>
                    <a:pt x="20241000" y="1578610"/>
                  </a:lnTo>
                  <a:lnTo>
                    <a:pt x="20483952" y="1579245"/>
                  </a:lnTo>
                  <a:lnTo>
                    <a:pt x="20720807" y="1569593"/>
                  </a:lnTo>
                  <a:lnTo>
                    <a:pt x="20907116" y="1580388"/>
                  </a:lnTo>
                  <a:lnTo>
                    <a:pt x="20984586" y="1580642"/>
                  </a:lnTo>
                  <a:lnTo>
                    <a:pt x="20984967" y="1432687"/>
                  </a:lnTo>
                  <a:lnTo>
                    <a:pt x="20985222" y="1319022"/>
                  </a:lnTo>
                  <a:lnTo>
                    <a:pt x="20977348" y="1113536"/>
                  </a:lnTo>
                  <a:lnTo>
                    <a:pt x="20986237" y="945388"/>
                  </a:lnTo>
                  <a:lnTo>
                    <a:pt x="20988015" y="671576"/>
                  </a:lnTo>
                  <a:lnTo>
                    <a:pt x="20997159" y="424561"/>
                  </a:lnTo>
                  <a:cubicBezTo>
                    <a:pt x="20997159" y="424561"/>
                    <a:pt x="20981157" y="247015"/>
                    <a:pt x="20980775" y="186055"/>
                  </a:cubicBezTo>
                  <a:close/>
                </a:path>
              </a:pathLst>
            </a:custGeom>
            <a:solidFill>
              <a:srgbClr val="4F1559"/>
            </a:solidFill>
          </p:spPr>
        </p:sp>
      </p:grpSp>
      <p:sp>
        <p:nvSpPr>
          <p:cNvPr name="Freeform 7" id="7"/>
          <p:cNvSpPr/>
          <p:nvPr/>
        </p:nvSpPr>
        <p:spPr>
          <a:xfrm flipH="false" flipV="false" rot="0">
            <a:off x="1028700" y="8008086"/>
            <a:ext cx="7438833" cy="1224112"/>
          </a:xfrm>
          <a:custGeom>
            <a:avLst/>
            <a:gdLst/>
            <a:ahLst/>
            <a:cxnLst/>
            <a:rect r="r" b="b" t="t" l="l"/>
            <a:pathLst>
              <a:path h="1224112" w="7438833">
                <a:moveTo>
                  <a:pt x="0" y="0"/>
                </a:moveTo>
                <a:lnTo>
                  <a:pt x="7438833" y="0"/>
                </a:lnTo>
                <a:lnTo>
                  <a:pt x="7438833" y="1224112"/>
                </a:lnTo>
                <a:lnTo>
                  <a:pt x="0" y="122411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Freeform 8" id="8"/>
          <p:cNvSpPr/>
          <p:nvPr/>
        </p:nvSpPr>
        <p:spPr>
          <a:xfrm flipH="false" flipV="false" rot="0">
            <a:off x="14388678" y="1504950"/>
            <a:ext cx="2486828" cy="1084884"/>
          </a:xfrm>
          <a:custGeom>
            <a:avLst/>
            <a:gdLst/>
            <a:ahLst/>
            <a:cxnLst/>
            <a:rect r="r" b="b" t="t" l="l"/>
            <a:pathLst>
              <a:path h="1084884" w="2486828">
                <a:moveTo>
                  <a:pt x="0" y="0"/>
                </a:moveTo>
                <a:lnTo>
                  <a:pt x="2486829" y="0"/>
                </a:lnTo>
                <a:lnTo>
                  <a:pt x="2486829" y="1084884"/>
                </a:lnTo>
                <a:lnTo>
                  <a:pt x="0" y="108488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9" id="9"/>
          <p:cNvSpPr txBox="true"/>
          <p:nvPr/>
        </p:nvSpPr>
        <p:spPr>
          <a:xfrm rot="0">
            <a:off x="1462677" y="2977089"/>
            <a:ext cx="9660655" cy="4538345"/>
          </a:xfrm>
          <a:prstGeom prst="rect">
            <a:avLst/>
          </a:prstGeom>
        </p:spPr>
        <p:txBody>
          <a:bodyPr anchor="t" rtlCol="false" tIns="0" lIns="0" bIns="0" rIns="0">
            <a:spAutoFit/>
          </a:bodyPr>
          <a:lstStyle/>
          <a:p>
            <a:pPr algn="just">
              <a:lnSpc>
                <a:spcPts val="3639"/>
              </a:lnSpc>
            </a:pPr>
            <a:r>
              <a:rPr lang="en-US" sz="2799">
                <a:solidFill>
                  <a:srgbClr val="4F1559"/>
                </a:solidFill>
                <a:latin typeface="Arimo"/>
              </a:rPr>
              <a:t>Overall, it can be concluded that article content tends to be neutral, focusing more on balanced and objective information. Negative topics are still more prominent than positive ones, which may reflect the media's tendency to highlight shocking or unsettling events. This analysis provides deep insights into the use of language and phrases in news articles, helps understand sentiment bias in the media, and provides guidance for further research into how the media influences public perception.</a:t>
            </a:r>
          </a:p>
          <a:p>
            <a:pPr algn="just" marL="0" indent="0" lvl="0">
              <a:lnSpc>
                <a:spcPts val="3249"/>
              </a:lnSpc>
              <a:spcBef>
                <a:spcPct val="0"/>
              </a:spcBef>
            </a:pPr>
          </a:p>
        </p:txBody>
      </p:sp>
      <p:sp>
        <p:nvSpPr>
          <p:cNvPr name="TextBox 10" id="10"/>
          <p:cNvSpPr txBox="true"/>
          <p:nvPr/>
        </p:nvSpPr>
        <p:spPr>
          <a:xfrm rot="0">
            <a:off x="1462677" y="1476375"/>
            <a:ext cx="5887140" cy="1009650"/>
          </a:xfrm>
          <a:prstGeom prst="rect">
            <a:avLst/>
          </a:prstGeom>
        </p:spPr>
        <p:txBody>
          <a:bodyPr anchor="t" rtlCol="false" tIns="0" lIns="0" bIns="0" rIns="0">
            <a:spAutoFit/>
          </a:bodyPr>
          <a:lstStyle/>
          <a:p>
            <a:pPr algn="l">
              <a:lnSpc>
                <a:spcPts val="6600"/>
              </a:lnSpc>
            </a:pPr>
            <a:r>
              <a:rPr lang="en-US" sz="6000">
                <a:solidFill>
                  <a:srgbClr val="4F1559"/>
                </a:solidFill>
                <a:latin typeface="Jua"/>
              </a:rPr>
              <a:t>Conclusion</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AB7CBF"/>
        </a:solidFill>
      </p:bgPr>
    </p:bg>
    <p:spTree>
      <p:nvGrpSpPr>
        <p:cNvPr id="1" name=""/>
        <p:cNvGrpSpPr/>
        <p:nvPr/>
      </p:nvGrpSpPr>
      <p:grpSpPr>
        <a:xfrm>
          <a:off x="0" y="0"/>
          <a:ext cx="0" cy="0"/>
          <a:chOff x="0" y="0"/>
          <a:chExt cx="0" cy="0"/>
        </a:xfrm>
      </p:grpSpPr>
      <p:sp>
        <p:nvSpPr>
          <p:cNvPr name="Freeform 2" id="2"/>
          <p:cNvSpPr/>
          <p:nvPr/>
        </p:nvSpPr>
        <p:spPr>
          <a:xfrm flipH="false" flipV="false" rot="0">
            <a:off x="11559574" y="489361"/>
            <a:ext cx="6360072" cy="8992390"/>
          </a:xfrm>
          <a:custGeom>
            <a:avLst/>
            <a:gdLst/>
            <a:ahLst/>
            <a:cxnLst/>
            <a:rect r="r" b="b" t="t" l="l"/>
            <a:pathLst>
              <a:path h="8992390" w="6360072">
                <a:moveTo>
                  <a:pt x="0" y="0"/>
                </a:moveTo>
                <a:lnTo>
                  <a:pt x="6360072" y="0"/>
                </a:lnTo>
                <a:lnTo>
                  <a:pt x="6360072" y="8992389"/>
                </a:lnTo>
                <a:lnTo>
                  <a:pt x="0" y="899238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580457" y="1028700"/>
            <a:ext cx="4118941" cy="8453050"/>
          </a:xfrm>
          <a:custGeom>
            <a:avLst/>
            <a:gdLst/>
            <a:ahLst/>
            <a:cxnLst/>
            <a:rect r="r" b="b" t="t" l="l"/>
            <a:pathLst>
              <a:path h="8453050" w="4118941">
                <a:moveTo>
                  <a:pt x="0" y="0"/>
                </a:moveTo>
                <a:lnTo>
                  <a:pt x="4118941" y="0"/>
                </a:lnTo>
                <a:lnTo>
                  <a:pt x="4118941" y="8453050"/>
                </a:lnTo>
                <a:lnTo>
                  <a:pt x="0" y="845305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2950858" y="3411298"/>
            <a:ext cx="12386284" cy="2307647"/>
          </a:xfrm>
          <a:prstGeom prst="rect">
            <a:avLst/>
          </a:prstGeom>
        </p:spPr>
        <p:txBody>
          <a:bodyPr anchor="t" rtlCol="false" tIns="0" lIns="0" bIns="0" rIns="0">
            <a:spAutoFit/>
          </a:bodyPr>
          <a:lstStyle/>
          <a:p>
            <a:pPr algn="ctr">
              <a:lnSpc>
                <a:spcPts val="16131"/>
              </a:lnSpc>
              <a:spcBef>
                <a:spcPct val="0"/>
              </a:spcBef>
            </a:pPr>
            <a:r>
              <a:rPr lang="en-US" sz="11522">
                <a:solidFill>
                  <a:srgbClr val="4F1559"/>
                </a:solidFill>
                <a:latin typeface="Agrandir Narrow Heavy"/>
              </a:rPr>
              <a:t>THANK YOU!!</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AB7CBF"/>
        </a:solidFill>
      </p:bgPr>
    </p:bg>
    <p:spTree>
      <p:nvGrpSpPr>
        <p:cNvPr id="1" name=""/>
        <p:cNvGrpSpPr/>
        <p:nvPr/>
      </p:nvGrpSpPr>
      <p:grpSpPr>
        <a:xfrm>
          <a:off x="0" y="0"/>
          <a:ext cx="0" cy="0"/>
          <a:chOff x="0" y="0"/>
          <a:chExt cx="0" cy="0"/>
        </a:xfrm>
      </p:grpSpPr>
      <p:sp>
        <p:nvSpPr>
          <p:cNvPr name="Freeform 2" id="2"/>
          <p:cNvSpPr/>
          <p:nvPr/>
        </p:nvSpPr>
        <p:spPr>
          <a:xfrm flipH="false" flipV="false" rot="0">
            <a:off x="4693655" y="1247775"/>
            <a:ext cx="8900690" cy="1298017"/>
          </a:xfrm>
          <a:custGeom>
            <a:avLst/>
            <a:gdLst/>
            <a:ahLst/>
            <a:cxnLst/>
            <a:rect r="r" b="b" t="t" l="l"/>
            <a:pathLst>
              <a:path h="1298017" w="8900690">
                <a:moveTo>
                  <a:pt x="0" y="0"/>
                </a:moveTo>
                <a:lnTo>
                  <a:pt x="8900690" y="0"/>
                </a:lnTo>
                <a:lnTo>
                  <a:pt x="8900690" y="1298017"/>
                </a:lnTo>
                <a:lnTo>
                  <a:pt x="0" y="1298017"/>
                </a:lnTo>
                <a:lnTo>
                  <a:pt x="0" y="0"/>
                </a:lnTo>
                <a:close/>
              </a:path>
            </a:pathLst>
          </a:custGeom>
          <a:blipFill>
            <a:blip r:embed="rId2"/>
            <a:stretch>
              <a:fillRect l="0" t="0" r="0" b="0"/>
            </a:stretch>
          </a:blipFill>
        </p:spPr>
      </p:sp>
      <p:sp>
        <p:nvSpPr>
          <p:cNvPr name="TextBox 3" id="3"/>
          <p:cNvSpPr txBox="true"/>
          <p:nvPr/>
        </p:nvSpPr>
        <p:spPr>
          <a:xfrm rot="0">
            <a:off x="8251449" y="3290461"/>
            <a:ext cx="9432057" cy="5641340"/>
          </a:xfrm>
          <a:prstGeom prst="rect">
            <a:avLst/>
          </a:prstGeom>
        </p:spPr>
        <p:txBody>
          <a:bodyPr anchor="t" rtlCol="false" tIns="0" lIns="0" bIns="0" rIns="0">
            <a:spAutoFit/>
          </a:bodyPr>
          <a:lstStyle/>
          <a:p>
            <a:pPr algn="ctr">
              <a:lnSpc>
                <a:spcPts val="4060"/>
              </a:lnSpc>
            </a:pPr>
            <a:r>
              <a:rPr lang="en-US" sz="2900">
                <a:solidFill>
                  <a:srgbClr val="000000"/>
                </a:solidFill>
                <a:latin typeface="Glacial Indifference Bold"/>
              </a:rPr>
              <a:t>Find the latest and most reliable news from your device with Yahoo News!</a:t>
            </a:r>
          </a:p>
          <a:p>
            <a:pPr algn="just">
              <a:lnSpc>
                <a:spcPts val="4060"/>
              </a:lnSpc>
              <a:spcBef>
                <a:spcPct val="0"/>
              </a:spcBef>
            </a:pPr>
            <a:r>
              <a:rPr lang="en-US" sz="2900">
                <a:solidFill>
                  <a:srgbClr val="000000"/>
                </a:solidFill>
                <a:latin typeface="Glacial Indifference"/>
              </a:rPr>
              <a:t>      </a:t>
            </a:r>
            <a:r>
              <a:rPr lang="en-US" sz="2900">
                <a:solidFill>
                  <a:srgbClr val="000000"/>
                </a:solidFill>
                <a:latin typeface="Glacial Indifference"/>
              </a:rPr>
              <a:t>As one of the world's leading news portals, Yahoo News brings you the latest information with high journalistic quality. With in-depth coverage, incisive analysis, and exclusive news, we ensure you always get accurate and relevant information. Yahoo News delivers the news you need anytime and anywhere, from politics and economics to entertainment and technology. Enjoy easy access and stay up-to-date with important events from around the world. Yahoo News - your trusted source of information!</a:t>
            </a:r>
          </a:p>
        </p:txBody>
      </p:sp>
      <p:grpSp>
        <p:nvGrpSpPr>
          <p:cNvPr name="Group 4" id="4"/>
          <p:cNvGrpSpPr>
            <a:grpSpLocks noChangeAspect="true"/>
          </p:cNvGrpSpPr>
          <p:nvPr/>
        </p:nvGrpSpPr>
        <p:grpSpPr>
          <a:xfrm rot="0">
            <a:off x="1028700" y="3516521"/>
            <a:ext cx="6534348" cy="5246370"/>
            <a:chOff x="0" y="0"/>
            <a:chExt cx="7467600" cy="5995670"/>
          </a:xfrm>
        </p:grpSpPr>
        <p:sp>
          <p:nvSpPr>
            <p:cNvPr name="Freeform 5" id="5"/>
            <p:cNvSpPr/>
            <p:nvPr/>
          </p:nvSpPr>
          <p:spPr>
            <a:xfrm flipH="false" flipV="false" rot="0">
              <a:off x="0" y="0"/>
              <a:ext cx="7467600" cy="4513580"/>
            </a:xfrm>
            <a:custGeom>
              <a:avLst/>
              <a:gdLst/>
              <a:ahLst/>
              <a:cxnLst/>
              <a:rect r="r" b="b" t="t" l="l"/>
              <a:pathLst>
                <a:path h="4513580" w="7467600">
                  <a:moveTo>
                    <a:pt x="7127240" y="0"/>
                  </a:moveTo>
                  <a:lnTo>
                    <a:pt x="340360" y="0"/>
                  </a:lnTo>
                  <a:cubicBezTo>
                    <a:pt x="152400" y="0"/>
                    <a:pt x="0" y="152400"/>
                    <a:pt x="0" y="340360"/>
                  </a:cubicBezTo>
                  <a:lnTo>
                    <a:pt x="0" y="4513580"/>
                  </a:lnTo>
                  <a:lnTo>
                    <a:pt x="7467600" y="4513580"/>
                  </a:lnTo>
                  <a:lnTo>
                    <a:pt x="7467600" y="340360"/>
                  </a:lnTo>
                  <a:cubicBezTo>
                    <a:pt x="7467600" y="152400"/>
                    <a:pt x="7315200" y="0"/>
                    <a:pt x="7127240" y="0"/>
                  </a:cubicBezTo>
                  <a:close/>
                  <a:moveTo>
                    <a:pt x="7142480" y="4188460"/>
                  </a:moveTo>
                  <a:lnTo>
                    <a:pt x="314961" y="4188460"/>
                  </a:lnTo>
                  <a:lnTo>
                    <a:pt x="314961" y="353060"/>
                  </a:lnTo>
                  <a:lnTo>
                    <a:pt x="7142480" y="353060"/>
                  </a:lnTo>
                  <a:lnTo>
                    <a:pt x="7142480" y="4188460"/>
                  </a:lnTo>
                  <a:close/>
                </a:path>
              </a:pathLst>
            </a:custGeom>
            <a:solidFill>
              <a:srgbClr val="000000"/>
            </a:solidFill>
          </p:spPr>
        </p:sp>
        <p:sp>
          <p:nvSpPr>
            <p:cNvPr name="Freeform 6" id="6"/>
            <p:cNvSpPr/>
            <p:nvPr/>
          </p:nvSpPr>
          <p:spPr>
            <a:xfrm flipH="false" flipV="false" rot="0">
              <a:off x="0" y="4514850"/>
              <a:ext cx="7467600" cy="695960"/>
            </a:xfrm>
            <a:custGeom>
              <a:avLst/>
              <a:gdLst/>
              <a:ahLst/>
              <a:cxnLst/>
              <a:rect r="r" b="b" t="t" l="l"/>
              <a:pathLst>
                <a:path h="695960" w="7467600">
                  <a:moveTo>
                    <a:pt x="0" y="355600"/>
                  </a:moveTo>
                  <a:cubicBezTo>
                    <a:pt x="0" y="543560"/>
                    <a:pt x="152400" y="695960"/>
                    <a:pt x="340360" y="695960"/>
                  </a:cubicBezTo>
                  <a:lnTo>
                    <a:pt x="7127240" y="695960"/>
                  </a:lnTo>
                  <a:cubicBezTo>
                    <a:pt x="7315200" y="695960"/>
                    <a:pt x="7467600" y="543560"/>
                    <a:pt x="7467600" y="355600"/>
                  </a:cubicBezTo>
                  <a:lnTo>
                    <a:pt x="7467600" y="0"/>
                  </a:lnTo>
                  <a:lnTo>
                    <a:pt x="0" y="0"/>
                  </a:lnTo>
                  <a:lnTo>
                    <a:pt x="0" y="355600"/>
                  </a:lnTo>
                  <a:close/>
                </a:path>
              </a:pathLst>
            </a:custGeom>
            <a:solidFill>
              <a:srgbClr val="E3CCFF"/>
            </a:solidFill>
          </p:spPr>
        </p:sp>
        <p:sp>
          <p:nvSpPr>
            <p:cNvPr name="Freeform 7" id="7"/>
            <p:cNvSpPr/>
            <p:nvPr/>
          </p:nvSpPr>
          <p:spPr>
            <a:xfrm flipH="false" flipV="false" rot="0">
              <a:off x="2429510" y="5210810"/>
              <a:ext cx="2606040" cy="791210"/>
            </a:xfrm>
            <a:custGeom>
              <a:avLst/>
              <a:gdLst/>
              <a:ahLst/>
              <a:cxnLst/>
              <a:rect r="r" b="b" t="t" l="l"/>
              <a:pathLst>
                <a:path h="791210" w="2606040">
                  <a:moveTo>
                    <a:pt x="1258570" y="0"/>
                  </a:moveTo>
                  <a:lnTo>
                    <a:pt x="453390" y="0"/>
                  </a:lnTo>
                  <a:cubicBezTo>
                    <a:pt x="453390" y="0"/>
                    <a:pt x="429260" y="370840"/>
                    <a:pt x="403860" y="525780"/>
                  </a:cubicBezTo>
                  <a:cubicBezTo>
                    <a:pt x="359410" y="791210"/>
                    <a:pt x="87630" y="706120"/>
                    <a:pt x="10160" y="762000"/>
                  </a:cubicBezTo>
                  <a:cubicBezTo>
                    <a:pt x="0" y="769620"/>
                    <a:pt x="5080" y="786130"/>
                    <a:pt x="17780" y="786130"/>
                  </a:cubicBezTo>
                  <a:lnTo>
                    <a:pt x="2588260" y="786130"/>
                  </a:lnTo>
                  <a:cubicBezTo>
                    <a:pt x="2600960" y="786130"/>
                    <a:pt x="2606040" y="769620"/>
                    <a:pt x="2595880" y="762000"/>
                  </a:cubicBezTo>
                  <a:cubicBezTo>
                    <a:pt x="2518410" y="706120"/>
                    <a:pt x="2246630" y="791210"/>
                    <a:pt x="2202180" y="525780"/>
                  </a:cubicBezTo>
                  <a:cubicBezTo>
                    <a:pt x="2176780" y="370840"/>
                    <a:pt x="2152650" y="0"/>
                    <a:pt x="2152650" y="0"/>
                  </a:cubicBezTo>
                  <a:lnTo>
                    <a:pt x="1258570" y="0"/>
                  </a:lnTo>
                  <a:close/>
                </a:path>
              </a:pathLst>
            </a:custGeom>
            <a:gradFill rotWithShape="true">
              <a:gsLst>
                <a:gs pos="0">
                  <a:srgbClr val="692B84">
                    <a:alpha val="100000"/>
                  </a:srgbClr>
                </a:gs>
                <a:gs pos="100000">
                  <a:srgbClr val="FFA2C8">
                    <a:alpha val="100000"/>
                  </a:srgbClr>
                </a:gs>
              </a:gsLst>
              <a:lin ang="5400000"/>
            </a:gradFill>
          </p:spPr>
        </p:sp>
        <p:sp>
          <p:nvSpPr>
            <p:cNvPr name="Freeform 8" id="8"/>
            <p:cNvSpPr/>
            <p:nvPr/>
          </p:nvSpPr>
          <p:spPr>
            <a:xfrm flipH="false" flipV="false" rot="0">
              <a:off x="314960" y="353060"/>
              <a:ext cx="6827520" cy="3835400"/>
            </a:xfrm>
            <a:custGeom>
              <a:avLst/>
              <a:gdLst/>
              <a:ahLst/>
              <a:cxnLst/>
              <a:rect r="r" b="b" t="t" l="l"/>
              <a:pathLst>
                <a:path h="3835400" w="6827520">
                  <a:moveTo>
                    <a:pt x="0" y="0"/>
                  </a:moveTo>
                  <a:lnTo>
                    <a:pt x="6827520" y="0"/>
                  </a:lnTo>
                  <a:lnTo>
                    <a:pt x="6827520" y="3835400"/>
                  </a:lnTo>
                  <a:lnTo>
                    <a:pt x="0" y="3835400"/>
                  </a:lnTo>
                  <a:close/>
                </a:path>
              </a:pathLst>
            </a:custGeom>
            <a:blipFill>
              <a:blip r:embed="rId3"/>
              <a:stretch>
                <a:fillRect l="0" t="0" r="-28649" b="-35058"/>
              </a:stretch>
            </a:blipFill>
          </p:spPr>
        </p:sp>
      </p:grpSp>
      <p:sp>
        <p:nvSpPr>
          <p:cNvPr name="Freeform 9" id="9"/>
          <p:cNvSpPr/>
          <p:nvPr/>
        </p:nvSpPr>
        <p:spPr>
          <a:xfrm flipH="true" flipV="false" rot="0">
            <a:off x="114300" y="6139706"/>
            <a:ext cx="4499037" cy="4147294"/>
          </a:xfrm>
          <a:custGeom>
            <a:avLst/>
            <a:gdLst/>
            <a:ahLst/>
            <a:cxnLst/>
            <a:rect r="r" b="b" t="t" l="l"/>
            <a:pathLst>
              <a:path h="4147294" w="4499037">
                <a:moveTo>
                  <a:pt x="4499037" y="0"/>
                </a:moveTo>
                <a:lnTo>
                  <a:pt x="0" y="0"/>
                </a:lnTo>
                <a:lnTo>
                  <a:pt x="0" y="4147294"/>
                </a:lnTo>
                <a:lnTo>
                  <a:pt x="4499037" y="4147294"/>
                </a:lnTo>
                <a:lnTo>
                  <a:pt x="4499037"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AB7CBF"/>
        </a:solidFill>
      </p:bgPr>
    </p:bg>
    <p:spTree>
      <p:nvGrpSpPr>
        <p:cNvPr id="1" name=""/>
        <p:cNvGrpSpPr/>
        <p:nvPr/>
      </p:nvGrpSpPr>
      <p:grpSpPr>
        <a:xfrm>
          <a:off x="0" y="0"/>
          <a:ext cx="0" cy="0"/>
          <a:chOff x="0" y="0"/>
          <a:chExt cx="0" cy="0"/>
        </a:xfrm>
      </p:grpSpPr>
      <p:grpSp>
        <p:nvGrpSpPr>
          <p:cNvPr name="Group 2" id="2"/>
          <p:cNvGrpSpPr/>
          <p:nvPr/>
        </p:nvGrpSpPr>
        <p:grpSpPr>
          <a:xfrm rot="0">
            <a:off x="7616108" y="1314450"/>
            <a:ext cx="10231940" cy="8480740"/>
            <a:chOff x="0" y="0"/>
            <a:chExt cx="5744163" cy="4761047"/>
          </a:xfrm>
        </p:grpSpPr>
        <p:sp>
          <p:nvSpPr>
            <p:cNvPr name="Freeform 3" id="3"/>
            <p:cNvSpPr/>
            <p:nvPr/>
          </p:nvSpPr>
          <p:spPr>
            <a:xfrm flipH="false" flipV="false" rot="0">
              <a:off x="-10795" y="-1905"/>
              <a:ext cx="5754831" cy="4762825"/>
            </a:xfrm>
            <a:custGeom>
              <a:avLst/>
              <a:gdLst/>
              <a:ahLst/>
              <a:cxnLst/>
              <a:rect r="r" b="b" t="t" l="l"/>
              <a:pathLst>
                <a:path h="4762825" w="5754831">
                  <a:moveTo>
                    <a:pt x="5738702" y="186309"/>
                  </a:moveTo>
                  <a:cubicBezTo>
                    <a:pt x="5738321" y="125349"/>
                    <a:pt x="5747719" y="8509"/>
                    <a:pt x="5747719" y="8509"/>
                  </a:cubicBezTo>
                  <a:lnTo>
                    <a:pt x="5602812" y="6223"/>
                  </a:lnTo>
                  <a:lnTo>
                    <a:pt x="5397326" y="16002"/>
                  </a:lnTo>
                  <a:cubicBezTo>
                    <a:pt x="5397326" y="16002"/>
                    <a:pt x="5063697" y="0"/>
                    <a:pt x="5031820" y="14986"/>
                  </a:cubicBezTo>
                  <a:cubicBezTo>
                    <a:pt x="4999816" y="29972"/>
                    <a:pt x="4933903" y="6223"/>
                    <a:pt x="4933903" y="6223"/>
                  </a:cubicBezTo>
                  <a:lnTo>
                    <a:pt x="931164" y="4318"/>
                  </a:lnTo>
                  <a:lnTo>
                    <a:pt x="640207" y="3556"/>
                  </a:lnTo>
                  <a:lnTo>
                    <a:pt x="413258" y="11430"/>
                  </a:lnTo>
                  <a:lnTo>
                    <a:pt x="149479" y="10668"/>
                  </a:lnTo>
                  <a:lnTo>
                    <a:pt x="49403" y="1905"/>
                  </a:lnTo>
                  <a:cubicBezTo>
                    <a:pt x="33528" y="1905"/>
                    <a:pt x="20701" y="14605"/>
                    <a:pt x="20701" y="30480"/>
                  </a:cubicBezTo>
                  <a:lnTo>
                    <a:pt x="36957" y="275590"/>
                  </a:lnTo>
                  <a:lnTo>
                    <a:pt x="19177" y="546989"/>
                  </a:lnTo>
                  <a:lnTo>
                    <a:pt x="17018" y="4117157"/>
                  </a:lnTo>
                  <a:lnTo>
                    <a:pt x="25019" y="4295974"/>
                  </a:lnTo>
                  <a:cubicBezTo>
                    <a:pt x="25019" y="4295974"/>
                    <a:pt x="0" y="4337121"/>
                    <a:pt x="16002" y="4497141"/>
                  </a:cubicBezTo>
                  <a:cubicBezTo>
                    <a:pt x="32004" y="4657162"/>
                    <a:pt x="49276" y="4752412"/>
                    <a:pt x="49276" y="4752412"/>
                  </a:cubicBezTo>
                  <a:lnTo>
                    <a:pt x="132842" y="4752665"/>
                  </a:lnTo>
                  <a:lnTo>
                    <a:pt x="305562" y="4736156"/>
                  </a:lnTo>
                  <a:lnTo>
                    <a:pt x="532511" y="4753682"/>
                  </a:lnTo>
                  <a:lnTo>
                    <a:pt x="771144" y="4762825"/>
                  </a:lnTo>
                  <a:lnTo>
                    <a:pt x="906526" y="4737679"/>
                  </a:lnTo>
                  <a:lnTo>
                    <a:pt x="1008761" y="4754951"/>
                  </a:lnTo>
                  <a:lnTo>
                    <a:pt x="4998673" y="4756857"/>
                  </a:lnTo>
                  <a:lnTo>
                    <a:pt x="5241624" y="4757491"/>
                  </a:lnTo>
                  <a:lnTo>
                    <a:pt x="5478479" y="4747839"/>
                  </a:lnTo>
                  <a:lnTo>
                    <a:pt x="5664788" y="4758634"/>
                  </a:lnTo>
                  <a:lnTo>
                    <a:pt x="5742258" y="4758888"/>
                  </a:lnTo>
                  <a:lnTo>
                    <a:pt x="5742639" y="4610933"/>
                  </a:lnTo>
                  <a:lnTo>
                    <a:pt x="5742893" y="4497269"/>
                  </a:lnTo>
                  <a:lnTo>
                    <a:pt x="5735019" y="4291782"/>
                  </a:lnTo>
                  <a:lnTo>
                    <a:pt x="5743909" y="4123634"/>
                  </a:lnTo>
                  <a:lnTo>
                    <a:pt x="5745687" y="671576"/>
                  </a:lnTo>
                  <a:lnTo>
                    <a:pt x="5754831" y="424561"/>
                  </a:lnTo>
                  <a:cubicBezTo>
                    <a:pt x="5754831" y="424561"/>
                    <a:pt x="5738829" y="247015"/>
                    <a:pt x="5738448" y="186055"/>
                  </a:cubicBezTo>
                  <a:close/>
                </a:path>
              </a:pathLst>
            </a:custGeom>
            <a:solidFill>
              <a:srgbClr val="4F1559"/>
            </a:solidFill>
          </p:spPr>
        </p:sp>
      </p:grpSp>
      <p:grpSp>
        <p:nvGrpSpPr>
          <p:cNvPr name="Group 4" id="4"/>
          <p:cNvGrpSpPr/>
          <p:nvPr/>
        </p:nvGrpSpPr>
        <p:grpSpPr>
          <a:xfrm rot="0">
            <a:off x="6780675" y="1314450"/>
            <a:ext cx="10689321" cy="8097098"/>
            <a:chOff x="0" y="0"/>
            <a:chExt cx="6285260" cy="4761047"/>
          </a:xfrm>
        </p:grpSpPr>
        <p:sp>
          <p:nvSpPr>
            <p:cNvPr name="Freeform 5" id="5"/>
            <p:cNvSpPr/>
            <p:nvPr/>
          </p:nvSpPr>
          <p:spPr>
            <a:xfrm flipH="false" flipV="false" rot="0">
              <a:off x="-10795" y="-1905"/>
              <a:ext cx="6295928" cy="4762825"/>
            </a:xfrm>
            <a:custGeom>
              <a:avLst/>
              <a:gdLst/>
              <a:ahLst/>
              <a:cxnLst/>
              <a:rect r="r" b="b" t="t" l="l"/>
              <a:pathLst>
                <a:path h="4762825" w="6295928">
                  <a:moveTo>
                    <a:pt x="6279799" y="186309"/>
                  </a:moveTo>
                  <a:cubicBezTo>
                    <a:pt x="6279418" y="125349"/>
                    <a:pt x="6288816" y="8509"/>
                    <a:pt x="6288816" y="8509"/>
                  </a:cubicBezTo>
                  <a:lnTo>
                    <a:pt x="6143909" y="6223"/>
                  </a:lnTo>
                  <a:lnTo>
                    <a:pt x="5938423" y="16002"/>
                  </a:lnTo>
                  <a:cubicBezTo>
                    <a:pt x="5938423" y="16002"/>
                    <a:pt x="5604794" y="0"/>
                    <a:pt x="5572917" y="14986"/>
                  </a:cubicBezTo>
                  <a:cubicBezTo>
                    <a:pt x="5540913" y="29972"/>
                    <a:pt x="5475000" y="6223"/>
                    <a:pt x="5475000" y="6223"/>
                  </a:cubicBezTo>
                  <a:lnTo>
                    <a:pt x="931164" y="4318"/>
                  </a:lnTo>
                  <a:lnTo>
                    <a:pt x="640207" y="3556"/>
                  </a:lnTo>
                  <a:lnTo>
                    <a:pt x="413258" y="11430"/>
                  </a:lnTo>
                  <a:lnTo>
                    <a:pt x="149479" y="10668"/>
                  </a:lnTo>
                  <a:lnTo>
                    <a:pt x="49403" y="1905"/>
                  </a:lnTo>
                  <a:cubicBezTo>
                    <a:pt x="33528" y="1905"/>
                    <a:pt x="20701" y="14605"/>
                    <a:pt x="20701" y="30480"/>
                  </a:cubicBezTo>
                  <a:lnTo>
                    <a:pt x="36957" y="275590"/>
                  </a:lnTo>
                  <a:lnTo>
                    <a:pt x="19177" y="546989"/>
                  </a:lnTo>
                  <a:lnTo>
                    <a:pt x="17018" y="4117157"/>
                  </a:lnTo>
                  <a:lnTo>
                    <a:pt x="25019" y="4295974"/>
                  </a:lnTo>
                  <a:cubicBezTo>
                    <a:pt x="25019" y="4295974"/>
                    <a:pt x="0" y="4337121"/>
                    <a:pt x="16002" y="4497141"/>
                  </a:cubicBezTo>
                  <a:cubicBezTo>
                    <a:pt x="32004" y="4657162"/>
                    <a:pt x="49276" y="4752412"/>
                    <a:pt x="49276" y="4752412"/>
                  </a:cubicBezTo>
                  <a:lnTo>
                    <a:pt x="132842" y="4752665"/>
                  </a:lnTo>
                  <a:lnTo>
                    <a:pt x="305562" y="4736156"/>
                  </a:lnTo>
                  <a:lnTo>
                    <a:pt x="532511" y="4753682"/>
                  </a:lnTo>
                  <a:lnTo>
                    <a:pt x="771144" y="4762825"/>
                  </a:lnTo>
                  <a:lnTo>
                    <a:pt x="906526" y="4737679"/>
                  </a:lnTo>
                  <a:lnTo>
                    <a:pt x="1008761" y="4754951"/>
                  </a:lnTo>
                  <a:lnTo>
                    <a:pt x="5539770" y="4756857"/>
                  </a:lnTo>
                  <a:lnTo>
                    <a:pt x="5782721" y="4757491"/>
                  </a:lnTo>
                  <a:lnTo>
                    <a:pt x="6019576" y="4747839"/>
                  </a:lnTo>
                  <a:lnTo>
                    <a:pt x="6205885" y="4758634"/>
                  </a:lnTo>
                  <a:lnTo>
                    <a:pt x="6283355" y="4758888"/>
                  </a:lnTo>
                  <a:lnTo>
                    <a:pt x="6283736" y="4610933"/>
                  </a:lnTo>
                  <a:lnTo>
                    <a:pt x="6283990" y="4497269"/>
                  </a:lnTo>
                  <a:lnTo>
                    <a:pt x="6276116" y="4291782"/>
                  </a:lnTo>
                  <a:lnTo>
                    <a:pt x="6285006" y="4123634"/>
                  </a:lnTo>
                  <a:lnTo>
                    <a:pt x="6286784" y="671576"/>
                  </a:lnTo>
                  <a:lnTo>
                    <a:pt x="6295928" y="424561"/>
                  </a:lnTo>
                  <a:cubicBezTo>
                    <a:pt x="6295928" y="424561"/>
                    <a:pt x="6279926" y="247015"/>
                    <a:pt x="6279545" y="186055"/>
                  </a:cubicBezTo>
                  <a:close/>
                </a:path>
              </a:pathLst>
            </a:custGeom>
            <a:solidFill>
              <a:srgbClr val="F4EBFF"/>
            </a:solidFill>
          </p:spPr>
        </p:sp>
      </p:grpSp>
      <p:sp>
        <p:nvSpPr>
          <p:cNvPr name="Freeform 6" id="6"/>
          <p:cNvSpPr/>
          <p:nvPr/>
        </p:nvSpPr>
        <p:spPr>
          <a:xfrm flipH="false" flipV="false" rot="0">
            <a:off x="434320" y="5800747"/>
            <a:ext cx="5970263" cy="5544881"/>
          </a:xfrm>
          <a:custGeom>
            <a:avLst/>
            <a:gdLst/>
            <a:ahLst/>
            <a:cxnLst/>
            <a:rect r="r" b="b" t="t" l="l"/>
            <a:pathLst>
              <a:path h="5544881" w="5970263">
                <a:moveTo>
                  <a:pt x="0" y="0"/>
                </a:moveTo>
                <a:lnTo>
                  <a:pt x="5970263" y="0"/>
                </a:lnTo>
                <a:lnTo>
                  <a:pt x="5970263" y="5544881"/>
                </a:lnTo>
                <a:lnTo>
                  <a:pt x="0" y="554488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7" id="7"/>
          <p:cNvSpPr txBox="true"/>
          <p:nvPr/>
        </p:nvSpPr>
        <p:spPr>
          <a:xfrm rot="0">
            <a:off x="7177696" y="1466690"/>
            <a:ext cx="9895279" cy="8319135"/>
          </a:xfrm>
          <a:prstGeom prst="rect">
            <a:avLst/>
          </a:prstGeom>
        </p:spPr>
        <p:txBody>
          <a:bodyPr anchor="t" rtlCol="false" tIns="0" lIns="0" bIns="0" rIns="0">
            <a:spAutoFit/>
          </a:bodyPr>
          <a:lstStyle/>
          <a:p>
            <a:pPr algn="just">
              <a:lnSpc>
                <a:spcPts val="3510"/>
              </a:lnSpc>
            </a:pPr>
          </a:p>
          <a:p>
            <a:pPr algn="just">
              <a:lnSpc>
                <a:spcPts val="3510"/>
              </a:lnSpc>
            </a:pPr>
            <a:r>
              <a:rPr lang="en-US" sz="2700">
                <a:solidFill>
                  <a:srgbClr val="4F1559"/>
                </a:solidFill>
                <a:latin typeface="TT Rounds Neue"/>
              </a:rPr>
              <a:t>      This research uses web scraping techniques from the </a:t>
            </a:r>
            <a:r>
              <a:rPr lang="en-US" sz="2700" u="sng">
                <a:solidFill>
                  <a:srgbClr val="4F1559"/>
                </a:solidFill>
                <a:latin typeface="TT Rounds Neue"/>
                <a:hlinkClick r:id="rId4" tooltip="https://news.yahoo.com/"/>
              </a:rPr>
              <a:t>news.yahoo.com</a:t>
            </a:r>
            <a:r>
              <a:rPr lang="en-US" sz="2700">
                <a:solidFill>
                  <a:srgbClr val="4F1559"/>
                </a:solidFill>
                <a:latin typeface="TT Rounds Neue"/>
              </a:rPr>
              <a:t>  site to collect data effectively and accurately. Using the R programming language, data consisting of headlines, publication dates, and news article links are stored in MongoDB. The scraping process is automatically set to collect one piece of data daily, from May 29, 2024, to June 13, 2024, ensuring a consistently updated dataset.</a:t>
            </a:r>
          </a:p>
          <a:p>
            <a:pPr algn="just">
              <a:lnSpc>
                <a:spcPts val="3510"/>
              </a:lnSpc>
            </a:pPr>
          </a:p>
          <a:p>
            <a:pPr algn="just">
              <a:lnSpc>
                <a:spcPts val="3510"/>
              </a:lnSpc>
            </a:pPr>
            <a:r>
              <a:rPr lang="en-US" sz="2700">
                <a:solidFill>
                  <a:srgbClr val="4F1559"/>
                </a:solidFill>
                <a:latin typeface="TT Rounds Neue"/>
              </a:rPr>
              <a:t>          The scraping process was automated to collect one data every day, starting from May 29, 2024, to June 13, 2024, to ensure a consistent and up-to-date dataset. The research also used GitHub as a version control, collaboration, backup, documentation, and automation tool, which made the scraping process more efficient, reliable, and manageable. With this approach, the research collected rich and relevant data continuously.</a:t>
            </a:r>
          </a:p>
          <a:p>
            <a:pPr algn="just">
              <a:lnSpc>
                <a:spcPts val="3510"/>
              </a:lnSpc>
            </a:pPr>
          </a:p>
          <a:p>
            <a:pPr algn="just" marL="0" indent="0" lvl="0">
              <a:lnSpc>
                <a:spcPts val="3510"/>
              </a:lnSpc>
              <a:spcBef>
                <a:spcPct val="0"/>
              </a:spcBef>
            </a:pPr>
          </a:p>
        </p:txBody>
      </p:sp>
      <p:sp>
        <p:nvSpPr>
          <p:cNvPr name="TextBox 8" id="8"/>
          <p:cNvSpPr txBox="true"/>
          <p:nvPr/>
        </p:nvSpPr>
        <p:spPr>
          <a:xfrm rot="0">
            <a:off x="634345" y="1748156"/>
            <a:ext cx="6214770" cy="2198369"/>
          </a:xfrm>
          <a:prstGeom prst="rect">
            <a:avLst/>
          </a:prstGeom>
        </p:spPr>
        <p:txBody>
          <a:bodyPr anchor="t" rtlCol="false" tIns="0" lIns="0" bIns="0" rIns="0">
            <a:spAutoFit/>
          </a:bodyPr>
          <a:lstStyle/>
          <a:p>
            <a:pPr algn="l" marL="0" indent="0" lvl="0">
              <a:lnSpc>
                <a:spcPts val="8414"/>
              </a:lnSpc>
            </a:pPr>
            <a:r>
              <a:rPr lang="en-US" sz="8499" spc="169">
                <a:solidFill>
                  <a:srgbClr val="4F1559"/>
                </a:solidFill>
                <a:latin typeface="Caveat Brush"/>
              </a:rPr>
              <a:t>COLLECTING</a:t>
            </a:r>
            <a:r>
              <a:rPr lang="en-US" sz="8499" spc="169" strike="noStrike" u="none">
                <a:solidFill>
                  <a:srgbClr val="4F1559"/>
                </a:solidFill>
                <a:latin typeface="Caveat Brush"/>
              </a:rPr>
              <a:t> DATA</a:t>
            </a:r>
          </a:p>
        </p:txBody>
      </p:sp>
      <p:sp>
        <p:nvSpPr>
          <p:cNvPr name="TextBox 9" id="9"/>
          <p:cNvSpPr txBox="true"/>
          <p:nvPr/>
        </p:nvSpPr>
        <p:spPr>
          <a:xfrm rot="0">
            <a:off x="710545" y="3994151"/>
            <a:ext cx="5684513" cy="1149349"/>
          </a:xfrm>
          <a:prstGeom prst="rect">
            <a:avLst/>
          </a:prstGeom>
        </p:spPr>
        <p:txBody>
          <a:bodyPr anchor="t" rtlCol="false" tIns="0" lIns="0" bIns="0" rIns="0">
            <a:spAutoFit/>
          </a:bodyPr>
          <a:lstStyle/>
          <a:p>
            <a:pPr algn="l" marL="0" indent="0" lvl="0">
              <a:lnSpc>
                <a:spcPts val="8799"/>
              </a:lnSpc>
              <a:spcBef>
                <a:spcPct val="0"/>
              </a:spcBef>
            </a:pPr>
            <a:r>
              <a:rPr lang="en-US" sz="7999">
                <a:solidFill>
                  <a:srgbClr val="5F01D1"/>
                </a:solidFill>
                <a:latin typeface="Chewy"/>
              </a:rPr>
              <a:t>YAHOO!NEWS</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AB7CBF"/>
        </a:solidFill>
      </p:bgPr>
    </p:bg>
    <p:spTree>
      <p:nvGrpSpPr>
        <p:cNvPr id="1" name=""/>
        <p:cNvGrpSpPr/>
        <p:nvPr/>
      </p:nvGrpSpPr>
      <p:grpSpPr>
        <a:xfrm>
          <a:off x="0" y="0"/>
          <a:ext cx="0" cy="0"/>
          <a:chOff x="0" y="0"/>
          <a:chExt cx="0" cy="0"/>
        </a:xfrm>
      </p:grpSpPr>
      <p:sp>
        <p:nvSpPr>
          <p:cNvPr name="Freeform 2" id="2"/>
          <p:cNvSpPr/>
          <p:nvPr/>
        </p:nvSpPr>
        <p:spPr>
          <a:xfrm flipH="false" flipV="false" rot="0">
            <a:off x="16429924" y="-1461613"/>
            <a:ext cx="4687320" cy="4687320"/>
          </a:xfrm>
          <a:custGeom>
            <a:avLst/>
            <a:gdLst/>
            <a:ahLst/>
            <a:cxnLst/>
            <a:rect r="r" b="b" t="t" l="l"/>
            <a:pathLst>
              <a:path h="4687320" w="4687320">
                <a:moveTo>
                  <a:pt x="0" y="0"/>
                </a:moveTo>
                <a:lnTo>
                  <a:pt x="4687320" y="0"/>
                </a:lnTo>
                <a:lnTo>
                  <a:pt x="4687320" y="4687319"/>
                </a:lnTo>
                <a:lnTo>
                  <a:pt x="0" y="468731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5857199" y="-694698"/>
            <a:ext cx="2624155" cy="2436054"/>
            <a:chOff x="0" y="0"/>
            <a:chExt cx="875561" cy="812800"/>
          </a:xfrm>
        </p:grpSpPr>
        <p:sp>
          <p:nvSpPr>
            <p:cNvPr name="Freeform 4" id="4"/>
            <p:cNvSpPr/>
            <p:nvPr/>
          </p:nvSpPr>
          <p:spPr>
            <a:xfrm flipH="false" flipV="false" rot="0">
              <a:off x="0" y="0"/>
              <a:ext cx="875561" cy="812800"/>
            </a:xfrm>
            <a:custGeom>
              <a:avLst/>
              <a:gdLst/>
              <a:ahLst/>
              <a:cxnLst/>
              <a:rect r="r" b="b" t="t" l="l"/>
              <a:pathLst>
                <a:path h="812800" w="875561">
                  <a:moveTo>
                    <a:pt x="437780" y="0"/>
                  </a:moveTo>
                  <a:cubicBezTo>
                    <a:pt x="196001" y="0"/>
                    <a:pt x="0" y="181951"/>
                    <a:pt x="0" y="406400"/>
                  </a:cubicBezTo>
                  <a:cubicBezTo>
                    <a:pt x="0" y="630849"/>
                    <a:pt x="196001" y="812800"/>
                    <a:pt x="437780" y="812800"/>
                  </a:cubicBezTo>
                  <a:cubicBezTo>
                    <a:pt x="679560" y="812800"/>
                    <a:pt x="875561" y="630849"/>
                    <a:pt x="875561" y="406400"/>
                  </a:cubicBezTo>
                  <a:cubicBezTo>
                    <a:pt x="875561" y="181951"/>
                    <a:pt x="679560" y="0"/>
                    <a:pt x="437780" y="0"/>
                  </a:cubicBezTo>
                  <a:close/>
                </a:path>
              </a:pathLst>
            </a:custGeom>
            <a:solidFill>
              <a:srgbClr val="4F1559"/>
            </a:solidFill>
            <a:ln cap="sq">
              <a:noFill/>
              <a:prstDash val="solid"/>
              <a:miter/>
            </a:ln>
          </p:spPr>
        </p:sp>
        <p:sp>
          <p:nvSpPr>
            <p:cNvPr name="TextBox 5" id="5"/>
            <p:cNvSpPr txBox="true"/>
            <p:nvPr/>
          </p:nvSpPr>
          <p:spPr>
            <a:xfrm>
              <a:off x="82084" y="57150"/>
              <a:ext cx="711393" cy="679450"/>
            </a:xfrm>
            <a:prstGeom prst="rect">
              <a:avLst/>
            </a:prstGeom>
          </p:spPr>
          <p:txBody>
            <a:bodyPr anchor="ctr" rtlCol="false" tIns="50800" lIns="50800" bIns="50800" rIns="50800"/>
            <a:lstStyle/>
            <a:p>
              <a:pPr algn="ctr" marL="0" indent="0" lvl="0">
                <a:lnSpc>
                  <a:spcPts val="2859"/>
                </a:lnSpc>
                <a:spcBef>
                  <a:spcPct val="0"/>
                </a:spcBef>
              </a:pPr>
            </a:p>
          </p:txBody>
        </p:sp>
      </p:grpSp>
      <p:sp>
        <p:nvSpPr>
          <p:cNvPr name="Freeform 6" id="6"/>
          <p:cNvSpPr/>
          <p:nvPr/>
        </p:nvSpPr>
        <p:spPr>
          <a:xfrm flipH="false" flipV="false" rot="0">
            <a:off x="-2829244" y="-1855313"/>
            <a:ext cx="4687320" cy="4687320"/>
          </a:xfrm>
          <a:custGeom>
            <a:avLst/>
            <a:gdLst/>
            <a:ahLst/>
            <a:cxnLst/>
            <a:rect r="r" b="b" t="t" l="l"/>
            <a:pathLst>
              <a:path h="4687320" w="4687320">
                <a:moveTo>
                  <a:pt x="0" y="0"/>
                </a:moveTo>
                <a:lnTo>
                  <a:pt x="4687320" y="0"/>
                </a:lnTo>
                <a:lnTo>
                  <a:pt x="4687320" y="4687319"/>
                </a:lnTo>
                <a:lnTo>
                  <a:pt x="0" y="468731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7" id="7"/>
          <p:cNvGrpSpPr/>
          <p:nvPr/>
        </p:nvGrpSpPr>
        <p:grpSpPr>
          <a:xfrm rot="0">
            <a:off x="-4496440" y="-6582924"/>
            <a:ext cx="8324280" cy="8324280"/>
            <a:chOff x="0" y="0"/>
            <a:chExt cx="812800" cy="812800"/>
          </a:xfrm>
        </p:grpSpPr>
        <p:sp>
          <p:nvSpPr>
            <p:cNvPr name="Freeform 8" id="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F1559"/>
            </a:solidFill>
            <a:ln cap="sq">
              <a:noFill/>
              <a:prstDash val="solid"/>
              <a:miter/>
            </a:ln>
          </p:spPr>
        </p:sp>
        <p:sp>
          <p:nvSpPr>
            <p:cNvPr name="TextBox 9" id="9"/>
            <p:cNvSpPr txBox="true"/>
            <p:nvPr/>
          </p:nvSpPr>
          <p:spPr>
            <a:xfrm>
              <a:off x="76200" y="57150"/>
              <a:ext cx="660400" cy="679450"/>
            </a:xfrm>
            <a:prstGeom prst="rect">
              <a:avLst/>
            </a:prstGeom>
          </p:spPr>
          <p:txBody>
            <a:bodyPr anchor="ctr" rtlCol="false" tIns="50800" lIns="50800" bIns="50800" rIns="50800"/>
            <a:lstStyle/>
            <a:p>
              <a:pPr algn="ctr" marL="0" indent="0" lvl="0">
                <a:lnSpc>
                  <a:spcPts val="2859"/>
                </a:lnSpc>
                <a:spcBef>
                  <a:spcPct val="0"/>
                </a:spcBef>
              </a:pPr>
            </a:p>
          </p:txBody>
        </p:sp>
      </p:grpSp>
      <p:grpSp>
        <p:nvGrpSpPr>
          <p:cNvPr name="Group 10" id="10"/>
          <p:cNvGrpSpPr/>
          <p:nvPr/>
        </p:nvGrpSpPr>
        <p:grpSpPr>
          <a:xfrm rot="0">
            <a:off x="883626" y="2281186"/>
            <a:ext cx="1164616" cy="1910409"/>
            <a:chOff x="0" y="0"/>
            <a:chExt cx="1451520" cy="2381040"/>
          </a:xfrm>
        </p:grpSpPr>
        <p:sp>
          <p:nvSpPr>
            <p:cNvPr name="Freeform 11" id="11"/>
            <p:cNvSpPr/>
            <p:nvPr/>
          </p:nvSpPr>
          <p:spPr>
            <a:xfrm flipH="false" flipV="false" rot="0">
              <a:off x="0" y="-19812"/>
              <a:ext cx="1474216" cy="2444877"/>
            </a:xfrm>
            <a:custGeom>
              <a:avLst/>
              <a:gdLst/>
              <a:ahLst/>
              <a:cxnLst/>
              <a:rect r="r" b="b" t="t" l="l"/>
              <a:pathLst>
                <a:path h="2444877" w="1474216">
                  <a:moveTo>
                    <a:pt x="1394587" y="1366393"/>
                  </a:moveTo>
                  <a:lnTo>
                    <a:pt x="395351" y="2365883"/>
                  </a:lnTo>
                  <a:cubicBezTo>
                    <a:pt x="315849" y="2444877"/>
                    <a:pt x="186944" y="2444877"/>
                    <a:pt x="107315" y="2365883"/>
                  </a:cubicBezTo>
                  <a:lnTo>
                    <a:pt x="0" y="2258441"/>
                  </a:lnTo>
                  <a:lnTo>
                    <a:pt x="891286" y="1366393"/>
                  </a:lnTo>
                  <a:cubicBezTo>
                    <a:pt x="970788" y="1286891"/>
                    <a:pt x="970788" y="1157859"/>
                    <a:pt x="891286" y="1078357"/>
                  </a:cubicBezTo>
                  <a:lnTo>
                    <a:pt x="0" y="186944"/>
                  </a:lnTo>
                  <a:lnTo>
                    <a:pt x="107442" y="79502"/>
                  </a:lnTo>
                  <a:cubicBezTo>
                    <a:pt x="186944" y="0"/>
                    <a:pt x="315849" y="0"/>
                    <a:pt x="395478" y="79502"/>
                  </a:cubicBezTo>
                  <a:lnTo>
                    <a:pt x="1394714" y="1078357"/>
                  </a:lnTo>
                  <a:cubicBezTo>
                    <a:pt x="1474216" y="1157859"/>
                    <a:pt x="1474216" y="1286891"/>
                    <a:pt x="1394714" y="1366393"/>
                  </a:cubicBezTo>
                  <a:close/>
                </a:path>
              </a:pathLst>
            </a:custGeom>
            <a:solidFill>
              <a:srgbClr val="993EA8"/>
            </a:solidFill>
          </p:spPr>
        </p:sp>
      </p:grpSp>
      <p:grpSp>
        <p:nvGrpSpPr>
          <p:cNvPr name="Group 12" id="12"/>
          <p:cNvGrpSpPr/>
          <p:nvPr/>
        </p:nvGrpSpPr>
        <p:grpSpPr>
          <a:xfrm rot="0">
            <a:off x="1028700" y="2922999"/>
            <a:ext cx="325815" cy="605415"/>
            <a:chOff x="0" y="0"/>
            <a:chExt cx="406080" cy="754560"/>
          </a:xfrm>
        </p:grpSpPr>
        <p:sp>
          <p:nvSpPr>
            <p:cNvPr name="Freeform 13" id="13"/>
            <p:cNvSpPr/>
            <p:nvPr/>
          </p:nvSpPr>
          <p:spPr>
            <a:xfrm flipH="false" flipV="false" rot="0">
              <a:off x="0" y="-32385"/>
              <a:ext cx="446659" cy="842137"/>
            </a:xfrm>
            <a:custGeom>
              <a:avLst/>
              <a:gdLst/>
              <a:ahLst/>
              <a:cxnLst/>
              <a:rect r="r" b="b" t="t" l="l"/>
              <a:pathLst>
                <a:path h="842137" w="446659">
                  <a:moveTo>
                    <a:pt x="350393" y="246126"/>
                  </a:moveTo>
                  <a:lnTo>
                    <a:pt x="165354" y="60960"/>
                  </a:lnTo>
                  <a:cubicBezTo>
                    <a:pt x="104394" y="0"/>
                    <a:pt x="0" y="42926"/>
                    <a:pt x="0" y="129413"/>
                  </a:cubicBezTo>
                  <a:lnTo>
                    <a:pt x="0" y="712724"/>
                  </a:lnTo>
                  <a:cubicBezTo>
                    <a:pt x="0" y="799211"/>
                    <a:pt x="104394" y="842137"/>
                    <a:pt x="165354" y="781177"/>
                  </a:cubicBezTo>
                  <a:lnTo>
                    <a:pt x="350393" y="596138"/>
                  </a:lnTo>
                  <a:cubicBezTo>
                    <a:pt x="446659" y="499237"/>
                    <a:pt x="446659" y="342519"/>
                    <a:pt x="350393" y="246126"/>
                  </a:cubicBezTo>
                  <a:close/>
                </a:path>
              </a:pathLst>
            </a:custGeom>
            <a:solidFill>
              <a:srgbClr val="993EA8"/>
            </a:solidFill>
          </p:spPr>
        </p:sp>
      </p:grpSp>
      <p:grpSp>
        <p:nvGrpSpPr>
          <p:cNvPr name="Group 14" id="14"/>
          <p:cNvGrpSpPr/>
          <p:nvPr/>
        </p:nvGrpSpPr>
        <p:grpSpPr>
          <a:xfrm rot="0">
            <a:off x="1516092" y="2663105"/>
            <a:ext cx="4329196" cy="1125202"/>
            <a:chOff x="0" y="0"/>
            <a:chExt cx="7374240" cy="1916640"/>
          </a:xfrm>
        </p:grpSpPr>
        <p:sp>
          <p:nvSpPr>
            <p:cNvPr name="Freeform 15" id="15"/>
            <p:cNvSpPr/>
            <p:nvPr/>
          </p:nvSpPr>
          <p:spPr>
            <a:xfrm flipH="false" flipV="false" rot="0">
              <a:off x="0" y="0"/>
              <a:ext cx="7431151" cy="1963166"/>
            </a:xfrm>
            <a:custGeom>
              <a:avLst/>
              <a:gdLst/>
              <a:ahLst/>
              <a:cxnLst/>
              <a:rect r="r" b="b" t="t" l="l"/>
              <a:pathLst>
                <a:path h="1963166" w="7431151">
                  <a:moveTo>
                    <a:pt x="6464935" y="0"/>
                  </a:moveTo>
                  <a:lnTo>
                    <a:pt x="0" y="0"/>
                  </a:lnTo>
                  <a:lnTo>
                    <a:pt x="837819" y="837565"/>
                  </a:lnTo>
                  <a:cubicBezTo>
                    <a:pt x="877316" y="877062"/>
                    <a:pt x="897636" y="929386"/>
                    <a:pt x="897636" y="981583"/>
                  </a:cubicBezTo>
                  <a:cubicBezTo>
                    <a:pt x="897636" y="1033780"/>
                    <a:pt x="877951" y="1085596"/>
                    <a:pt x="837819" y="1125601"/>
                  </a:cubicBezTo>
                  <a:lnTo>
                    <a:pt x="635" y="1963166"/>
                  </a:lnTo>
                  <a:lnTo>
                    <a:pt x="6464427" y="1963166"/>
                  </a:lnTo>
                  <a:lnTo>
                    <a:pt x="7431151" y="981583"/>
                  </a:lnTo>
                  <a:lnTo>
                    <a:pt x="6464935" y="0"/>
                  </a:lnTo>
                  <a:close/>
                </a:path>
              </a:pathLst>
            </a:custGeom>
            <a:solidFill>
              <a:srgbClr val="4F1559"/>
            </a:solidFill>
          </p:spPr>
        </p:sp>
      </p:grpSp>
      <p:grpSp>
        <p:nvGrpSpPr>
          <p:cNvPr name="Group 16" id="16"/>
          <p:cNvGrpSpPr/>
          <p:nvPr/>
        </p:nvGrpSpPr>
        <p:grpSpPr>
          <a:xfrm rot="0">
            <a:off x="6783960" y="2922999"/>
            <a:ext cx="325815" cy="605415"/>
            <a:chOff x="0" y="0"/>
            <a:chExt cx="406080" cy="754560"/>
          </a:xfrm>
        </p:grpSpPr>
        <p:sp>
          <p:nvSpPr>
            <p:cNvPr name="Freeform 17" id="17"/>
            <p:cNvSpPr/>
            <p:nvPr/>
          </p:nvSpPr>
          <p:spPr>
            <a:xfrm flipH="false" flipV="false" rot="0">
              <a:off x="0" y="-32385"/>
              <a:ext cx="446659" cy="842137"/>
            </a:xfrm>
            <a:custGeom>
              <a:avLst/>
              <a:gdLst/>
              <a:ahLst/>
              <a:cxnLst/>
              <a:rect r="r" b="b" t="t" l="l"/>
              <a:pathLst>
                <a:path h="842137" w="446659">
                  <a:moveTo>
                    <a:pt x="350393" y="246126"/>
                  </a:moveTo>
                  <a:lnTo>
                    <a:pt x="165354" y="60960"/>
                  </a:lnTo>
                  <a:cubicBezTo>
                    <a:pt x="104394" y="0"/>
                    <a:pt x="0" y="42926"/>
                    <a:pt x="0" y="129413"/>
                  </a:cubicBezTo>
                  <a:lnTo>
                    <a:pt x="0" y="712724"/>
                  </a:lnTo>
                  <a:cubicBezTo>
                    <a:pt x="0" y="799211"/>
                    <a:pt x="104394" y="842137"/>
                    <a:pt x="165354" y="781177"/>
                  </a:cubicBezTo>
                  <a:lnTo>
                    <a:pt x="350393" y="596138"/>
                  </a:lnTo>
                  <a:cubicBezTo>
                    <a:pt x="446659" y="499237"/>
                    <a:pt x="446659" y="342519"/>
                    <a:pt x="350393" y="246126"/>
                  </a:cubicBezTo>
                  <a:close/>
                </a:path>
              </a:pathLst>
            </a:custGeom>
            <a:solidFill>
              <a:srgbClr val="993EA8"/>
            </a:solidFill>
          </p:spPr>
        </p:sp>
      </p:grpSp>
      <p:grpSp>
        <p:nvGrpSpPr>
          <p:cNvPr name="Group 18" id="18"/>
          <p:cNvGrpSpPr/>
          <p:nvPr/>
        </p:nvGrpSpPr>
        <p:grpSpPr>
          <a:xfrm rot="0">
            <a:off x="16586680" y="4932466"/>
            <a:ext cx="1165193" cy="1910409"/>
            <a:chOff x="0" y="0"/>
            <a:chExt cx="1452240" cy="2381040"/>
          </a:xfrm>
        </p:grpSpPr>
        <p:sp>
          <p:nvSpPr>
            <p:cNvPr name="Freeform 19" id="19"/>
            <p:cNvSpPr/>
            <p:nvPr/>
          </p:nvSpPr>
          <p:spPr>
            <a:xfrm flipH="false" flipV="false" rot="0">
              <a:off x="-19685" y="-19812"/>
              <a:ext cx="1474216" cy="2444877"/>
            </a:xfrm>
            <a:custGeom>
              <a:avLst/>
              <a:gdLst/>
              <a:ahLst/>
              <a:cxnLst/>
              <a:rect r="r" b="b" t="t" l="l"/>
              <a:pathLst>
                <a:path h="2444877" w="1474216">
                  <a:moveTo>
                    <a:pt x="78994" y="1078484"/>
                  </a:moveTo>
                  <a:lnTo>
                    <a:pt x="1078611" y="78994"/>
                  </a:lnTo>
                  <a:cubicBezTo>
                    <a:pt x="1158240" y="0"/>
                    <a:pt x="1287145" y="0"/>
                    <a:pt x="1366774" y="78994"/>
                  </a:cubicBezTo>
                  <a:lnTo>
                    <a:pt x="1474216" y="186436"/>
                  </a:lnTo>
                  <a:lnTo>
                    <a:pt x="582549" y="1078484"/>
                  </a:lnTo>
                  <a:cubicBezTo>
                    <a:pt x="502920" y="1157986"/>
                    <a:pt x="502920" y="1287018"/>
                    <a:pt x="582549" y="1366520"/>
                  </a:cubicBezTo>
                  <a:lnTo>
                    <a:pt x="1474216" y="2257933"/>
                  </a:lnTo>
                  <a:lnTo>
                    <a:pt x="1366774" y="2365375"/>
                  </a:lnTo>
                  <a:cubicBezTo>
                    <a:pt x="1287145" y="2444877"/>
                    <a:pt x="1158240" y="2444877"/>
                    <a:pt x="1078611" y="2365375"/>
                  </a:cubicBezTo>
                  <a:lnTo>
                    <a:pt x="78994" y="1366012"/>
                  </a:lnTo>
                  <a:cubicBezTo>
                    <a:pt x="0" y="1286510"/>
                    <a:pt x="0" y="1158113"/>
                    <a:pt x="78994" y="1078484"/>
                  </a:cubicBezTo>
                  <a:close/>
                </a:path>
              </a:pathLst>
            </a:custGeom>
            <a:solidFill>
              <a:srgbClr val="993EA8"/>
            </a:solidFill>
          </p:spPr>
        </p:sp>
      </p:grpSp>
      <p:grpSp>
        <p:nvGrpSpPr>
          <p:cNvPr name="Group 20" id="20"/>
          <p:cNvGrpSpPr/>
          <p:nvPr/>
        </p:nvGrpSpPr>
        <p:grpSpPr>
          <a:xfrm rot="0">
            <a:off x="17283154" y="5571561"/>
            <a:ext cx="325815" cy="605415"/>
            <a:chOff x="0" y="0"/>
            <a:chExt cx="406080" cy="754560"/>
          </a:xfrm>
        </p:grpSpPr>
        <p:sp>
          <p:nvSpPr>
            <p:cNvPr name="Freeform 21" id="21"/>
            <p:cNvSpPr/>
            <p:nvPr/>
          </p:nvSpPr>
          <p:spPr>
            <a:xfrm flipH="false" flipV="false" rot="0">
              <a:off x="-24257" y="-32385"/>
              <a:ext cx="447294" cy="842264"/>
            </a:xfrm>
            <a:custGeom>
              <a:avLst/>
              <a:gdLst/>
              <a:ahLst/>
              <a:cxnLst/>
              <a:rect r="r" b="b" t="t" l="l"/>
              <a:pathLst>
                <a:path h="842264" w="447294">
                  <a:moveTo>
                    <a:pt x="96901" y="596138"/>
                  </a:moveTo>
                  <a:lnTo>
                    <a:pt x="281940" y="781304"/>
                  </a:lnTo>
                  <a:cubicBezTo>
                    <a:pt x="342900" y="842264"/>
                    <a:pt x="447294" y="799338"/>
                    <a:pt x="447294" y="712851"/>
                  </a:cubicBezTo>
                  <a:lnTo>
                    <a:pt x="447294" y="129413"/>
                  </a:lnTo>
                  <a:cubicBezTo>
                    <a:pt x="447294" y="42926"/>
                    <a:pt x="342900" y="0"/>
                    <a:pt x="281940" y="60960"/>
                  </a:cubicBezTo>
                  <a:lnTo>
                    <a:pt x="96901" y="246126"/>
                  </a:lnTo>
                  <a:cubicBezTo>
                    <a:pt x="0" y="343027"/>
                    <a:pt x="0" y="499237"/>
                    <a:pt x="96901" y="596138"/>
                  </a:cubicBezTo>
                  <a:close/>
                </a:path>
              </a:pathLst>
            </a:custGeom>
            <a:solidFill>
              <a:srgbClr val="993EA8"/>
            </a:solidFill>
          </p:spPr>
        </p:sp>
      </p:grpSp>
      <p:grpSp>
        <p:nvGrpSpPr>
          <p:cNvPr name="Group 22" id="22"/>
          <p:cNvGrpSpPr/>
          <p:nvPr/>
        </p:nvGrpSpPr>
        <p:grpSpPr>
          <a:xfrm rot="0">
            <a:off x="7242049" y="2663105"/>
            <a:ext cx="4329196" cy="1125202"/>
            <a:chOff x="0" y="0"/>
            <a:chExt cx="7374240" cy="1916640"/>
          </a:xfrm>
        </p:grpSpPr>
        <p:sp>
          <p:nvSpPr>
            <p:cNvPr name="Freeform 23" id="23"/>
            <p:cNvSpPr/>
            <p:nvPr/>
          </p:nvSpPr>
          <p:spPr>
            <a:xfrm flipH="false" flipV="false" rot="0">
              <a:off x="0" y="0"/>
              <a:ext cx="7431151" cy="1963166"/>
            </a:xfrm>
            <a:custGeom>
              <a:avLst/>
              <a:gdLst/>
              <a:ahLst/>
              <a:cxnLst/>
              <a:rect r="r" b="b" t="t" l="l"/>
              <a:pathLst>
                <a:path h="1963166" w="7431151">
                  <a:moveTo>
                    <a:pt x="6464935" y="0"/>
                  </a:moveTo>
                  <a:lnTo>
                    <a:pt x="0" y="0"/>
                  </a:lnTo>
                  <a:lnTo>
                    <a:pt x="837819" y="837565"/>
                  </a:lnTo>
                  <a:cubicBezTo>
                    <a:pt x="877316" y="877062"/>
                    <a:pt x="897636" y="929386"/>
                    <a:pt x="897636" y="981583"/>
                  </a:cubicBezTo>
                  <a:cubicBezTo>
                    <a:pt x="897636" y="1033780"/>
                    <a:pt x="877951" y="1085596"/>
                    <a:pt x="837819" y="1125601"/>
                  </a:cubicBezTo>
                  <a:lnTo>
                    <a:pt x="635" y="1963166"/>
                  </a:lnTo>
                  <a:lnTo>
                    <a:pt x="6464427" y="1963166"/>
                  </a:lnTo>
                  <a:lnTo>
                    <a:pt x="7431151" y="981583"/>
                  </a:lnTo>
                  <a:lnTo>
                    <a:pt x="6464935" y="0"/>
                  </a:lnTo>
                  <a:close/>
                </a:path>
              </a:pathLst>
            </a:custGeom>
            <a:solidFill>
              <a:srgbClr val="4F1559"/>
            </a:solidFill>
          </p:spPr>
        </p:sp>
      </p:grpSp>
      <p:grpSp>
        <p:nvGrpSpPr>
          <p:cNvPr name="Group 24" id="24"/>
          <p:cNvGrpSpPr/>
          <p:nvPr/>
        </p:nvGrpSpPr>
        <p:grpSpPr>
          <a:xfrm rot="0">
            <a:off x="13197729" y="2663105"/>
            <a:ext cx="4329196" cy="1125202"/>
            <a:chOff x="0" y="0"/>
            <a:chExt cx="7374240" cy="1916640"/>
          </a:xfrm>
        </p:grpSpPr>
        <p:sp>
          <p:nvSpPr>
            <p:cNvPr name="Freeform 25" id="25"/>
            <p:cNvSpPr/>
            <p:nvPr/>
          </p:nvSpPr>
          <p:spPr>
            <a:xfrm flipH="false" flipV="false" rot="0">
              <a:off x="0" y="0"/>
              <a:ext cx="7431151" cy="1963166"/>
            </a:xfrm>
            <a:custGeom>
              <a:avLst/>
              <a:gdLst/>
              <a:ahLst/>
              <a:cxnLst/>
              <a:rect r="r" b="b" t="t" l="l"/>
              <a:pathLst>
                <a:path h="1963166" w="7431151">
                  <a:moveTo>
                    <a:pt x="6464935" y="0"/>
                  </a:moveTo>
                  <a:lnTo>
                    <a:pt x="0" y="0"/>
                  </a:lnTo>
                  <a:lnTo>
                    <a:pt x="837819" y="837565"/>
                  </a:lnTo>
                  <a:cubicBezTo>
                    <a:pt x="877316" y="877062"/>
                    <a:pt x="897636" y="929386"/>
                    <a:pt x="897636" y="981583"/>
                  </a:cubicBezTo>
                  <a:cubicBezTo>
                    <a:pt x="897636" y="1033780"/>
                    <a:pt x="877951" y="1085596"/>
                    <a:pt x="837819" y="1125601"/>
                  </a:cubicBezTo>
                  <a:lnTo>
                    <a:pt x="635" y="1963166"/>
                  </a:lnTo>
                  <a:lnTo>
                    <a:pt x="6464427" y="1963166"/>
                  </a:lnTo>
                  <a:lnTo>
                    <a:pt x="7431151" y="981583"/>
                  </a:lnTo>
                  <a:lnTo>
                    <a:pt x="6464935" y="0"/>
                  </a:lnTo>
                  <a:close/>
                </a:path>
              </a:pathLst>
            </a:custGeom>
            <a:solidFill>
              <a:srgbClr val="4F1559"/>
            </a:solidFill>
          </p:spPr>
        </p:sp>
      </p:grpSp>
      <p:grpSp>
        <p:nvGrpSpPr>
          <p:cNvPr name="Group 26" id="26"/>
          <p:cNvGrpSpPr/>
          <p:nvPr/>
        </p:nvGrpSpPr>
        <p:grpSpPr>
          <a:xfrm rot="0">
            <a:off x="6659741" y="2270502"/>
            <a:ext cx="1164616" cy="1910409"/>
            <a:chOff x="0" y="0"/>
            <a:chExt cx="1451520" cy="2381040"/>
          </a:xfrm>
        </p:grpSpPr>
        <p:sp>
          <p:nvSpPr>
            <p:cNvPr name="Freeform 27" id="27"/>
            <p:cNvSpPr/>
            <p:nvPr/>
          </p:nvSpPr>
          <p:spPr>
            <a:xfrm flipH="false" flipV="false" rot="0">
              <a:off x="0" y="-19812"/>
              <a:ext cx="1474216" cy="2444877"/>
            </a:xfrm>
            <a:custGeom>
              <a:avLst/>
              <a:gdLst/>
              <a:ahLst/>
              <a:cxnLst/>
              <a:rect r="r" b="b" t="t" l="l"/>
              <a:pathLst>
                <a:path h="2444877" w="1474216">
                  <a:moveTo>
                    <a:pt x="1394587" y="1366393"/>
                  </a:moveTo>
                  <a:lnTo>
                    <a:pt x="395351" y="2365883"/>
                  </a:lnTo>
                  <a:cubicBezTo>
                    <a:pt x="315849" y="2444877"/>
                    <a:pt x="186944" y="2444877"/>
                    <a:pt x="107315" y="2365883"/>
                  </a:cubicBezTo>
                  <a:lnTo>
                    <a:pt x="0" y="2258441"/>
                  </a:lnTo>
                  <a:lnTo>
                    <a:pt x="891286" y="1366393"/>
                  </a:lnTo>
                  <a:cubicBezTo>
                    <a:pt x="970788" y="1286891"/>
                    <a:pt x="970788" y="1157859"/>
                    <a:pt x="891286" y="1078357"/>
                  </a:cubicBezTo>
                  <a:lnTo>
                    <a:pt x="0" y="186944"/>
                  </a:lnTo>
                  <a:lnTo>
                    <a:pt x="107442" y="79502"/>
                  </a:lnTo>
                  <a:cubicBezTo>
                    <a:pt x="186944" y="0"/>
                    <a:pt x="315849" y="0"/>
                    <a:pt x="395478" y="79502"/>
                  </a:cubicBezTo>
                  <a:lnTo>
                    <a:pt x="1394714" y="1078357"/>
                  </a:lnTo>
                  <a:cubicBezTo>
                    <a:pt x="1474216" y="1157859"/>
                    <a:pt x="1474216" y="1286891"/>
                    <a:pt x="1394714" y="1366393"/>
                  </a:cubicBezTo>
                  <a:close/>
                </a:path>
              </a:pathLst>
            </a:custGeom>
            <a:solidFill>
              <a:srgbClr val="993EA8"/>
            </a:solidFill>
          </p:spPr>
        </p:sp>
      </p:grpSp>
      <p:grpSp>
        <p:nvGrpSpPr>
          <p:cNvPr name="Group 28" id="28"/>
          <p:cNvGrpSpPr/>
          <p:nvPr/>
        </p:nvGrpSpPr>
        <p:grpSpPr>
          <a:xfrm rot="0">
            <a:off x="12615421" y="2301395"/>
            <a:ext cx="1164616" cy="1910409"/>
            <a:chOff x="0" y="0"/>
            <a:chExt cx="1451520" cy="2381040"/>
          </a:xfrm>
        </p:grpSpPr>
        <p:sp>
          <p:nvSpPr>
            <p:cNvPr name="Freeform 29" id="29"/>
            <p:cNvSpPr/>
            <p:nvPr/>
          </p:nvSpPr>
          <p:spPr>
            <a:xfrm flipH="false" flipV="false" rot="0">
              <a:off x="0" y="-19812"/>
              <a:ext cx="1474216" cy="2444877"/>
            </a:xfrm>
            <a:custGeom>
              <a:avLst/>
              <a:gdLst/>
              <a:ahLst/>
              <a:cxnLst/>
              <a:rect r="r" b="b" t="t" l="l"/>
              <a:pathLst>
                <a:path h="2444877" w="1474216">
                  <a:moveTo>
                    <a:pt x="1394587" y="1366393"/>
                  </a:moveTo>
                  <a:lnTo>
                    <a:pt x="395351" y="2365883"/>
                  </a:lnTo>
                  <a:cubicBezTo>
                    <a:pt x="315849" y="2444877"/>
                    <a:pt x="186944" y="2444877"/>
                    <a:pt x="107315" y="2365883"/>
                  </a:cubicBezTo>
                  <a:lnTo>
                    <a:pt x="0" y="2258441"/>
                  </a:lnTo>
                  <a:lnTo>
                    <a:pt x="891286" y="1366393"/>
                  </a:lnTo>
                  <a:cubicBezTo>
                    <a:pt x="970788" y="1286891"/>
                    <a:pt x="970788" y="1157859"/>
                    <a:pt x="891286" y="1078357"/>
                  </a:cubicBezTo>
                  <a:lnTo>
                    <a:pt x="0" y="186944"/>
                  </a:lnTo>
                  <a:lnTo>
                    <a:pt x="107442" y="79502"/>
                  </a:lnTo>
                  <a:cubicBezTo>
                    <a:pt x="186944" y="0"/>
                    <a:pt x="315849" y="0"/>
                    <a:pt x="395478" y="79502"/>
                  </a:cubicBezTo>
                  <a:lnTo>
                    <a:pt x="1394714" y="1078357"/>
                  </a:lnTo>
                  <a:cubicBezTo>
                    <a:pt x="1474216" y="1157859"/>
                    <a:pt x="1474216" y="1286891"/>
                    <a:pt x="1394714" y="1366393"/>
                  </a:cubicBezTo>
                  <a:close/>
                </a:path>
              </a:pathLst>
            </a:custGeom>
            <a:solidFill>
              <a:srgbClr val="993EA8"/>
            </a:solidFill>
          </p:spPr>
        </p:sp>
      </p:grpSp>
      <p:grpSp>
        <p:nvGrpSpPr>
          <p:cNvPr name="Group 30" id="30"/>
          <p:cNvGrpSpPr/>
          <p:nvPr/>
        </p:nvGrpSpPr>
        <p:grpSpPr>
          <a:xfrm rot="0">
            <a:off x="12830133" y="2953892"/>
            <a:ext cx="325815" cy="605415"/>
            <a:chOff x="0" y="0"/>
            <a:chExt cx="406080" cy="754560"/>
          </a:xfrm>
        </p:grpSpPr>
        <p:sp>
          <p:nvSpPr>
            <p:cNvPr name="Freeform 31" id="31"/>
            <p:cNvSpPr/>
            <p:nvPr/>
          </p:nvSpPr>
          <p:spPr>
            <a:xfrm flipH="false" flipV="false" rot="0">
              <a:off x="0" y="-32385"/>
              <a:ext cx="446659" cy="842137"/>
            </a:xfrm>
            <a:custGeom>
              <a:avLst/>
              <a:gdLst/>
              <a:ahLst/>
              <a:cxnLst/>
              <a:rect r="r" b="b" t="t" l="l"/>
              <a:pathLst>
                <a:path h="842137" w="446659">
                  <a:moveTo>
                    <a:pt x="350393" y="246126"/>
                  </a:moveTo>
                  <a:lnTo>
                    <a:pt x="165354" y="60960"/>
                  </a:lnTo>
                  <a:cubicBezTo>
                    <a:pt x="104394" y="0"/>
                    <a:pt x="0" y="42926"/>
                    <a:pt x="0" y="129413"/>
                  </a:cubicBezTo>
                  <a:lnTo>
                    <a:pt x="0" y="712724"/>
                  </a:lnTo>
                  <a:cubicBezTo>
                    <a:pt x="0" y="799211"/>
                    <a:pt x="104394" y="842137"/>
                    <a:pt x="165354" y="781177"/>
                  </a:cubicBezTo>
                  <a:lnTo>
                    <a:pt x="350393" y="596138"/>
                  </a:lnTo>
                  <a:cubicBezTo>
                    <a:pt x="446659" y="499237"/>
                    <a:pt x="446659" y="342519"/>
                    <a:pt x="350393" y="246126"/>
                  </a:cubicBezTo>
                  <a:close/>
                </a:path>
              </a:pathLst>
            </a:custGeom>
            <a:solidFill>
              <a:srgbClr val="993EA8"/>
            </a:solidFill>
          </p:spPr>
        </p:sp>
      </p:grpSp>
      <p:grpSp>
        <p:nvGrpSpPr>
          <p:cNvPr name="Group 32" id="32"/>
          <p:cNvGrpSpPr/>
          <p:nvPr/>
        </p:nvGrpSpPr>
        <p:grpSpPr>
          <a:xfrm rot="-10800000">
            <a:off x="12830133" y="5325069"/>
            <a:ext cx="4329196" cy="1125202"/>
            <a:chOff x="0" y="0"/>
            <a:chExt cx="7374240" cy="1916640"/>
          </a:xfrm>
        </p:grpSpPr>
        <p:sp>
          <p:nvSpPr>
            <p:cNvPr name="Freeform 33" id="33"/>
            <p:cNvSpPr/>
            <p:nvPr/>
          </p:nvSpPr>
          <p:spPr>
            <a:xfrm flipH="false" flipV="false" rot="0">
              <a:off x="0" y="0"/>
              <a:ext cx="7431151" cy="1963166"/>
            </a:xfrm>
            <a:custGeom>
              <a:avLst/>
              <a:gdLst/>
              <a:ahLst/>
              <a:cxnLst/>
              <a:rect r="r" b="b" t="t" l="l"/>
              <a:pathLst>
                <a:path h="1963166" w="7431151">
                  <a:moveTo>
                    <a:pt x="6464935" y="0"/>
                  </a:moveTo>
                  <a:lnTo>
                    <a:pt x="0" y="0"/>
                  </a:lnTo>
                  <a:lnTo>
                    <a:pt x="837819" y="837565"/>
                  </a:lnTo>
                  <a:cubicBezTo>
                    <a:pt x="877316" y="877062"/>
                    <a:pt x="897636" y="929386"/>
                    <a:pt x="897636" y="981583"/>
                  </a:cubicBezTo>
                  <a:cubicBezTo>
                    <a:pt x="897636" y="1033780"/>
                    <a:pt x="877951" y="1085596"/>
                    <a:pt x="837819" y="1125601"/>
                  </a:cubicBezTo>
                  <a:lnTo>
                    <a:pt x="635" y="1963166"/>
                  </a:lnTo>
                  <a:lnTo>
                    <a:pt x="6464427" y="1963166"/>
                  </a:lnTo>
                  <a:lnTo>
                    <a:pt x="7431151" y="981583"/>
                  </a:lnTo>
                  <a:lnTo>
                    <a:pt x="6464935" y="0"/>
                  </a:lnTo>
                  <a:close/>
                </a:path>
              </a:pathLst>
            </a:custGeom>
            <a:solidFill>
              <a:srgbClr val="4F1559"/>
            </a:solidFill>
          </p:spPr>
        </p:sp>
      </p:grpSp>
      <p:sp>
        <p:nvSpPr>
          <p:cNvPr name="TextBox 34" id="34"/>
          <p:cNvSpPr txBox="true"/>
          <p:nvPr/>
        </p:nvSpPr>
        <p:spPr>
          <a:xfrm rot="0">
            <a:off x="561662" y="2803431"/>
            <a:ext cx="6238056" cy="815975"/>
          </a:xfrm>
          <a:prstGeom prst="rect">
            <a:avLst/>
          </a:prstGeom>
        </p:spPr>
        <p:txBody>
          <a:bodyPr anchor="t" rtlCol="false" tIns="0" lIns="0" bIns="0" rIns="0">
            <a:spAutoFit/>
          </a:bodyPr>
          <a:lstStyle/>
          <a:p>
            <a:pPr algn="ctr">
              <a:lnSpc>
                <a:spcPts val="3249"/>
              </a:lnSpc>
            </a:pPr>
            <a:r>
              <a:rPr lang="en-US" sz="2499">
                <a:solidFill>
                  <a:srgbClr val="F4EBFF"/>
                </a:solidFill>
                <a:latin typeface="TT Rounds Neue Bold"/>
              </a:rPr>
              <a:t>Connecting to </a:t>
            </a:r>
          </a:p>
          <a:p>
            <a:pPr algn="ctr" marL="0" indent="0" lvl="0">
              <a:lnSpc>
                <a:spcPts val="3249"/>
              </a:lnSpc>
              <a:spcBef>
                <a:spcPct val="0"/>
              </a:spcBef>
            </a:pPr>
            <a:r>
              <a:rPr lang="en-US" sz="2499">
                <a:solidFill>
                  <a:srgbClr val="F4EBFF"/>
                </a:solidFill>
                <a:latin typeface="TT Rounds Neue Bold"/>
              </a:rPr>
              <a:t>MongoDB Atlas</a:t>
            </a:r>
          </a:p>
        </p:txBody>
      </p:sp>
      <p:sp>
        <p:nvSpPr>
          <p:cNvPr name="TextBox 35" id="35"/>
          <p:cNvSpPr txBox="true"/>
          <p:nvPr/>
        </p:nvSpPr>
        <p:spPr>
          <a:xfrm rot="0">
            <a:off x="6287619" y="3017204"/>
            <a:ext cx="6238056" cy="450215"/>
          </a:xfrm>
          <a:prstGeom prst="rect">
            <a:avLst/>
          </a:prstGeom>
        </p:spPr>
        <p:txBody>
          <a:bodyPr anchor="t" rtlCol="false" tIns="0" lIns="0" bIns="0" rIns="0">
            <a:spAutoFit/>
          </a:bodyPr>
          <a:lstStyle/>
          <a:p>
            <a:pPr algn="ctr" marL="0" indent="0" lvl="0">
              <a:lnSpc>
                <a:spcPts val="3639"/>
              </a:lnSpc>
              <a:spcBef>
                <a:spcPct val="0"/>
              </a:spcBef>
            </a:pPr>
            <a:r>
              <a:rPr lang="en-US" sz="2799">
                <a:solidFill>
                  <a:srgbClr val="F4EBFF"/>
                </a:solidFill>
                <a:latin typeface="TT Rounds Neue Bold"/>
              </a:rPr>
              <a:t>Data Cleaning</a:t>
            </a:r>
          </a:p>
        </p:txBody>
      </p:sp>
      <p:sp>
        <p:nvSpPr>
          <p:cNvPr name="TextBox 36" id="36"/>
          <p:cNvSpPr txBox="true"/>
          <p:nvPr/>
        </p:nvSpPr>
        <p:spPr>
          <a:xfrm rot="0">
            <a:off x="12243299" y="2986311"/>
            <a:ext cx="6238056" cy="450215"/>
          </a:xfrm>
          <a:prstGeom prst="rect">
            <a:avLst/>
          </a:prstGeom>
        </p:spPr>
        <p:txBody>
          <a:bodyPr anchor="t" rtlCol="false" tIns="0" lIns="0" bIns="0" rIns="0">
            <a:spAutoFit/>
          </a:bodyPr>
          <a:lstStyle/>
          <a:p>
            <a:pPr algn="ctr" marL="0" indent="0" lvl="0">
              <a:lnSpc>
                <a:spcPts val="3639"/>
              </a:lnSpc>
              <a:spcBef>
                <a:spcPct val="0"/>
              </a:spcBef>
            </a:pPr>
            <a:r>
              <a:rPr lang="en-US" sz="2799">
                <a:solidFill>
                  <a:srgbClr val="F4EBFF"/>
                </a:solidFill>
                <a:latin typeface="TT Rounds Neue Bold"/>
              </a:rPr>
              <a:t>Stopwords</a:t>
            </a:r>
          </a:p>
        </p:txBody>
      </p:sp>
      <p:sp>
        <p:nvSpPr>
          <p:cNvPr name="TextBox 37" id="37"/>
          <p:cNvSpPr txBox="true"/>
          <p:nvPr/>
        </p:nvSpPr>
        <p:spPr>
          <a:xfrm rot="0">
            <a:off x="11923912" y="5465395"/>
            <a:ext cx="6238056" cy="815975"/>
          </a:xfrm>
          <a:prstGeom prst="rect">
            <a:avLst/>
          </a:prstGeom>
        </p:spPr>
        <p:txBody>
          <a:bodyPr anchor="t" rtlCol="false" tIns="0" lIns="0" bIns="0" rIns="0">
            <a:spAutoFit/>
          </a:bodyPr>
          <a:lstStyle/>
          <a:p>
            <a:pPr algn="ctr">
              <a:lnSpc>
                <a:spcPts val="3249"/>
              </a:lnSpc>
            </a:pPr>
            <a:r>
              <a:rPr lang="en-US" sz="2499">
                <a:solidFill>
                  <a:srgbClr val="F4EBFF"/>
                </a:solidFill>
                <a:latin typeface="TT Rounds Neue Bold"/>
              </a:rPr>
              <a:t>Tokenization and </a:t>
            </a:r>
          </a:p>
          <a:p>
            <a:pPr algn="ctr" marL="0" indent="0" lvl="0">
              <a:lnSpc>
                <a:spcPts val="3249"/>
              </a:lnSpc>
              <a:spcBef>
                <a:spcPct val="0"/>
              </a:spcBef>
            </a:pPr>
            <a:r>
              <a:rPr lang="en-US" sz="2499">
                <a:solidFill>
                  <a:srgbClr val="F4EBFF"/>
                </a:solidFill>
                <a:latin typeface="TT Rounds Neue Bold"/>
              </a:rPr>
              <a:t>Data Frame Creation</a:t>
            </a:r>
          </a:p>
        </p:txBody>
      </p:sp>
      <p:grpSp>
        <p:nvGrpSpPr>
          <p:cNvPr name="Group 38" id="38"/>
          <p:cNvGrpSpPr/>
          <p:nvPr/>
        </p:nvGrpSpPr>
        <p:grpSpPr>
          <a:xfrm rot="-10800000">
            <a:off x="6783960" y="5325069"/>
            <a:ext cx="4329196" cy="1125202"/>
            <a:chOff x="0" y="0"/>
            <a:chExt cx="7374240" cy="1916640"/>
          </a:xfrm>
        </p:grpSpPr>
        <p:sp>
          <p:nvSpPr>
            <p:cNvPr name="Freeform 39" id="39"/>
            <p:cNvSpPr/>
            <p:nvPr/>
          </p:nvSpPr>
          <p:spPr>
            <a:xfrm flipH="false" flipV="false" rot="0">
              <a:off x="0" y="0"/>
              <a:ext cx="7431151" cy="1963166"/>
            </a:xfrm>
            <a:custGeom>
              <a:avLst/>
              <a:gdLst/>
              <a:ahLst/>
              <a:cxnLst/>
              <a:rect r="r" b="b" t="t" l="l"/>
              <a:pathLst>
                <a:path h="1963166" w="7431151">
                  <a:moveTo>
                    <a:pt x="6464935" y="0"/>
                  </a:moveTo>
                  <a:lnTo>
                    <a:pt x="0" y="0"/>
                  </a:lnTo>
                  <a:lnTo>
                    <a:pt x="837819" y="837565"/>
                  </a:lnTo>
                  <a:cubicBezTo>
                    <a:pt x="877316" y="877062"/>
                    <a:pt x="897636" y="929386"/>
                    <a:pt x="897636" y="981583"/>
                  </a:cubicBezTo>
                  <a:cubicBezTo>
                    <a:pt x="897636" y="1033780"/>
                    <a:pt x="877951" y="1085596"/>
                    <a:pt x="837819" y="1125601"/>
                  </a:cubicBezTo>
                  <a:lnTo>
                    <a:pt x="635" y="1963166"/>
                  </a:lnTo>
                  <a:lnTo>
                    <a:pt x="6464427" y="1963166"/>
                  </a:lnTo>
                  <a:lnTo>
                    <a:pt x="7431151" y="981583"/>
                  </a:lnTo>
                  <a:lnTo>
                    <a:pt x="6464935" y="0"/>
                  </a:lnTo>
                  <a:close/>
                </a:path>
              </a:pathLst>
            </a:custGeom>
            <a:solidFill>
              <a:srgbClr val="4F1559"/>
            </a:solidFill>
          </p:spPr>
        </p:sp>
      </p:grpSp>
      <p:grpSp>
        <p:nvGrpSpPr>
          <p:cNvPr name="Group 40" id="40"/>
          <p:cNvGrpSpPr/>
          <p:nvPr/>
        </p:nvGrpSpPr>
        <p:grpSpPr>
          <a:xfrm rot="-10800000">
            <a:off x="1191608" y="5325069"/>
            <a:ext cx="4329196" cy="1125202"/>
            <a:chOff x="0" y="0"/>
            <a:chExt cx="7374240" cy="1916640"/>
          </a:xfrm>
        </p:grpSpPr>
        <p:sp>
          <p:nvSpPr>
            <p:cNvPr name="Freeform 41" id="41"/>
            <p:cNvSpPr/>
            <p:nvPr/>
          </p:nvSpPr>
          <p:spPr>
            <a:xfrm flipH="false" flipV="false" rot="0">
              <a:off x="0" y="0"/>
              <a:ext cx="7431151" cy="1963166"/>
            </a:xfrm>
            <a:custGeom>
              <a:avLst/>
              <a:gdLst/>
              <a:ahLst/>
              <a:cxnLst/>
              <a:rect r="r" b="b" t="t" l="l"/>
              <a:pathLst>
                <a:path h="1963166" w="7431151">
                  <a:moveTo>
                    <a:pt x="6464935" y="0"/>
                  </a:moveTo>
                  <a:lnTo>
                    <a:pt x="0" y="0"/>
                  </a:lnTo>
                  <a:lnTo>
                    <a:pt x="837819" y="837565"/>
                  </a:lnTo>
                  <a:cubicBezTo>
                    <a:pt x="877316" y="877062"/>
                    <a:pt x="897636" y="929386"/>
                    <a:pt x="897636" y="981583"/>
                  </a:cubicBezTo>
                  <a:cubicBezTo>
                    <a:pt x="897636" y="1033780"/>
                    <a:pt x="877951" y="1085596"/>
                    <a:pt x="837819" y="1125601"/>
                  </a:cubicBezTo>
                  <a:lnTo>
                    <a:pt x="635" y="1963166"/>
                  </a:lnTo>
                  <a:lnTo>
                    <a:pt x="6464427" y="1963166"/>
                  </a:lnTo>
                  <a:lnTo>
                    <a:pt x="7431151" y="981583"/>
                  </a:lnTo>
                  <a:lnTo>
                    <a:pt x="6464935" y="0"/>
                  </a:lnTo>
                  <a:close/>
                </a:path>
              </a:pathLst>
            </a:custGeom>
            <a:solidFill>
              <a:srgbClr val="4F1559"/>
            </a:solidFill>
          </p:spPr>
        </p:sp>
      </p:grpSp>
      <p:sp>
        <p:nvSpPr>
          <p:cNvPr name="TextBox 42" id="42"/>
          <p:cNvSpPr txBox="true"/>
          <p:nvPr/>
        </p:nvSpPr>
        <p:spPr>
          <a:xfrm rot="0">
            <a:off x="6056440" y="5456506"/>
            <a:ext cx="6238056" cy="843280"/>
          </a:xfrm>
          <a:prstGeom prst="rect">
            <a:avLst/>
          </a:prstGeom>
        </p:spPr>
        <p:txBody>
          <a:bodyPr anchor="t" rtlCol="false" tIns="0" lIns="0" bIns="0" rIns="0">
            <a:spAutoFit/>
          </a:bodyPr>
          <a:lstStyle/>
          <a:p>
            <a:pPr algn="ctr">
              <a:lnSpc>
                <a:spcPts val="3380"/>
              </a:lnSpc>
            </a:pPr>
            <a:r>
              <a:rPr lang="en-US" sz="2600">
                <a:solidFill>
                  <a:srgbClr val="F4EBFF"/>
                </a:solidFill>
                <a:latin typeface="TT Rounds Neue Bold"/>
              </a:rPr>
              <a:t>Keyword </a:t>
            </a:r>
          </a:p>
          <a:p>
            <a:pPr algn="ctr" marL="0" indent="0" lvl="0">
              <a:lnSpc>
                <a:spcPts val="3380"/>
              </a:lnSpc>
              <a:spcBef>
                <a:spcPct val="0"/>
              </a:spcBef>
            </a:pPr>
            <a:r>
              <a:rPr lang="en-US" sz="2600">
                <a:solidFill>
                  <a:srgbClr val="F4EBFF"/>
                </a:solidFill>
                <a:latin typeface="TT Rounds Neue Bold"/>
              </a:rPr>
              <a:t>Extraction</a:t>
            </a:r>
          </a:p>
        </p:txBody>
      </p:sp>
      <p:sp>
        <p:nvSpPr>
          <p:cNvPr name="TextBox 43" id="43"/>
          <p:cNvSpPr txBox="true"/>
          <p:nvPr/>
        </p:nvSpPr>
        <p:spPr>
          <a:xfrm rot="0">
            <a:off x="291289" y="5456506"/>
            <a:ext cx="6238056" cy="806450"/>
          </a:xfrm>
          <a:prstGeom prst="rect">
            <a:avLst/>
          </a:prstGeom>
        </p:spPr>
        <p:txBody>
          <a:bodyPr anchor="t" rtlCol="false" tIns="0" lIns="0" bIns="0" rIns="0">
            <a:spAutoFit/>
          </a:bodyPr>
          <a:lstStyle/>
          <a:p>
            <a:pPr algn="ctr">
              <a:lnSpc>
                <a:spcPts val="3250"/>
              </a:lnSpc>
            </a:pPr>
            <a:r>
              <a:rPr lang="en-US" sz="2500">
                <a:solidFill>
                  <a:srgbClr val="F4EBFF"/>
                </a:solidFill>
                <a:latin typeface="TT Rounds Neue Bold"/>
              </a:rPr>
              <a:t>Word Cloud </a:t>
            </a:r>
          </a:p>
          <a:p>
            <a:pPr algn="ctr" marL="0" indent="0" lvl="0">
              <a:lnSpc>
                <a:spcPts val="3250"/>
              </a:lnSpc>
              <a:spcBef>
                <a:spcPct val="0"/>
              </a:spcBef>
            </a:pPr>
            <a:r>
              <a:rPr lang="en-US" sz="2500">
                <a:solidFill>
                  <a:srgbClr val="F4EBFF"/>
                </a:solidFill>
                <a:latin typeface="TT Rounds Neue Bold"/>
              </a:rPr>
              <a:t>Visualization</a:t>
            </a:r>
          </a:p>
        </p:txBody>
      </p:sp>
      <p:grpSp>
        <p:nvGrpSpPr>
          <p:cNvPr name="Group 44" id="44"/>
          <p:cNvGrpSpPr/>
          <p:nvPr/>
        </p:nvGrpSpPr>
        <p:grpSpPr>
          <a:xfrm rot="0">
            <a:off x="10520594" y="4914051"/>
            <a:ext cx="1165193" cy="1910409"/>
            <a:chOff x="0" y="0"/>
            <a:chExt cx="1452240" cy="2381040"/>
          </a:xfrm>
        </p:grpSpPr>
        <p:sp>
          <p:nvSpPr>
            <p:cNvPr name="Freeform 45" id="45"/>
            <p:cNvSpPr/>
            <p:nvPr/>
          </p:nvSpPr>
          <p:spPr>
            <a:xfrm flipH="false" flipV="false" rot="0">
              <a:off x="-19685" y="-19812"/>
              <a:ext cx="1474216" cy="2444877"/>
            </a:xfrm>
            <a:custGeom>
              <a:avLst/>
              <a:gdLst/>
              <a:ahLst/>
              <a:cxnLst/>
              <a:rect r="r" b="b" t="t" l="l"/>
              <a:pathLst>
                <a:path h="2444877" w="1474216">
                  <a:moveTo>
                    <a:pt x="78994" y="1078484"/>
                  </a:moveTo>
                  <a:lnTo>
                    <a:pt x="1078611" y="78994"/>
                  </a:lnTo>
                  <a:cubicBezTo>
                    <a:pt x="1158240" y="0"/>
                    <a:pt x="1287145" y="0"/>
                    <a:pt x="1366774" y="78994"/>
                  </a:cubicBezTo>
                  <a:lnTo>
                    <a:pt x="1474216" y="186436"/>
                  </a:lnTo>
                  <a:lnTo>
                    <a:pt x="582549" y="1078484"/>
                  </a:lnTo>
                  <a:cubicBezTo>
                    <a:pt x="502920" y="1157986"/>
                    <a:pt x="502920" y="1287018"/>
                    <a:pt x="582549" y="1366520"/>
                  </a:cubicBezTo>
                  <a:lnTo>
                    <a:pt x="1474216" y="2257933"/>
                  </a:lnTo>
                  <a:lnTo>
                    <a:pt x="1366774" y="2365375"/>
                  </a:lnTo>
                  <a:cubicBezTo>
                    <a:pt x="1287145" y="2444877"/>
                    <a:pt x="1158240" y="2444877"/>
                    <a:pt x="1078611" y="2365375"/>
                  </a:cubicBezTo>
                  <a:lnTo>
                    <a:pt x="78994" y="1366012"/>
                  </a:lnTo>
                  <a:cubicBezTo>
                    <a:pt x="0" y="1286510"/>
                    <a:pt x="0" y="1158113"/>
                    <a:pt x="78994" y="1078484"/>
                  </a:cubicBezTo>
                  <a:close/>
                </a:path>
              </a:pathLst>
            </a:custGeom>
            <a:solidFill>
              <a:srgbClr val="993EA8"/>
            </a:solidFill>
          </p:spPr>
        </p:sp>
      </p:grpSp>
      <p:grpSp>
        <p:nvGrpSpPr>
          <p:cNvPr name="Group 46" id="46"/>
          <p:cNvGrpSpPr/>
          <p:nvPr/>
        </p:nvGrpSpPr>
        <p:grpSpPr>
          <a:xfrm rot="0">
            <a:off x="1516092" y="7784527"/>
            <a:ext cx="4329196" cy="1125202"/>
            <a:chOff x="0" y="0"/>
            <a:chExt cx="7374240" cy="1916640"/>
          </a:xfrm>
        </p:grpSpPr>
        <p:sp>
          <p:nvSpPr>
            <p:cNvPr name="Freeform 47" id="47"/>
            <p:cNvSpPr/>
            <p:nvPr/>
          </p:nvSpPr>
          <p:spPr>
            <a:xfrm flipH="false" flipV="false" rot="0">
              <a:off x="0" y="0"/>
              <a:ext cx="7431151" cy="1963166"/>
            </a:xfrm>
            <a:custGeom>
              <a:avLst/>
              <a:gdLst/>
              <a:ahLst/>
              <a:cxnLst/>
              <a:rect r="r" b="b" t="t" l="l"/>
              <a:pathLst>
                <a:path h="1963166" w="7431151">
                  <a:moveTo>
                    <a:pt x="6464935" y="0"/>
                  </a:moveTo>
                  <a:lnTo>
                    <a:pt x="0" y="0"/>
                  </a:lnTo>
                  <a:lnTo>
                    <a:pt x="837819" y="837565"/>
                  </a:lnTo>
                  <a:cubicBezTo>
                    <a:pt x="877316" y="877062"/>
                    <a:pt x="897636" y="929386"/>
                    <a:pt x="897636" y="981583"/>
                  </a:cubicBezTo>
                  <a:cubicBezTo>
                    <a:pt x="897636" y="1033780"/>
                    <a:pt x="877951" y="1085596"/>
                    <a:pt x="837819" y="1125601"/>
                  </a:cubicBezTo>
                  <a:lnTo>
                    <a:pt x="635" y="1963166"/>
                  </a:lnTo>
                  <a:lnTo>
                    <a:pt x="6464427" y="1963166"/>
                  </a:lnTo>
                  <a:lnTo>
                    <a:pt x="7431151" y="981583"/>
                  </a:lnTo>
                  <a:lnTo>
                    <a:pt x="6464935" y="0"/>
                  </a:lnTo>
                  <a:close/>
                </a:path>
              </a:pathLst>
            </a:custGeom>
            <a:solidFill>
              <a:srgbClr val="4F1559"/>
            </a:solidFill>
          </p:spPr>
        </p:sp>
      </p:grpSp>
      <p:sp>
        <p:nvSpPr>
          <p:cNvPr name="TextBox 48" id="48"/>
          <p:cNvSpPr txBox="true"/>
          <p:nvPr/>
        </p:nvSpPr>
        <p:spPr>
          <a:xfrm rot="0">
            <a:off x="708812" y="7934378"/>
            <a:ext cx="6238056" cy="806450"/>
          </a:xfrm>
          <a:prstGeom prst="rect">
            <a:avLst/>
          </a:prstGeom>
        </p:spPr>
        <p:txBody>
          <a:bodyPr anchor="t" rtlCol="false" tIns="0" lIns="0" bIns="0" rIns="0">
            <a:spAutoFit/>
          </a:bodyPr>
          <a:lstStyle/>
          <a:p>
            <a:pPr algn="ctr">
              <a:lnSpc>
                <a:spcPts val="3250"/>
              </a:lnSpc>
            </a:pPr>
            <a:r>
              <a:rPr lang="en-US" sz="2500">
                <a:solidFill>
                  <a:srgbClr val="F4EBFF"/>
                </a:solidFill>
                <a:latin typeface="TT Rounds Neue Bold"/>
              </a:rPr>
              <a:t>Topic Modeling</a:t>
            </a:r>
          </a:p>
          <a:p>
            <a:pPr algn="ctr" marL="0" indent="0" lvl="0">
              <a:lnSpc>
                <a:spcPts val="3250"/>
              </a:lnSpc>
              <a:spcBef>
                <a:spcPct val="0"/>
              </a:spcBef>
            </a:pPr>
            <a:r>
              <a:rPr lang="en-US" sz="2500">
                <a:solidFill>
                  <a:srgbClr val="F4EBFF"/>
                </a:solidFill>
                <a:latin typeface="TT Rounds Neue Bold"/>
              </a:rPr>
              <a:t>with LDA</a:t>
            </a:r>
          </a:p>
        </p:txBody>
      </p:sp>
      <p:grpSp>
        <p:nvGrpSpPr>
          <p:cNvPr name="Group 49" id="49"/>
          <p:cNvGrpSpPr/>
          <p:nvPr/>
        </p:nvGrpSpPr>
        <p:grpSpPr>
          <a:xfrm rot="0">
            <a:off x="7242049" y="7784527"/>
            <a:ext cx="4329196" cy="1125202"/>
            <a:chOff x="0" y="0"/>
            <a:chExt cx="7374240" cy="1916640"/>
          </a:xfrm>
        </p:grpSpPr>
        <p:sp>
          <p:nvSpPr>
            <p:cNvPr name="Freeform 50" id="50"/>
            <p:cNvSpPr/>
            <p:nvPr/>
          </p:nvSpPr>
          <p:spPr>
            <a:xfrm flipH="false" flipV="false" rot="0">
              <a:off x="0" y="0"/>
              <a:ext cx="7431151" cy="1963166"/>
            </a:xfrm>
            <a:custGeom>
              <a:avLst/>
              <a:gdLst/>
              <a:ahLst/>
              <a:cxnLst/>
              <a:rect r="r" b="b" t="t" l="l"/>
              <a:pathLst>
                <a:path h="1963166" w="7431151">
                  <a:moveTo>
                    <a:pt x="6464935" y="0"/>
                  </a:moveTo>
                  <a:lnTo>
                    <a:pt x="0" y="0"/>
                  </a:lnTo>
                  <a:lnTo>
                    <a:pt x="837819" y="837565"/>
                  </a:lnTo>
                  <a:cubicBezTo>
                    <a:pt x="877316" y="877062"/>
                    <a:pt x="897636" y="929386"/>
                    <a:pt x="897636" y="981583"/>
                  </a:cubicBezTo>
                  <a:cubicBezTo>
                    <a:pt x="897636" y="1033780"/>
                    <a:pt x="877951" y="1085596"/>
                    <a:pt x="837819" y="1125601"/>
                  </a:cubicBezTo>
                  <a:lnTo>
                    <a:pt x="635" y="1963166"/>
                  </a:lnTo>
                  <a:lnTo>
                    <a:pt x="6464427" y="1963166"/>
                  </a:lnTo>
                  <a:lnTo>
                    <a:pt x="7431151" y="981583"/>
                  </a:lnTo>
                  <a:lnTo>
                    <a:pt x="6464935" y="0"/>
                  </a:lnTo>
                  <a:close/>
                </a:path>
              </a:pathLst>
            </a:custGeom>
            <a:solidFill>
              <a:srgbClr val="4F1559"/>
            </a:solidFill>
          </p:spPr>
        </p:sp>
      </p:grpSp>
      <p:sp>
        <p:nvSpPr>
          <p:cNvPr name="TextBox 51" id="51"/>
          <p:cNvSpPr txBox="true"/>
          <p:nvPr/>
        </p:nvSpPr>
        <p:spPr>
          <a:xfrm rot="0">
            <a:off x="6287619" y="7934378"/>
            <a:ext cx="6238056" cy="806450"/>
          </a:xfrm>
          <a:prstGeom prst="rect">
            <a:avLst/>
          </a:prstGeom>
        </p:spPr>
        <p:txBody>
          <a:bodyPr anchor="t" rtlCol="false" tIns="0" lIns="0" bIns="0" rIns="0">
            <a:spAutoFit/>
          </a:bodyPr>
          <a:lstStyle/>
          <a:p>
            <a:pPr algn="ctr">
              <a:lnSpc>
                <a:spcPts val="3250"/>
              </a:lnSpc>
            </a:pPr>
            <a:r>
              <a:rPr lang="en-US" sz="2500">
                <a:solidFill>
                  <a:srgbClr val="F4EBFF"/>
                </a:solidFill>
                <a:latin typeface="TT Rounds Neue Bold"/>
              </a:rPr>
              <a:t>Visualization </a:t>
            </a:r>
          </a:p>
          <a:p>
            <a:pPr algn="ctr" marL="0" indent="0" lvl="0">
              <a:lnSpc>
                <a:spcPts val="3250"/>
              </a:lnSpc>
              <a:spcBef>
                <a:spcPct val="0"/>
              </a:spcBef>
            </a:pPr>
            <a:r>
              <a:rPr lang="en-US" sz="2500">
                <a:solidFill>
                  <a:srgbClr val="F4EBFF"/>
                </a:solidFill>
                <a:latin typeface="TT Rounds Neue Bold"/>
              </a:rPr>
              <a:t>of LDA Topics</a:t>
            </a:r>
          </a:p>
        </p:txBody>
      </p:sp>
      <p:grpSp>
        <p:nvGrpSpPr>
          <p:cNvPr name="Group 52" id="52"/>
          <p:cNvGrpSpPr/>
          <p:nvPr/>
        </p:nvGrpSpPr>
        <p:grpSpPr>
          <a:xfrm rot="0">
            <a:off x="13212115" y="7784527"/>
            <a:ext cx="4329196" cy="1125202"/>
            <a:chOff x="0" y="0"/>
            <a:chExt cx="7374240" cy="1916640"/>
          </a:xfrm>
        </p:grpSpPr>
        <p:sp>
          <p:nvSpPr>
            <p:cNvPr name="Freeform 53" id="53"/>
            <p:cNvSpPr/>
            <p:nvPr/>
          </p:nvSpPr>
          <p:spPr>
            <a:xfrm flipH="false" flipV="false" rot="0">
              <a:off x="0" y="0"/>
              <a:ext cx="7431151" cy="1963166"/>
            </a:xfrm>
            <a:custGeom>
              <a:avLst/>
              <a:gdLst/>
              <a:ahLst/>
              <a:cxnLst/>
              <a:rect r="r" b="b" t="t" l="l"/>
              <a:pathLst>
                <a:path h="1963166" w="7431151">
                  <a:moveTo>
                    <a:pt x="6464935" y="0"/>
                  </a:moveTo>
                  <a:lnTo>
                    <a:pt x="0" y="0"/>
                  </a:lnTo>
                  <a:lnTo>
                    <a:pt x="837819" y="837565"/>
                  </a:lnTo>
                  <a:cubicBezTo>
                    <a:pt x="877316" y="877062"/>
                    <a:pt x="897636" y="929386"/>
                    <a:pt x="897636" y="981583"/>
                  </a:cubicBezTo>
                  <a:cubicBezTo>
                    <a:pt x="897636" y="1033780"/>
                    <a:pt x="877951" y="1085596"/>
                    <a:pt x="837819" y="1125601"/>
                  </a:cubicBezTo>
                  <a:lnTo>
                    <a:pt x="635" y="1963166"/>
                  </a:lnTo>
                  <a:lnTo>
                    <a:pt x="6464427" y="1963166"/>
                  </a:lnTo>
                  <a:lnTo>
                    <a:pt x="7431151" y="981583"/>
                  </a:lnTo>
                  <a:lnTo>
                    <a:pt x="6464935" y="0"/>
                  </a:lnTo>
                  <a:close/>
                </a:path>
              </a:pathLst>
            </a:custGeom>
            <a:solidFill>
              <a:srgbClr val="4F1559"/>
            </a:solidFill>
          </p:spPr>
        </p:sp>
      </p:grpSp>
      <p:sp>
        <p:nvSpPr>
          <p:cNvPr name="TextBox 54" id="54"/>
          <p:cNvSpPr txBox="true"/>
          <p:nvPr/>
        </p:nvSpPr>
        <p:spPr>
          <a:xfrm rot="0">
            <a:off x="12390395" y="7934378"/>
            <a:ext cx="6238056" cy="806450"/>
          </a:xfrm>
          <a:prstGeom prst="rect">
            <a:avLst/>
          </a:prstGeom>
        </p:spPr>
        <p:txBody>
          <a:bodyPr anchor="t" rtlCol="false" tIns="0" lIns="0" bIns="0" rIns="0">
            <a:spAutoFit/>
          </a:bodyPr>
          <a:lstStyle/>
          <a:p>
            <a:pPr algn="ctr">
              <a:lnSpc>
                <a:spcPts val="3250"/>
              </a:lnSpc>
            </a:pPr>
            <a:r>
              <a:rPr lang="en-US" sz="2500">
                <a:solidFill>
                  <a:srgbClr val="F4EBFF"/>
                </a:solidFill>
                <a:latin typeface="TT Rounds Neue Bold"/>
              </a:rPr>
              <a:t>Sentiment </a:t>
            </a:r>
          </a:p>
          <a:p>
            <a:pPr algn="ctr" marL="0" indent="0" lvl="0">
              <a:lnSpc>
                <a:spcPts val="3250"/>
              </a:lnSpc>
              <a:spcBef>
                <a:spcPct val="0"/>
              </a:spcBef>
            </a:pPr>
            <a:r>
              <a:rPr lang="en-US" sz="2500">
                <a:solidFill>
                  <a:srgbClr val="F4EBFF"/>
                </a:solidFill>
                <a:latin typeface="TT Rounds Neue Bold"/>
              </a:rPr>
              <a:t>Analysis</a:t>
            </a:r>
          </a:p>
        </p:txBody>
      </p:sp>
      <p:grpSp>
        <p:nvGrpSpPr>
          <p:cNvPr name="Group 55" id="55"/>
          <p:cNvGrpSpPr/>
          <p:nvPr/>
        </p:nvGrpSpPr>
        <p:grpSpPr>
          <a:xfrm rot="0">
            <a:off x="931251" y="7391924"/>
            <a:ext cx="1164616" cy="1910409"/>
            <a:chOff x="0" y="0"/>
            <a:chExt cx="1451520" cy="2381040"/>
          </a:xfrm>
        </p:grpSpPr>
        <p:sp>
          <p:nvSpPr>
            <p:cNvPr name="Freeform 56" id="56"/>
            <p:cNvSpPr/>
            <p:nvPr/>
          </p:nvSpPr>
          <p:spPr>
            <a:xfrm flipH="false" flipV="false" rot="0">
              <a:off x="0" y="-19812"/>
              <a:ext cx="1474216" cy="2444877"/>
            </a:xfrm>
            <a:custGeom>
              <a:avLst/>
              <a:gdLst/>
              <a:ahLst/>
              <a:cxnLst/>
              <a:rect r="r" b="b" t="t" l="l"/>
              <a:pathLst>
                <a:path h="2444877" w="1474216">
                  <a:moveTo>
                    <a:pt x="1394587" y="1366393"/>
                  </a:moveTo>
                  <a:lnTo>
                    <a:pt x="395351" y="2365883"/>
                  </a:lnTo>
                  <a:cubicBezTo>
                    <a:pt x="315849" y="2444877"/>
                    <a:pt x="186944" y="2444877"/>
                    <a:pt x="107315" y="2365883"/>
                  </a:cubicBezTo>
                  <a:lnTo>
                    <a:pt x="0" y="2258441"/>
                  </a:lnTo>
                  <a:lnTo>
                    <a:pt x="891286" y="1366393"/>
                  </a:lnTo>
                  <a:cubicBezTo>
                    <a:pt x="970788" y="1286891"/>
                    <a:pt x="970788" y="1157859"/>
                    <a:pt x="891286" y="1078357"/>
                  </a:cubicBezTo>
                  <a:lnTo>
                    <a:pt x="0" y="186944"/>
                  </a:lnTo>
                  <a:lnTo>
                    <a:pt x="107442" y="79502"/>
                  </a:lnTo>
                  <a:cubicBezTo>
                    <a:pt x="186944" y="0"/>
                    <a:pt x="315849" y="0"/>
                    <a:pt x="395478" y="79502"/>
                  </a:cubicBezTo>
                  <a:lnTo>
                    <a:pt x="1394714" y="1078357"/>
                  </a:lnTo>
                  <a:cubicBezTo>
                    <a:pt x="1474216" y="1157859"/>
                    <a:pt x="1474216" y="1286891"/>
                    <a:pt x="1394714" y="1366393"/>
                  </a:cubicBezTo>
                  <a:close/>
                </a:path>
              </a:pathLst>
            </a:custGeom>
            <a:solidFill>
              <a:srgbClr val="993EA8"/>
            </a:solidFill>
          </p:spPr>
        </p:sp>
      </p:grpSp>
      <p:grpSp>
        <p:nvGrpSpPr>
          <p:cNvPr name="Group 57" id="57"/>
          <p:cNvGrpSpPr/>
          <p:nvPr/>
        </p:nvGrpSpPr>
        <p:grpSpPr>
          <a:xfrm rot="0">
            <a:off x="6660823" y="7391924"/>
            <a:ext cx="1164616" cy="1910409"/>
            <a:chOff x="0" y="0"/>
            <a:chExt cx="1451520" cy="2381040"/>
          </a:xfrm>
        </p:grpSpPr>
        <p:sp>
          <p:nvSpPr>
            <p:cNvPr name="Freeform 58" id="58"/>
            <p:cNvSpPr/>
            <p:nvPr/>
          </p:nvSpPr>
          <p:spPr>
            <a:xfrm flipH="false" flipV="false" rot="0">
              <a:off x="0" y="-19812"/>
              <a:ext cx="1474216" cy="2444877"/>
            </a:xfrm>
            <a:custGeom>
              <a:avLst/>
              <a:gdLst/>
              <a:ahLst/>
              <a:cxnLst/>
              <a:rect r="r" b="b" t="t" l="l"/>
              <a:pathLst>
                <a:path h="2444877" w="1474216">
                  <a:moveTo>
                    <a:pt x="1394587" y="1366393"/>
                  </a:moveTo>
                  <a:lnTo>
                    <a:pt x="395351" y="2365883"/>
                  </a:lnTo>
                  <a:cubicBezTo>
                    <a:pt x="315849" y="2444877"/>
                    <a:pt x="186944" y="2444877"/>
                    <a:pt x="107315" y="2365883"/>
                  </a:cubicBezTo>
                  <a:lnTo>
                    <a:pt x="0" y="2258441"/>
                  </a:lnTo>
                  <a:lnTo>
                    <a:pt x="891286" y="1366393"/>
                  </a:lnTo>
                  <a:cubicBezTo>
                    <a:pt x="970788" y="1286891"/>
                    <a:pt x="970788" y="1157859"/>
                    <a:pt x="891286" y="1078357"/>
                  </a:cubicBezTo>
                  <a:lnTo>
                    <a:pt x="0" y="186944"/>
                  </a:lnTo>
                  <a:lnTo>
                    <a:pt x="107442" y="79502"/>
                  </a:lnTo>
                  <a:cubicBezTo>
                    <a:pt x="186944" y="0"/>
                    <a:pt x="315849" y="0"/>
                    <a:pt x="395478" y="79502"/>
                  </a:cubicBezTo>
                  <a:lnTo>
                    <a:pt x="1394714" y="1078357"/>
                  </a:lnTo>
                  <a:cubicBezTo>
                    <a:pt x="1474216" y="1157859"/>
                    <a:pt x="1474216" y="1286891"/>
                    <a:pt x="1394714" y="1366393"/>
                  </a:cubicBezTo>
                  <a:close/>
                </a:path>
              </a:pathLst>
            </a:custGeom>
            <a:solidFill>
              <a:srgbClr val="993EA8"/>
            </a:solidFill>
          </p:spPr>
        </p:sp>
      </p:grpSp>
      <p:grpSp>
        <p:nvGrpSpPr>
          <p:cNvPr name="Group 59" id="59"/>
          <p:cNvGrpSpPr/>
          <p:nvPr/>
        </p:nvGrpSpPr>
        <p:grpSpPr>
          <a:xfrm rot="0">
            <a:off x="12615421" y="7391924"/>
            <a:ext cx="1164616" cy="1910409"/>
            <a:chOff x="0" y="0"/>
            <a:chExt cx="1451520" cy="2381040"/>
          </a:xfrm>
        </p:grpSpPr>
        <p:sp>
          <p:nvSpPr>
            <p:cNvPr name="Freeform 60" id="60"/>
            <p:cNvSpPr/>
            <p:nvPr/>
          </p:nvSpPr>
          <p:spPr>
            <a:xfrm flipH="false" flipV="false" rot="0">
              <a:off x="0" y="-19812"/>
              <a:ext cx="1474216" cy="2444877"/>
            </a:xfrm>
            <a:custGeom>
              <a:avLst/>
              <a:gdLst/>
              <a:ahLst/>
              <a:cxnLst/>
              <a:rect r="r" b="b" t="t" l="l"/>
              <a:pathLst>
                <a:path h="2444877" w="1474216">
                  <a:moveTo>
                    <a:pt x="1394587" y="1366393"/>
                  </a:moveTo>
                  <a:lnTo>
                    <a:pt x="395351" y="2365883"/>
                  </a:lnTo>
                  <a:cubicBezTo>
                    <a:pt x="315849" y="2444877"/>
                    <a:pt x="186944" y="2444877"/>
                    <a:pt x="107315" y="2365883"/>
                  </a:cubicBezTo>
                  <a:lnTo>
                    <a:pt x="0" y="2258441"/>
                  </a:lnTo>
                  <a:lnTo>
                    <a:pt x="891286" y="1366393"/>
                  </a:lnTo>
                  <a:cubicBezTo>
                    <a:pt x="970788" y="1286891"/>
                    <a:pt x="970788" y="1157859"/>
                    <a:pt x="891286" y="1078357"/>
                  </a:cubicBezTo>
                  <a:lnTo>
                    <a:pt x="0" y="186944"/>
                  </a:lnTo>
                  <a:lnTo>
                    <a:pt x="107442" y="79502"/>
                  </a:lnTo>
                  <a:cubicBezTo>
                    <a:pt x="186944" y="0"/>
                    <a:pt x="315849" y="0"/>
                    <a:pt x="395478" y="79502"/>
                  </a:cubicBezTo>
                  <a:lnTo>
                    <a:pt x="1394714" y="1078357"/>
                  </a:lnTo>
                  <a:cubicBezTo>
                    <a:pt x="1474216" y="1157859"/>
                    <a:pt x="1474216" y="1286891"/>
                    <a:pt x="1394714" y="1366393"/>
                  </a:cubicBezTo>
                  <a:close/>
                </a:path>
              </a:pathLst>
            </a:custGeom>
            <a:solidFill>
              <a:srgbClr val="993EA8"/>
            </a:solidFill>
          </p:spPr>
        </p:sp>
      </p:grpSp>
      <p:grpSp>
        <p:nvGrpSpPr>
          <p:cNvPr name="Group 61" id="61"/>
          <p:cNvGrpSpPr/>
          <p:nvPr/>
        </p:nvGrpSpPr>
        <p:grpSpPr>
          <a:xfrm rot="0">
            <a:off x="1028700" y="8044420"/>
            <a:ext cx="325815" cy="605415"/>
            <a:chOff x="0" y="0"/>
            <a:chExt cx="406080" cy="754560"/>
          </a:xfrm>
        </p:grpSpPr>
        <p:sp>
          <p:nvSpPr>
            <p:cNvPr name="Freeform 62" id="62"/>
            <p:cNvSpPr/>
            <p:nvPr/>
          </p:nvSpPr>
          <p:spPr>
            <a:xfrm flipH="false" flipV="false" rot="0">
              <a:off x="0" y="-32385"/>
              <a:ext cx="446659" cy="842137"/>
            </a:xfrm>
            <a:custGeom>
              <a:avLst/>
              <a:gdLst/>
              <a:ahLst/>
              <a:cxnLst/>
              <a:rect r="r" b="b" t="t" l="l"/>
              <a:pathLst>
                <a:path h="842137" w="446659">
                  <a:moveTo>
                    <a:pt x="350393" y="246126"/>
                  </a:moveTo>
                  <a:lnTo>
                    <a:pt x="165354" y="60960"/>
                  </a:lnTo>
                  <a:cubicBezTo>
                    <a:pt x="104394" y="0"/>
                    <a:pt x="0" y="42926"/>
                    <a:pt x="0" y="129413"/>
                  </a:cubicBezTo>
                  <a:lnTo>
                    <a:pt x="0" y="712724"/>
                  </a:lnTo>
                  <a:cubicBezTo>
                    <a:pt x="0" y="799211"/>
                    <a:pt x="104394" y="842137"/>
                    <a:pt x="165354" y="781177"/>
                  </a:cubicBezTo>
                  <a:lnTo>
                    <a:pt x="350393" y="596138"/>
                  </a:lnTo>
                  <a:cubicBezTo>
                    <a:pt x="446659" y="499237"/>
                    <a:pt x="446659" y="342519"/>
                    <a:pt x="350393" y="246126"/>
                  </a:cubicBezTo>
                  <a:close/>
                </a:path>
              </a:pathLst>
            </a:custGeom>
            <a:solidFill>
              <a:srgbClr val="993EA8"/>
            </a:solidFill>
          </p:spPr>
        </p:sp>
      </p:grpSp>
      <p:grpSp>
        <p:nvGrpSpPr>
          <p:cNvPr name="Group 63" id="63"/>
          <p:cNvGrpSpPr/>
          <p:nvPr/>
        </p:nvGrpSpPr>
        <p:grpSpPr>
          <a:xfrm rot="0">
            <a:off x="6809243" y="8044420"/>
            <a:ext cx="325815" cy="605415"/>
            <a:chOff x="0" y="0"/>
            <a:chExt cx="406080" cy="754560"/>
          </a:xfrm>
        </p:grpSpPr>
        <p:sp>
          <p:nvSpPr>
            <p:cNvPr name="Freeform 64" id="64"/>
            <p:cNvSpPr/>
            <p:nvPr/>
          </p:nvSpPr>
          <p:spPr>
            <a:xfrm flipH="false" flipV="false" rot="0">
              <a:off x="0" y="-32385"/>
              <a:ext cx="446659" cy="842137"/>
            </a:xfrm>
            <a:custGeom>
              <a:avLst/>
              <a:gdLst/>
              <a:ahLst/>
              <a:cxnLst/>
              <a:rect r="r" b="b" t="t" l="l"/>
              <a:pathLst>
                <a:path h="842137" w="446659">
                  <a:moveTo>
                    <a:pt x="350393" y="246126"/>
                  </a:moveTo>
                  <a:lnTo>
                    <a:pt x="165354" y="60960"/>
                  </a:lnTo>
                  <a:cubicBezTo>
                    <a:pt x="104394" y="0"/>
                    <a:pt x="0" y="42926"/>
                    <a:pt x="0" y="129413"/>
                  </a:cubicBezTo>
                  <a:lnTo>
                    <a:pt x="0" y="712724"/>
                  </a:lnTo>
                  <a:cubicBezTo>
                    <a:pt x="0" y="799211"/>
                    <a:pt x="104394" y="842137"/>
                    <a:pt x="165354" y="781177"/>
                  </a:cubicBezTo>
                  <a:lnTo>
                    <a:pt x="350393" y="596138"/>
                  </a:lnTo>
                  <a:cubicBezTo>
                    <a:pt x="446659" y="499237"/>
                    <a:pt x="446659" y="342519"/>
                    <a:pt x="350393" y="246126"/>
                  </a:cubicBezTo>
                  <a:close/>
                </a:path>
              </a:pathLst>
            </a:custGeom>
            <a:solidFill>
              <a:srgbClr val="993EA8"/>
            </a:solidFill>
          </p:spPr>
        </p:sp>
      </p:grpSp>
      <p:grpSp>
        <p:nvGrpSpPr>
          <p:cNvPr name="Group 65" id="65"/>
          <p:cNvGrpSpPr/>
          <p:nvPr/>
        </p:nvGrpSpPr>
        <p:grpSpPr>
          <a:xfrm rot="0">
            <a:off x="12782187" y="8044420"/>
            <a:ext cx="325815" cy="605415"/>
            <a:chOff x="0" y="0"/>
            <a:chExt cx="406080" cy="754560"/>
          </a:xfrm>
        </p:grpSpPr>
        <p:sp>
          <p:nvSpPr>
            <p:cNvPr name="Freeform 66" id="66"/>
            <p:cNvSpPr/>
            <p:nvPr/>
          </p:nvSpPr>
          <p:spPr>
            <a:xfrm flipH="false" flipV="false" rot="0">
              <a:off x="0" y="-32385"/>
              <a:ext cx="446659" cy="842137"/>
            </a:xfrm>
            <a:custGeom>
              <a:avLst/>
              <a:gdLst/>
              <a:ahLst/>
              <a:cxnLst/>
              <a:rect r="r" b="b" t="t" l="l"/>
              <a:pathLst>
                <a:path h="842137" w="446659">
                  <a:moveTo>
                    <a:pt x="350393" y="246126"/>
                  </a:moveTo>
                  <a:lnTo>
                    <a:pt x="165354" y="60960"/>
                  </a:lnTo>
                  <a:cubicBezTo>
                    <a:pt x="104394" y="0"/>
                    <a:pt x="0" y="42926"/>
                    <a:pt x="0" y="129413"/>
                  </a:cubicBezTo>
                  <a:lnTo>
                    <a:pt x="0" y="712724"/>
                  </a:lnTo>
                  <a:cubicBezTo>
                    <a:pt x="0" y="799211"/>
                    <a:pt x="104394" y="842137"/>
                    <a:pt x="165354" y="781177"/>
                  </a:cubicBezTo>
                  <a:lnTo>
                    <a:pt x="350393" y="596138"/>
                  </a:lnTo>
                  <a:cubicBezTo>
                    <a:pt x="446659" y="499237"/>
                    <a:pt x="446659" y="342519"/>
                    <a:pt x="350393" y="246126"/>
                  </a:cubicBezTo>
                  <a:close/>
                </a:path>
              </a:pathLst>
            </a:custGeom>
            <a:solidFill>
              <a:srgbClr val="993EA8"/>
            </a:solidFill>
          </p:spPr>
        </p:sp>
      </p:grpSp>
      <p:grpSp>
        <p:nvGrpSpPr>
          <p:cNvPr name="Group 67" id="67"/>
          <p:cNvGrpSpPr/>
          <p:nvPr/>
        </p:nvGrpSpPr>
        <p:grpSpPr>
          <a:xfrm rot="0">
            <a:off x="4993097" y="4932466"/>
            <a:ext cx="1165193" cy="1910409"/>
            <a:chOff x="0" y="0"/>
            <a:chExt cx="1452240" cy="2381040"/>
          </a:xfrm>
        </p:grpSpPr>
        <p:sp>
          <p:nvSpPr>
            <p:cNvPr name="Freeform 68" id="68"/>
            <p:cNvSpPr/>
            <p:nvPr/>
          </p:nvSpPr>
          <p:spPr>
            <a:xfrm flipH="false" flipV="false" rot="0">
              <a:off x="-19685" y="-19812"/>
              <a:ext cx="1474216" cy="2444877"/>
            </a:xfrm>
            <a:custGeom>
              <a:avLst/>
              <a:gdLst/>
              <a:ahLst/>
              <a:cxnLst/>
              <a:rect r="r" b="b" t="t" l="l"/>
              <a:pathLst>
                <a:path h="2444877" w="1474216">
                  <a:moveTo>
                    <a:pt x="78994" y="1078484"/>
                  </a:moveTo>
                  <a:lnTo>
                    <a:pt x="1078611" y="78994"/>
                  </a:lnTo>
                  <a:cubicBezTo>
                    <a:pt x="1158240" y="0"/>
                    <a:pt x="1287145" y="0"/>
                    <a:pt x="1366774" y="78994"/>
                  </a:cubicBezTo>
                  <a:lnTo>
                    <a:pt x="1474216" y="186436"/>
                  </a:lnTo>
                  <a:lnTo>
                    <a:pt x="582549" y="1078484"/>
                  </a:lnTo>
                  <a:cubicBezTo>
                    <a:pt x="502920" y="1157986"/>
                    <a:pt x="502920" y="1287018"/>
                    <a:pt x="582549" y="1366520"/>
                  </a:cubicBezTo>
                  <a:lnTo>
                    <a:pt x="1474216" y="2257933"/>
                  </a:lnTo>
                  <a:lnTo>
                    <a:pt x="1366774" y="2365375"/>
                  </a:lnTo>
                  <a:cubicBezTo>
                    <a:pt x="1287145" y="2444877"/>
                    <a:pt x="1158240" y="2444877"/>
                    <a:pt x="1078611" y="2365375"/>
                  </a:cubicBezTo>
                  <a:lnTo>
                    <a:pt x="78994" y="1366012"/>
                  </a:lnTo>
                  <a:cubicBezTo>
                    <a:pt x="0" y="1286510"/>
                    <a:pt x="0" y="1158113"/>
                    <a:pt x="78994" y="1078484"/>
                  </a:cubicBezTo>
                  <a:close/>
                </a:path>
              </a:pathLst>
            </a:custGeom>
            <a:solidFill>
              <a:srgbClr val="993EA8"/>
            </a:solidFill>
          </p:spPr>
        </p:sp>
      </p:grpSp>
      <p:grpSp>
        <p:nvGrpSpPr>
          <p:cNvPr name="Group 69" id="69"/>
          <p:cNvGrpSpPr/>
          <p:nvPr/>
        </p:nvGrpSpPr>
        <p:grpSpPr>
          <a:xfrm rot="0">
            <a:off x="11313182" y="5584963"/>
            <a:ext cx="325815" cy="605415"/>
            <a:chOff x="0" y="0"/>
            <a:chExt cx="406080" cy="754560"/>
          </a:xfrm>
        </p:grpSpPr>
        <p:sp>
          <p:nvSpPr>
            <p:cNvPr name="Freeform 70" id="70"/>
            <p:cNvSpPr/>
            <p:nvPr/>
          </p:nvSpPr>
          <p:spPr>
            <a:xfrm flipH="false" flipV="false" rot="0">
              <a:off x="-24257" y="-32385"/>
              <a:ext cx="447294" cy="842264"/>
            </a:xfrm>
            <a:custGeom>
              <a:avLst/>
              <a:gdLst/>
              <a:ahLst/>
              <a:cxnLst/>
              <a:rect r="r" b="b" t="t" l="l"/>
              <a:pathLst>
                <a:path h="842264" w="447294">
                  <a:moveTo>
                    <a:pt x="96901" y="596138"/>
                  </a:moveTo>
                  <a:lnTo>
                    <a:pt x="281940" y="781304"/>
                  </a:lnTo>
                  <a:cubicBezTo>
                    <a:pt x="342900" y="842264"/>
                    <a:pt x="447294" y="799338"/>
                    <a:pt x="447294" y="712851"/>
                  </a:cubicBezTo>
                  <a:lnTo>
                    <a:pt x="447294" y="129413"/>
                  </a:lnTo>
                  <a:cubicBezTo>
                    <a:pt x="447294" y="42926"/>
                    <a:pt x="342900" y="0"/>
                    <a:pt x="281940" y="60960"/>
                  </a:cubicBezTo>
                  <a:lnTo>
                    <a:pt x="96901" y="246126"/>
                  </a:lnTo>
                  <a:cubicBezTo>
                    <a:pt x="0" y="343027"/>
                    <a:pt x="0" y="499237"/>
                    <a:pt x="96901" y="596138"/>
                  </a:cubicBezTo>
                  <a:close/>
                </a:path>
              </a:pathLst>
            </a:custGeom>
            <a:solidFill>
              <a:srgbClr val="993EA8"/>
            </a:solidFill>
          </p:spPr>
        </p:sp>
      </p:grpSp>
      <p:grpSp>
        <p:nvGrpSpPr>
          <p:cNvPr name="Group 71" id="71"/>
          <p:cNvGrpSpPr/>
          <p:nvPr/>
        </p:nvGrpSpPr>
        <p:grpSpPr>
          <a:xfrm rot="0">
            <a:off x="5700452" y="5584963"/>
            <a:ext cx="325815" cy="605415"/>
            <a:chOff x="0" y="0"/>
            <a:chExt cx="406080" cy="754560"/>
          </a:xfrm>
        </p:grpSpPr>
        <p:sp>
          <p:nvSpPr>
            <p:cNvPr name="Freeform 72" id="72"/>
            <p:cNvSpPr/>
            <p:nvPr/>
          </p:nvSpPr>
          <p:spPr>
            <a:xfrm flipH="false" flipV="false" rot="0">
              <a:off x="-24257" y="-32385"/>
              <a:ext cx="447294" cy="842264"/>
            </a:xfrm>
            <a:custGeom>
              <a:avLst/>
              <a:gdLst/>
              <a:ahLst/>
              <a:cxnLst/>
              <a:rect r="r" b="b" t="t" l="l"/>
              <a:pathLst>
                <a:path h="842264" w="447294">
                  <a:moveTo>
                    <a:pt x="96901" y="596138"/>
                  </a:moveTo>
                  <a:lnTo>
                    <a:pt x="281940" y="781304"/>
                  </a:lnTo>
                  <a:cubicBezTo>
                    <a:pt x="342900" y="842264"/>
                    <a:pt x="447294" y="799338"/>
                    <a:pt x="447294" y="712851"/>
                  </a:cubicBezTo>
                  <a:lnTo>
                    <a:pt x="447294" y="129413"/>
                  </a:lnTo>
                  <a:cubicBezTo>
                    <a:pt x="447294" y="42926"/>
                    <a:pt x="342900" y="0"/>
                    <a:pt x="281940" y="60960"/>
                  </a:cubicBezTo>
                  <a:lnTo>
                    <a:pt x="96901" y="246126"/>
                  </a:lnTo>
                  <a:cubicBezTo>
                    <a:pt x="0" y="343027"/>
                    <a:pt x="0" y="499237"/>
                    <a:pt x="96901" y="596138"/>
                  </a:cubicBezTo>
                  <a:close/>
                </a:path>
              </a:pathLst>
            </a:custGeom>
            <a:solidFill>
              <a:srgbClr val="993EA8"/>
            </a:solidFill>
          </p:spPr>
        </p:sp>
      </p:grpSp>
      <p:sp>
        <p:nvSpPr>
          <p:cNvPr name="TextBox 73" id="73"/>
          <p:cNvSpPr txBox="true"/>
          <p:nvPr/>
        </p:nvSpPr>
        <p:spPr>
          <a:xfrm rot="0">
            <a:off x="1858076" y="545016"/>
            <a:ext cx="14571848" cy="1227455"/>
          </a:xfrm>
          <a:prstGeom prst="rect">
            <a:avLst/>
          </a:prstGeom>
        </p:spPr>
        <p:txBody>
          <a:bodyPr anchor="t" rtlCol="false" tIns="0" lIns="0" bIns="0" rIns="0">
            <a:spAutoFit/>
          </a:bodyPr>
          <a:lstStyle/>
          <a:p>
            <a:pPr algn="ctr" marL="0" indent="0" lvl="0">
              <a:lnSpc>
                <a:spcPts val="8139"/>
              </a:lnSpc>
              <a:spcBef>
                <a:spcPct val="0"/>
              </a:spcBef>
            </a:pPr>
            <a:r>
              <a:rPr lang="en-US" sz="7399">
                <a:solidFill>
                  <a:srgbClr val="4F1559"/>
                </a:solidFill>
                <a:latin typeface="Jua"/>
              </a:rPr>
              <a:t>Data Processing</a:t>
            </a:r>
          </a:p>
        </p:txBody>
      </p:sp>
    </p:spTree>
  </p:cSld>
  <p:clrMapOvr>
    <a:masterClrMapping/>
  </p:clrMapOvr>
  <p:transition spd="fast">
    <p:fade/>
  </p:transition>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AB7CBF"/>
        </a:solidFill>
      </p:bgPr>
    </p:bg>
    <p:spTree>
      <p:nvGrpSpPr>
        <p:cNvPr id="1" name=""/>
        <p:cNvGrpSpPr/>
        <p:nvPr/>
      </p:nvGrpSpPr>
      <p:grpSpPr>
        <a:xfrm>
          <a:off x="0" y="0"/>
          <a:ext cx="0" cy="0"/>
          <a:chOff x="0" y="0"/>
          <a:chExt cx="0" cy="0"/>
        </a:xfrm>
      </p:grpSpPr>
      <p:grpSp>
        <p:nvGrpSpPr>
          <p:cNvPr name="Group 2" id="2"/>
          <p:cNvGrpSpPr/>
          <p:nvPr/>
        </p:nvGrpSpPr>
        <p:grpSpPr>
          <a:xfrm rot="0">
            <a:off x="604051" y="2437316"/>
            <a:ext cx="7518704" cy="7353367"/>
            <a:chOff x="0" y="0"/>
            <a:chExt cx="7758050" cy="7587449"/>
          </a:xfrm>
        </p:grpSpPr>
        <p:sp>
          <p:nvSpPr>
            <p:cNvPr name="Freeform 3" id="3"/>
            <p:cNvSpPr/>
            <p:nvPr/>
          </p:nvSpPr>
          <p:spPr>
            <a:xfrm flipH="false" flipV="false" rot="0">
              <a:off x="-19558" y="-6477"/>
              <a:ext cx="7796912" cy="7607770"/>
            </a:xfrm>
            <a:custGeom>
              <a:avLst/>
              <a:gdLst/>
              <a:ahLst/>
              <a:cxnLst/>
              <a:rect r="r" b="b" t="t" l="l"/>
              <a:pathLst>
                <a:path h="7607770" w="7796912">
                  <a:moveTo>
                    <a:pt x="7768210" y="5553779"/>
                  </a:moveTo>
                  <a:cubicBezTo>
                    <a:pt x="7753732" y="6399999"/>
                    <a:pt x="7726173" y="6512902"/>
                    <a:pt x="7681977" y="6616788"/>
                  </a:cubicBezTo>
                  <a:cubicBezTo>
                    <a:pt x="7649338" y="6693370"/>
                    <a:pt x="7604253" y="6764744"/>
                    <a:pt x="7558660" y="6834212"/>
                  </a:cubicBezTo>
                  <a:cubicBezTo>
                    <a:pt x="7459346" y="6985723"/>
                    <a:pt x="7351396" y="7146759"/>
                    <a:pt x="7206108" y="7257884"/>
                  </a:cubicBezTo>
                  <a:cubicBezTo>
                    <a:pt x="7022593" y="7398092"/>
                    <a:pt x="6793358" y="7465529"/>
                    <a:pt x="6567933" y="7499565"/>
                  </a:cubicBezTo>
                  <a:cubicBezTo>
                    <a:pt x="6306567" y="7539062"/>
                    <a:pt x="6041899" y="7536141"/>
                    <a:pt x="5778247" y="7542110"/>
                  </a:cubicBezTo>
                  <a:cubicBezTo>
                    <a:pt x="5507737" y="7548333"/>
                    <a:pt x="5237608" y="7564208"/>
                    <a:pt x="4967479" y="7578813"/>
                  </a:cubicBezTo>
                  <a:cubicBezTo>
                    <a:pt x="2582291" y="7607770"/>
                    <a:pt x="1825117" y="7598371"/>
                    <a:pt x="1292479" y="7528140"/>
                  </a:cubicBezTo>
                  <a:cubicBezTo>
                    <a:pt x="841502" y="7468704"/>
                    <a:pt x="587502" y="7358341"/>
                    <a:pt x="286639" y="6996519"/>
                  </a:cubicBezTo>
                  <a:cubicBezTo>
                    <a:pt x="151130" y="6833577"/>
                    <a:pt x="54610" y="6637108"/>
                    <a:pt x="28702" y="6425526"/>
                  </a:cubicBezTo>
                  <a:cubicBezTo>
                    <a:pt x="0" y="3637421"/>
                    <a:pt x="39751" y="1080262"/>
                    <a:pt x="154559" y="878713"/>
                  </a:cubicBezTo>
                  <a:cubicBezTo>
                    <a:pt x="272288" y="671830"/>
                    <a:pt x="363347" y="509524"/>
                    <a:pt x="561594" y="374015"/>
                  </a:cubicBezTo>
                  <a:cubicBezTo>
                    <a:pt x="763397" y="235966"/>
                    <a:pt x="1094105" y="214757"/>
                    <a:pt x="1329309" y="154559"/>
                  </a:cubicBezTo>
                  <a:cubicBezTo>
                    <a:pt x="1393698" y="138049"/>
                    <a:pt x="1458595" y="123444"/>
                    <a:pt x="1523746" y="110363"/>
                  </a:cubicBezTo>
                  <a:cubicBezTo>
                    <a:pt x="1588770" y="97409"/>
                    <a:pt x="1772793" y="54610"/>
                    <a:pt x="1838960" y="50165"/>
                  </a:cubicBezTo>
                  <a:cubicBezTo>
                    <a:pt x="2134743" y="30353"/>
                    <a:pt x="2061083" y="46609"/>
                    <a:pt x="2189734" y="32004"/>
                  </a:cubicBezTo>
                  <a:cubicBezTo>
                    <a:pt x="2456053" y="1524"/>
                    <a:pt x="2705735" y="14986"/>
                    <a:pt x="3935320" y="7620"/>
                  </a:cubicBezTo>
                  <a:cubicBezTo>
                    <a:pt x="5099813" y="0"/>
                    <a:pt x="5425314" y="39624"/>
                    <a:pt x="5701158" y="32004"/>
                  </a:cubicBezTo>
                  <a:cubicBezTo>
                    <a:pt x="5964810" y="24765"/>
                    <a:pt x="6309616" y="42672"/>
                    <a:pt x="6572251" y="72771"/>
                  </a:cubicBezTo>
                  <a:cubicBezTo>
                    <a:pt x="7007353" y="122428"/>
                    <a:pt x="7254368" y="161163"/>
                    <a:pt x="7505447" y="540258"/>
                  </a:cubicBezTo>
                  <a:cubicBezTo>
                    <a:pt x="7569455" y="638302"/>
                    <a:pt x="7626732" y="740664"/>
                    <a:pt x="7672452" y="848614"/>
                  </a:cubicBezTo>
                  <a:cubicBezTo>
                    <a:pt x="7758685" y="1052957"/>
                    <a:pt x="7796912" y="1273937"/>
                    <a:pt x="7768210" y="5553779"/>
                  </a:cubicBezTo>
                  <a:close/>
                </a:path>
              </a:pathLst>
            </a:custGeom>
            <a:solidFill>
              <a:srgbClr val="4F1559"/>
            </a:solidFill>
          </p:spPr>
        </p:sp>
      </p:grpSp>
      <p:sp>
        <p:nvSpPr>
          <p:cNvPr name="Freeform 4" id="4"/>
          <p:cNvSpPr/>
          <p:nvPr/>
        </p:nvSpPr>
        <p:spPr>
          <a:xfrm flipH="false" flipV="false" rot="0">
            <a:off x="9402472" y="2825424"/>
            <a:ext cx="8113467" cy="5007168"/>
          </a:xfrm>
          <a:custGeom>
            <a:avLst/>
            <a:gdLst/>
            <a:ahLst/>
            <a:cxnLst/>
            <a:rect r="r" b="b" t="t" l="l"/>
            <a:pathLst>
              <a:path h="5007168" w="8113467">
                <a:moveTo>
                  <a:pt x="0" y="0"/>
                </a:moveTo>
                <a:lnTo>
                  <a:pt x="8113468" y="0"/>
                </a:lnTo>
                <a:lnTo>
                  <a:pt x="8113468" y="5007168"/>
                </a:lnTo>
                <a:lnTo>
                  <a:pt x="0" y="5007168"/>
                </a:lnTo>
                <a:lnTo>
                  <a:pt x="0" y="0"/>
                </a:lnTo>
                <a:close/>
              </a:path>
            </a:pathLst>
          </a:custGeom>
          <a:blipFill>
            <a:blip r:embed="rId2"/>
            <a:stretch>
              <a:fillRect l="0" t="0" r="0" b="0"/>
            </a:stretch>
          </a:blipFill>
        </p:spPr>
      </p:sp>
      <p:sp>
        <p:nvSpPr>
          <p:cNvPr name="Freeform 5" id="5"/>
          <p:cNvSpPr/>
          <p:nvPr/>
        </p:nvSpPr>
        <p:spPr>
          <a:xfrm flipH="false" flipV="false" rot="0">
            <a:off x="15262927" y="5200650"/>
            <a:ext cx="2929823" cy="7786905"/>
          </a:xfrm>
          <a:custGeom>
            <a:avLst/>
            <a:gdLst/>
            <a:ahLst/>
            <a:cxnLst/>
            <a:rect r="r" b="b" t="t" l="l"/>
            <a:pathLst>
              <a:path h="7786905" w="2929823">
                <a:moveTo>
                  <a:pt x="0" y="0"/>
                </a:moveTo>
                <a:lnTo>
                  <a:pt x="2929823" y="0"/>
                </a:lnTo>
                <a:lnTo>
                  <a:pt x="2929823" y="7786905"/>
                </a:lnTo>
                <a:lnTo>
                  <a:pt x="0" y="778690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6" id="6"/>
          <p:cNvSpPr txBox="true"/>
          <p:nvPr/>
        </p:nvSpPr>
        <p:spPr>
          <a:xfrm rot="0">
            <a:off x="1858076" y="771525"/>
            <a:ext cx="14571848" cy="1165225"/>
          </a:xfrm>
          <a:prstGeom prst="rect">
            <a:avLst/>
          </a:prstGeom>
        </p:spPr>
        <p:txBody>
          <a:bodyPr anchor="t" rtlCol="false" tIns="0" lIns="0" bIns="0" rIns="0">
            <a:spAutoFit/>
          </a:bodyPr>
          <a:lstStyle/>
          <a:p>
            <a:pPr algn="ctr" marL="0" indent="0" lvl="0">
              <a:lnSpc>
                <a:spcPts val="7699"/>
              </a:lnSpc>
              <a:spcBef>
                <a:spcPct val="0"/>
              </a:spcBef>
            </a:pPr>
            <a:r>
              <a:rPr lang="en-US" sz="6999">
                <a:solidFill>
                  <a:srgbClr val="4F1559"/>
                </a:solidFill>
                <a:latin typeface="Jua"/>
              </a:rPr>
              <a:t>Keyword Extaction</a:t>
            </a:r>
          </a:p>
        </p:txBody>
      </p:sp>
      <p:sp>
        <p:nvSpPr>
          <p:cNvPr name="TextBox 7" id="7"/>
          <p:cNvSpPr txBox="true"/>
          <p:nvPr/>
        </p:nvSpPr>
        <p:spPr>
          <a:xfrm rot="0">
            <a:off x="1156661" y="2941698"/>
            <a:ext cx="6413484" cy="6335078"/>
          </a:xfrm>
          <a:prstGeom prst="rect">
            <a:avLst/>
          </a:prstGeom>
        </p:spPr>
        <p:txBody>
          <a:bodyPr anchor="t" rtlCol="false" tIns="0" lIns="0" bIns="0" rIns="0">
            <a:spAutoFit/>
          </a:bodyPr>
          <a:lstStyle/>
          <a:p>
            <a:pPr algn="just">
              <a:lnSpc>
                <a:spcPts val="2795"/>
              </a:lnSpc>
            </a:pPr>
            <a:r>
              <a:rPr lang="en-US" sz="2150">
                <a:solidFill>
                  <a:srgbClr val="F4EBFF"/>
                </a:solidFill>
                <a:latin typeface="Garet"/>
              </a:rPr>
              <a:t>      The results of the keyword extraction analysis using the TF-IDF algorithm show that keywords such as Swallows, Python, and Indonesia stand out with the highest TF-IDF values, indicating the importance of these topics in the analyzed document set. Swallows may refer to specific references in the text, while Python most likely relates to a popular programming language. Indonesia suggests a lot of information or discussion related to this country. Other keywords such as Bank, Italian, and Korea also emerged as significant, reflecting important economic, cultural, and geographical topics. This analysis helps identify and understand the main topics and trends in the corpus in a more in-depth and informative manner.</a:t>
            </a:r>
          </a:p>
          <a:p>
            <a:pPr algn="just" marL="0" indent="0" lvl="0">
              <a:lnSpc>
                <a:spcPts val="2859"/>
              </a:lnSpc>
              <a:spcBef>
                <a:spcPct val="0"/>
              </a:spcBef>
            </a:pPr>
          </a:p>
        </p:txBody>
      </p:sp>
      <p:sp>
        <p:nvSpPr>
          <p:cNvPr name="Freeform 8" id="8"/>
          <p:cNvSpPr/>
          <p:nvPr/>
        </p:nvSpPr>
        <p:spPr>
          <a:xfrm flipH="true" flipV="true" rot="7089203">
            <a:off x="8587005" y="7684777"/>
            <a:ext cx="1842868" cy="2142870"/>
          </a:xfrm>
          <a:custGeom>
            <a:avLst/>
            <a:gdLst/>
            <a:ahLst/>
            <a:cxnLst/>
            <a:rect r="r" b="b" t="t" l="l"/>
            <a:pathLst>
              <a:path h="2142870" w="1842868">
                <a:moveTo>
                  <a:pt x="1842869" y="2142870"/>
                </a:moveTo>
                <a:lnTo>
                  <a:pt x="0" y="2142870"/>
                </a:lnTo>
                <a:lnTo>
                  <a:pt x="0" y="0"/>
                </a:lnTo>
                <a:lnTo>
                  <a:pt x="1842869" y="0"/>
                </a:lnTo>
                <a:lnTo>
                  <a:pt x="1842869" y="2142870"/>
                </a:lnTo>
                <a:close/>
              </a:path>
            </a:pathLst>
          </a:custGeom>
          <a:blipFill>
            <a:blip r:embed="rId5">
              <a:extLst>
                <a:ext uri="{96DAC541-7B7A-43D3-8B79-37D633B846F1}">
                  <asvg:svgBlip xmlns:asvg="http://schemas.microsoft.com/office/drawing/2016/SVG/main" r:embed="rId6"/>
                </a:ext>
              </a:extLst>
            </a:blip>
            <a:stretch>
              <a:fillRect l="0" t="0" r="0" b="0"/>
            </a:stretch>
          </a:blipFill>
        </p:spPr>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AB7CBF"/>
        </a:solidFill>
      </p:bgPr>
    </p:bg>
    <p:spTree>
      <p:nvGrpSpPr>
        <p:cNvPr id="1" name=""/>
        <p:cNvGrpSpPr/>
        <p:nvPr/>
      </p:nvGrpSpPr>
      <p:grpSpPr>
        <a:xfrm>
          <a:off x="0" y="0"/>
          <a:ext cx="0" cy="0"/>
          <a:chOff x="0" y="0"/>
          <a:chExt cx="0" cy="0"/>
        </a:xfrm>
      </p:grpSpPr>
      <p:grpSp>
        <p:nvGrpSpPr>
          <p:cNvPr name="Group 2" id="2"/>
          <p:cNvGrpSpPr/>
          <p:nvPr/>
        </p:nvGrpSpPr>
        <p:grpSpPr>
          <a:xfrm rot="0">
            <a:off x="657529" y="2896231"/>
            <a:ext cx="8486471" cy="6582820"/>
            <a:chOff x="0" y="0"/>
            <a:chExt cx="6180191" cy="4793876"/>
          </a:xfrm>
        </p:grpSpPr>
        <p:sp>
          <p:nvSpPr>
            <p:cNvPr name="Freeform 3" id="3"/>
            <p:cNvSpPr/>
            <p:nvPr/>
          </p:nvSpPr>
          <p:spPr>
            <a:xfrm flipH="false" flipV="false" rot="0">
              <a:off x="-19558" y="-6477"/>
              <a:ext cx="6219053" cy="4814196"/>
            </a:xfrm>
            <a:custGeom>
              <a:avLst/>
              <a:gdLst/>
              <a:ahLst/>
              <a:cxnLst/>
              <a:rect r="r" b="b" t="t" l="l"/>
              <a:pathLst>
                <a:path h="4814196" w="6219053">
                  <a:moveTo>
                    <a:pt x="6190351" y="3188276"/>
                  </a:moveTo>
                  <a:cubicBezTo>
                    <a:pt x="6175873" y="3606426"/>
                    <a:pt x="6148314" y="3719329"/>
                    <a:pt x="6104118" y="3823215"/>
                  </a:cubicBezTo>
                  <a:cubicBezTo>
                    <a:pt x="6071479" y="3899796"/>
                    <a:pt x="6026394" y="3971170"/>
                    <a:pt x="5980801" y="4040639"/>
                  </a:cubicBezTo>
                  <a:cubicBezTo>
                    <a:pt x="5881487" y="4192150"/>
                    <a:pt x="5773537" y="4353186"/>
                    <a:pt x="5628249" y="4464311"/>
                  </a:cubicBezTo>
                  <a:cubicBezTo>
                    <a:pt x="5444734" y="4604519"/>
                    <a:pt x="5215499" y="4671956"/>
                    <a:pt x="4990074" y="4705992"/>
                  </a:cubicBezTo>
                  <a:cubicBezTo>
                    <a:pt x="4728708" y="4745489"/>
                    <a:pt x="4464040" y="4742568"/>
                    <a:pt x="4200388" y="4748537"/>
                  </a:cubicBezTo>
                  <a:cubicBezTo>
                    <a:pt x="3929878" y="4754760"/>
                    <a:pt x="3659749" y="4770635"/>
                    <a:pt x="3389620" y="4785240"/>
                  </a:cubicBezTo>
                  <a:cubicBezTo>
                    <a:pt x="2582291" y="4814196"/>
                    <a:pt x="1825117" y="4804798"/>
                    <a:pt x="1292479" y="4734567"/>
                  </a:cubicBezTo>
                  <a:cubicBezTo>
                    <a:pt x="841502" y="4675131"/>
                    <a:pt x="587502" y="4564768"/>
                    <a:pt x="286639" y="4202945"/>
                  </a:cubicBezTo>
                  <a:cubicBezTo>
                    <a:pt x="151130" y="4040004"/>
                    <a:pt x="54610" y="3843535"/>
                    <a:pt x="28702" y="3631953"/>
                  </a:cubicBezTo>
                  <a:cubicBezTo>
                    <a:pt x="0" y="2332363"/>
                    <a:pt x="39751" y="1080262"/>
                    <a:pt x="154559" y="878713"/>
                  </a:cubicBezTo>
                  <a:cubicBezTo>
                    <a:pt x="272288" y="671830"/>
                    <a:pt x="363347" y="509524"/>
                    <a:pt x="561594" y="374015"/>
                  </a:cubicBezTo>
                  <a:cubicBezTo>
                    <a:pt x="763397" y="235966"/>
                    <a:pt x="1094105" y="214757"/>
                    <a:pt x="1329309" y="154559"/>
                  </a:cubicBezTo>
                  <a:cubicBezTo>
                    <a:pt x="1393698" y="138049"/>
                    <a:pt x="1458595" y="123444"/>
                    <a:pt x="1523746" y="110363"/>
                  </a:cubicBezTo>
                  <a:cubicBezTo>
                    <a:pt x="1588770" y="97409"/>
                    <a:pt x="1772793" y="54610"/>
                    <a:pt x="1838960" y="50165"/>
                  </a:cubicBezTo>
                  <a:cubicBezTo>
                    <a:pt x="2134743" y="30353"/>
                    <a:pt x="2061083" y="46609"/>
                    <a:pt x="2189734" y="32004"/>
                  </a:cubicBezTo>
                  <a:cubicBezTo>
                    <a:pt x="2456053" y="1524"/>
                    <a:pt x="2705735" y="14986"/>
                    <a:pt x="3115123" y="7620"/>
                  </a:cubicBezTo>
                  <a:cubicBezTo>
                    <a:pt x="3521954" y="0"/>
                    <a:pt x="3847455" y="39624"/>
                    <a:pt x="4123299" y="32004"/>
                  </a:cubicBezTo>
                  <a:cubicBezTo>
                    <a:pt x="4386951" y="24765"/>
                    <a:pt x="4731756" y="42672"/>
                    <a:pt x="4994392" y="72771"/>
                  </a:cubicBezTo>
                  <a:cubicBezTo>
                    <a:pt x="5429494" y="122428"/>
                    <a:pt x="5676509" y="161163"/>
                    <a:pt x="5927588" y="540258"/>
                  </a:cubicBezTo>
                  <a:cubicBezTo>
                    <a:pt x="5991596" y="638302"/>
                    <a:pt x="6048873" y="740664"/>
                    <a:pt x="6094593" y="848614"/>
                  </a:cubicBezTo>
                  <a:cubicBezTo>
                    <a:pt x="6180826" y="1052957"/>
                    <a:pt x="6219053" y="1273937"/>
                    <a:pt x="6190351" y="3188276"/>
                  </a:cubicBezTo>
                  <a:close/>
                </a:path>
              </a:pathLst>
            </a:custGeom>
            <a:solidFill>
              <a:srgbClr val="4F1559"/>
            </a:solidFill>
          </p:spPr>
        </p:sp>
      </p:grpSp>
      <p:sp>
        <p:nvSpPr>
          <p:cNvPr name="Freeform 4" id="4"/>
          <p:cNvSpPr/>
          <p:nvPr/>
        </p:nvSpPr>
        <p:spPr>
          <a:xfrm flipH="true" flipV="false" rot="-1439048">
            <a:off x="14718550" y="3743773"/>
            <a:ext cx="3203736" cy="2479917"/>
          </a:xfrm>
          <a:custGeom>
            <a:avLst/>
            <a:gdLst/>
            <a:ahLst/>
            <a:cxnLst/>
            <a:rect r="r" b="b" t="t" l="l"/>
            <a:pathLst>
              <a:path h="2479917" w="3203736">
                <a:moveTo>
                  <a:pt x="3203736" y="0"/>
                </a:moveTo>
                <a:lnTo>
                  <a:pt x="0" y="0"/>
                </a:lnTo>
                <a:lnTo>
                  <a:pt x="0" y="2479916"/>
                </a:lnTo>
                <a:lnTo>
                  <a:pt x="3203736" y="2479916"/>
                </a:lnTo>
                <a:lnTo>
                  <a:pt x="3203736"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5" id="5"/>
          <p:cNvSpPr/>
          <p:nvPr/>
        </p:nvSpPr>
        <p:spPr>
          <a:xfrm flipH="true" flipV="true" rot="5091405">
            <a:off x="9722378" y="6374048"/>
            <a:ext cx="1651348" cy="1920172"/>
          </a:xfrm>
          <a:custGeom>
            <a:avLst/>
            <a:gdLst/>
            <a:ahLst/>
            <a:cxnLst/>
            <a:rect r="r" b="b" t="t" l="l"/>
            <a:pathLst>
              <a:path h="1920172" w="1651348">
                <a:moveTo>
                  <a:pt x="1651348" y="1920172"/>
                </a:moveTo>
                <a:lnTo>
                  <a:pt x="0" y="1920172"/>
                </a:lnTo>
                <a:lnTo>
                  <a:pt x="0" y="0"/>
                </a:lnTo>
                <a:lnTo>
                  <a:pt x="1651348" y="0"/>
                </a:lnTo>
                <a:lnTo>
                  <a:pt x="1651348" y="1920172"/>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true" flipV="false" rot="0">
            <a:off x="12600593" y="6216216"/>
            <a:ext cx="5223914" cy="4420737"/>
          </a:xfrm>
          <a:custGeom>
            <a:avLst/>
            <a:gdLst/>
            <a:ahLst/>
            <a:cxnLst/>
            <a:rect r="r" b="b" t="t" l="l"/>
            <a:pathLst>
              <a:path h="4420737" w="5223914">
                <a:moveTo>
                  <a:pt x="5223914" y="0"/>
                </a:moveTo>
                <a:lnTo>
                  <a:pt x="0" y="0"/>
                </a:lnTo>
                <a:lnTo>
                  <a:pt x="0" y="4420737"/>
                </a:lnTo>
                <a:lnTo>
                  <a:pt x="5223914" y="4420737"/>
                </a:lnTo>
                <a:lnTo>
                  <a:pt x="5223914"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sp>
        <p:nvSpPr>
          <p:cNvPr name="Freeform 7" id="7"/>
          <p:cNvSpPr/>
          <p:nvPr/>
        </p:nvSpPr>
        <p:spPr>
          <a:xfrm flipH="false" flipV="false" rot="0">
            <a:off x="9937389" y="1087916"/>
            <a:ext cx="7877593" cy="4861600"/>
          </a:xfrm>
          <a:custGeom>
            <a:avLst/>
            <a:gdLst/>
            <a:ahLst/>
            <a:cxnLst/>
            <a:rect r="r" b="b" t="t" l="l"/>
            <a:pathLst>
              <a:path h="4861600" w="7877593">
                <a:moveTo>
                  <a:pt x="0" y="0"/>
                </a:moveTo>
                <a:lnTo>
                  <a:pt x="7877593" y="0"/>
                </a:lnTo>
                <a:lnTo>
                  <a:pt x="7877593" y="4861600"/>
                </a:lnTo>
                <a:lnTo>
                  <a:pt x="0" y="4861600"/>
                </a:lnTo>
                <a:lnTo>
                  <a:pt x="0" y="0"/>
                </a:lnTo>
                <a:close/>
              </a:path>
            </a:pathLst>
          </a:custGeom>
          <a:blipFill>
            <a:blip r:embed="rId8"/>
            <a:stretch>
              <a:fillRect l="0" t="0" r="0" b="0"/>
            </a:stretch>
          </a:blipFill>
        </p:spPr>
      </p:sp>
      <p:sp>
        <p:nvSpPr>
          <p:cNvPr name="TextBox 8" id="8"/>
          <p:cNvSpPr txBox="true"/>
          <p:nvPr/>
        </p:nvSpPr>
        <p:spPr>
          <a:xfrm rot="0">
            <a:off x="1206273" y="4077637"/>
            <a:ext cx="7388984" cy="4677108"/>
          </a:xfrm>
          <a:prstGeom prst="rect">
            <a:avLst/>
          </a:prstGeom>
        </p:spPr>
        <p:txBody>
          <a:bodyPr anchor="t" rtlCol="false" tIns="0" lIns="0" bIns="0" rIns="0">
            <a:spAutoFit/>
          </a:bodyPr>
          <a:lstStyle/>
          <a:p>
            <a:pPr algn="ctr">
              <a:lnSpc>
                <a:spcPts val="3399"/>
              </a:lnSpc>
            </a:pPr>
            <a:r>
              <a:rPr lang="en-US" sz="2615">
                <a:solidFill>
                  <a:srgbClr val="F4EBFF"/>
                </a:solidFill>
                <a:latin typeface="TT Rounds Neue"/>
              </a:rPr>
              <a:t>This Wordcloud provides a quick and informative visual overview of the main keywords and topics frequently covered in a document collection. By focusing on the biggest words, such as Swallows, Python, and Indonesia, we can understand the priority and direction of the information contained in the documents. This analysis is particularly useful for identifying key themes and assisting in decision-making regarding the focus of further research or analysis.</a:t>
            </a:r>
          </a:p>
          <a:p>
            <a:pPr algn="ctr" marL="0" indent="0" lvl="0">
              <a:lnSpc>
                <a:spcPts val="3399"/>
              </a:lnSpc>
              <a:spcBef>
                <a:spcPct val="0"/>
              </a:spcBef>
            </a:pPr>
          </a:p>
        </p:txBody>
      </p:sp>
      <p:sp>
        <p:nvSpPr>
          <p:cNvPr name="TextBox 9" id="9"/>
          <p:cNvSpPr txBox="true"/>
          <p:nvPr/>
        </p:nvSpPr>
        <p:spPr>
          <a:xfrm rot="0">
            <a:off x="1038225" y="942975"/>
            <a:ext cx="14571848" cy="1381760"/>
          </a:xfrm>
          <a:prstGeom prst="rect">
            <a:avLst/>
          </a:prstGeom>
        </p:spPr>
        <p:txBody>
          <a:bodyPr anchor="t" rtlCol="false" tIns="0" lIns="0" bIns="0" rIns="0">
            <a:spAutoFit/>
          </a:bodyPr>
          <a:lstStyle/>
          <a:p>
            <a:pPr algn="l" marL="0" indent="0" lvl="0">
              <a:lnSpc>
                <a:spcPts val="9130"/>
              </a:lnSpc>
              <a:spcBef>
                <a:spcPct val="0"/>
              </a:spcBef>
            </a:pPr>
            <a:r>
              <a:rPr lang="en-US" sz="8300">
                <a:solidFill>
                  <a:srgbClr val="4F1559"/>
                </a:solidFill>
                <a:latin typeface="Jua"/>
              </a:rPr>
              <a:t>WordCloud</a:t>
            </a:r>
          </a:p>
        </p:txBody>
      </p:sp>
      <p:sp>
        <p:nvSpPr>
          <p:cNvPr name="TextBox 10" id="10"/>
          <p:cNvSpPr txBox="true"/>
          <p:nvPr/>
        </p:nvSpPr>
        <p:spPr>
          <a:xfrm rot="0">
            <a:off x="10691566" y="7770108"/>
            <a:ext cx="1773450" cy="734582"/>
          </a:xfrm>
          <a:prstGeom prst="rect">
            <a:avLst/>
          </a:prstGeom>
        </p:spPr>
        <p:txBody>
          <a:bodyPr anchor="t" rtlCol="false" tIns="0" lIns="0" bIns="0" rIns="0">
            <a:spAutoFit/>
          </a:bodyPr>
          <a:lstStyle/>
          <a:p>
            <a:pPr algn="r">
              <a:lnSpc>
                <a:spcPts val="2916"/>
              </a:lnSpc>
            </a:pPr>
            <a:r>
              <a:rPr lang="en-US" sz="2243">
                <a:solidFill>
                  <a:srgbClr val="FFFFFF"/>
                </a:solidFill>
                <a:latin typeface="TT Rounds Neue Bold"/>
              </a:rPr>
              <a:t>yahoo!!</a:t>
            </a:r>
          </a:p>
          <a:p>
            <a:pPr algn="r" marL="0" indent="0" lvl="0">
              <a:lnSpc>
                <a:spcPts val="2916"/>
              </a:lnSpc>
              <a:spcBef>
                <a:spcPct val="0"/>
              </a:spcBef>
            </a:pPr>
            <a:r>
              <a:rPr lang="en-US" sz="2243">
                <a:solidFill>
                  <a:srgbClr val="FFFFFF"/>
                </a:solidFill>
                <a:latin typeface="TT Rounds Neue Bold"/>
              </a:rPr>
              <a:t>news</a:t>
            </a:r>
          </a:p>
        </p:txBody>
      </p:sp>
    </p:spTree>
  </p:cSld>
  <p:clrMapOvr>
    <a:masterClrMapping/>
  </p:clrMapOvr>
  <p:transition spd="slow">
    <p:fade/>
  </p:transition>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AB7CBF"/>
        </a:solidFill>
      </p:bgPr>
    </p:bg>
    <p:spTree>
      <p:nvGrpSpPr>
        <p:cNvPr id="1" name=""/>
        <p:cNvGrpSpPr/>
        <p:nvPr/>
      </p:nvGrpSpPr>
      <p:grpSpPr>
        <a:xfrm>
          <a:off x="0" y="0"/>
          <a:ext cx="0" cy="0"/>
          <a:chOff x="0" y="0"/>
          <a:chExt cx="0" cy="0"/>
        </a:xfrm>
      </p:grpSpPr>
      <p:grpSp>
        <p:nvGrpSpPr>
          <p:cNvPr name="Group 2" id="2"/>
          <p:cNvGrpSpPr/>
          <p:nvPr/>
        </p:nvGrpSpPr>
        <p:grpSpPr>
          <a:xfrm rot="0">
            <a:off x="361220" y="1921418"/>
            <a:ext cx="8782780" cy="7986406"/>
            <a:chOff x="0" y="0"/>
            <a:chExt cx="10805667" cy="9825868"/>
          </a:xfrm>
        </p:grpSpPr>
        <p:sp>
          <p:nvSpPr>
            <p:cNvPr name="Freeform 3" id="3"/>
            <p:cNvSpPr/>
            <p:nvPr/>
          </p:nvSpPr>
          <p:spPr>
            <a:xfrm flipH="false" flipV="false" rot="0">
              <a:off x="-10795" y="-1905"/>
              <a:ext cx="10816335" cy="9827646"/>
            </a:xfrm>
            <a:custGeom>
              <a:avLst/>
              <a:gdLst/>
              <a:ahLst/>
              <a:cxnLst/>
              <a:rect r="r" b="b" t="t" l="l"/>
              <a:pathLst>
                <a:path h="9827646" w="10816335">
                  <a:moveTo>
                    <a:pt x="10800206" y="186309"/>
                  </a:moveTo>
                  <a:cubicBezTo>
                    <a:pt x="10799825" y="125349"/>
                    <a:pt x="10809223" y="8509"/>
                    <a:pt x="10809223" y="8509"/>
                  </a:cubicBezTo>
                  <a:lnTo>
                    <a:pt x="10664316" y="6223"/>
                  </a:lnTo>
                  <a:lnTo>
                    <a:pt x="10458830" y="16002"/>
                  </a:lnTo>
                  <a:cubicBezTo>
                    <a:pt x="10458830" y="16002"/>
                    <a:pt x="10125201" y="0"/>
                    <a:pt x="10093324" y="14986"/>
                  </a:cubicBezTo>
                  <a:cubicBezTo>
                    <a:pt x="10061320" y="29972"/>
                    <a:pt x="9995407" y="6223"/>
                    <a:pt x="9995407" y="6223"/>
                  </a:cubicBezTo>
                  <a:lnTo>
                    <a:pt x="931164" y="4318"/>
                  </a:lnTo>
                  <a:lnTo>
                    <a:pt x="640207" y="3556"/>
                  </a:lnTo>
                  <a:lnTo>
                    <a:pt x="413258" y="11430"/>
                  </a:lnTo>
                  <a:lnTo>
                    <a:pt x="149479" y="10668"/>
                  </a:lnTo>
                  <a:lnTo>
                    <a:pt x="49403" y="1905"/>
                  </a:lnTo>
                  <a:cubicBezTo>
                    <a:pt x="33528" y="1905"/>
                    <a:pt x="20701" y="14605"/>
                    <a:pt x="20701" y="30480"/>
                  </a:cubicBezTo>
                  <a:lnTo>
                    <a:pt x="36957" y="275590"/>
                  </a:lnTo>
                  <a:lnTo>
                    <a:pt x="19177" y="546989"/>
                  </a:lnTo>
                  <a:lnTo>
                    <a:pt x="17018" y="9181978"/>
                  </a:lnTo>
                  <a:lnTo>
                    <a:pt x="25019" y="9360794"/>
                  </a:lnTo>
                  <a:cubicBezTo>
                    <a:pt x="25019" y="9360794"/>
                    <a:pt x="0" y="9401942"/>
                    <a:pt x="16002" y="9561963"/>
                  </a:cubicBezTo>
                  <a:cubicBezTo>
                    <a:pt x="32004" y="9721982"/>
                    <a:pt x="49276" y="9817232"/>
                    <a:pt x="49276" y="9817232"/>
                  </a:cubicBezTo>
                  <a:lnTo>
                    <a:pt x="132842" y="9817486"/>
                  </a:lnTo>
                  <a:lnTo>
                    <a:pt x="305562" y="9800977"/>
                  </a:lnTo>
                  <a:lnTo>
                    <a:pt x="532511" y="9818503"/>
                  </a:lnTo>
                  <a:lnTo>
                    <a:pt x="771144" y="9827646"/>
                  </a:lnTo>
                  <a:lnTo>
                    <a:pt x="906526" y="9802501"/>
                  </a:lnTo>
                  <a:lnTo>
                    <a:pt x="1008761" y="9819772"/>
                  </a:lnTo>
                  <a:lnTo>
                    <a:pt x="10060177" y="9821678"/>
                  </a:lnTo>
                  <a:lnTo>
                    <a:pt x="10303128" y="9822313"/>
                  </a:lnTo>
                  <a:lnTo>
                    <a:pt x="10539983" y="9812660"/>
                  </a:lnTo>
                  <a:lnTo>
                    <a:pt x="10726292" y="9823455"/>
                  </a:lnTo>
                  <a:lnTo>
                    <a:pt x="10803762" y="9823709"/>
                  </a:lnTo>
                  <a:lnTo>
                    <a:pt x="10804143" y="9675754"/>
                  </a:lnTo>
                  <a:lnTo>
                    <a:pt x="10804397" y="9562090"/>
                  </a:lnTo>
                  <a:lnTo>
                    <a:pt x="10796523" y="9356603"/>
                  </a:lnTo>
                  <a:lnTo>
                    <a:pt x="10805413" y="9188455"/>
                  </a:lnTo>
                  <a:lnTo>
                    <a:pt x="10807191" y="671576"/>
                  </a:lnTo>
                  <a:lnTo>
                    <a:pt x="10816335" y="424561"/>
                  </a:lnTo>
                  <a:cubicBezTo>
                    <a:pt x="10816335" y="424561"/>
                    <a:pt x="10800333" y="247015"/>
                    <a:pt x="10799952" y="186055"/>
                  </a:cubicBezTo>
                  <a:close/>
                </a:path>
              </a:pathLst>
            </a:custGeom>
            <a:solidFill>
              <a:srgbClr val="722180"/>
            </a:solidFill>
          </p:spPr>
        </p:sp>
      </p:grpSp>
      <p:sp>
        <p:nvSpPr>
          <p:cNvPr name="Freeform 4" id="4"/>
          <p:cNvSpPr/>
          <p:nvPr/>
        </p:nvSpPr>
        <p:spPr>
          <a:xfrm flipH="true" flipV="true" rot="5612736">
            <a:off x="9790795" y="6128184"/>
            <a:ext cx="1981251" cy="2303780"/>
          </a:xfrm>
          <a:custGeom>
            <a:avLst/>
            <a:gdLst/>
            <a:ahLst/>
            <a:cxnLst/>
            <a:rect r="r" b="b" t="t" l="l"/>
            <a:pathLst>
              <a:path h="2303780" w="1981251">
                <a:moveTo>
                  <a:pt x="1981251" y="2303779"/>
                </a:moveTo>
                <a:lnTo>
                  <a:pt x="0" y="2303779"/>
                </a:lnTo>
                <a:lnTo>
                  <a:pt x="0" y="0"/>
                </a:lnTo>
                <a:lnTo>
                  <a:pt x="1981251" y="0"/>
                </a:lnTo>
                <a:lnTo>
                  <a:pt x="1981251" y="2303779"/>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9862939" y="1028700"/>
            <a:ext cx="7917001" cy="4885921"/>
          </a:xfrm>
          <a:custGeom>
            <a:avLst/>
            <a:gdLst/>
            <a:ahLst/>
            <a:cxnLst/>
            <a:rect r="r" b="b" t="t" l="l"/>
            <a:pathLst>
              <a:path h="4885921" w="7917001">
                <a:moveTo>
                  <a:pt x="0" y="0"/>
                </a:moveTo>
                <a:lnTo>
                  <a:pt x="7917001" y="0"/>
                </a:lnTo>
                <a:lnTo>
                  <a:pt x="7917001" y="4885921"/>
                </a:lnTo>
                <a:lnTo>
                  <a:pt x="0" y="4885921"/>
                </a:lnTo>
                <a:lnTo>
                  <a:pt x="0" y="0"/>
                </a:lnTo>
                <a:close/>
              </a:path>
            </a:pathLst>
          </a:custGeom>
          <a:blipFill>
            <a:blip r:embed="rId4"/>
            <a:stretch>
              <a:fillRect l="0" t="0" r="0" b="0"/>
            </a:stretch>
          </a:blipFill>
        </p:spPr>
      </p:sp>
      <p:grpSp>
        <p:nvGrpSpPr>
          <p:cNvPr name="Group 6" id="6"/>
          <p:cNvGrpSpPr/>
          <p:nvPr/>
        </p:nvGrpSpPr>
        <p:grpSpPr>
          <a:xfrm rot="1072783">
            <a:off x="15376987" y="4339298"/>
            <a:ext cx="2533377" cy="2858535"/>
            <a:chOff x="0" y="0"/>
            <a:chExt cx="3377836" cy="3811380"/>
          </a:xfrm>
        </p:grpSpPr>
        <p:sp>
          <p:nvSpPr>
            <p:cNvPr name="Freeform 7" id="7"/>
            <p:cNvSpPr/>
            <p:nvPr/>
          </p:nvSpPr>
          <p:spPr>
            <a:xfrm flipH="false" flipV="false" rot="0">
              <a:off x="0" y="0"/>
              <a:ext cx="3377836" cy="3811380"/>
            </a:xfrm>
            <a:custGeom>
              <a:avLst/>
              <a:gdLst/>
              <a:ahLst/>
              <a:cxnLst/>
              <a:rect r="r" b="b" t="t" l="l"/>
              <a:pathLst>
                <a:path h="3811380" w="3377836">
                  <a:moveTo>
                    <a:pt x="0" y="0"/>
                  </a:moveTo>
                  <a:lnTo>
                    <a:pt x="3377836" y="0"/>
                  </a:lnTo>
                  <a:lnTo>
                    <a:pt x="3377836" y="3811380"/>
                  </a:lnTo>
                  <a:lnTo>
                    <a:pt x="0" y="381138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8" id="8"/>
            <p:cNvSpPr txBox="true"/>
            <p:nvPr/>
          </p:nvSpPr>
          <p:spPr>
            <a:xfrm rot="0">
              <a:off x="308616" y="644564"/>
              <a:ext cx="2760604" cy="1743017"/>
            </a:xfrm>
            <a:prstGeom prst="rect">
              <a:avLst/>
            </a:prstGeom>
          </p:spPr>
          <p:txBody>
            <a:bodyPr anchor="t" rtlCol="false" tIns="0" lIns="0" bIns="0" rIns="0">
              <a:spAutoFit/>
            </a:bodyPr>
            <a:lstStyle/>
            <a:p>
              <a:pPr algn="ctr" marL="0" indent="0" lvl="0">
                <a:lnSpc>
                  <a:spcPts val="4747"/>
                </a:lnSpc>
                <a:spcBef>
                  <a:spcPct val="0"/>
                </a:spcBef>
              </a:pPr>
              <a:r>
                <a:rPr lang="en-US" sz="4315" strike="noStrike" u="none">
                  <a:solidFill>
                    <a:srgbClr val="FFFFFF"/>
                  </a:solidFill>
                  <a:latin typeface="Jua"/>
                </a:rPr>
                <a:t>LET’S RECAP!</a:t>
              </a:r>
            </a:p>
          </p:txBody>
        </p:sp>
      </p:grpSp>
      <p:sp>
        <p:nvSpPr>
          <p:cNvPr name="TextBox 9" id="9"/>
          <p:cNvSpPr txBox="true"/>
          <p:nvPr/>
        </p:nvSpPr>
        <p:spPr>
          <a:xfrm rot="0">
            <a:off x="680471" y="1749968"/>
            <a:ext cx="8144278" cy="8199120"/>
          </a:xfrm>
          <a:prstGeom prst="rect">
            <a:avLst/>
          </a:prstGeom>
        </p:spPr>
        <p:txBody>
          <a:bodyPr anchor="t" rtlCol="false" tIns="0" lIns="0" bIns="0" rIns="0">
            <a:spAutoFit/>
          </a:bodyPr>
          <a:lstStyle/>
          <a:p>
            <a:pPr algn="just">
              <a:lnSpc>
                <a:spcPts val="3120"/>
              </a:lnSpc>
            </a:pPr>
            <a:r>
              <a:rPr lang="en-US" sz="2400">
                <a:solidFill>
                  <a:srgbClr val="F4EBFF"/>
                </a:solidFill>
                <a:latin typeface="TT Rounds Neue"/>
              </a:rPr>
              <a:t>        </a:t>
            </a:r>
          </a:p>
          <a:p>
            <a:pPr algn="just">
              <a:lnSpc>
                <a:spcPts val="3120"/>
              </a:lnSpc>
            </a:pPr>
            <a:r>
              <a:rPr lang="en-US" sz="2400">
                <a:solidFill>
                  <a:srgbClr val="F4EBFF"/>
                </a:solidFill>
                <a:latin typeface="TT Rounds Neue"/>
              </a:rPr>
              <a:t>     Analysis using the Latent Dirichlet Allocation (LDA) model on scraped data from </a:t>
            </a:r>
            <a:r>
              <a:rPr lang="en-US" sz="2400" u="sng">
                <a:solidFill>
                  <a:srgbClr val="F4EBFF"/>
                </a:solidFill>
                <a:latin typeface="TT Rounds Neue"/>
                <a:hlinkClick r:id="rId7" tooltip="https://news.yahoo.com"/>
              </a:rPr>
              <a:t>Yahoo.com news</a:t>
            </a:r>
            <a:r>
              <a:rPr lang="en-US" sz="2400">
                <a:solidFill>
                  <a:srgbClr val="F4EBFF"/>
                </a:solidFill>
                <a:latin typeface="TT Rounds Neue"/>
              </a:rPr>
              <a:t> reveals five main topics of interest and variety. The first topic, Technology, highlights the latest news from major technology companies like Apple, focusing on new products and related events. The second topic, Environment, covers issues of the natural environment and marine life, with news about coastal areas and discoveries at sea. The third topic, Economy, discusses global economic conditions, major business transactions, and developments in the energy industry, including oil and gas. </a:t>
            </a:r>
          </a:p>
          <a:p>
            <a:pPr algn="just">
              <a:lnSpc>
                <a:spcPts val="3120"/>
              </a:lnSpc>
            </a:pPr>
            <a:r>
              <a:rPr lang="en-US" sz="2400">
                <a:solidFill>
                  <a:srgbClr val="F4EBFF"/>
                </a:solidFill>
                <a:latin typeface="TT Rounds Neue"/>
              </a:rPr>
              <a:t>       The fourth topic, Education, combines personal financial planning with the education sector, highlighting the importance of retirement savings and investments. Finally, the fifth topic, Health, focuses on health and safety, covering news about accidents, emergencies, and medical issues. The analysis provides a comprehensive overview of the key issues raised in the news, helping readers understand the key trends and topics being discussed.</a:t>
            </a:r>
          </a:p>
          <a:p>
            <a:pPr algn="just" marL="0" indent="0" lvl="0">
              <a:lnSpc>
                <a:spcPts val="3120"/>
              </a:lnSpc>
              <a:spcBef>
                <a:spcPct val="0"/>
              </a:spcBef>
            </a:pPr>
          </a:p>
        </p:txBody>
      </p:sp>
      <p:sp>
        <p:nvSpPr>
          <p:cNvPr name="TextBox 10" id="10"/>
          <p:cNvSpPr txBox="true"/>
          <p:nvPr/>
        </p:nvSpPr>
        <p:spPr>
          <a:xfrm rot="0">
            <a:off x="541802" y="679450"/>
            <a:ext cx="14571848" cy="917575"/>
          </a:xfrm>
          <a:prstGeom prst="rect">
            <a:avLst/>
          </a:prstGeom>
        </p:spPr>
        <p:txBody>
          <a:bodyPr anchor="t" rtlCol="false" tIns="0" lIns="0" bIns="0" rIns="0">
            <a:spAutoFit/>
          </a:bodyPr>
          <a:lstStyle/>
          <a:p>
            <a:pPr algn="l" marL="0" indent="0" lvl="0">
              <a:lnSpc>
                <a:spcPts val="6049"/>
              </a:lnSpc>
              <a:spcBef>
                <a:spcPct val="0"/>
              </a:spcBef>
            </a:pPr>
            <a:r>
              <a:rPr lang="en-US" sz="5499">
                <a:solidFill>
                  <a:srgbClr val="4F1559"/>
                </a:solidFill>
                <a:latin typeface="Jua"/>
              </a:rPr>
              <a:t>Latent Dirichlet Allocation</a:t>
            </a:r>
          </a:p>
        </p:txBody>
      </p:sp>
      <p:sp>
        <p:nvSpPr>
          <p:cNvPr name="Freeform 11" id="11"/>
          <p:cNvSpPr/>
          <p:nvPr/>
        </p:nvSpPr>
        <p:spPr>
          <a:xfrm flipH="false" flipV="false" rot="0">
            <a:off x="12394881" y="6220108"/>
            <a:ext cx="4692170" cy="4385047"/>
          </a:xfrm>
          <a:custGeom>
            <a:avLst/>
            <a:gdLst/>
            <a:ahLst/>
            <a:cxnLst/>
            <a:rect r="r" b="b" t="t" l="l"/>
            <a:pathLst>
              <a:path h="4385047" w="4692170">
                <a:moveTo>
                  <a:pt x="0" y="0"/>
                </a:moveTo>
                <a:lnTo>
                  <a:pt x="4692170" y="0"/>
                </a:lnTo>
                <a:lnTo>
                  <a:pt x="4692170" y="4385047"/>
                </a:lnTo>
                <a:lnTo>
                  <a:pt x="0" y="4385047"/>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Tree>
  </p:cSld>
  <p:clrMapOvr>
    <a:masterClrMapping/>
  </p:clrMapOvr>
  <p:transition spd="fast">
    <p:fade/>
  </p:transition>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AB7CBF"/>
        </a:solidFill>
      </p:bgPr>
    </p:bg>
    <p:spTree>
      <p:nvGrpSpPr>
        <p:cNvPr id="1" name=""/>
        <p:cNvGrpSpPr/>
        <p:nvPr/>
      </p:nvGrpSpPr>
      <p:grpSpPr>
        <a:xfrm>
          <a:off x="0" y="0"/>
          <a:ext cx="0" cy="0"/>
          <a:chOff x="0" y="0"/>
          <a:chExt cx="0" cy="0"/>
        </a:xfrm>
      </p:grpSpPr>
      <p:grpSp>
        <p:nvGrpSpPr>
          <p:cNvPr name="Group 2" id="2"/>
          <p:cNvGrpSpPr/>
          <p:nvPr/>
        </p:nvGrpSpPr>
        <p:grpSpPr>
          <a:xfrm rot="0">
            <a:off x="9144000" y="3266481"/>
            <a:ext cx="9487461" cy="7863679"/>
            <a:chOff x="0" y="0"/>
            <a:chExt cx="5744163" cy="4761047"/>
          </a:xfrm>
        </p:grpSpPr>
        <p:sp>
          <p:nvSpPr>
            <p:cNvPr name="Freeform 3" id="3"/>
            <p:cNvSpPr/>
            <p:nvPr/>
          </p:nvSpPr>
          <p:spPr>
            <a:xfrm flipH="false" flipV="false" rot="0">
              <a:off x="-10795" y="-1905"/>
              <a:ext cx="5754831" cy="4762825"/>
            </a:xfrm>
            <a:custGeom>
              <a:avLst/>
              <a:gdLst/>
              <a:ahLst/>
              <a:cxnLst/>
              <a:rect r="r" b="b" t="t" l="l"/>
              <a:pathLst>
                <a:path h="4762825" w="5754831">
                  <a:moveTo>
                    <a:pt x="5738702" y="186309"/>
                  </a:moveTo>
                  <a:cubicBezTo>
                    <a:pt x="5738321" y="125349"/>
                    <a:pt x="5747719" y="8509"/>
                    <a:pt x="5747719" y="8509"/>
                  </a:cubicBezTo>
                  <a:lnTo>
                    <a:pt x="5602812" y="6223"/>
                  </a:lnTo>
                  <a:lnTo>
                    <a:pt x="5397326" y="16002"/>
                  </a:lnTo>
                  <a:cubicBezTo>
                    <a:pt x="5397326" y="16002"/>
                    <a:pt x="5063697" y="0"/>
                    <a:pt x="5031820" y="14986"/>
                  </a:cubicBezTo>
                  <a:cubicBezTo>
                    <a:pt x="4999816" y="29972"/>
                    <a:pt x="4933903" y="6223"/>
                    <a:pt x="4933903" y="6223"/>
                  </a:cubicBezTo>
                  <a:lnTo>
                    <a:pt x="931164" y="4318"/>
                  </a:lnTo>
                  <a:lnTo>
                    <a:pt x="640207" y="3556"/>
                  </a:lnTo>
                  <a:lnTo>
                    <a:pt x="413258" y="11430"/>
                  </a:lnTo>
                  <a:lnTo>
                    <a:pt x="149479" y="10668"/>
                  </a:lnTo>
                  <a:lnTo>
                    <a:pt x="49403" y="1905"/>
                  </a:lnTo>
                  <a:cubicBezTo>
                    <a:pt x="33528" y="1905"/>
                    <a:pt x="20701" y="14605"/>
                    <a:pt x="20701" y="30480"/>
                  </a:cubicBezTo>
                  <a:lnTo>
                    <a:pt x="36957" y="275590"/>
                  </a:lnTo>
                  <a:lnTo>
                    <a:pt x="19177" y="546989"/>
                  </a:lnTo>
                  <a:lnTo>
                    <a:pt x="17018" y="4117157"/>
                  </a:lnTo>
                  <a:lnTo>
                    <a:pt x="25019" y="4295974"/>
                  </a:lnTo>
                  <a:cubicBezTo>
                    <a:pt x="25019" y="4295974"/>
                    <a:pt x="0" y="4337121"/>
                    <a:pt x="16002" y="4497141"/>
                  </a:cubicBezTo>
                  <a:cubicBezTo>
                    <a:pt x="32004" y="4657162"/>
                    <a:pt x="49276" y="4752412"/>
                    <a:pt x="49276" y="4752412"/>
                  </a:cubicBezTo>
                  <a:lnTo>
                    <a:pt x="132842" y="4752665"/>
                  </a:lnTo>
                  <a:lnTo>
                    <a:pt x="305562" y="4736156"/>
                  </a:lnTo>
                  <a:lnTo>
                    <a:pt x="532511" y="4753682"/>
                  </a:lnTo>
                  <a:lnTo>
                    <a:pt x="771144" y="4762825"/>
                  </a:lnTo>
                  <a:lnTo>
                    <a:pt x="906526" y="4737679"/>
                  </a:lnTo>
                  <a:lnTo>
                    <a:pt x="1008761" y="4754951"/>
                  </a:lnTo>
                  <a:lnTo>
                    <a:pt x="4998673" y="4756857"/>
                  </a:lnTo>
                  <a:lnTo>
                    <a:pt x="5241624" y="4757491"/>
                  </a:lnTo>
                  <a:lnTo>
                    <a:pt x="5478479" y="4747839"/>
                  </a:lnTo>
                  <a:lnTo>
                    <a:pt x="5664788" y="4758634"/>
                  </a:lnTo>
                  <a:lnTo>
                    <a:pt x="5742258" y="4758888"/>
                  </a:lnTo>
                  <a:lnTo>
                    <a:pt x="5742639" y="4610933"/>
                  </a:lnTo>
                  <a:lnTo>
                    <a:pt x="5742893" y="4497269"/>
                  </a:lnTo>
                  <a:lnTo>
                    <a:pt x="5735019" y="4291782"/>
                  </a:lnTo>
                  <a:lnTo>
                    <a:pt x="5743909" y="4123634"/>
                  </a:lnTo>
                  <a:lnTo>
                    <a:pt x="5745687" y="671576"/>
                  </a:lnTo>
                  <a:lnTo>
                    <a:pt x="5754831" y="424561"/>
                  </a:lnTo>
                  <a:cubicBezTo>
                    <a:pt x="5754831" y="424561"/>
                    <a:pt x="5738829" y="247015"/>
                    <a:pt x="5738448" y="186055"/>
                  </a:cubicBezTo>
                  <a:close/>
                </a:path>
              </a:pathLst>
            </a:custGeom>
            <a:solidFill>
              <a:srgbClr val="4F1559"/>
            </a:solidFill>
          </p:spPr>
        </p:sp>
      </p:grpSp>
      <p:grpSp>
        <p:nvGrpSpPr>
          <p:cNvPr name="Group 4" id="4"/>
          <p:cNvGrpSpPr/>
          <p:nvPr/>
        </p:nvGrpSpPr>
        <p:grpSpPr>
          <a:xfrm rot="0">
            <a:off x="9402540" y="3626151"/>
            <a:ext cx="9670402" cy="8170743"/>
            <a:chOff x="0" y="0"/>
            <a:chExt cx="5744163" cy="4853375"/>
          </a:xfrm>
        </p:grpSpPr>
        <p:sp>
          <p:nvSpPr>
            <p:cNvPr name="Freeform 5" id="5"/>
            <p:cNvSpPr/>
            <p:nvPr/>
          </p:nvSpPr>
          <p:spPr>
            <a:xfrm flipH="false" flipV="false" rot="0">
              <a:off x="-10795" y="-1905"/>
              <a:ext cx="5754831" cy="4855153"/>
            </a:xfrm>
            <a:custGeom>
              <a:avLst/>
              <a:gdLst/>
              <a:ahLst/>
              <a:cxnLst/>
              <a:rect r="r" b="b" t="t" l="l"/>
              <a:pathLst>
                <a:path h="4855153" w="5754831">
                  <a:moveTo>
                    <a:pt x="5738702" y="186309"/>
                  </a:moveTo>
                  <a:cubicBezTo>
                    <a:pt x="5738321" y="125349"/>
                    <a:pt x="5747719" y="8509"/>
                    <a:pt x="5747719" y="8509"/>
                  </a:cubicBezTo>
                  <a:lnTo>
                    <a:pt x="5602812" y="6223"/>
                  </a:lnTo>
                  <a:lnTo>
                    <a:pt x="5397326" y="16002"/>
                  </a:lnTo>
                  <a:cubicBezTo>
                    <a:pt x="5397326" y="16002"/>
                    <a:pt x="5063697" y="0"/>
                    <a:pt x="5031820" y="14986"/>
                  </a:cubicBezTo>
                  <a:cubicBezTo>
                    <a:pt x="4999816" y="29972"/>
                    <a:pt x="4933903" y="6223"/>
                    <a:pt x="4933903" y="6223"/>
                  </a:cubicBezTo>
                  <a:lnTo>
                    <a:pt x="931164" y="4318"/>
                  </a:lnTo>
                  <a:lnTo>
                    <a:pt x="640207" y="3556"/>
                  </a:lnTo>
                  <a:lnTo>
                    <a:pt x="413258" y="11430"/>
                  </a:lnTo>
                  <a:lnTo>
                    <a:pt x="149479" y="10668"/>
                  </a:lnTo>
                  <a:lnTo>
                    <a:pt x="49403" y="1905"/>
                  </a:lnTo>
                  <a:cubicBezTo>
                    <a:pt x="33528" y="1905"/>
                    <a:pt x="20701" y="14605"/>
                    <a:pt x="20701" y="30480"/>
                  </a:cubicBezTo>
                  <a:lnTo>
                    <a:pt x="36957" y="275590"/>
                  </a:lnTo>
                  <a:lnTo>
                    <a:pt x="19177" y="546989"/>
                  </a:lnTo>
                  <a:lnTo>
                    <a:pt x="17018" y="4209485"/>
                  </a:lnTo>
                  <a:lnTo>
                    <a:pt x="25019" y="4388300"/>
                  </a:lnTo>
                  <a:cubicBezTo>
                    <a:pt x="25019" y="4388300"/>
                    <a:pt x="0" y="4429449"/>
                    <a:pt x="16002" y="4589468"/>
                  </a:cubicBezTo>
                  <a:cubicBezTo>
                    <a:pt x="32004" y="4749488"/>
                    <a:pt x="49276" y="4844738"/>
                    <a:pt x="49276" y="4844738"/>
                  </a:cubicBezTo>
                  <a:lnTo>
                    <a:pt x="132842" y="4844993"/>
                  </a:lnTo>
                  <a:lnTo>
                    <a:pt x="305562" y="4828482"/>
                  </a:lnTo>
                  <a:lnTo>
                    <a:pt x="532511" y="4846009"/>
                  </a:lnTo>
                  <a:lnTo>
                    <a:pt x="771144" y="4855153"/>
                  </a:lnTo>
                  <a:lnTo>
                    <a:pt x="906526" y="4830006"/>
                  </a:lnTo>
                  <a:lnTo>
                    <a:pt x="1008761" y="4847279"/>
                  </a:lnTo>
                  <a:lnTo>
                    <a:pt x="4998673" y="4849184"/>
                  </a:lnTo>
                  <a:lnTo>
                    <a:pt x="5241624" y="4849818"/>
                  </a:lnTo>
                  <a:lnTo>
                    <a:pt x="5478479" y="4840167"/>
                  </a:lnTo>
                  <a:lnTo>
                    <a:pt x="5664788" y="4850962"/>
                  </a:lnTo>
                  <a:lnTo>
                    <a:pt x="5742258" y="4851216"/>
                  </a:lnTo>
                  <a:lnTo>
                    <a:pt x="5742639" y="4703261"/>
                  </a:lnTo>
                  <a:lnTo>
                    <a:pt x="5742893" y="4589596"/>
                  </a:lnTo>
                  <a:lnTo>
                    <a:pt x="5735019" y="4384110"/>
                  </a:lnTo>
                  <a:lnTo>
                    <a:pt x="5743909" y="4215962"/>
                  </a:lnTo>
                  <a:lnTo>
                    <a:pt x="5745687" y="671576"/>
                  </a:lnTo>
                  <a:lnTo>
                    <a:pt x="5754831" y="424561"/>
                  </a:lnTo>
                  <a:cubicBezTo>
                    <a:pt x="5754831" y="424561"/>
                    <a:pt x="5738829" y="247015"/>
                    <a:pt x="5738448" y="186055"/>
                  </a:cubicBezTo>
                  <a:close/>
                </a:path>
              </a:pathLst>
            </a:custGeom>
            <a:solidFill>
              <a:srgbClr val="FAF6FF"/>
            </a:solidFill>
          </p:spPr>
        </p:sp>
      </p:grpSp>
      <p:grpSp>
        <p:nvGrpSpPr>
          <p:cNvPr name="Group 6" id="6"/>
          <p:cNvGrpSpPr/>
          <p:nvPr/>
        </p:nvGrpSpPr>
        <p:grpSpPr>
          <a:xfrm rot="0">
            <a:off x="-3664365" y="8723074"/>
            <a:ext cx="7768949" cy="1997510"/>
            <a:chOff x="0" y="0"/>
            <a:chExt cx="2519110" cy="647700"/>
          </a:xfrm>
        </p:grpSpPr>
        <p:sp>
          <p:nvSpPr>
            <p:cNvPr name="Freeform 7" id="7"/>
            <p:cNvSpPr/>
            <p:nvPr/>
          </p:nvSpPr>
          <p:spPr>
            <a:xfrm flipH="false" flipV="false" rot="0">
              <a:off x="0" y="0"/>
              <a:ext cx="2519122" cy="647700"/>
            </a:xfrm>
            <a:custGeom>
              <a:avLst/>
              <a:gdLst/>
              <a:ahLst/>
              <a:cxnLst/>
              <a:rect r="r" b="b" t="t" l="l"/>
              <a:pathLst>
                <a:path h="647700" w="2519122">
                  <a:moveTo>
                    <a:pt x="2207613" y="0"/>
                  </a:moveTo>
                  <a:lnTo>
                    <a:pt x="282407" y="0"/>
                  </a:lnTo>
                  <a:cubicBezTo>
                    <a:pt x="126426" y="0"/>
                    <a:pt x="0" y="123512"/>
                    <a:pt x="0" y="241300"/>
                  </a:cubicBezTo>
                  <a:cubicBezTo>
                    <a:pt x="0" y="322669"/>
                    <a:pt x="66279" y="417810"/>
                    <a:pt x="162037" y="461951"/>
                  </a:cubicBezTo>
                  <a:lnTo>
                    <a:pt x="162037" y="647700"/>
                  </a:lnTo>
                  <a:lnTo>
                    <a:pt x="353844" y="488232"/>
                  </a:lnTo>
                  <a:lnTo>
                    <a:pt x="2207613" y="488232"/>
                  </a:lnTo>
                  <a:cubicBezTo>
                    <a:pt x="2392673" y="488232"/>
                    <a:pt x="2519110" y="364720"/>
                    <a:pt x="2519110" y="241300"/>
                  </a:cubicBezTo>
                  <a:cubicBezTo>
                    <a:pt x="2519122" y="123512"/>
                    <a:pt x="2392673" y="0"/>
                    <a:pt x="2207613" y="0"/>
                  </a:cubicBezTo>
                  <a:close/>
                </a:path>
              </a:pathLst>
            </a:custGeom>
            <a:solidFill>
              <a:srgbClr val="000000">
                <a:alpha val="0"/>
              </a:srgbClr>
            </a:solidFill>
          </p:spPr>
        </p:sp>
        <p:sp>
          <p:nvSpPr>
            <p:cNvPr name="TextBox 8" id="8"/>
            <p:cNvSpPr txBox="true"/>
            <p:nvPr/>
          </p:nvSpPr>
          <p:spPr>
            <a:xfrm>
              <a:off x="0" y="76200"/>
              <a:ext cx="2519110" cy="381000"/>
            </a:xfrm>
            <a:prstGeom prst="rect">
              <a:avLst/>
            </a:prstGeom>
          </p:spPr>
          <p:txBody>
            <a:bodyPr anchor="ctr" rtlCol="false" tIns="50800" lIns="50800" bIns="50800" rIns="50800"/>
            <a:lstStyle/>
            <a:p>
              <a:pPr algn="ctr">
                <a:lnSpc>
                  <a:spcPts val="2694"/>
                </a:lnSpc>
              </a:pPr>
            </a:p>
          </p:txBody>
        </p:sp>
      </p:grpSp>
      <p:sp>
        <p:nvSpPr>
          <p:cNvPr name="Freeform 9" id="9"/>
          <p:cNvSpPr/>
          <p:nvPr/>
        </p:nvSpPr>
        <p:spPr>
          <a:xfrm flipH="false" flipV="false" rot="0">
            <a:off x="860410" y="2228586"/>
            <a:ext cx="7377479" cy="4552958"/>
          </a:xfrm>
          <a:custGeom>
            <a:avLst/>
            <a:gdLst/>
            <a:ahLst/>
            <a:cxnLst/>
            <a:rect r="r" b="b" t="t" l="l"/>
            <a:pathLst>
              <a:path h="4552958" w="7377479">
                <a:moveTo>
                  <a:pt x="0" y="0"/>
                </a:moveTo>
                <a:lnTo>
                  <a:pt x="7377479" y="0"/>
                </a:lnTo>
                <a:lnTo>
                  <a:pt x="7377479" y="4552958"/>
                </a:lnTo>
                <a:lnTo>
                  <a:pt x="0" y="4552958"/>
                </a:lnTo>
                <a:lnTo>
                  <a:pt x="0" y="0"/>
                </a:lnTo>
                <a:close/>
              </a:path>
            </a:pathLst>
          </a:custGeom>
          <a:blipFill>
            <a:blip r:embed="rId2"/>
            <a:stretch>
              <a:fillRect l="0" t="0" r="0" b="0"/>
            </a:stretch>
          </a:blipFill>
        </p:spPr>
      </p:sp>
      <p:sp>
        <p:nvSpPr>
          <p:cNvPr name="TextBox 10" id="10"/>
          <p:cNvSpPr txBox="true"/>
          <p:nvPr/>
        </p:nvSpPr>
        <p:spPr>
          <a:xfrm rot="0">
            <a:off x="5556234" y="840476"/>
            <a:ext cx="12264966" cy="1610360"/>
          </a:xfrm>
          <a:prstGeom prst="rect">
            <a:avLst/>
          </a:prstGeom>
        </p:spPr>
        <p:txBody>
          <a:bodyPr anchor="t" rtlCol="false" tIns="0" lIns="0" bIns="0" rIns="0">
            <a:spAutoFit/>
          </a:bodyPr>
          <a:lstStyle/>
          <a:p>
            <a:pPr algn="r">
              <a:lnSpc>
                <a:spcPts val="5830"/>
              </a:lnSpc>
            </a:pPr>
            <a:r>
              <a:rPr lang="en-US" sz="5300">
                <a:solidFill>
                  <a:srgbClr val="4F1559"/>
                </a:solidFill>
                <a:latin typeface="Jua"/>
              </a:rPr>
              <a:t>Sentiment Analysis </a:t>
            </a:r>
          </a:p>
          <a:p>
            <a:pPr algn="r" marL="0" indent="0" lvl="0">
              <a:lnSpc>
                <a:spcPts val="5830"/>
              </a:lnSpc>
              <a:spcBef>
                <a:spcPct val="0"/>
              </a:spcBef>
            </a:pPr>
            <a:r>
              <a:rPr lang="en-US" sz="5300">
                <a:solidFill>
                  <a:srgbClr val="4F1559"/>
                </a:solidFill>
                <a:latin typeface="Jua"/>
              </a:rPr>
              <a:t>of Yahoo!news Headlines</a:t>
            </a:r>
          </a:p>
        </p:txBody>
      </p:sp>
      <p:sp>
        <p:nvSpPr>
          <p:cNvPr name="Freeform 11" id="11"/>
          <p:cNvSpPr/>
          <p:nvPr/>
        </p:nvSpPr>
        <p:spPr>
          <a:xfrm flipH="true" flipV="false" rot="4712748">
            <a:off x="7311145" y="7057455"/>
            <a:ext cx="1567738" cy="1822951"/>
          </a:xfrm>
          <a:custGeom>
            <a:avLst/>
            <a:gdLst/>
            <a:ahLst/>
            <a:cxnLst/>
            <a:rect r="r" b="b" t="t" l="l"/>
            <a:pathLst>
              <a:path h="1822951" w="1567738">
                <a:moveTo>
                  <a:pt x="1567738" y="0"/>
                </a:moveTo>
                <a:lnTo>
                  <a:pt x="0" y="0"/>
                </a:lnTo>
                <a:lnTo>
                  <a:pt x="0" y="1822951"/>
                </a:lnTo>
                <a:lnTo>
                  <a:pt x="1567738" y="1822951"/>
                </a:lnTo>
                <a:lnTo>
                  <a:pt x="1567738"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2" id="12"/>
          <p:cNvSpPr/>
          <p:nvPr/>
        </p:nvSpPr>
        <p:spPr>
          <a:xfrm flipH="false" flipV="false" rot="0">
            <a:off x="492077" y="6263898"/>
            <a:ext cx="6553950" cy="4456686"/>
          </a:xfrm>
          <a:custGeom>
            <a:avLst/>
            <a:gdLst/>
            <a:ahLst/>
            <a:cxnLst/>
            <a:rect r="r" b="b" t="t" l="l"/>
            <a:pathLst>
              <a:path h="4456686" w="6553950">
                <a:moveTo>
                  <a:pt x="0" y="0"/>
                </a:moveTo>
                <a:lnTo>
                  <a:pt x="6553950" y="0"/>
                </a:lnTo>
                <a:lnTo>
                  <a:pt x="6553950" y="4456686"/>
                </a:lnTo>
                <a:lnTo>
                  <a:pt x="0" y="445668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13" id="13"/>
          <p:cNvSpPr txBox="true"/>
          <p:nvPr/>
        </p:nvSpPr>
        <p:spPr>
          <a:xfrm rot="0">
            <a:off x="9764146" y="4400290"/>
            <a:ext cx="8057054" cy="5567485"/>
          </a:xfrm>
          <a:prstGeom prst="rect">
            <a:avLst/>
          </a:prstGeom>
        </p:spPr>
        <p:txBody>
          <a:bodyPr anchor="t" rtlCol="false" tIns="0" lIns="0" bIns="0" rIns="0">
            <a:spAutoFit/>
          </a:bodyPr>
          <a:lstStyle/>
          <a:p>
            <a:pPr algn="just">
              <a:lnSpc>
                <a:spcPts val="3399"/>
              </a:lnSpc>
            </a:pPr>
            <a:r>
              <a:rPr lang="en-US" sz="2615">
                <a:solidFill>
                  <a:srgbClr val="4F1559"/>
                </a:solidFill>
                <a:latin typeface="Glacial Indifference"/>
              </a:rPr>
              <a:t>Sentiment analysis of Yahoo's headlines revealed that most news stories had neutral sentiment, followed by negative sentiment, and only a small percentage had positive sentiment. This suggests that the news presented tends to be more informative and objective, with a significant focus on issues with a negative impact, such as criminal events and social problems. Conversely, the rarity of positive news indicates that good news or news that inspires optimism is under-reported. This pattern illustrates how the media shapes public perceptions, emphasizing neutral information and negative news more than positive news.</a:t>
            </a:r>
          </a:p>
          <a:p>
            <a:pPr algn="just" marL="0" indent="0" lvl="0">
              <a:lnSpc>
                <a:spcPts val="3399"/>
              </a:lnSpc>
              <a:spcBef>
                <a:spcPct val="0"/>
              </a:spcBef>
            </a:pPr>
          </a:p>
        </p:txBody>
      </p:sp>
      <p:grpSp>
        <p:nvGrpSpPr>
          <p:cNvPr name="Group 14" id="14"/>
          <p:cNvGrpSpPr/>
          <p:nvPr/>
        </p:nvGrpSpPr>
        <p:grpSpPr>
          <a:xfrm rot="0">
            <a:off x="-4496440" y="-6582924"/>
            <a:ext cx="8324280" cy="8324280"/>
            <a:chOff x="0" y="0"/>
            <a:chExt cx="812800" cy="812800"/>
          </a:xfrm>
        </p:grpSpPr>
        <p:sp>
          <p:nvSpPr>
            <p:cNvPr name="Freeform 15" id="1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F1559"/>
            </a:solidFill>
            <a:ln cap="sq">
              <a:noFill/>
              <a:prstDash val="solid"/>
              <a:miter/>
            </a:ln>
          </p:spPr>
        </p:sp>
        <p:sp>
          <p:nvSpPr>
            <p:cNvPr name="TextBox 16" id="16"/>
            <p:cNvSpPr txBox="true"/>
            <p:nvPr/>
          </p:nvSpPr>
          <p:spPr>
            <a:xfrm>
              <a:off x="76200" y="57150"/>
              <a:ext cx="660400" cy="679450"/>
            </a:xfrm>
            <a:prstGeom prst="rect">
              <a:avLst/>
            </a:prstGeom>
          </p:spPr>
          <p:txBody>
            <a:bodyPr anchor="ctr" rtlCol="false" tIns="50800" lIns="50800" bIns="50800" rIns="50800"/>
            <a:lstStyle/>
            <a:p>
              <a:pPr algn="ctr" marL="0" indent="0" lvl="0">
                <a:lnSpc>
                  <a:spcPts val="2859"/>
                </a:lnSpc>
                <a:spcBef>
                  <a:spcPct val="0"/>
                </a:spcBef>
              </a:pPr>
            </a:p>
          </p:txBody>
        </p:sp>
      </p:grpSp>
      <p:sp>
        <p:nvSpPr>
          <p:cNvPr name="Freeform 17" id="17"/>
          <p:cNvSpPr/>
          <p:nvPr/>
        </p:nvSpPr>
        <p:spPr>
          <a:xfrm flipH="false" flipV="false" rot="0">
            <a:off x="-2829244" y="-1855313"/>
            <a:ext cx="4687320" cy="4687320"/>
          </a:xfrm>
          <a:custGeom>
            <a:avLst/>
            <a:gdLst/>
            <a:ahLst/>
            <a:cxnLst/>
            <a:rect r="r" b="b" t="t" l="l"/>
            <a:pathLst>
              <a:path h="4687320" w="4687320">
                <a:moveTo>
                  <a:pt x="0" y="0"/>
                </a:moveTo>
                <a:lnTo>
                  <a:pt x="4687320" y="0"/>
                </a:lnTo>
                <a:lnTo>
                  <a:pt x="4687320" y="4687319"/>
                </a:lnTo>
                <a:lnTo>
                  <a:pt x="0" y="4687319"/>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Tree>
  </p:cSld>
  <p:clrMapOvr>
    <a:masterClrMapping/>
  </p:clrMapOvr>
  <p:transition spd="slow">
    <p:fade/>
  </p:transition>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AB7CBF"/>
        </a:solidFill>
      </p:bgPr>
    </p:bg>
    <p:spTree>
      <p:nvGrpSpPr>
        <p:cNvPr id="1" name=""/>
        <p:cNvGrpSpPr/>
        <p:nvPr/>
      </p:nvGrpSpPr>
      <p:grpSpPr>
        <a:xfrm>
          <a:off x="0" y="0"/>
          <a:ext cx="0" cy="0"/>
          <a:chOff x="0" y="0"/>
          <a:chExt cx="0" cy="0"/>
        </a:xfrm>
      </p:grpSpPr>
      <p:grpSp>
        <p:nvGrpSpPr>
          <p:cNvPr name="Group 2" id="2"/>
          <p:cNvGrpSpPr/>
          <p:nvPr/>
        </p:nvGrpSpPr>
        <p:grpSpPr>
          <a:xfrm rot="0">
            <a:off x="447247" y="2954655"/>
            <a:ext cx="9158906" cy="6809305"/>
            <a:chOff x="0" y="0"/>
            <a:chExt cx="5298676" cy="3939368"/>
          </a:xfrm>
        </p:grpSpPr>
        <p:sp>
          <p:nvSpPr>
            <p:cNvPr name="Freeform 3" id="3"/>
            <p:cNvSpPr/>
            <p:nvPr/>
          </p:nvSpPr>
          <p:spPr>
            <a:xfrm flipH="false" flipV="false" rot="0">
              <a:off x="-10795" y="-1905"/>
              <a:ext cx="5309344" cy="3941146"/>
            </a:xfrm>
            <a:custGeom>
              <a:avLst/>
              <a:gdLst/>
              <a:ahLst/>
              <a:cxnLst/>
              <a:rect r="r" b="b" t="t" l="l"/>
              <a:pathLst>
                <a:path h="3941146" w="5309344">
                  <a:moveTo>
                    <a:pt x="5293215" y="186309"/>
                  </a:moveTo>
                  <a:cubicBezTo>
                    <a:pt x="5292834" y="125349"/>
                    <a:pt x="5302232" y="8509"/>
                    <a:pt x="5302232" y="8509"/>
                  </a:cubicBezTo>
                  <a:lnTo>
                    <a:pt x="5157325" y="6223"/>
                  </a:lnTo>
                  <a:lnTo>
                    <a:pt x="4951839" y="16002"/>
                  </a:lnTo>
                  <a:cubicBezTo>
                    <a:pt x="4951839" y="16002"/>
                    <a:pt x="4618210" y="0"/>
                    <a:pt x="4586333" y="14986"/>
                  </a:cubicBezTo>
                  <a:cubicBezTo>
                    <a:pt x="4554329" y="29972"/>
                    <a:pt x="4488416" y="6223"/>
                    <a:pt x="4488416" y="6223"/>
                  </a:cubicBezTo>
                  <a:lnTo>
                    <a:pt x="931164" y="4318"/>
                  </a:lnTo>
                  <a:lnTo>
                    <a:pt x="640207" y="3556"/>
                  </a:lnTo>
                  <a:lnTo>
                    <a:pt x="413258" y="11430"/>
                  </a:lnTo>
                  <a:lnTo>
                    <a:pt x="149479" y="10668"/>
                  </a:lnTo>
                  <a:lnTo>
                    <a:pt x="49403" y="1905"/>
                  </a:lnTo>
                  <a:cubicBezTo>
                    <a:pt x="33528" y="1905"/>
                    <a:pt x="20701" y="14605"/>
                    <a:pt x="20701" y="30480"/>
                  </a:cubicBezTo>
                  <a:lnTo>
                    <a:pt x="36957" y="275590"/>
                  </a:lnTo>
                  <a:lnTo>
                    <a:pt x="19177" y="546989"/>
                  </a:lnTo>
                  <a:lnTo>
                    <a:pt x="17018" y="3295478"/>
                  </a:lnTo>
                  <a:lnTo>
                    <a:pt x="25019" y="3474294"/>
                  </a:lnTo>
                  <a:cubicBezTo>
                    <a:pt x="25019" y="3474294"/>
                    <a:pt x="0" y="3515442"/>
                    <a:pt x="16002" y="3675462"/>
                  </a:cubicBezTo>
                  <a:cubicBezTo>
                    <a:pt x="32004" y="3835482"/>
                    <a:pt x="49276" y="3930732"/>
                    <a:pt x="49276" y="3930732"/>
                  </a:cubicBezTo>
                  <a:lnTo>
                    <a:pt x="132842" y="3930986"/>
                  </a:lnTo>
                  <a:lnTo>
                    <a:pt x="305562" y="3914476"/>
                  </a:lnTo>
                  <a:lnTo>
                    <a:pt x="532511" y="3932002"/>
                  </a:lnTo>
                  <a:lnTo>
                    <a:pt x="771144" y="3941146"/>
                  </a:lnTo>
                  <a:lnTo>
                    <a:pt x="906526" y="3916000"/>
                  </a:lnTo>
                  <a:lnTo>
                    <a:pt x="1008761" y="3933272"/>
                  </a:lnTo>
                  <a:lnTo>
                    <a:pt x="4553186" y="3935177"/>
                  </a:lnTo>
                  <a:lnTo>
                    <a:pt x="4796137" y="3935812"/>
                  </a:lnTo>
                  <a:lnTo>
                    <a:pt x="5032992" y="3926160"/>
                  </a:lnTo>
                  <a:lnTo>
                    <a:pt x="5219301" y="3936955"/>
                  </a:lnTo>
                  <a:lnTo>
                    <a:pt x="5296771" y="3937209"/>
                  </a:lnTo>
                  <a:lnTo>
                    <a:pt x="5297152" y="3789254"/>
                  </a:lnTo>
                  <a:lnTo>
                    <a:pt x="5297406" y="3675589"/>
                  </a:lnTo>
                  <a:lnTo>
                    <a:pt x="5289532" y="3470103"/>
                  </a:lnTo>
                  <a:lnTo>
                    <a:pt x="5298422" y="3301955"/>
                  </a:lnTo>
                  <a:lnTo>
                    <a:pt x="5300200" y="671576"/>
                  </a:lnTo>
                  <a:lnTo>
                    <a:pt x="5309344" y="424561"/>
                  </a:lnTo>
                  <a:cubicBezTo>
                    <a:pt x="5309344" y="424561"/>
                    <a:pt x="5293342" y="247015"/>
                    <a:pt x="5292961" y="186055"/>
                  </a:cubicBezTo>
                  <a:close/>
                </a:path>
              </a:pathLst>
            </a:custGeom>
            <a:solidFill>
              <a:srgbClr val="722180"/>
            </a:solidFill>
          </p:spPr>
        </p:sp>
      </p:grpSp>
      <p:sp>
        <p:nvSpPr>
          <p:cNvPr name="Freeform 4" id="4"/>
          <p:cNvSpPr/>
          <p:nvPr/>
        </p:nvSpPr>
        <p:spPr>
          <a:xfrm flipH="false" flipV="false" rot="0">
            <a:off x="10620644" y="1503362"/>
            <a:ext cx="7271254" cy="4487403"/>
          </a:xfrm>
          <a:custGeom>
            <a:avLst/>
            <a:gdLst/>
            <a:ahLst/>
            <a:cxnLst/>
            <a:rect r="r" b="b" t="t" l="l"/>
            <a:pathLst>
              <a:path h="4487403" w="7271254">
                <a:moveTo>
                  <a:pt x="0" y="0"/>
                </a:moveTo>
                <a:lnTo>
                  <a:pt x="7271255" y="0"/>
                </a:lnTo>
                <a:lnTo>
                  <a:pt x="7271255" y="4487403"/>
                </a:lnTo>
                <a:lnTo>
                  <a:pt x="0" y="4487403"/>
                </a:lnTo>
                <a:lnTo>
                  <a:pt x="0" y="0"/>
                </a:lnTo>
                <a:close/>
              </a:path>
            </a:pathLst>
          </a:custGeom>
          <a:blipFill>
            <a:blip r:embed="rId2"/>
            <a:stretch>
              <a:fillRect l="0" t="0" r="0" b="0"/>
            </a:stretch>
          </a:blipFill>
        </p:spPr>
      </p:sp>
      <p:sp>
        <p:nvSpPr>
          <p:cNvPr name="Freeform 5" id="5"/>
          <p:cNvSpPr/>
          <p:nvPr/>
        </p:nvSpPr>
        <p:spPr>
          <a:xfrm flipH="true" flipV="false" rot="0">
            <a:off x="12777946" y="5830640"/>
            <a:ext cx="5152053" cy="4817170"/>
          </a:xfrm>
          <a:custGeom>
            <a:avLst/>
            <a:gdLst/>
            <a:ahLst/>
            <a:cxnLst/>
            <a:rect r="r" b="b" t="t" l="l"/>
            <a:pathLst>
              <a:path h="4817170" w="5152053">
                <a:moveTo>
                  <a:pt x="5152053" y="0"/>
                </a:moveTo>
                <a:lnTo>
                  <a:pt x="0" y="0"/>
                </a:lnTo>
                <a:lnTo>
                  <a:pt x="0" y="4817169"/>
                </a:lnTo>
                <a:lnTo>
                  <a:pt x="5152053" y="4817169"/>
                </a:lnTo>
                <a:lnTo>
                  <a:pt x="5152053"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6" id="6"/>
          <p:cNvSpPr txBox="true"/>
          <p:nvPr/>
        </p:nvSpPr>
        <p:spPr>
          <a:xfrm rot="0">
            <a:off x="590122" y="649287"/>
            <a:ext cx="14571848" cy="1679575"/>
          </a:xfrm>
          <a:prstGeom prst="rect">
            <a:avLst/>
          </a:prstGeom>
        </p:spPr>
        <p:txBody>
          <a:bodyPr anchor="t" rtlCol="false" tIns="0" lIns="0" bIns="0" rIns="0">
            <a:spAutoFit/>
          </a:bodyPr>
          <a:lstStyle/>
          <a:p>
            <a:pPr algn="l">
              <a:lnSpc>
                <a:spcPts val="6049"/>
              </a:lnSpc>
            </a:pPr>
            <a:r>
              <a:rPr lang="en-US" sz="5499">
                <a:solidFill>
                  <a:srgbClr val="4F1559"/>
                </a:solidFill>
                <a:latin typeface="Jua"/>
              </a:rPr>
              <a:t>Most Frequent Bigrams</a:t>
            </a:r>
          </a:p>
          <a:p>
            <a:pPr algn="l" marL="0" indent="0" lvl="0">
              <a:lnSpc>
                <a:spcPts val="6049"/>
              </a:lnSpc>
              <a:spcBef>
                <a:spcPct val="0"/>
              </a:spcBef>
            </a:pPr>
            <a:r>
              <a:rPr lang="en-US" sz="5499">
                <a:solidFill>
                  <a:srgbClr val="4F1559"/>
                </a:solidFill>
                <a:latin typeface="Jua"/>
              </a:rPr>
              <a:t>in Article Content</a:t>
            </a:r>
          </a:p>
        </p:txBody>
      </p:sp>
      <p:sp>
        <p:nvSpPr>
          <p:cNvPr name="TextBox 7" id="7"/>
          <p:cNvSpPr txBox="true"/>
          <p:nvPr/>
        </p:nvSpPr>
        <p:spPr>
          <a:xfrm rot="0">
            <a:off x="829580" y="3417035"/>
            <a:ext cx="8394239" cy="5855970"/>
          </a:xfrm>
          <a:prstGeom prst="rect">
            <a:avLst/>
          </a:prstGeom>
        </p:spPr>
        <p:txBody>
          <a:bodyPr anchor="t" rtlCol="false" tIns="0" lIns="0" bIns="0" rIns="0">
            <a:spAutoFit/>
          </a:bodyPr>
          <a:lstStyle/>
          <a:p>
            <a:pPr algn="just" marL="0" indent="0" lvl="0">
              <a:lnSpc>
                <a:spcPts val="3120"/>
              </a:lnSpc>
              <a:spcBef>
                <a:spcPct val="0"/>
              </a:spcBef>
            </a:pPr>
            <a:r>
              <a:rPr lang="en-US" sz="2400">
                <a:solidFill>
                  <a:srgbClr val="F4EBFF"/>
                </a:solidFill>
                <a:latin typeface="TT Rounds Neue"/>
              </a:rPr>
              <a:t>            In analyzing the Most Frequent Bigrams in Article Content, some bigrams emerged that often dominated discussions, reflecting the hot topics that made headlines in various media. The bigram "Las Vegas" had the highest frequency, indicating that Las Vegas-related topics are frequently discussed. "Coast Guard" and "oil gas" also frequently appeared, focusing on news related to the Coast Guard and the oil and gas industry. Bigrams such as "last year" and "last two" are often used in the context of time, while "hours after" indicates the chronology of events. The bigram "Fresno police" indicates many articles related to the Fresno police, and "arab emirates" highlights topics regarding the Arab Emirates. This analysis helped identify key topics and themes in the articles, providing insight into the focus of the news stories.</a:t>
            </a:r>
          </a:p>
        </p:txBody>
      </p:sp>
      <p:sp>
        <p:nvSpPr>
          <p:cNvPr name="Freeform 8" id="8"/>
          <p:cNvSpPr/>
          <p:nvPr/>
        </p:nvSpPr>
        <p:spPr>
          <a:xfrm flipH="true" flipV="true" rot="5612736">
            <a:off x="10451162" y="6616094"/>
            <a:ext cx="1485334" cy="1727132"/>
          </a:xfrm>
          <a:custGeom>
            <a:avLst/>
            <a:gdLst/>
            <a:ahLst/>
            <a:cxnLst/>
            <a:rect r="r" b="b" t="t" l="l"/>
            <a:pathLst>
              <a:path h="1727132" w="1485334">
                <a:moveTo>
                  <a:pt x="1485334" y="1727133"/>
                </a:moveTo>
                <a:lnTo>
                  <a:pt x="0" y="1727133"/>
                </a:lnTo>
                <a:lnTo>
                  <a:pt x="0" y="0"/>
                </a:lnTo>
                <a:lnTo>
                  <a:pt x="1485334" y="0"/>
                </a:lnTo>
                <a:lnTo>
                  <a:pt x="1485334" y="1727133"/>
                </a:lnTo>
                <a:close/>
              </a:path>
            </a:pathLst>
          </a:custGeom>
          <a:blipFill>
            <a:blip r:embed="rId5">
              <a:extLst>
                <a:ext uri="{96DAC541-7B7A-43D3-8B79-37D633B846F1}">
                  <asvg:svgBlip xmlns:asvg="http://schemas.microsoft.com/office/drawing/2016/SVG/main" r:embed="rId6"/>
                </a:ext>
              </a:extLst>
            </a:blip>
            <a:stretch>
              <a:fillRect l="0" t="0" r="0" b="0"/>
            </a:stretch>
          </a:blipFill>
        </p:spPr>
      </p:sp>
    </p:spTree>
  </p:cSld>
  <p:clrMapOvr>
    <a:masterClrMapping/>
  </p:clrMapOvr>
  <p:transition spd="fast">
    <p:fad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DAGIBYRxzYg</dc:identifier>
  <dcterms:modified xsi:type="dcterms:W3CDTF">2011-08-01T06:04:30Z</dcterms:modified>
  <cp:revision>1</cp:revision>
  <dc:title>b</dc:title>
</cp:coreProperties>
</file>