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38" name="PlaceHolder 5"/>
          <p:cNvSpPr>
            <a:spLocks noGrp="1"/>
          </p:cNvSpPr>
          <p:nvPr>
            <p:ph type="body"/>
          </p:nvPr>
        </p:nvSpPr>
        <p:spPr>
          <a:xfrm>
            <a:off x="7949160" y="4098240"/>
            <a:ext cx="338580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40" name="PlaceHolder 7"/>
          <p:cNvSpPr>
            <a:spLocks noGrp="1"/>
          </p:cNvSpPr>
          <p:nvPr>
            <p:ph type="body"/>
          </p:nvPr>
        </p:nvSpPr>
        <p:spPr>
          <a:xfrm>
            <a:off x="838080" y="4098240"/>
            <a:ext cx="338580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57" name="PlaceHolder 3"/>
          <p:cNvSpPr>
            <a:spLocks noGrp="1"/>
          </p:cNvSpPr>
          <p:nvPr>
            <p:ph type="body"/>
          </p:nvPr>
        </p:nvSpPr>
        <p:spPr>
          <a:xfrm>
            <a:off x="838080" y="409824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58" name="PlaceHolder 4"/>
          <p:cNvSpPr>
            <a:spLocks noGrp="1"/>
          </p:cNvSpPr>
          <p:nvPr>
            <p:ph type="body"/>
          </p:nvPr>
        </p:nvSpPr>
        <p:spPr>
          <a:xfrm>
            <a:off x="6226200" y="1825560"/>
            <a:ext cx="5131080" cy="435096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73" name="PlaceHolder 4"/>
          <p:cNvSpPr>
            <a:spLocks noGrp="1"/>
          </p:cNvSpPr>
          <p:nvPr>
            <p:ph type="body"/>
          </p:nvPr>
        </p:nvSpPr>
        <p:spPr>
          <a:xfrm>
            <a:off x="6226200" y="409824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74" name="PlaceHolder 5"/>
          <p:cNvSpPr>
            <a:spLocks noGrp="1"/>
          </p:cNvSpPr>
          <p:nvPr>
            <p:ph type="body"/>
          </p:nvPr>
        </p:nvSpPr>
        <p:spPr>
          <a:xfrm>
            <a:off x="838080" y="409824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79" name="PlaceHolder 5"/>
          <p:cNvSpPr>
            <a:spLocks noGrp="1"/>
          </p:cNvSpPr>
          <p:nvPr>
            <p:ph type="body"/>
          </p:nvPr>
        </p:nvSpPr>
        <p:spPr>
          <a:xfrm>
            <a:off x="7949160" y="4098240"/>
            <a:ext cx="338580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81" name="PlaceHolder 7"/>
          <p:cNvSpPr>
            <a:spLocks noGrp="1"/>
          </p:cNvSpPr>
          <p:nvPr>
            <p:ph type="body"/>
          </p:nvPr>
        </p:nvSpPr>
        <p:spPr>
          <a:xfrm>
            <a:off x="838080" y="4098240"/>
            <a:ext cx="338580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he-IL"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he-IL"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he-IL" sz="6000" spc="-1" strike="noStrike">
                <a:solidFill>
                  <a:srgbClr val="000000"/>
                </a:solidFill>
                <a:uFill>
                  <a:solidFill>
                    <a:srgbClr val="ffffff"/>
                  </a:solidFill>
                </a:uFill>
                <a:latin typeface="Calibri Light"/>
              </a:rPr>
              <a:t>Click to edit Master title style</a:t>
            </a:r>
            <a:endParaRPr b="0" lang="he-IL" sz="60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gn="r">
              <a:lnSpc>
                <a:spcPct val="100000"/>
              </a:lnSpc>
            </a:pPr>
            <a:fld id="{9C638A04-7AF2-4D87-94F9-4DE3A2B6659D}"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nSpc>
                <a:spcPct val="100000"/>
              </a:lnSpc>
            </a:pPr>
            <a:fld id="{A7CFF7E4-77AC-4597-8330-12DE1F12AE9E}"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he-IL" sz="2800" spc="-1" strike="noStrike">
                <a:solidFill>
                  <a:srgbClr val="000000"/>
                </a:solidFill>
                <a:uFill>
                  <a:solidFill>
                    <a:srgbClr val="ffffff"/>
                  </a:solidFill>
                </a:uFill>
                <a:latin typeface="Calibri"/>
              </a:rPr>
              <a:t>Click to edit the outline text format</a:t>
            </a:r>
            <a:endParaRPr b="0" lang="he-IL" sz="2800" spc="-1" strike="noStrike">
              <a:solidFill>
                <a:srgbClr val="000000"/>
              </a:solidFill>
              <a:uFill>
                <a:solidFill>
                  <a:srgbClr val="ffffff"/>
                </a:solidFill>
              </a:uFill>
              <a:latin typeface="Calibri"/>
            </a:endParaRPr>
          </a:p>
          <a:p>
            <a:pPr lvl="1" marL="864000" indent="-324000">
              <a:spcBef>
                <a:spcPts val="1134"/>
              </a:spcBef>
              <a:buClr>
                <a:srgbClr val="000000"/>
              </a:buClr>
              <a:buSzPct val="75000"/>
              <a:buFont typeface="Symbol" charset="2"/>
              <a:buChar char=""/>
            </a:pPr>
            <a:r>
              <a:rPr b="0" lang="he-IL" sz="2000" spc="-1" strike="noStrike">
                <a:solidFill>
                  <a:srgbClr val="000000"/>
                </a:solidFill>
                <a:uFill>
                  <a:solidFill>
                    <a:srgbClr val="ffffff"/>
                  </a:solidFill>
                </a:uFill>
                <a:latin typeface="Calibri"/>
              </a:rPr>
              <a:t>Second Outline Level</a:t>
            </a:r>
            <a:endParaRPr b="0" lang="he-IL" sz="2000" spc="-1" strike="noStrike">
              <a:solidFill>
                <a:srgbClr val="000000"/>
              </a:solidFill>
              <a:uFill>
                <a:solidFill>
                  <a:srgbClr val="ffffff"/>
                </a:solidFill>
              </a:uFill>
              <a:latin typeface="Calibri"/>
            </a:endParaRPr>
          </a:p>
          <a:p>
            <a:pPr lvl="2" marL="1296000" indent="-288000">
              <a:spcBef>
                <a:spcPts val="850"/>
              </a:spcBef>
              <a:buClr>
                <a:srgbClr val="000000"/>
              </a:buClr>
              <a:buSzPct val="45000"/>
              <a:buFont typeface="Wingdings" charset="2"/>
              <a:buChar char=""/>
            </a:pPr>
            <a:r>
              <a:rPr b="0" lang="he-IL" sz="1800" spc="-1" strike="noStrike">
                <a:solidFill>
                  <a:srgbClr val="000000"/>
                </a:solidFill>
                <a:uFill>
                  <a:solidFill>
                    <a:srgbClr val="ffffff"/>
                  </a:solidFill>
                </a:uFill>
                <a:latin typeface="Calibri"/>
              </a:rPr>
              <a:t>Third Outline Level</a:t>
            </a:r>
            <a:endParaRPr b="0" lang="he-IL" sz="1800" spc="-1" strike="noStrike">
              <a:solidFill>
                <a:srgbClr val="000000"/>
              </a:solidFill>
              <a:uFill>
                <a:solidFill>
                  <a:srgbClr val="ffffff"/>
                </a:solidFill>
              </a:uFill>
              <a:latin typeface="Calibri"/>
            </a:endParaRPr>
          </a:p>
          <a:p>
            <a:pPr lvl="3" marL="1728000" indent="-216000">
              <a:spcBef>
                <a:spcPts val="567"/>
              </a:spcBef>
              <a:buClr>
                <a:srgbClr val="000000"/>
              </a:buClr>
              <a:buSzPct val="75000"/>
              <a:buFont typeface="Symbol" charset="2"/>
              <a:buChar char=""/>
            </a:pPr>
            <a:r>
              <a:rPr b="0" lang="he-IL" sz="1800" spc="-1" strike="noStrike">
                <a:solidFill>
                  <a:srgbClr val="000000"/>
                </a:solidFill>
                <a:uFill>
                  <a:solidFill>
                    <a:srgbClr val="ffffff"/>
                  </a:solidFill>
                </a:uFill>
                <a:latin typeface="Calibri"/>
              </a:rPr>
              <a:t>Fourth Outline Level</a:t>
            </a:r>
            <a:endParaRPr b="0" lang="he-IL" sz="1800" spc="-1" strike="noStrike">
              <a:solidFill>
                <a:srgbClr val="000000"/>
              </a:solidFill>
              <a:uFill>
                <a:solidFill>
                  <a:srgbClr val="ffffff"/>
                </a:solidFill>
              </a:uFill>
              <a:latin typeface="Calibri"/>
            </a:endParaRPr>
          </a:p>
          <a:p>
            <a:pPr lvl="4" marL="2160000" indent="-216000">
              <a:spcBef>
                <a:spcPts val="283"/>
              </a:spcBef>
              <a:buClr>
                <a:srgbClr val="000000"/>
              </a:buClr>
              <a:buSzPct val="45000"/>
              <a:buFont typeface="Wingdings" charset="2"/>
              <a:buChar char=""/>
            </a:pPr>
            <a:r>
              <a:rPr b="0" lang="he-IL" sz="2000" spc="-1" strike="noStrike">
                <a:solidFill>
                  <a:srgbClr val="000000"/>
                </a:solidFill>
                <a:uFill>
                  <a:solidFill>
                    <a:srgbClr val="ffffff"/>
                  </a:solidFill>
                </a:uFill>
                <a:latin typeface="Calibri"/>
              </a:rPr>
              <a:t>Fifth Outline Level</a:t>
            </a:r>
            <a:endParaRPr b="0" lang="he-IL" sz="2000" spc="-1" strike="noStrike">
              <a:solidFill>
                <a:srgbClr val="000000"/>
              </a:solidFill>
              <a:uFill>
                <a:solidFill>
                  <a:srgbClr val="ffffff"/>
                </a:solidFill>
              </a:uFill>
              <a:latin typeface="Calibri"/>
            </a:endParaRPr>
          </a:p>
          <a:p>
            <a:pPr lvl="5" marL="2592000" indent="-216000">
              <a:spcBef>
                <a:spcPts val="283"/>
              </a:spcBef>
              <a:buClr>
                <a:srgbClr val="000000"/>
              </a:buClr>
              <a:buSzPct val="45000"/>
              <a:buFont typeface="Wingdings" charset="2"/>
              <a:buChar char=""/>
            </a:pPr>
            <a:r>
              <a:rPr b="0" lang="he-IL" sz="2000" spc="-1" strike="noStrike">
                <a:solidFill>
                  <a:srgbClr val="000000"/>
                </a:solidFill>
                <a:uFill>
                  <a:solidFill>
                    <a:srgbClr val="ffffff"/>
                  </a:solidFill>
                </a:uFill>
                <a:latin typeface="Calibri"/>
              </a:rPr>
              <a:t>Sixth Outline Level</a:t>
            </a:r>
            <a:endParaRPr b="0" lang="he-IL" sz="2000" spc="-1" strike="noStrike">
              <a:solidFill>
                <a:srgbClr val="000000"/>
              </a:solidFill>
              <a:uFill>
                <a:solidFill>
                  <a:srgbClr val="ffffff"/>
                </a:solidFill>
              </a:uFill>
              <a:latin typeface="Calibri"/>
            </a:endParaRPr>
          </a:p>
          <a:p>
            <a:pPr lvl="6" marL="3024000" indent="-216000">
              <a:spcBef>
                <a:spcPts val="283"/>
              </a:spcBef>
              <a:buClr>
                <a:srgbClr val="000000"/>
              </a:buClr>
              <a:buSzPct val="45000"/>
              <a:buFont typeface="Wingdings" charset="2"/>
              <a:buChar char=""/>
            </a:pPr>
            <a:r>
              <a:rPr b="0" lang="he-IL" sz="2000" spc="-1" strike="noStrike">
                <a:solidFill>
                  <a:srgbClr val="000000"/>
                </a:solidFill>
                <a:uFill>
                  <a:solidFill>
                    <a:srgbClr val="ffffff"/>
                  </a:solidFill>
                </a:uFill>
                <a:latin typeface="Calibri"/>
              </a:rPr>
              <a:t>Seventh Outline Level</a:t>
            </a:r>
            <a:endParaRPr b="0" lang="he-IL"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he-IL" sz="4400" spc="-1" strike="noStrike">
                <a:solidFill>
                  <a:srgbClr val="000000"/>
                </a:solidFill>
                <a:uFill>
                  <a:solidFill>
                    <a:srgbClr val="ffffff"/>
                  </a:solidFill>
                </a:uFill>
                <a:latin typeface="Calibri Light"/>
              </a:rPr>
              <a:t>Click to edit Master title style</a:t>
            </a:r>
            <a:endParaRPr b="0" lang="he-IL" sz="4400" spc="-1" strike="noStrike">
              <a:solidFill>
                <a:srgbClr val="000000"/>
              </a:solidFill>
              <a:uFill>
                <a:solidFill>
                  <a:srgbClr val="ffffff"/>
                </a:solidFill>
              </a:u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Edit Master text styles</a:t>
            </a:r>
            <a:endParaRPr b="0" lang="he-IL" sz="2800" spc="-1" strike="noStrike">
              <a:solidFill>
                <a:srgbClr val="000000"/>
              </a:solidFill>
              <a:uFill>
                <a:solidFill>
                  <a:srgbClr val="ffffff"/>
                </a:solidFill>
              </a:uFill>
              <a:latin typeface="Calibri"/>
            </a:endParaRPr>
          </a:p>
          <a:p>
            <a:pPr lvl="1" marL="685800" indent="-228240">
              <a:lnSpc>
                <a:spcPct val="100000"/>
              </a:lnSpc>
              <a:spcBef>
                <a:spcPts val="499"/>
              </a:spcBef>
              <a:buClr>
                <a:srgbClr val="000000"/>
              </a:buClr>
              <a:buFont typeface="Arial"/>
              <a:buChar char="•"/>
            </a:pPr>
            <a:r>
              <a:rPr b="0" lang="he-IL" sz="2400" spc="-1" strike="noStrike">
                <a:solidFill>
                  <a:srgbClr val="000000"/>
                </a:solidFill>
                <a:uFill>
                  <a:solidFill>
                    <a:srgbClr val="ffffff"/>
                  </a:solidFill>
                </a:uFill>
                <a:latin typeface="Calibri"/>
              </a:rPr>
              <a:t>Second level</a:t>
            </a:r>
            <a:endParaRPr b="0" lang="he-IL" sz="2400" spc="-1" strike="noStrike">
              <a:solidFill>
                <a:srgbClr val="000000"/>
              </a:solidFill>
              <a:uFill>
                <a:solidFill>
                  <a:srgbClr val="ffffff"/>
                </a:solidFill>
              </a:uFill>
              <a:latin typeface="Calibri"/>
            </a:endParaRPr>
          </a:p>
          <a:p>
            <a:pPr lvl="2" marL="1143000" indent="-228240">
              <a:lnSpc>
                <a:spcPct val="100000"/>
              </a:lnSpc>
              <a:spcBef>
                <a:spcPts val="499"/>
              </a:spcBef>
              <a:buClr>
                <a:srgbClr val="000000"/>
              </a:buClr>
              <a:buFont typeface="Arial"/>
              <a:buChar char="•"/>
            </a:pPr>
            <a:r>
              <a:rPr b="0" lang="he-IL" sz="2000" spc="-1" strike="noStrike">
                <a:solidFill>
                  <a:srgbClr val="000000"/>
                </a:solidFill>
                <a:uFill>
                  <a:solidFill>
                    <a:srgbClr val="ffffff"/>
                  </a:solidFill>
                </a:uFill>
                <a:latin typeface="Calibri"/>
              </a:rPr>
              <a:t>Third level</a:t>
            </a:r>
            <a:endParaRPr b="0" lang="he-IL" sz="2000" spc="-1" strike="noStrike">
              <a:solidFill>
                <a:srgbClr val="000000"/>
              </a:solidFill>
              <a:uFill>
                <a:solidFill>
                  <a:srgbClr val="ffffff"/>
                </a:solidFill>
              </a:uFill>
              <a:latin typeface="Calibri"/>
            </a:endParaRPr>
          </a:p>
          <a:p>
            <a:pPr lvl="3" marL="1600200" indent="-228240">
              <a:lnSpc>
                <a:spcPct val="100000"/>
              </a:lnSpc>
              <a:spcBef>
                <a:spcPts val="499"/>
              </a:spcBef>
              <a:buClr>
                <a:srgbClr val="000000"/>
              </a:buClr>
              <a:buFont typeface="Arial"/>
              <a:buChar char="•"/>
            </a:pPr>
            <a:r>
              <a:rPr b="0" lang="he-IL" sz="1800" spc="-1" strike="noStrike">
                <a:solidFill>
                  <a:srgbClr val="000000"/>
                </a:solidFill>
                <a:uFill>
                  <a:solidFill>
                    <a:srgbClr val="ffffff"/>
                  </a:solidFill>
                </a:uFill>
                <a:latin typeface="Calibri"/>
              </a:rPr>
              <a:t>Fourth level</a:t>
            </a:r>
            <a:endParaRPr b="0" lang="he-IL" sz="1800" spc="-1" strike="noStrike">
              <a:solidFill>
                <a:srgbClr val="000000"/>
              </a:solidFill>
              <a:uFill>
                <a:solidFill>
                  <a:srgbClr val="ffffff"/>
                </a:solidFill>
              </a:uFill>
              <a:latin typeface="Calibri"/>
            </a:endParaRPr>
          </a:p>
          <a:p>
            <a:pPr lvl="4" marL="2057400" indent="-228240">
              <a:lnSpc>
                <a:spcPct val="100000"/>
              </a:lnSpc>
              <a:spcBef>
                <a:spcPts val="499"/>
              </a:spcBef>
              <a:buClr>
                <a:srgbClr val="000000"/>
              </a:buClr>
              <a:buFont typeface="Arial"/>
              <a:buChar char="•"/>
            </a:pPr>
            <a:r>
              <a:rPr b="0" lang="he-IL" sz="1800" spc="-1" strike="noStrike">
                <a:solidFill>
                  <a:srgbClr val="000000"/>
                </a:solidFill>
                <a:uFill>
                  <a:solidFill>
                    <a:srgbClr val="ffffff"/>
                  </a:solidFill>
                </a:uFill>
                <a:latin typeface="Calibri"/>
              </a:rPr>
              <a:t>Fifth level</a:t>
            </a:r>
            <a:endParaRPr b="0" lang="he-IL" sz="1800" spc="-1" strike="noStrike">
              <a:solidFill>
                <a:srgbClr val="000000"/>
              </a:solidFill>
              <a:uFill>
                <a:solidFill>
                  <a:srgbClr val="ffffff"/>
                </a:solidFill>
              </a:u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gn="r">
              <a:lnSpc>
                <a:spcPct val="100000"/>
              </a:lnSpc>
            </a:pPr>
            <a:fld id="{98E59E43-3245-4473-B46B-3C53C9FB3320}"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nSpc>
                <a:spcPct val="100000"/>
              </a:lnSpc>
            </a:pPr>
            <a:fld id="{59AAF41D-6BDE-41FA-ABCF-EB7CAAA9DA35}" type="slidenum">
              <a:rPr b="0" lang="en-US" sz="1200" spc="-1" strike="noStrike">
                <a:solidFill>
                  <a:srgbClr val="8b8b8b"/>
                </a:solidFill>
                <a:uFill>
                  <a:solidFill>
                    <a:srgbClr val="ffffff"/>
                  </a:solidFill>
                </a:uFill>
                <a:latin typeface="Calibri"/>
              </a:rPr>
              <a:t>&lt;number&gt;</a:t>
            </a:fld>
            <a:endParaRPr b="0" lang="en-US"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687320" y="338760"/>
            <a:ext cx="9143640" cy="989280"/>
          </a:xfrm>
          <a:prstGeom prst="rect">
            <a:avLst/>
          </a:prstGeom>
          <a:noFill/>
          <a:ln>
            <a:noFill/>
          </a:ln>
        </p:spPr>
        <p:txBody>
          <a:bodyPr anchor="b"/>
          <a:p>
            <a:pPr algn="ctr">
              <a:lnSpc>
                <a:spcPct val="100000"/>
              </a:lnSpc>
            </a:pPr>
            <a:r>
              <a:rPr b="0" lang="he-IL" sz="6000" spc="-1" strike="noStrike">
                <a:solidFill>
                  <a:srgbClr val="000000"/>
                </a:solidFill>
                <a:uFill>
                  <a:solidFill>
                    <a:srgbClr val="ffffff"/>
                  </a:solidFill>
                </a:uFill>
                <a:latin typeface="Calibri Light"/>
              </a:rPr>
              <a:t>ms alumnium manager</a:t>
            </a:r>
            <a:endParaRPr b="0" lang="he-IL" sz="6000" spc="-1" strike="noStrike">
              <a:solidFill>
                <a:srgbClr val="000000"/>
              </a:solidFill>
              <a:uFill>
                <a:solidFill>
                  <a:srgbClr val="ffffff"/>
                </a:solidFill>
              </a:uFill>
              <a:latin typeface="Calibri"/>
            </a:endParaRPr>
          </a:p>
        </p:txBody>
      </p:sp>
      <p:pic>
        <p:nvPicPr>
          <p:cNvPr id="83" name="Picture 2" descr=""/>
          <p:cNvPicPr/>
          <p:nvPr/>
        </p:nvPicPr>
        <p:blipFill>
          <a:blip r:embed="rId1"/>
          <a:stretch/>
        </p:blipFill>
        <p:spPr>
          <a:xfrm>
            <a:off x="3363840" y="2220840"/>
            <a:ext cx="5302080" cy="2982240"/>
          </a:xfrm>
          <a:prstGeom prst="rect">
            <a:avLst/>
          </a:prstGeom>
          <a:ln>
            <a:noFill/>
          </a:ln>
        </p:spPr>
      </p:pic>
      <p:sp>
        <p:nvSpPr>
          <p:cNvPr id="84" name="TextShape 2"/>
          <p:cNvSpPr txBox="1"/>
          <p:nvPr/>
        </p:nvSpPr>
        <p:spPr>
          <a:xfrm>
            <a:off x="9448920" y="0"/>
            <a:ext cx="2742840" cy="364680"/>
          </a:xfrm>
          <a:prstGeom prst="rect">
            <a:avLst/>
          </a:prstGeom>
          <a:noFill/>
          <a:ln>
            <a:noFill/>
          </a:ln>
        </p:spPr>
        <p:txBody>
          <a:bodyPr anchor="ctr"/>
          <a:p>
            <a:pPr algn="r">
              <a:lnSpc>
                <a:spcPct val="100000"/>
              </a:lnSpc>
            </a:pPr>
            <a:fld id="{0492F532-88CE-4A75-8F7D-FB35A220C40F}"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Times New Roman"/>
            </a:endParaRPr>
          </a:p>
        </p:txBody>
      </p:sp>
      <p:sp>
        <p:nvSpPr>
          <p:cNvPr id="85"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gn="ctr">
              <a:lnSpc>
                <a:spcPct val="100000"/>
              </a:lnSpc>
            </a:pPr>
            <a:r>
              <a:rPr b="0" lang="he-IL" sz="4400" spc="-1" strike="noStrike">
                <a:solidFill>
                  <a:srgbClr val="000000"/>
                </a:solidFill>
                <a:uFill>
                  <a:solidFill>
                    <a:srgbClr val="ffffff"/>
                  </a:solidFill>
                </a:uFill>
                <a:latin typeface="Calibri Light"/>
              </a:rPr>
              <a:t>מטרת הפרויקט</a:t>
            </a:r>
            <a:endParaRPr b="0" lang="he-IL" sz="4400" spc="-1" strike="noStrike">
              <a:solidFill>
                <a:srgbClr val="000000"/>
              </a:solidFill>
              <a:uFill>
                <a:solidFill>
                  <a:srgbClr val="ffffff"/>
                </a:solidFill>
              </a:uFill>
              <a:latin typeface="Calibri"/>
            </a:endParaRPr>
          </a:p>
        </p:txBody>
      </p:sp>
      <p:sp>
        <p:nvSpPr>
          <p:cNvPr id="87" name="TextShape 2"/>
          <p:cNvSpPr txBox="1"/>
          <p:nvPr/>
        </p:nvSpPr>
        <p:spPr>
          <a:xfrm>
            <a:off x="838080" y="1825560"/>
            <a:ext cx="10515240" cy="4350960"/>
          </a:xfrm>
          <a:prstGeom prst="rect">
            <a:avLst/>
          </a:prstGeom>
          <a:noFill/>
          <a:ln>
            <a:noFill/>
          </a:ln>
        </p:spPr>
        <p:txBody>
          <a:bodyPr/>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פיתוח אפליקציית אנדרואיד שתסייע למנהלי עבודה לתת דיווח למשרדי החברה ללא תלות בחיבור לאינטרנט, התעסקות בתשתיות או שימוש בכלים מורכבים.</a:t>
            </a:r>
            <a:endParaRPr b="0" lang="he-IL" sz="2800" spc="-1" strike="noStrike">
              <a:solidFill>
                <a:srgbClr val="000000"/>
              </a:solidFill>
              <a:uFill>
                <a:solidFill>
                  <a:srgbClr val="ffffff"/>
                </a:solidFill>
              </a:uFill>
              <a:latin typeface="Calibri"/>
            </a:endParaRPr>
          </a:p>
        </p:txBody>
      </p:sp>
      <p:sp>
        <p:nvSpPr>
          <p:cNvPr id="88" name="TextShape 3"/>
          <p:cNvSpPr txBox="1"/>
          <p:nvPr/>
        </p:nvSpPr>
        <p:spPr>
          <a:xfrm>
            <a:off x="9378360" y="15840"/>
            <a:ext cx="2742840" cy="364680"/>
          </a:xfrm>
          <a:prstGeom prst="rect">
            <a:avLst/>
          </a:prstGeom>
          <a:noFill/>
          <a:ln>
            <a:noFill/>
          </a:ln>
        </p:spPr>
        <p:txBody>
          <a:bodyPr anchor="ctr"/>
          <a:p>
            <a:pPr algn="r">
              <a:lnSpc>
                <a:spcPct val="100000"/>
              </a:lnSpc>
            </a:pPr>
            <a:fld id="{9AD8AF98-F4DA-470E-9FF3-64FC8D1BA48A}"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Times New Roman"/>
            </a:endParaRPr>
          </a:p>
        </p:txBody>
      </p:sp>
      <p:sp>
        <p:nvSpPr>
          <p:cNvPr id="89"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gn="ctr">
              <a:lnSpc>
                <a:spcPct val="100000"/>
              </a:lnSpc>
            </a:pPr>
            <a:r>
              <a:rPr b="0" lang="he-IL" sz="4400" spc="-1" strike="noStrike">
                <a:solidFill>
                  <a:srgbClr val="000000"/>
                </a:solidFill>
                <a:uFill>
                  <a:solidFill>
                    <a:srgbClr val="ffffff"/>
                  </a:solidFill>
                </a:uFill>
                <a:latin typeface="Calibri Light"/>
              </a:rPr>
              <a:t>רקע ותיאור הבעיה</a:t>
            </a:r>
            <a:endParaRPr b="0" lang="he-IL" sz="4400" spc="-1" strike="noStrike">
              <a:solidFill>
                <a:srgbClr val="000000"/>
              </a:solidFill>
              <a:uFill>
                <a:solidFill>
                  <a:srgbClr val="ffffff"/>
                </a:solidFill>
              </a:uFill>
              <a:latin typeface="Calibri"/>
            </a:endParaRPr>
          </a:p>
        </p:txBody>
      </p:sp>
      <p:sp>
        <p:nvSpPr>
          <p:cNvPr id="91" name="TextShape 2"/>
          <p:cNvSpPr txBox="1"/>
          <p:nvPr/>
        </p:nvSpPr>
        <p:spPr>
          <a:xfrm>
            <a:off x="838080" y="1825560"/>
            <a:ext cx="10515240" cy="4350960"/>
          </a:xfrm>
          <a:prstGeom prst="rect">
            <a:avLst/>
          </a:prstGeom>
          <a:noFill/>
          <a:ln>
            <a:noFill/>
          </a:ln>
        </p:spPr>
        <p:txBody>
          <a:bodyPr/>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כיום, מנהלי העבודה בחברת מ.ש אלומיניום נצרכים להסתובב באתרי הלקוחות שלהם כדי להעריך ולעדכן את מצבי הפרויקט כדי להשאיר את משרדי החברה מעודכנים בכל עת.</a:t>
            </a:r>
            <a:endParaRPr b="0" lang="he-IL" sz="2800" spc="-1" strike="noStrike">
              <a:solidFill>
                <a:srgbClr val="000000"/>
              </a:solidFill>
              <a:uFill>
                <a:solidFill>
                  <a:srgbClr val="ffffff"/>
                </a:solidFill>
              </a:uFill>
              <a:latin typeface="Calibri"/>
            </a:endParaRPr>
          </a:p>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לפעמים באתרי הלקוח קיימות בעיות תקשורת, וגם אם אין בעיות תקשורת, למנהל עבודה אין מספיק זמן לפתוח מחשב נייד כדי להתחבר לשרת הארגון כדי לשלוח דו"ח המעדכן את משרדי החברה על מצב הפרויקט אותו הוא מנהל.</a:t>
            </a:r>
            <a:endParaRPr b="0" lang="he-IL" sz="2800" spc="-1" strike="noStrike">
              <a:solidFill>
                <a:srgbClr val="000000"/>
              </a:solidFill>
              <a:uFill>
                <a:solidFill>
                  <a:srgbClr val="ffffff"/>
                </a:solidFill>
              </a:uFill>
              <a:latin typeface="Calibri"/>
            </a:endParaRPr>
          </a:p>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הכלים שמנהלי העבודה משתמשים בהם כיום פחות מותאמים לסוג הדוחות שהחברה רוצה.</a:t>
            </a:r>
            <a:endParaRPr b="0" lang="he-IL" sz="2800" spc="-1" strike="noStrike">
              <a:solidFill>
                <a:srgbClr val="000000"/>
              </a:solidFill>
              <a:uFill>
                <a:solidFill>
                  <a:srgbClr val="ffffff"/>
                </a:solidFill>
              </a:uFill>
              <a:latin typeface="Calibri"/>
            </a:endParaRPr>
          </a:p>
        </p:txBody>
      </p:sp>
      <p:sp>
        <p:nvSpPr>
          <p:cNvPr id="92" name="TextShape 3"/>
          <p:cNvSpPr txBox="1"/>
          <p:nvPr/>
        </p:nvSpPr>
        <p:spPr>
          <a:xfrm>
            <a:off x="9378360" y="15840"/>
            <a:ext cx="2742840" cy="364680"/>
          </a:xfrm>
          <a:prstGeom prst="rect">
            <a:avLst/>
          </a:prstGeom>
          <a:noFill/>
          <a:ln>
            <a:noFill/>
          </a:ln>
        </p:spPr>
        <p:txBody>
          <a:bodyPr anchor="ctr"/>
          <a:p>
            <a:pPr algn="r">
              <a:lnSpc>
                <a:spcPct val="100000"/>
              </a:lnSpc>
            </a:pPr>
            <a:fld id="{58421BCB-444E-4DF4-9B51-D184D85F9686}"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Times New Roman"/>
            </a:endParaRPr>
          </a:p>
        </p:txBody>
      </p:sp>
      <p:sp>
        <p:nvSpPr>
          <p:cNvPr id="93"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248000" y="114840"/>
            <a:ext cx="4680000" cy="749160"/>
          </a:xfrm>
          <a:prstGeom prst="rect">
            <a:avLst/>
          </a:prstGeom>
          <a:noFill/>
          <a:ln>
            <a:noFill/>
          </a:ln>
        </p:spPr>
        <p:txBody>
          <a:bodyPr anchor="ctr"/>
          <a:p>
            <a:pPr algn="ctr">
              <a:lnSpc>
                <a:spcPct val="100000"/>
              </a:lnSpc>
            </a:pPr>
            <a:r>
              <a:rPr b="0" lang="he-IL" sz="4400" spc="-1" strike="noStrike">
                <a:solidFill>
                  <a:srgbClr val="000000"/>
                </a:solidFill>
                <a:uFill>
                  <a:solidFill>
                    <a:srgbClr val="ffffff"/>
                  </a:solidFill>
                </a:uFill>
                <a:latin typeface="Calibri Light"/>
              </a:rPr>
              <a:t>מבוא</a:t>
            </a:r>
            <a:endParaRPr b="0" lang="he-IL" sz="4400" spc="-1" strike="noStrike">
              <a:solidFill>
                <a:srgbClr val="000000"/>
              </a:solidFill>
              <a:uFill>
                <a:solidFill>
                  <a:srgbClr val="ffffff"/>
                </a:solidFill>
              </a:uFill>
              <a:latin typeface="Calibri"/>
            </a:endParaRPr>
          </a:p>
        </p:txBody>
      </p:sp>
      <p:sp>
        <p:nvSpPr>
          <p:cNvPr id="95" name="TextShape 2"/>
          <p:cNvSpPr txBox="1"/>
          <p:nvPr/>
        </p:nvSpPr>
        <p:spPr>
          <a:xfrm>
            <a:off x="936000" y="818640"/>
            <a:ext cx="10515240" cy="5013360"/>
          </a:xfrm>
          <a:prstGeom prst="rect">
            <a:avLst/>
          </a:prstGeom>
          <a:noFill/>
          <a:ln>
            <a:noFill/>
          </a:ln>
        </p:spPr>
        <p:txBody>
          <a:bodyPr/>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אנו רוצים לכתוב אפליקציית אנדרואיד ש:</a:t>
            </a:r>
            <a:endParaRPr b="0" lang="he-IL" sz="2800" spc="-1" strike="noStrike">
              <a:solidFill>
                <a:srgbClr val="000000"/>
              </a:solidFill>
              <a:uFill>
                <a:solidFill>
                  <a:srgbClr val="ffffff"/>
                </a:solidFill>
              </a:uFill>
              <a:latin typeface="Calibri"/>
            </a:endParaRPr>
          </a:p>
          <a:p>
            <a:pPr lvl="1" marL="685800" indent="-228240" algn="r" rtl="1">
              <a:lnSpc>
                <a:spcPct val="100000"/>
              </a:lnSpc>
              <a:spcBef>
                <a:spcPts val="499"/>
              </a:spcBef>
              <a:buClr>
                <a:srgbClr val="000000"/>
              </a:buClr>
              <a:buFont typeface="Arial"/>
              <a:buChar char="•"/>
            </a:pPr>
            <a:r>
              <a:rPr b="0" lang="he-IL" sz="2400" spc="-1" strike="noStrike">
                <a:solidFill>
                  <a:srgbClr val="000000"/>
                </a:solidFill>
                <a:uFill>
                  <a:solidFill>
                    <a:srgbClr val="ffffff"/>
                  </a:solidFill>
                </a:uFill>
                <a:latin typeface="Calibri"/>
              </a:rPr>
              <a:t>אינה תלויה בגורמי תקשורת (בדומה לווטסאפ), כאשר נשלח עדכון למסד הנתונים מהאפליקציה, העדכון נשמר ע"ג מכשיר הפלאפון וכאשר מזוהה חיבור לאינטרנט, האפליקציה תדאג אוטומטית לשלוח את העדכון מבלי התערבות מצד המשתמש.</a:t>
            </a:r>
            <a:endParaRPr b="0" lang="he-IL" sz="2400" spc="-1" strike="noStrike">
              <a:solidFill>
                <a:srgbClr val="000000"/>
              </a:solidFill>
              <a:uFill>
                <a:solidFill>
                  <a:srgbClr val="ffffff"/>
                </a:solidFill>
              </a:uFill>
              <a:latin typeface="Calibri"/>
            </a:endParaRPr>
          </a:p>
          <a:p>
            <a:pPr lvl="1" marL="685800" indent="-228240" algn="r" rtl="1">
              <a:lnSpc>
                <a:spcPct val="100000"/>
              </a:lnSpc>
              <a:spcBef>
                <a:spcPts val="499"/>
              </a:spcBef>
              <a:buClr>
                <a:srgbClr val="000000"/>
              </a:buClr>
              <a:buFont typeface="Arial"/>
              <a:buChar char="•"/>
            </a:pPr>
            <a:r>
              <a:rPr b="0" lang="he-IL" sz="2400" spc="-1" strike="noStrike">
                <a:solidFill>
                  <a:srgbClr val="000000"/>
                </a:solidFill>
                <a:uFill>
                  <a:solidFill>
                    <a:srgbClr val="ffffff"/>
                  </a:solidFill>
                </a:uFill>
                <a:latin typeface="Calibri"/>
              </a:rPr>
              <a:t>מותאמת באופן אישי לצרכי מנהל העבודה – אנו רוצים לספק את ממשק המשתמש הנוח ביותר שיגרום לדיווח למשרדי החברה דרך האפליקציה שלנו להראות פחות עול מאשר התהליך כיום.</a:t>
            </a:r>
            <a:endParaRPr b="0" lang="he-IL" sz="2400" spc="-1" strike="noStrike">
              <a:solidFill>
                <a:srgbClr val="000000"/>
              </a:solidFill>
              <a:uFill>
                <a:solidFill>
                  <a:srgbClr val="ffffff"/>
                </a:solidFill>
              </a:uFill>
              <a:latin typeface="Calibri"/>
            </a:endParaRPr>
          </a:p>
          <a:p>
            <a:pPr lvl="1" marL="685800" indent="-228240" algn="r" rtl="1">
              <a:lnSpc>
                <a:spcPct val="100000"/>
              </a:lnSpc>
              <a:spcBef>
                <a:spcPts val="499"/>
              </a:spcBef>
              <a:buClr>
                <a:srgbClr val="000000"/>
              </a:buClr>
              <a:buFont typeface="Arial"/>
              <a:buChar char="•"/>
            </a:pPr>
            <a:r>
              <a:rPr b="0" lang="he-IL" sz="2400" spc="-1" strike="noStrike">
                <a:solidFill>
                  <a:srgbClr val="000000"/>
                </a:solidFill>
                <a:uFill>
                  <a:solidFill>
                    <a:srgbClr val="ffffff"/>
                  </a:solidFill>
                </a:uFill>
                <a:latin typeface="Calibri"/>
              </a:rPr>
              <a:t>מאובטחת לחלוטין – כאשר אנו מתעסקים בנתוני הלקוח במכשיר הפלאפון, יש לנו חשיבות רבה לכך שבמידה ומכשיר הפלאפון יאבד, אין סכנה חד משמעית שכל נתוני הלקוח יפורסמו תוך פרק זמן קצר באינטרנט.</a:t>
            </a:r>
            <a:endParaRPr b="0" lang="he-IL" sz="2400" spc="-1" strike="noStrike">
              <a:solidFill>
                <a:srgbClr val="000000"/>
              </a:solidFill>
              <a:uFill>
                <a:solidFill>
                  <a:srgbClr val="ffffff"/>
                </a:solidFill>
              </a:uFill>
              <a:latin typeface="Calibri"/>
            </a:endParaRPr>
          </a:p>
          <a:p>
            <a:pPr lvl="1" marL="685800" indent="-228240" algn="r" rtl="1">
              <a:lnSpc>
                <a:spcPct val="100000"/>
              </a:lnSpc>
              <a:spcBef>
                <a:spcPts val="499"/>
              </a:spcBef>
              <a:buClr>
                <a:srgbClr val="000000"/>
              </a:buClr>
              <a:buFont typeface="Arial"/>
              <a:buChar char="•"/>
            </a:pPr>
            <a:r>
              <a:rPr b="0" lang="he-IL" sz="2400" spc="-1" strike="noStrike">
                <a:solidFill>
                  <a:srgbClr val="000000"/>
                </a:solidFill>
                <a:uFill>
                  <a:solidFill>
                    <a:srgbClr val="ffffff"/>
                  </a:solidFill>
                </a:uFill>
                <a:latin typeface="Calibri"/>
              </a:rPr>
              <a:t>מודולרית וניתנת לעדכון – אנו כותבים אפליקציית תשתית שאנו מודעים לכך שהלקוח ירצה "לשפר" ככל שהלקוח יצמח בשוק שלו, ולכן נספק ללקוח תיעוד ברמה גבוהה, ממשק פיתוח נוח ומובן ומודולרי בנוסף לבדיקות יחידה מספקות שהרכיבים היסודיים שאנו מספקים ללקוח עובדים כראוי.</a:t>
            </a:r>
            <a:endParaRPr b="0" lang="he-IL" sz="2400" spc="-1" strike="noStrike">
              <a:solidFill>
                <a:srgbClr val="000000"/>
              </a:solidFill>
              <a:uFill>
                <a:solidFill>
                  <a:srgbClr val="ffffff"/>
                </a:solidFill>
              </a:uFill>
              <a:latin typeface="Calibri"/>
            </a:endParaRPr>
          </a:p>
          <a:p>
            <a:endParaRPr b="0" lang="he-IL" sz="2400" spc="-1" strike="noStrike">
              <a:solidFill>
                <a:srgbClr val="000000"/>
              </a:solidFill>
              <a:uFill>
                <a:solidFill>
                  <a:srgbClr val="ffffff"/>
                </a:solidFill>
              </a:uFill>
              <a:latin typeface="Calibri"/>
            </a:endParaRPr>
          </a:p>
        </p:txBody>
      </p:sp>
      <p:sp>
        <p:nvSpPr>
          <p:cNvPr id="96" name="TextShape 3"/>
          <p:cNvSpPr txBox="1"/>
          <p:nvPr/>
        </p:nvSpPr>
        <p:spPr>
          <a:xfrm>
            <a:off x="9378360" y="15840"/>
            <a:ext cx="2742840" cy="364680"/>
          </a:xfrm>
          <a:prstGeom prst="rect">
            <a:avLst/>
          </a:prstGeom>
          <a:noFill/>
          <a:ln>
            <a:noFill/>
          </a:ln>
        </p:spPr>
        <p:txBody>
          <a:bodyPr anchor="ctr"/>
          <a:p>
            <a:pPr algn="r">
              <a:lnSpc>
                <a:spcPct val="100000"/>
              </a:lnSpc>
            </a:pPr>
            <a:fld id="{999CCC09-50D6-4EB7-88B2-EB264458BCD2}"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Times New Roman"/>
            </a:endParaRPr>
          </a:p>
        </p:txBody>
      </p:sp>
      <p:sp>
        <p:nvSpPr>
          <p:cNvPr id="97"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gn="ctr">
              <a:lnSpc>
                <a:spcPct val="100000"/>
              </a:lnSpc>
            </a:pPr>
            <a:r>
              <a:rPr b="0" lang="he-IL" sz="4400" spc="-1" strike="noStrike">
                <a:solidFill>
                  <a:srgbClr val="000000"/>
                </a:solidFill>
                <a:uFill>
                  <a:solidFill>
                    <a:srgbClr val="ffffff"/>
                  </a:solidFill>
                </a:uFill>
                <a:latin typeface="Calibri Light"/>
              </a:rPr>
              <a:t>אתגרים</a:t>
            </a:r>
            <a:endParaRPr b="0" lang="he-IL" sz="4400" spc="-1" strike="noStrike">
              <a:solidFill>
                <a:srgbClr val="000000"/>
              </a:solidFill>
              <a:uFill>
                <a:solidFill>
                  <a:srgbClr val="ffffff"/>
                </a:solidFill>
              </a:uFill>
              <a:latin typeface="Calibri"/>
            </a:endParaRPr>
          </a:p>
        </p:txBody>
      </p:sp>
      <p:sp>
        <p:nvSpPr>
          <p:cNvPr id="99" name="TextShape 2"/>
          <p:cNvSpPr txBox="1"/>
          <p:nvPr/>
        </p:nvSpPr>
        <p:spPr>
          <a:xfrm>
            <a:off x="777960" y="1402920"/>
            <a:ext cx="10515240" cy="4350960"/>
          </a:xfrm>
          <a:prstGeom prst="rect">
            <a:avLst/>
          </a:prstGeom>
          <a:noFill/>
          <a:ln>
            <a:noFill/>
          </a:ln>
        </p:spPr>
        <p:txBody>
          <a:bodyPr>
            <a:normAutofit/>
          </a:bodyPr>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האתגר הראשוני הוא עדכון מכשיר האנדרואיד בנתונים </a:t>
            </a:r>
            <a:r>
              <a:rPr b="1" lang="he-IL" sz="2800" spc="-1" strike="noStrike">
                <a:solidFill>
                  <a:srgbClr val="000000"/>
                </a:solidFill>
                <a:uFill>
                  <a:solidFill>
                    <a:srgbClr val="ffffff"/>
                  </a:solidFill>
                </a:uFill>
                <a:latin typeface="Calibri"/>
              </a:rPr>
              <a:t>מקומיים</a:t>
            </a:r>
            <a:r>
              <a:rPr b="0" lang="he-IL" sz="2800" spc="-1" strike="noStrike">
                <a:solidFill>
                  <a:srgbClr val="000000"/>
                </a:solidFill>
                <a:uFill>
                  <a:solidFill>
                    <a:srgbClr val="ffffff"/>
                  </a:solidFill>
                </a:uFill>
                <a:latin typeface="Calibri"/>
              </a:rPr>
              <a:t> עדכניים שימנעו את הצורך מצד המשתמש לבצע תקשורות רבות מול האינטרנט ולהקטין כמה שניתן את זמן הסינכרון, ובעוד אנו רוצים לספק שכבת אבטחה שמונעת גלישה של נתונים ממשתמש אחד למשתמש שני כאשר הם משתמשים באותו מכשיר הפלאפון.</a:t>
            </a:r>
            <a:endParaRPr b="0" lang="he-IL" sz="2800" spc="-1" strike="noStrike">
              <a:solidFill>
                <a:srgbClr val="000000"/>
              </a:solidFill>
              <a:uFill>
                <a:solidFill>
                  <a:srgbClr val="ffffff"/>
                </a:solidFill>
              </a:uFill>
              <a:latin typeface="Calibri"/>
            </a:endParaRPr>
          </a:p>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האתגר השני הוא אתגר האבטחה – הלא אנו צריכים לחשוב איזה נתונים חשופים ומתי כדאי לנו לעסוק בהצפנת הנתונים ובאיזה מפתח נצטרך להשתמש?</a:t>
            </a:r>
            <a:endParaRPr b="0" lang="he-IL" sz="2800" spc="-1" strike="noStrike">
              <a:solidFill>
                <a:srgbClr val="000000"/>
              </a:solidFill>
              <a:uFill>
                <a:solidFill>
                  <a:srgbClr val="ffffff"/>
                </a:solidFill>
              </a:uFill>
              <a:latin typeface="Calibri"/>
            </a:endParaRPr>
          </a:p>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האתגר השלישי הוא אתגר האינטגרציה, מחשב הלקוח מחובר באמצעות שרת </a:t>
            </a:r>
            <a:r>
              <a:rPr b="0" lang="he-IL" sz="2800" spc="-1" strike="noStrike">
                <a:solidFill>
                  <a:srgbClr val="000000"/>
                </a:solidFill>
                <a:uFill>
                  <a:solidFill>
                    <a:srgbClr val="ffffff"/>
                  </a:solidFill>
                </a:uFill>
                <a:latin typeface="Calibri"/>
              </a:rPr>
              <a:t>VPN</a:t>
            </a:r>
            <a:r>
              <a:rPr b="0" lang="he-IL" sz="2800" spc="-1" strike="noStrike">
                <a:solidFill>
                  <a:srgbClr val="000000"/>
                </a:solidFill>
                <a:uFill>
                  <a:solidFill>
                    <a:srgbClr val="ffffff"/>
                  </a:solidFill>
                </a:uFill>
                <a:latin typeface="Calibri"/>
              </a:rPr>
              <a:t>, ובכך, תהליך האינטגרציה הוא תהליך קשה שדורש התאמות מצד התוכנה</a:t>
            </a:r>
            <a:endParaRPr b="0" lang="he-IL" sz="2800" spc="-1" strike="noStrike">
              <a:solidFill>
                <a:srgbClr val="000000"/>
              </a:solidFill>
              <a:uFill>
                <a:solidFill>
                  <a:srgbClr val="ffffff"/>
                </a:solidFill>
              </a:uFill>
              <a:latin typeface="Calibri"/>
            </a:endParaRPr>
          </a:p>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האתגר הרביעי והאחרון שלנו זה החיבור לממשקים שהלקוח רוצה להשתמש בהם, ספציפית </a:t>
            </a:r>
            <a:r>
              <a:rPr b="0" lang="he-IL" sz="2800" spc="-1" strike="noStrike">
                <a:solidFill>
                  <a:srgbClr val="000000"/>
                </a:solidFill>
                <a:uFill>
                  <a:solidFill>
                    <a:srgbClr val="ffffff"/>
                  </a:solidFill>
                </a:uFill>
                <a:latin typeface="Calibri"/>
              </a:rPr>
              <a:t>Microsoft BI</a:t>
            </a:r>
            <a:r>
              <a:rPr b="0" lang="he-IL" sz="2800" spc="-1" strike="noStrike">
                <a:solidFill>
                  <a:srgbClr val="000000"/>
                </a:solidFill>
                <a:uFill>
                  <a:solidFill>
                    <a:srgbClr val="ffffff"/>
                  </a:solidFill>
                </a:uFill>
                <a:latin typeface="Calibri"/>
              </a:rPr>
              <a:t>, ולהקרין את הנתונים שלנו לממשק הנ"ל.</a:t>
            </a:r>
            <a:endParaRPr b="0" lang="he-IL" sz="2800" spc="-1" strike="noStrike">
              <a:solidFill>
                <a:srgbClr val="000000"/>
              </a:solidFill>
              <a:uFill>
                <a:solidFill>
                  <a:srgbClr val="ffffff"/>
                </a:solidFill>
              </a:uFill>
              <a:latin typeface="Calibri"/>
            </a:endParaRPr>
          </a:p>
        </p:txBody>
      </p:sp>
      <p:sp>
        <p:nvSpPr>
          <p:cNvPr id="100" name="TextShape 3"/>
          <p:cNvSpPr txBox="1"/>
          <p:nvPr/>
        </p:nvSpPr>
        <p:spPr>
          <a:xfrm>
            <a:off x="9378360" y="15840"/>
            <a:ext cx="2742840" cy="364680"/>
          </a:xfrm>
          <a:prstGeom prst="rect">
            <a:avLst/>
          </a:prstGeom>
          <a:noFill/>
          <a:ln>
            <a:noFill/>
          </a:ln>
        </p:spPr>
        <p:txBody>
          <a:bodyPr anchor="ctr"/>
          <a:p>
            <a:pPr algn="r">
              <a:lnSpc>
                <a:spcPct val="100000"/>
              </a:lnSpc>
            </a:pPr>
            <a:fld id="{743E6A78-5763-42DF-9218-6E4A7E084BC9}"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Times New Roman"/>
            </a:endParaRPr>
          </a:p>
        </p:txBody>
      </p:sp>
      <p:sp>
        <p:nvSpPr>
          <p:cNvPr id="101"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p>
            <a:pPr algn="ctr">
              <a:lnSpc>
                <a:spcPct val="100000"/>
              </a:lnSpc>
            </a:pPr>
            <a:r>
              <a:rPr b="0" lang="he-IL" sz="4400" spc="-1" strike="noStrike">
                <a:solidFill>
                  <a:srgbClr val="000000"/>
                </a:solidFill>
                <a:uFill>
                  <a:solidFill>
                    <a:srgbClr val="ffffff"/>
                  </a:solidFill>
                </a:uFill>
                <a:latin typeface="Calibri Light"/>
              </a:rPr>
              <a:t>פתרון</a:t>
            </a:r>
            <a:endParaRPr b="0" lang="he-IL" sz="4400" spc="-1" strike="noStrike">
              <a:solidFill>
                <a:srgbClr val="000000"/>
              </a:solidFill>
              <a:uFill>
                <a:solidFill>
                  <a:srgbClr val="ffffff"/>
                </a:solidFill>
              </a:uFill>
              <a:latin typeface="Calibri"/>
            </a:endParaRPr>
          </a:p>
        </p:txBody>
      </p:sp>
      <p:sp>
        <p:nvSpPr>
          <p:cNvPr id="103" name="TextShape 2"/>
          <p:cNvSpPr txBox="1"/>
          <p:nvPr/>
        </p:nvSpPr>
        <p:spPr>
          <a:xfrm>
            <a:off x="838080" y="1377000"/>
            <a:ext cx="10515240" cy="4350960"/>
          </a:xfrm>
          <a:prstGeom prst="rect">
            <a:avLst/>
          </a:prstGeom>
          <a:noFill/>
          <a:ln>
            <a:noFill/>
          </a:ln>
        </p:spPr>
        <p:txBody>
          <a:bodyPr/>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בניית ממשק ליצירה ותפעול של מסד נתונים על גבי המכשיר.</a:t>
            </a:r>
            <a:endParaRPr b="0" lang="he-IL" sz="2800" spc="-1" strike="noStrike">
              <a:solidFill>
                <a:srgbClr val="000000"/>
              </a:solidFill>
              <a:uFill>
                <a:solidFill>
                  <a:srgbClr val="ffffff"/>
                </a:solidFill>
              </a:uFill>
              <a:latin typeface="Calibri"/>
            </a:endParaRPr>
          </a:p>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בניית ממשק לתפעול של מסד נתונים שנמצא על גבי השרת.</a:t>
            </a:r>
            <a:endParaRPr b="0" lang="he-IL" sz="2800" spc="-1" strike="noStrike">
              <a:solidFill>
                <a:srgbClr val="000000"/>
              </a:solidFill>
              <a:uFill>
                <a:solidFill>
                  <a:srgbClr val="ffffff"/>
                </a:solidFill>
              </a:uFill>
              <a:latin typeface="Calibri"/>
            </a:endParaRPr>
          </a:p>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בניית מנגנון סינכרון שדואג לשאוב את הנתונים משרת הלקוח לעדכן אותם ע"ג המכשיר</a:t>
            </a:r>
            <a:endParaRPr b="0" lang="he-IL" sz="2800" spc="-1" strike="noStrike">
              <a:solidFill>
                <a:srgbClr val="000000"/>
              </a:solidFill>
              <a:uFill>
                <a:solidFill>
                  <a:srgbClr val="ffffff"/>
                </a:solidFill>
              </a:uFill>
              <a:latin typeface="Calibri"/>
            </a:endParaRPr>
          </a:p>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בניית מנגנון אסינכרוני שדואג לאגור בקשות לשרת ולשלוח אותם כל כמה זמן או כאשר מזוהה חיבור לאינטרנט (ע"פ בחירת משתמש)</a:t>
            </a:r>
            <a:endParaRPr b="0" lang="he-IL" sz="2800" spc="-1" strike="noStrike">
              <a:solidFill>
                <a:srgbClr val="000000"/>
              </a:solidFill>
              <a:uFill>
                <a:solidFill>
                  <a:srgbClr val="ffffff"/>
                </a:solidFill>
              </a:uFill>
              <a:latin typeface="Calibri"/>
            </a:endParaRPr>
          </a:p>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בניה ותיעוד של הממשק בו ישתמש הלקוח כדי להוסיף, להסיר או לשנות את הטבלאות המסונכרנות ע"ג המכשיר משרת הלקוח.</a:t>
            </a:r>
            <a:endParaRPr b="0" lang="he-IL" sz="2800" spc="-1" strike="noStrike">
              <a:solidFill>
                <a:srgbClr val="000000"/>
              </a:solidFill>
              <a:uFill>
                <a:solidFill>
                  <a:srgbClr val="ffffff"/>
                </a:solidFill>
              </a:uFill>
              <a:latin typeface="Calibri"/>
            </a:endParaRPr>
          </a:p>
        </p:txBody>
      </p:sp>
      <p:sp>
        <p:nvSpPr>
          <p:cNvPr id="104" name="TextShape 3"/>
          <p:cNvSpPr txBox="1"/>
          <p:nvPr/>
        </p:nvSpPr>
        <p:spPr>
          <a:xfrm>
            <a:off x="9378360" y="15840"/>
            <a:ext cx="2742840" cy="364680"/>
          </a:xfrm>
          <a:prstGeom prst="rect">
            <a:avLst/>
          </a:prstGeom>
          <a:noFill/>
          <a:ln>
            <a:noFill/>
          </a:ln>
        </p:spPr>
        <p:txBody>
          <a:bodyPr anchor="ctr"/>
          <a:p>
            <a:pPr algn="r">
              <a:lnSpc>
                <a:spcPct val="100000"/>
              </a:lnSpc>
            </a:pPr>
            <a:fld id="{2406AD2D-24FB-49D9-8498-2EB6D159F346}"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Times New Roman"/>
            </a:endParaRPr>
          </a:p>
        </p:txBody>
      </p:sp>
      <p:sp>
        <p:nvSpPr>
          <p:cNvPr id="105"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2539080"/>
            <a:ext cx="10515240" cy="1325160"/>
          </a:xfrm>
          <a:prstGeom prst="rect">
            <a:avLst/>
          </a:prstGeom>
          <a:noFill/>
          <a:ln>
            <a:noFill/>
          </a:ln>
        </p:spPr>
        <p:txBody>
          <a:bodyPr anchor="ctr"/>
          <a:p>
            <a:pPr algn="ctr">
              <a:lnSpc>
                <a:spcPct val="100000"/>
              </a:lnSpc>
            </a:pPr>
            <a:r>
              <a:rPr b="0" lang="he-IL" sz="4400" spc="-1" strike="noStrike">
                <a:solidFill>
                  <a:srgbClr val="000000"/>
                </a:solidFill>
                <a:uFill>
                  <a:solidFill>
                    <a:srgbClr val="ffffff"/>
                  </a:solidFill>
                </a:uFill>
                <a:latin typeface="Calibri Light"/>
              </a:rPr>
              <a:t>כעת נדגים לכם הרצה של האפליקציה שלנו</a:t>
            </a:r>
            <a:r>
              <a:rPr b="0" lang="he-IL" sz="4400" spc="-1" strike="noStrike">
                <a:solidFill>
                  <a:srgbClr val="000000"/>
                </a:solidFill>
                <a:uFill>
                  <a:solidFill>
                    <a:srgbClr val="ffffff"/>
                  </a:solidFill>
                </a:uFill>
                <a:latin typeface="Calibri Light"/>
              </a:rPr>
              <a:t> </a:t>
            </a:r>
            <a:r>
              <a:rPr b="0" lang="he-IL" sz="4400" spc="-1" strike="noStrike">
                <a:solidFill>
                  <a:srgbClr val="000000"/>
                </a:solidFill>
                <a:uFill>
                  <a:solidFill>
                    <a:srgbClr val="ffffff"/>
                  </a:solidFill>
                </a:uFill>
                <a:latin typeface="Wingdings"/>
              </a:rPr>
              <a:t>:)</a:t>
            </a:r>
            <a:endParaRPr b="0" lang="he-IL" sz="4400" spc="-1" strike="noStrike">
              <a:solidFill>
                <a:srgbClr val="000000"/>
              </a:solidFill>
              <a:uFill>
                <a:solidFill>
                  <a:srgbClr val="ffffff"/>
                </a:solidFill>
              </a:uFill>
              <a:latin typeface="Calibri"/>
            </a:endParaRPr>
          </a:p>
        </p:txBody>
      </p:sp>
      <p:sp>
        <p:nvSpPr>
          <p:cNvPr id="107" name="TextShape 2"/>
          <p:cNvSpPr txBox="1"/>
          <p:nvPr/>
        </p:nvSpPr>
        <p:spPr>
          <a:xfrm>
            <a:off x="9378360" y="15840"/>
            <a:ext cx="2742840" cy="364680"/>
          </a:xfrm>
          <a:prstGeom prst="rect">
            <a:avLst/>
          </a:prstGeom>
          <a:noFill/>
          <a:ln>
            <a:noFill/>
          </a:ln>
        </p:spPr>
        <p:txBody>
          <a:bodyPr anchor="ctr"/>
          <a:p>
            <a:pPr algn="r">
              <a:lnSpc>
                <a:spcPct val="100000"/>
              </a:lnSpc>
            </a:pPr>
            <a:fld id="{296C1D82-33A4-495A-BF5C-4C8D0EB0B9EA}"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Times New Roman"/>
            </a:endParaRPr>
          </a:p>
        </p:txBody>
      </p:sp>
      <p:sp>
        <p:nvSpPr>
          <p:cNvPr id="108" name="TextShape 3"/>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p>
            <a:pPr algn="ctr">
              <a:lnSpc>
                <a:spcPct val="100000"/>
              </a:lnSpc>
            </a:pPr>
            <a:r>
              <a:rPr b="0" lang="he-IL" sz="4400" spc="-1" strike="noStrike">
                <a:solidFill>
                  <a:srgbClr val="000000"/>
                </a:solidFill>
                <a:uFill>
                  <a:solidFill>
                    <a:srgbClr val="ffffff"/>
                  </a:solidFill>
                </a:uFill>
                <a:latin typeface="Calibri Light"/>
              </a:rPr>
              <a:t>מטרות המשך</a:t>
            </a:r>
            <a:endParaRPr b="0" lang="he-IL" sz="4400" spc="-1" strike="noStrike">
              <a:solidFill>
                <a:srgbClr val="000000"/>
              </a:solidFill>
              <a:uFill>
                <a:solidFill>
                  <a:srgbClr val="ffffff"/>
                </a:solidFill>
              </a:uFill>
              <a:latin typeface="Calibri"/>
            </a:endParaRPr>
          </a:p>
        </p:txBody>
      </p:sp>
      <p:sp>
        <p:nvSpPr>
          <p:cNvPr id="110" name="TextShape 2"/>
          <p:cNvSpPr txBox="1"/>
          <p:nvPr/>
        </p:nvSpPr>
        <p:spPr>
          <a:xfrm>
            <a:off x="838080" y="1825560"/>
            <a:ext cx="10515240" cy="4350960"/>
          </a:xfrm>
          <a:prstGeom prst="rect">
            <a:avLst/>
          </a:prstGeom>
          <a:noFill/>
          <a:ln>
            <a:noFill/>
          </a:ln>
        </p:spPr>
        <p:txBody>
          <a:bodyPr/>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עיסוק באבטחת המידע ע"ג המכשיר.</a:t>
            </a:r>
            <a:endParaRPr b="0" lang="he-IL" sz="2800" spc="-1" strike="noStrike">
              <a:solidFill>
                <a:srgbClr val="000000"/>
              </a:solidFill>
              <a:uFill>
                <a:solidFill>
                  <a:srgbClr val="ffffff"/>
                </a:solidFill>
              </a:uFill>
              <a:latin typeface="Calibri"/>
            </a:endParaRPr>
          </a:p>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אינטגרציה של האפליקציה למחשב הלקוח – יהווה </a:t>
            </a:r>
            <a:r>
              <a:rPr b="0" lang="he-IL" sz="2800" spc="-1" strike="noStrike">
                <a:solidFill>
                  <a:srgbClr val="000000"/>
                </a:solidFill>
                <a:uFill>
                  <a:solidFill>
                    <a:srgbClr val="ffffff"/>
                  </a:solidFill>
                </a:uFill>
                <a:latin typeface="Calibri"/>
              </a:rPr>
              <a:t>milestone</a:t>
            </a:r>
            <a:r>
              <a:rPr b="0" lang="he-IL" sz="2800" spc="-1" strike="noStrike">
                <a:solidFill>
                  <a:srgbClr val="000000"/>
                </a:solidFill>
                <a:uFill>
                  <a:solidFill>
                    <a:srgbClr val="ffffff"/>
                  </a:solidFill>
                </a:uFill>
                <a:latin typeface="Calibri"/>
              </a:rPr>
              <a:t> משמעותי לאפליקציה שלנו.</a:t>
            </a:r>
            <a:endParaRPr b="0" lang="he-IL" sz="2800" spc="-1" strike="noStrike">
              <a:solidFill>
                <a:srgbClr val="000000"/>
              </a:solidFill>
              <a:uFill>
                <a:solidFill>
                  <a:srgbClr val="ffffff"/>
                </a:solidFill>
              </a:uFill>
              <a:latin typeface="Calibri"/>
            </a:endParaRPr>
          </a:p>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חיבור הממשק שלנו ל</a:t>
            </a:r>
            <a:r>
              <a:rPr b="0" lang="he-IL" sz="2800" spc="-1" strike="noStrike">
                <a:solidFill>
                  <a:srgbClr val="000000"/>
                </a:solidFill>
                <a:uFill>
                  <a:solidFill>
                    <a:srgbClr val="ffffff"/>
                  </a:solidFill>
                </a:uFill>
                <a:latin typeface="Calibri"/>
              </a:rPr>
              <a:t>Microsoft BI</a:t>
            </a:r>
            <a:endParaRPr b="0" lang="he-IL" sz="2800" spc="-1" strike="noStrike">
              <a:solidFill>
                <a:srgbClr val="000000"/>
              </a:solidFill>
              <a:uFill>
                <a:solidFill>
                  <a:srgbClr val="ffffff"/>
                </a:solidFill>
              </a:uFill>
              <a:latin typeface="Calibri"/>
            </a:endParaRPr>
          </a:p>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חיבור דוחות ותצוגה מסוננים לפי דרישת הלקוח</a:t>
            </a:r>
            <a:endParaRPr b="0" lang="he-IL" sz="2800" spc="-1" strike="noStrike">
              <a:solidFill>
                <a:srgbClr val="000000"/>
              </a:solidFill>
              <a:uFill>
                <a:solidFill>
                  <a:srgbClr val="ffffff"/>
                </a:solidFill>
              </a:uFill>
              <a:latin typeface="Calibri"/>
            </a:endParaRPr>
          </a:p>
          <a:p>
            <a:pPr marL="228600" indent="-228240" algn="r" rtl="1">
              <a:lnSpc>
                <a:spcPct val="100000"/>
              </a:lnSpc>
              <a:spcBef>
                <a:spcPts val="1001"/>
              </a:spcBef>
              <a:buClr>
                <a:srgbClr val="000000"/>
              </a:buClr>
              <a:buFont typeface="Arial"/>
              <a:buChar char="•"/>
            </a:pPr>
            <a:r>
              <a:rPr b="0" lang="he-IL" sz="2800" spc="-1" strike="noStrike">
                <a:solidFill>
                  <a:srgbClr val="000000"/>
                </a:solidFill>
                <a:uFill>
                  <a:solidFill>
                    <a:srgbClr val="ffffff"/>
                  </a:solidFill>
                </a:uFill>
                <a:latin typeface="Calibri"/>
              </a:rPr>
              <a:t>עבודה על ממשק המשתמש ותחושת האפליקציה מצד הלקוח יחד עם מנהלי העבודה.</a:t>
            </a:r>
            <a:endParaRPr b="0" lang="he-IL" sz="2800" spc="-1" strike="noStrike">
              <a:solidFill>
                <a:srgbClr val="000000"/>
              </a:solidFill>
              <a:uFill>
                <a:solidFill>
                  <a:srgbClr val="ffffff"/>
                </a:solidFill>
              </a:uFill>
              <a:latin typeface="Calibri"/>
            </a:endParaRPr>
          </a:p>
        </p:txBody>
      </p:sp>
      <p:sp>
        <p:nvSpPr>
          <p:cNvPr id="111" name="TextShape 3"/>
          <p:cNvSpPr txBox="1"/>
          <p:nvPr/>
        </p:nvSpPr>
        <p:spPr>
          <a:xfrm>
            <a:off x="9378360" y="15840"/>
            <a:ext cx="2742840" cy="364680"/>
          </a:xfrm>
          <a:prstGeom prst="rect">
            <a:avLst/>
          </a:prstGeom>
          <a:noFill/>
          <a:ln>
            <a:noFill/>
          </a:ln>
        </p:spPr>
        <p:txBody>
          <a:bodyPr anchor="ctr"/>
          <a:p>
            <a:pPr algn="r">
              <a:lnSpc>
                <a:spcPct val="100000"/>
              </a:lnSpc>
            </a:pPr>
            <a:fld id="{E701A7C1-0B7A-4CE1-90F7-10EE69D97DC8}" type="datetime1">
              <a:rPr b="0" lang="en-US" sz="1200" spc="-1" strike="noStrike">
                <a:solidFill>
                  <a:srgbClr val="8b8b8b"/>
                </a:solidFill>
                <a:uFill>
                  <a:solidFill>
                    <a:srgbClr val="ffffff"/>
                  </a:solidFill>
                </a:uFill>
                <a:latin typeface="Calibri"/>
              </a:rPr>
              <a:t>01/25/2018</a:t>
            </a:fld>
            <a:endParaRPr b="0" lang="en-US" sz="1200" spc="-1" strike="noStrike">
              <a:solidFill>
                <a:srgbClr val="000000"/>
              </a:solidFill>
              <a:uFill>
                <a:solidFill>
                  <a:srgbClr val="ffffff"/>
                </a:solidFill>
              </a:uFill>
              <a:latin typeface="Times New Roman"/>
            </a:endParaRPr>
          </a:p>
        </p:txBody>
      </p:sp>
      <p:sp>
        <p:nvSpPr>
          <p:cNvPr id="112" name="TextShape 4"/>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מאת מיתר שוקרון וזאב מלומיאן</a:t>
            </a:r>
            <a:endParaRPr b="0" lang="en-US" sz="12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72</TotalTime>
  <Application>LibreOffice/5.3.7.2.0$Linux_X86_64 LibreOffice_project/30m0$Build-2</Application>
  <Words>565</Words>
  <Paragraphs>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2018-01-24T16:45:56Z</dcterms:created>
  <dc:creator>trunks ishter</dc:creator>
  <dc:description/>
  <dc:language>he-IL</dc:language>
  <cp:lastModifiedBy/>
  <dcterms:modified xsi:type="dcterms:W3CDTF">2018-01-25T10:26:02Z</dcterms:modified>
  <cp:revision>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