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687320" y="338760"/>
            <a:ext cx="9143280" cy="98892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6000" spc="-1" strike="noStrike">
                <a:solidFill>
                  <a:srgbClr val="000000"/>
                </a:solidFill>
                <a:uFill>
                  <a:solidFill>
                    <a:srgbClr val="ffffff"/>
                  </a:solidFill>
                </a:uFill>
                <a:latin typeface="Calibri Light"/>
              </a:rPr>
              <a:t>ms alumnium manager</a:t>
            </a:r>
            <a:endParaRPr b="0" lang="en-US" sz="6000" spc="-1" strike="noStrike">
              <a:solidFill>
                <a:srgbClr val="000000"/>
              </a:solidFill>
              <a:uFill>
                <a:solidFill>
                  <a:srgbClr val="ffffff"/>
                </a:solidFill>
              </a:uFill>
              <a:latin typeface="Arial"/>
            </a:endParaRPr>
          </a:p>
        </p:txBody>
      </p:sp>
      <p:pic>
        <p:nvPicPr>
          <p:cNvPr id="77" name="Picture 2" descr=""/>
          <p:cNvPicPr/>
          <p:nvPr/>
        </p:nvPicPr>
        <p:blipFill>
          <a:blip r:embed="rId1"/>
          <a:stretch/>
        </p:blipFill>
        <p:spPr>
          <a:xfrm>
            <a:off x="3363840" y="2220840"/>
            <a:ext cx="5301720" cy="2981880"/>
          </a:xfrm>
          <a:prstGeom prst="rect">
            <a:avLst/>
          </a:prstGeom>
          <a:ln>
            <a:noFill/>
          </a:ln>
        </p:spPr>
      </p:pic>
      <p:sp>
        <p:nvSpPr>
          <p:cNvPr id="78" name="CustomShape 2"/>
          <p:cNvSpPr/>
          <p:nvPr/>
        </p:nvSpPr>
        <p:spPr>
          <a:xfrm>
            <a:off x="9448920" y="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5B0A6E6-E2EA-40B1-AB05-DC83616719DA}"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7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מטרת הפרויקט</a:t>
            </a:r>
            <a:endParaRPr b="0" lang="en-US" sz="4400" spc="-1" strike="noStrike">
              <a:solidFill>
                <a:srgbClr val="000000"/>
              </a:solidFill>
              <a:uFill>
                <a:solidFill>
                  <a:srgbClr val="ffffff"/>
                </a:solidFill>
              </a:uFill>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פיתוח אפליקציית אנדרואיד שתסייע למנהלי עבודה לתת דיווח למשרדי החברה ללא תלות בחיבור לאינטרנט, התעסקות בתשתיות או שימוש בכלים מורכבים.</a:t>
            </a:r>
            <a:endParaRPr b="0" lang="en-US" sz="2800" spc="-1" strike="noStrike">
              <a:solidFill>
                <a:srgbClr val="000000"/>
              </a:solidFill>
              <a:uFill>
                <a:solidFill>
                  <a:srgbClr val="ffffff"/>
                </a:solidFill>
              </a:uFill>
              <a:latin typeface="Arial"/>
            </a:endParaRPr>
          </a:p>
        </p:txBody>
      </p:sp>
      <p:sp>
        <p:nvSpPr>
          <p:cNvPr id="82"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A9EB45F-E8AA-403C-9593-94E4E437C4A2}"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8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רקע ותיאור הבעיה</a:t>
            </a:r>
            <a:endParaRPr b="0" lang="en-US" sz="4400" spc="-1" strike="noStrike">
              <a:solidFill>
                <a:srgbClr val="000000"/>
              </a:solidFill>
              <a:uFill>
                <a:solidFill>
                  <a:srgbClr val="ffffff"/>
                </a:solidFill>
              </a:uFill>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כיום, מנהלי העבודה בחברת מ.ש אלומיניום צריכים להסתובב באתרי הלקוחות שלהם כדי להעריך ולעדכן את מצבי הפרויקט כדי להשאיר את משרדי החברה מעודכנים בכל עת.</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לפעמים באתרי הלקוח קיימות בעיות תקשורת, וגם אם אין בעיות תקשורת, למנהל עבודה אין מספיק זמן לפתוח מחשב נייד כדי להתחבר לשרת הארגון כדי לשלוח דו"ח המעדכן את משרדי החברה על מצב הפרויקט אותו הוא מנהל.</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הכלים שמנהלי העבודה משתמשים בהם כיום פחות מותאמים לסוג הדוחות שהחברה רוצה.</a:t>
            </a:r>
            <a:endParaRPr b="0" lang="en-US" sz="2800" spc="-1" strike="noStrike">
              <a:solidFill>
                <a:srgbClr val="000000"/>
              </a:solidFill>
              <a:uFill>
                <a:solidFill>
                  <a:srgbClr val="ffffff"/>
                </a:solidFill>
              </a:uFill>
              <a:latin typeface="Arial"/>
            </a:endParaRPr>
          </a:p>
        </p:txBody>
      </p:sp>
      <p:sp>
        <p:nvSpPr>
          <p:cNvPr id="86"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A7FEB8-6FE5-4C95-AE9D-7CBA42A0BDEB}"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87"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248000" y="114840"/>
            <a:ext cx="4679640" cy="74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מבוא</a:t>
            </a:r>
            <a:endParaRPr b="0" lang="en-US" sz="4400" spc="-1" strike="noStrike">
              <a:solidFill>
                <a:srgbClr val="000000"/>
              </a:solidFill>
              <a:uFill>
                <a:solidFill>
                  <a:srgbClr val="ffffff"/>
                </a:solidFill>
              </a:uFill>
              <a:latin typeface="Arial"/>
            </a:endParaRPr>
          </a:p>
        </p:txBody>
      </p:sp>
      <p:sp>
        <p:nvSpPr>
          <p:cNvPr id="89" name="CustomShape 2"/>
          <p:cNvSpPr/>
          <p:nvPr/>
        </p:nvSpPr>
        <p:spPr>
          <a:xfrm>
            <a:off x="936000" y="818640"/>
            <a:ext cx="10514880" cy="5013000"/>
          </a:xfrm>
          <a:prstGeom prst="rect">
            <a:avLst/>
          </a:prstGeom>
          <a:noFill/>
          <a:ln>
            <a:noFill/>
          </a:ln>
        </p:spPr>
        <p:style>
          <a:lnRef idx="0"/>
          <a:fillRef idx="0"/>
          <a:effectRef idx="0"/>
          <a:fontRef idx="minor"/>
        </p:style>
        <p:txBody>
          <a:bodyPr lIns="90000" rIns="90000" tIns="45000" bIns="45000"/>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אנו רוצים לכתוב אפליקציית אנדרואיד ש:</a:t>
            </a:r>
            <a:endParaRPr b="0" lang="en-US" sz="2800" spc="-1" strike="noStrike">
              <a:solidFill>
                <a:srgbClr val="000000"/>
              </a:solidFill>
              <a:uFill>
                <a:solidFill>
                  <a:srgbClr val="ffffff"/>
                </a:solidFill>
              </a:uFill>
              <a:latin typeface="Arial"/>
            </a:endParaRPr>
          </a:p>
          <a:p>
            <a:pPr lvl="1" marL="685800" indent="-227880" algn="r" rtl="1">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אינה תלויה בגורמי תקשורת (בדומה לווטסאפ), כאשר נשלח עדכון למסד הנתונים מהאפליקציה, העדכון נשמר ע"ג מכשיר הפלאפון וכאשר מזוהה חיבור לאינטרנט, האפליקציה תדאג אוטומטית לשלוח את העדכון מבלי התערבות מצד המשתמש.</a:t>
            </a:r>
            <a:endParaRPr b="0" lang="en-US" sz="2400" spc="-1" strike="noStrike">
              <a:solidFill>
                <a:srgbClr val="000000"/>
              </a:solidFill>
              <a:uFill>
                <a:solidFill>
                  <a:srgbClr val="ffffff"/>
                </a:solidFill>
              </a:uFill>
              <a:latin typeface="Arial"/>
            </a:endParaRPr>
          </a:p>
          <a:p>
            <a:pPr lvl="1" marL="685800" indent="-227880" algn="r" rtl="1">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מותאמת באופן אישי לצרכי מנהל העבודה – אנו רוצים לספק את ממשק המשתמש הנוח ביותר שיגרום לדיווח למשרדי החברה דרך האפליקציה שלנו להיות תהליך ידידותי יותר מאשר התהליך המוצע כיום.</a:t>
            </a:r>
            <a:endParaRPr b="0" lang="en-US" sz="2400" spc="-1" strike="noStrike">
              <a:solidFill>
                <a:srgbClr val="000000"/>
              </a:solidFill>
              <a:uFill>
                <a:solidFill>
                  <a:srgbClr val="ffffff"/>
                </a:solidFill>
              </a:uFill>
              <a:latin typeface="Arial"/>
            </a:endParaRPr>
          </a:p>
          <a:p>
            <a:pPr lvl="1" marL="685800" indent="-227880" algn="r" rtl="1">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מאובטחת לחלוטין – כאשר אנו מתעסקים בנתוני הלקוח במכשיר הפלאפון, יש לנו חשיבות רבה לכך שבמידה ומכשיר הפלאפון יאבד, אין סכנה חד משמעית שכל נתוני הלקוח יפורסמו תוך פרק זמן קצר באינטרנט.</a:t>
            </a:r>
            <a:endParaRPr b="0" lang="en-US" sz="2400" spc="-1" strike="noStrike">
              <a:solidFill>
                <a:srgbClr val="000000"/>
              </a:solidFill>
              <a:uFill>
                <a:solidFill>
                  <a:srgbClr val="ffffff"/>
                </a:solidFill>
              </a:uFill>
              <a:latin typeface="Arial"/>
            </a:endParaRPr>
          </a:p>
          <a:p>
            <a:pPr lvl="1" marL="685800" indent="-227880" algn="r" rtl="1">
              <a:lnSpc>
                <a:spcPct val="100000"/>
              </a:lnSpc>
              <a:spcBef>
                <a:spcPts val="499"/>
              </a:spcBef>
              <a:buClr>
                <a:srgbClr val="000000"/>
              </a:buClr>
              <a:buFont typeface="Arial"/>
              <a:buChar char="•"/>
            </a:pPr>
            <a:r>
              <a:rPr b="0" lang="en-US" sz="2400" spc="-1" strike="noStrike">
                <a:solidFill>
                  <a:srgbClr val="000000"/>
                </a:solidFill>
                <a:uFill>
                  <a:solidFill>
                    <a:srgbClr val="ffffff"/>
                  </a:solidFill>
                </a:uFill>
                <a:latin typeface="Calibri"/>
              </a:rPr>
              <a:t>מודולרית וניתנת לעדכון – אנו כותבים אפליקציית תשתית שאנו מודעים לכך שהלקוח ירצה "לשפר" ככל שהלקוח יצמח בשוק שלו, ולכן נספק ללקוח תיעוד ברמה גבוהה, ממשק פיתוח נוח ומובן ומודולרי בנוסף לבדיקות יחידה מספקות שהרכיבים היסודיים שאנו מספקים ללקוח עובדים כראוי.</a:t>
            </a:r>
            <a:endParaRPr b="0" lang="en-US" sz="2400" spc="-1" strike="noStrike">
              <a:solidFill>
                <a:srgbClr val="000000"/>
              </a:solidFill>
              <a:uFill>
                <a:solidFill>
                  <a:srgbClr val="ffffff"/>
                </a:solidFill>
              </a:uFill>
              <a:latin typeface="Arial"/>
            </a:endParaRPr>
          </a:p>
          <a:p>
            <a:pPr rtl="1">
              <a:lnSpc>
                <a:spcPct val="100000"/>
              </a:lnSpc>
            </a:pPr>
            <a:endParaRPr b="0" lang="en-US" sz="2400" spc="-1" strike="noStrike">
              <a:solidFill>
                <a:srgbClr val="000000"/>
              </a:solidFill>
              <a:uFill>
                <a:solidFill>
                  <a:srgbClr val="ffffff"/>
                </a:solidFill>
              </a:uFill>
              <a:latin typeface="Arial"/>
            </a:endParaRPr>
          </a:p>
        </p:txBody>
      </p:sp>
      <p:sp>
        <p:nvSpPr>
          <p:cNvPr id="90"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05771AD-C561-444B-A5FA-96CF3932F1A9}"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91"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אתגרים</a:t>
            </a:r>
            <a:endParaRPr b="0" lang="en-US" sz="4400" spc="-1" strike="noStrike">
              <a:solidFill>
                <a:srgbClr val="000000"/>
              </a:solidFill>
              <a:uFill>
                <a:solidFill>
                  <a:srgbClr val="ffffff"/>
                </a:solidFill>
              </a:uFill>
              <a:latin typeface="Arial"/>
            </a:endParaRPr>
          </a:p>
        </p:txBody>
      </p:sp>
      <p:sp>
        <p:nvSpPr>
          <p:cNvPr id="93" name="CustomShape 2"/>
          <p:cNvSpPr/>
          <p:nvPr/>
        </p:nvSpPr>
        <p:spPr>
          <a:xfrm>
            <a:off x="777960" y="140292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האתגר הראשוני הוא עדכון מכשיר האנדרואיד בנתונים </a:t>
            </a:r>
            <a:r>
              <a:rPr b="1" lang="en-US" sz="2800" spc="-1" strike="noStrike">
                <a:solidFill>
                  <a:srgbClr val="000000"/>
                </a:solidFill>
                <a:uFill>
                  <a:solidFill>
                    <a:srgbClr val="ffffff"/>
                  </a:solidFill>
                </a:uFill>
                <a:latin typeface="Calibri"/>
              </a:rPr>
              <a:t>מקומיים</a:t>
            </a:r>
            <a:r>
              <a:rPr b="0" lang="en-US" sz="2800" spc="-1" strike="noStrike">
                <a:solidFill>
                  <a:srgbClr val="000000"/>
                </a:solidFill>
                <a:uFill>
                  <a:solidFill>
                    <a:srgbClr val="ffffff"/>
                  </a:solidFill>
                </a:uFill>
                <a:latin typeface="Calibri"/>
              </a:rPr>
              <a:t> עדכניים שימנעו את הצורך מצד המשתמש לבצע תקשורות רבות מול האינטרנט ולהקטין כמה שניתן את זמן הסינכרון, ובעוד אנו רוצים לספק שכבת אבטחה שמונעת גלישה של נתונים ממשתמש אחד למשתמש שני כאשר הם משתמשים באותו מכשיר הפלאפון.</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האתגר השני הוא אתגר האבטחה – הלא אנו צריכים לחשוב איזה נתונים חשופים ומתי כדאי לנו לעסוק בהצפנת הנתונים ובאיזה מפתח נצטרך להשתמש?</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האתגר השלישי הוא אתגר האינטגרציה, מחשב הלקוח מחובר באמצעות שרת </a:t>
            </a:r>
            <a:r>
              <a:rPr b="0" lang="en-US" sz="2800" spc="-1" strike="noStrike">
                <a:solidFill>
                  <a:srgbClr val="000000"/>
                </a:solidFill>
                <a:uFill>
                  <a:solidFill>
                    <a:srgbClr val="ffffff"/>
                  </a:solidFill>
                </a:uFill>
                <a:latin typeface="Calibri"/>
              </a:rPr>
              <a:t>VPN</a:t>
            </a:r>
            <a:r>
              <a:rPr b="0" lang="en-US" sz="2800" spc="-1" strike="noStrike">
                <a:solidFill>
                  <a:srgbClr val="000000"/>
                </a:solidFill>
                <a:uFill>
                  <a:solidFill>
                    <a:srgbClr val="ffffff"/>
                  </a:solidFill>
                </a:uFill>
                <a:latin typeface="Calibri"/>
              </a:rPr>
              <a:t>, ובכך, תהליך האינטגרציה הוא תהליך קשה שדורש התאמות מצד התוכנה</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האתגר הרביעי והאחרון שלנו זה החיבור לממשקים שהלקוח רוצה להשתמש בהם, ספציפית </a:t>
            </a:r>
            <a:r>
              <a:rPr b="0" lang="en-US" sz="2800" spc="-1" strike="noStrike">
                <a:solidFill>
                  <a:srgbClr val="000000"/>
                </a:solidFill>
                <a:uFill>
                  <a:solidFill>
                    <a:srgbClr val="ffffff"/>
                  </a:solidFill>
                </a:uFill>
                <a:latin typeface="Calibri"/>
              </a:rPr>
              <a:t>Microsoft BI</a:t>
            </a:r>
            <a:r>
              <a:rPr b="0" lang="en-US" sz="2800" spc="-1" strike="noStrike">
                <a:solidFill>
                  <a:srgbClr val="000000"/>
                </a:solidFill>
                <a:uFill>
                  <a:solidFill>
                    <a:srgbClr val="ffffff"/>
                  </a:solidFill>
                </a:uFill>
                <a:latin typeface="Calibri"/>
              </a:rPr>
              <a:t>, ולהקרין את הנתונים שלנו לממשק הנ"ל.</a:t>
            </a:r>
            <a:endParaRPr b="0" lang="en-US" sz="2800" spc="-1" strike="noStrike">
              <a:solidFill>
                <a:srgbClr val="000000"/>
              </a:solidFill>
              <a:uFill>
                <a:solidFill>
                  <a:srgbClr val="ffffff"/>
                </a:solidFill>
              </a:uFill>
              <a:latin typeface="Arial"/>
            </a:endParaRPr>
          </a:p>
        </p:txBody>
      </p:sp>
      <p:sp>
        <p:nvSpPr>
          <p:cNvPr id="94"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5257B1D-3335-432F-9EF6-3403963E2030}"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95"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פתרון</a:t>
            </a:r>
            <a:endParaRPr b="0" lang="en-US" sz="4400" spc="-1" strike="noStrike">
              <a:solidFill>
                <a:srgbClr val="000000"/>
              </a:solidFill>
              <a:uFill>
                <a:solidFill>
                  <a:srgbClr val="ffffff"/>
                </a:solidFill>
              </a:uFill>
              <a:latin typeface="Arial"/>
            </a:endParaRPr>
          </a:p>
        </p:txBody>
      </p:sp>
      <p:sp>
        <p:nvSpPr>
          <p:cNvPr id="97" name="CustomShape 2"/>
          <p:cNvSpPr/>
          <p:nvPr/>
        </p:nvSpPr>
        <p:spPr>
          <a:xfrm>
            <a:off x="838080" y="1377000"/>
            <a:ext cx="10514880" cy="4350600"/>
          </a:xfrm>
          <a:prstGeom prst="rect">
            <a:avLst/>
          </a:prstGeom>
          <a:noFill/>
          <a:ln>
            <a:noFill/>
          </a:ln>
        </p:spPr>
        <p:style>
          <a:lnRef idx="0"/>
          <a:fillRef idx="0"/>
          <a:effectRef idx="0"/>
          <a:fontRef idx="minor"/>
        </p:style>
        <p:txBody>
          <a:bodyPr lIns="90000" rIns="90000" tIns="45000" bIns="45000"/>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בניית ממשק ליצירה ותפעול של מסד נתונים על גבי המכשיר.</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בניית ממשק לתפעול של מסד נתונים שנמצא על גבי השרת.</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בניית מנגנון סינכרון שדואג לשאוב את הנתונים משרת הלקוח לעדכן אותם ע"ג המכשיר</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בניית מנגנון אסינכרוני שדואג לאגור בקשות לשרת ולשלוח אותם כל כמה זמן או כאשר מזוהה חיבור לאינטרנט (ע"פ בחירת משתמש)</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בניה ותיעוד של הממשק בו ישתמש הלקוח כדי להוסיף, להסיר או לשנות את הטבלאות המסונכרנות ע"ג המכשיר משרת הלקוח.</a:t>
            </a:r>
            <a:endParaRPr b="0" lang="en-US" sz="2800" spc="-1" strike="noStrike">
              <a:solidFill>
                <a:srgbClr val="000000"/>
              </a:solidFill>
              <a:uFill>
                <a:solidFill>
                  <a:srgbClr val="ffffff"/>
                </a:solidFill>
              </a:uFill>
              <a:latin typeface="Arial"/>
            </a:endParaRPr>
          </a:p>
        </p:txBody>
      </p:sp>
      <p:sp>
        <p:nvSpPr>
          <p:cNvPr id="98"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1568780-7D10-4008-97D3-287DAF3D2662}"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9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253908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כעת נדגים לכם הרצה של האפליקציה שלנו</a:t>
            </a: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Wingdings"/>
              </a:rPr>
              <a:t>:)</a:t>
            </a:r>
            <a:endParaRPr b="0" lang="en-US" sz="4400" spc="-1" strike="noStrike">
              <a:solidFill>
                <a:srgbClr val="000000"/>
              </a:solidFill>
              <a:uFill>
                <a:solidFill>
                  <a:srgbClr val="ffffff"/>
                </a:solidFill>
              </a:uFill>
              <a:latin typeface="Arial"/>
            </a:endParaRPr>
          </a:p>
        </p:txBody>
      </p:sp>
      <p:sp>
        <p:nvSpPr>
          <p:cNvPr id="101" name="CustomShape 2"/>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85262AB-B832-4A6D-8FE7-9FE3C77C15F1}"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10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rPr>
              <a:t>מטרות המשך</a:t>
            </a:r>
            <a:endParaRPr b="0" lang="en-US" sz="4400" spc="-1" strike="noStrike">
              <a:solidFill>
                <a:srgbClr val="000000"/>
              </a:solidFill>
              <a:uFill>
                <a:solidFill>
                  <a:srgbClr val="ffffff"/>
                </a:solidFill>
              </a:uFill>
              <a:latin typeface="Arial"/>
            </a:endParaRPr>
          </a:p>
        </p:txBody>
      </p:sp>
      <p:sp>
        <p:nvSpPr>
          <p:cNvPr id="10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עיסוק באבטחת המידע ע"ג המכשיר.</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אינטגרציה של האפליקציה למחשב הלקוח – יהווה </a:t>
            </a:r>
            <a:r>
              <a:rPr b="0" lang="en-US" sz="2800" spc="-1" strike="noStrike">
                <a:solidFill>
                  <a:srgbClr val="000000"/>
                </a:solidFill>
                <a:uFill>
                  <a:solidFill>
                    <a:srgbClr val="ffffff"/>
                  </a:solidFill>
                </a:uFill>
                <a:latin typeface="Calibri"/>
              </a:rPr>
              <a:t>milestone</a:t>
            </a:r>
            <a:r>
              <a:rPr b="0" lang="en-US" sz="2800" spc="-1" strike="noStrike">
                <a:solidFill>
                  <a:srgbClr val="000000"/>
                </a:solidFill>
                <a:uFill>
                  <a:solidFill>
                    <a:srgbClr val="ffffff"/>
                  </a:solidFill>
                </a:uFill>
                <a:latin typeface="Calibri"/>
              </a:rPr>
              <a:t> משמעותי לאפליקציה שלנו.</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חיבור הממשק שלנו ל</a:t>
            </a:r>
            <a:r>
              <a:rPr b="0" lang="en-US" sz="2800" spc="-1" strike="noStrike">
                <a:solidFill>
                  <a:srgbClr val="000000"/>
                </a:solidFill>
                <a:uFill>
                  <a:solidFill>
                    <a:srgbClr val="ffffff"/>
                  </a:solidFill>
                </a:uFill>
                <a:latin typeface="Calibri"/>
              </a:rPr>
              <a:t>Microsoft BI</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חיבור דוחות ותצוגה מסוננים לפי דרישת הלקוח</a:t>
            </a:r>
            <a:endParaRPr b="0" lang="en-US" sz="2800" spc="-1" strike="noStrike">
              <a:solidFill>
                <a:srgbClr val="000000"/>
              </a:solidFill>
              <a:uFill>
                <a:solidFill>
                  <a:srgbClr val="ffffff"/>
                </a:solidFill>
              </a:uFill>
              <a:latin typeface="Arial"/>
            </a:endParaRPr>
          </a:p>
          <a:p>
            <a:pPr marL="228600" indent="-227880" algn="r" rtl="1">
              <a:lnSpc>
                <a:spcPct val="100000"/>
              </a:lnSpc>
              <a:spcBef>
                <a:spcPts val="1001"/>
              </a:spcBef>
              <a:buClr>
                <a:srgbClr val="000000"/>
              </a:buClr>
              <a:buFont typeface="Arial"/>
              <a:buChar char="•"/>
            </a:pPr>
            <a:r>
              <a:rPr b="0" lang="en-US" sz="2800" spc="-1" strike="noStrike">
                <a:solidFill>
                  <a:srgbClr val="000000"/>
                </a:solidFill>
                <a:uFill>
                  <a:solidFill>
                    <a:srgbClr val="ffffff"/>
                  </a:solidFill>
                </a:uFill>
                <a:latin typeface="Calibri"/>
              </a:rPr>
              <a:t>עבודה על ממשק המשתמש ותחושת האפליקציה מצד הלקוח יחד עם מנהלי העבודה.</a:t>
            </a:r>
            <a:endParaRPr b="0" lang="en-US" sz="2800" spc="-1" strike="noStrike">
              <a:solidFill>
                <a:srgbClr val="000000"/>
              </a:solidFill>
              <a:uFill>
                <a:solidFill>
                  <a:srgbClr val="ffffff"/>
                </a:solidFill>
              </a:uFill>
              <a:latin typeface="Arial"/>
            </a:endParaRPr>
          </a:p>
        </p:txBody>
      </p:sp>
      <p:sp>
        <p:nvSpPr>
          <p:cNvPr id="105" name="CustomShape 3"/>
          <p:cNvSpPr/>
          <p:nvPr/>
        </p:nvSpPr>
        <p:spPr>
          <a:xfrm>
            <a:off x="9378360" y="1584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7D12A60-02B6-4488-814E-C2CE0579186C}"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Arial"/>
            </a:endParaRPr>
          </a:p>
        </p:txBody>
      </p:sp>
      <p:sp>
        <p:nvSpPr>
          <p:cNvPr id="106"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LibreOffice/5.3.7.2.0$Linux_X86_64 LibreOffice_project/30m0$Build-2</Application>
  <Words>565</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2018-01-24T16:45:56Z</dcterms:created>
  <dc:creator>trunks ishter</dc:creator>
  <dc:description/>
  <dc:language>he-IL</dc:language>
  <cp:lastModifiedBy/>
  <dcterms:modified xsi:type="dcterms:W3CDTF">2018-01-25T11:29:54Z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