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94" r:id="rId3"/>
    <p:sldId id="289" r:id="rId5"/>
    <p:sldId id="290" r:id="rId6"/>
    <p:sldId id="291" r:id="rId7"/>
    <p:sldId id="292" r:id="rId8"/>
    <p:sldId id="293" r:id="rId9"/>
    <p:sldId id="282" r:id="rId10"/>
    <p:sldId id="283" r:id="rId11"/>
    <p:sldId id="284" r:id="rId12"/>
    <p:sldId id="285" r:id="rId13"/>
    <p:sldId id="286" r:id="rId14"/>
    <p:sldId id="287" r:id="rId15"/>
    <p:sldId id="265" r:id="rId16"/>
    <p:sldId id="264" r:id="rId17"/>
    <p:sldId id="267" r:id="rId18"/>
    <p:sldId id="266" r:id="rId19"/>
    <p:sldId id="275" r:id="rId20"/>
    <p:sldId id="274" r:id="rId21"/>
    <p:sldId id="288" r:id="rId22"/>
    <p:sldId id="277" r:id="rId23"/>
    <p:sldId id="281" r:id="rId24"/>
    <p:sldId id="279" r:id="rId25"/>
    <p:sldId id="317" r:id="rId26"/>
  </p:sldIdLst>
  <p:sldSz cx="12192000" cy="6858000"/>
  <p:notesSz cx="6858000" cy="9144000"/>
  <p:embeddedFontLst>
    <p:embeddedFont>
      <p:font typeface="Red Hat Display" panose="02010303040201060303"/>
      <p:regular r:id="rId30"/>
    </p:embeddedFont>
    <p:embeddedFont>
      <p:font typeface="Red Hat Text" panose="02010303040201060303"/>
      <p:regular r:id="rId31"/>
    </p:embeddedFont>
    <p:embeddedFont>
      <p:font typeface="Calibri" panose="020F0502020204030204"/>
      <p:regular r:id="rId32"/>
      <p:bold r:id="rId33"/>
      <p:italic r:id="rId34"/>
      <p:boldItalic r:id="rId35"/>
    </p:embeddedFont>
  </p:embeddedFontLst>
  <p:custDataLst>
    <p:tags r:id="rId3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5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6" d="100"/>
          <a:sy n="66" d="100"/>
        </p:scale>
        <p:origin x="367" y="264"/>
      </p:cViewPr>
      <p:guideLst>
        <p:guide orient="horz" pos="223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18.xml"/><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2e724860fb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 name="Google Shape;90;g2e724860fb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CN" altLang="en-US" dirty="0"/>
              <a:t>说一下和可视化结果一致</a:t>
            </a:r>
            <a:endParaRPr dirty="0"/>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2e724860fb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 name="Google Shape;90;g2e724860fb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2e724860fb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 name="Google Shape;90;g2e724860fb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2e724860fb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 name="Google Shape;90;g2e724860fb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2e724860fb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 name="Google Shape;90;g2e724860fb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2e724860fb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 would like to predict the cancellation first.</a:t>
            </a:r>
            <a:endParaRPr dirty="0"/>
          </a:p>
        </p:txBody>
      </p:sp>
      <p:sp>
        <p:nvSpPr>
          <p:cNvPr id="90" name="Google Shape;90;g2e724860fb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ltLang="zh-CN" dirty="0"/>
              <a:t>We tested three models: logistic regression, </a:t>
            </a:r>
            <a:r>
              <a:rPr lang="en-US" altLang="zh-CN" dirty="0" err="1"/>
              <a:t>LightGBM</a:t>
            </a:r>
            <a:r>
              <a:rPr lang="en-US" altLang="zh-CN" dirty="0"/>
              <a:t>, and random forest, with both raw data and data after oversampling. Here are their confusion matrices on the test set. When selecting a model, we aim to avoid cases where an actual non-cancellation is predicted as a cancellation—in other words, the top-right value in the confusion matrix. Therefore, we chose to use the logistic regression model with raw data to fit the model.</a:t>
            </a:r>
            <a:endParaRPr dirty="0"/>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 achieved a high accuracy on both the training and test sets. However, this is not very convincing due to the data imbalance ratio, which is close to 1:50. We’re more pleased to see the ROC-AUC score exceeding 0.8, </a:t>
            </a:r>
            <a:r>
              <a:rPr lang="en-US" altLang="zh-CN" dirty="0"/>
              <a:t>meaning it has good capability to distinguish between classes.</a:t>
            </a:r>
            <a:endParaRPr dirty="0"/>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_light">
  <p:cSld name="Title Slide_light">
    <p:spTree>
      <p:nvGrpSpPr>
        <p:cNvPr id="1" name="Shape 18"/>
        <p:cNvGrpSpPr/>
        <p:nvPr/>
      </p:nvGrpSpPr>
      <p:grpSpPr>
        <a:xfrm>
          <a:off x="0" y="0"/>
          <a:ext cx="0" cy="0"/>
          <a:chOff x="0" y="0"/>
          <a:chExt cx="0" cy="0"/>
        </a:xfrm>
      </p:grpSpPr>
      <p:sp>
        <p:nvSpPr>
          <p:cNvPr id="19" name="Google Shape;19;p3"/>
          <p:cNvSpPr/>
          <p:nvPr/>
        </p:nvSpPr>
        <p:spPr>
          <a:xfrm>
            <a:off x="851888" y="3218871"/>
            <a:ext cx="471523" cy="940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 name="Google Shape;20;p3"/>
          <p:cNvSpPr/>
          <p:nvPr/>
        </p:nvSpPr>
        <p:spPr>
          <a:xfrm>
            <a:off x="0" y="5733906"/>
            <a:ext cx="12192000" cy="11240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 name="Google Shape;21;p3"/>
          <p:cNvSpPr txBox="1">
            <a:spLocks noGrp="1"/>
          </p:cNvSpPr>
          <p:nvPr>
            <p:ph type="body" idx="1"/>
          </p:nvPr>
        </p:nvSpPr>
        <p:spPr>
          <a:xfrm>
            <a:off x="851889" y="3519488"/>
            <a:ext cx="8334246" cy="701877"/>
          </a:xfrm>
          <a:prstGeom prst="rect">
            <a:avLst/>
          </a:prstGeom>
          <a:noFill/>
          <a:ln>
            <a:noFill/>
          </a:ln>
        </p:spPr>
        <p:txBody>
          <a:bodyPr spcFirstLastPara="1" wrap="square" lIns="0" tIns="45700" rIns="91425" bIns="45700" anchor="t" anchorCtr="0">
            <a:noAutofit/>
          </a:bodyPr>
          <a:lstStyle>
            <a:lvl1pPr marL="457200" lvl="0" indent="-228600" algn="l">
              <a:lnSpc>
                <a:spcPct val="90000"/>
              </a:lnSpc>
              <a:spcBef>
                <a:spcPts val="1000"/>
              </a:spcBef>
              <a:spcAft>
                <a:spcPts val="0"/>
              </a:spcAft>
              <a:buSzPts val="2070"/>
              <a:buNone/>
              <a:defRPr sz="2300">
                <a:solidFill>
                  <a:srgbClr val="575757"/>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2" name="Google Shape;22;p3"/>
          <p:cNvSpPr txBox="1">
            <a:spLocks noGrp="1"/>
          </p:cNvSpPr>
          <p:nvPr>
            <p:ph type="body" idx="2"/>
          </p:nvPr>
        </p:nvSpPr>
        <p:spPr>
          <a:xfrm>
            <a:off x="851889" y="5953913"/>
            <a:ext cx="10311412" cy="523088"/>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SzPts val="1620"/>
              <a:buNone/>
              <a:defRPr sz="18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3" name="Google Shape;23;p3"/>
          <p:cNvSpPr txBox="1">
            <a:spLocks noGrp="1"/>
          </p:cNvSpPr>
          <p:nvPr>
            <p:ph type="title"/>
          </p:nvPr>
        </p:nvSpPr>
        <p:spPr>
          <a:xfrm>
            <a:off x="851888" y="905690"/>
            <a:ext cx="8334246" cy="2106570"/>
          </a:xfrm>
          <a:prstGeom prst="rect">
            <a:avLst/>
          </a:prstGeom>
          <a:noFill/>
          <a:ln>
            <a:noFill/>
          </a:ln>
        </p:spPr>
        <p:txBody>
          <a:bodyPr spcFirstLastPara="1" wrap="square" lIns="0" tIns="45700" rIns="91425" bIns="0" anchor="b" anchorCtr="0">
            <a:normAutofit/>
          </a:bodyPr>
          <a:lstStyle>
            <a:lvl1pPr lvl="0" algn="l">
              <a:lnSpc>
                <a:spcPct val="90000"/>
              </a:lnSpc>
              <a:spcBef>
                <a:spcPts val="0"/>
              </a:spcBef>
              <a:spcAft>
                <a:spcPts val="0"/>
              </a:spcAft>
              <a:buClr>
                <a:srgbClr val="353535"/>
              </a:buClr>
              <a:buSzPts val="4200"/>
              <a:buFont typeface="Red Hat Display" panose="02010303040201060303"/>
              <a:buNone/>
              <a:defRPr sz="4200" b="1" i="0">
                <a:solidFill>
                  <a:srgbClr val="353535"/>
                </a:solidFill>
                <a:latin typeface="Red Hat Display" panose="02010303040201060303"/>
                <a:ea typeface="Red Hat Display" panose="02010303040201060303"/>
                <a:cs typeface="Red Hat Display" panose="02010303040201060303"/>
                <a:sym typeface="Red Hat Display" panose="020103030402010603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_dark">
  <p:cSld name="Title Slide_dark">
    <p:spTree>
      <p:nvGrpSpPr>
        <p:cNvPr id="1" name="Shape 24"/>
        <p:cNvGrpSpPr/>
        <p:nvPr/>
      </p:nvGrpSpPr>
      <p:grpSpPr>
        <a:xfrm>
          <a:off x="0" y="0"/>
          <a:ext cx="0" cy="0"/>
          <a:chOff x="0" y="0"/>
          <a:chExt cx="0" cy="0"/>
        </a:xfrm>
      </p:grpSpPr>
      <p:sp>
        <p:nvSpPr>
          <p:cNvPr id="25" name="Google Shape;25;p4"/>
          <p:cNvSpPr/>
          <p:nvPr/>
        </p:nvSpPr>
        <p:spPr>
          <a:xfrm>
            <a:off x="0" y="0"/>
            <a:ext cx="12192000" cy="573390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 name="Google Shape;26;p4"/>
          <p:cNvSpPr txBox="1">
            <a:spLocks noGrp="1"/>
          </p:cNvSpPr>
          <p:nvPr>
            <p:ph type="title"/>
          </p:nvPr>
        </p:nvSpPr>
        <p:spPr>
          <a:xfrm>
            <a:off x="851888" y="905690"/>
            <a:ext cx="8334246" cy="2106570"/>
          </a:xfrm>
          <a:prstGeom prst="rect">
            <a:avLst/>
          </a:prstGeom>
          <a:noFill/>
          <a:ln>
            <a:noFill/>
          </a:ln>
        </p:spPr>
        <p:txBody>
          <a:bodyPr spcFirstLastPara="1" wrap="square" lIns="0" tIns="45700" rIns="91425" bIns="0" anchor="b" anchorCtr="0">
            <a:normAutofit/>
          </a:bodyPr>
          <a:lstStyle>
            <a:lvl1pPr lvl="0" algn="l">
              <a:lnSpc>
                <a:spcPct val="90000"/>
              </a:lnSpc>
              <a:spcBef>
                <a:spcPts val="0"/>
              </a:spcBef>
              <a:spcAft>
                <a:spcPts val="0"/>
              </a:spcAft>
              <a:buClr>
                <a:schemeClr val="lt1"/>
              </a:buClr>
              <a:buSzPts val="4200"/>
              <a:buFont typeface="Red Hat Display" panose="02010303040201060303"/>
              <a:buNone/>
              <a:defRPr sz="4200" b="1" i="0">
                <a:solidFill>
                  <a:schemeClr val="lt1"/>
                </a:solidFill>
                <a:latin typeface="Red Hat Display" panose="02010303040201060303"/>
                <a:ea typeface="Red Hat Display" panose="02010303040201060303"/>
                <a:cs typeface="Red Hat Display" panose="02010303040201060303"/>
                <a:sym typeface="Red Hat Display" panose="020103030402010603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p:nvPr/>
        </p:nvSpPr>
        <p:spPr>
          <a:xfrm>
            <a:off x="851888" y="3218871"/>
            <a:ext cx="471523" cy="940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 name="Google Shape;28;p4"/>
          <p:cNvSpPr txBox="1">
            <a:spLocks noGrp="1"/>
          </p:cNvSpPr>
          <p:nvPr>
            <p:ph type="body" idx="1"/>
          </p:nvPr>
        </p:nvSpPr>
        <p:spPr>
          <a:xfrm>
            <a:off x="851889" y="3519488"/>
            <a:ext cx="8334246" cy="701877"/>
          </a:xfrm>
          <a:prstGeom prst="rect">
            <a:avLst/>
          </a:prstGeom>
          <a:noFill/>
          <a:ln>
            <a:noFill/>
          </a:ln>
        </p:spPr>
        <p:txBody>
          <a:bodyPr spcFirstLastPara="1" wrap="square" lIns="0" tIns="45700" rIns="91425" bIns="45700" anchor="t" anchorCtr="0">
            <a:noAutofit/>
          </a:bodyPr>
          <a:lstStyle>
            <a:lvl1pPr marL="457200" lvl="0" indent="-228600" algn="l">
              <a:lnSpc>
                <a:spcPct val="90000"/>
              </a:lnSpc>
              <a:spcBef>
                <a:spcPts val="1000"/>
              </a:spcBef>
              <a:spcAft>
                <a:spcPts val="0"/>
              </a:spcAft>
              <a:buSzPts val="2070"/>
              <a:buNone/>
              <a:defRPr sz="2300">
                <a:solidFill>
                  <a:srgbClr val="C7C7C7"/>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9" name="Google Shape;29;p4"/>
          <p:cNvSpPr txBox="1">
            <a:spLocks noGrp="1"/>
          </p:cNvSpPr>
          <p:nvPr>
            <p:ph type="body" idx="2"/>
          </p:nvPr>
        </p:nvSpPr>
        <p:spPr>
          <a:xfrm>
            <a:off x="851889" y="5953913"/>
            <a:ext cx="10311412" cy="523088"/>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000"/>
              </a:spcBef>
              <a:spcAft>
                <a:spcPts val="0"/>
              </a:spcAft>
              <a:buSzPts val="1620"/>
              <a:buNone/>
              <a:defRPr sz="1800" b="1">
                <a:solidFill>
                  <a:srgbClr val="353535"/>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0" name="Google Shape;30;p4"/>
          <p:cNvSpPr/>
          <p:nvPr/>
        </p:nvSpPr>
        <p:spPr>
          <a:xfrm>
            <a:off x="11506200" y="9797"/>
            <a:ext cx="570641" cy="102440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1" name="Google Shape;31;p4" descr="Logo&#10;&#10;Description automatically generated"/>
          <p:cNvPicPr preferRelativeResize="0"/>
          <p:nvPr/>
        </p:nvPicPr>
        <p:blipFill rotWithShape="1">
          <a:blip r:embed="rId2"/>
          <a:srcRect/>
          <a:stretch>
            <a:fillRect/>
          </a:stretch>
        </p:blipFill>
        <p:spPr>
          <a:xfrm>
            <a:off x="11563459" y="232022"/>
            <a:ext cx="456122" cy="7167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_1 column">
  <p:cSld name="Title and Content_1 column">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lvl1pPr lvl="0" algn="l">
              <a:lnSpc>
                <a:spcPct val="90000"/>
              </a:lnSpc>
              <a:spcBef>
                <a:spcPts val="0"/>
              </a:spcBef>
              <a:spcAft>
                <a:spcPts val="0"/>
              </a:spcAft>
              <a:buClr>
                <a:srgbClr val="353535"/>
              </a:buClr>
              <a:buSzPts val="3400"/>
              <a:buFont typeface="Red Hat Text" panose="02010303040201060303"/>
              <a:buNone/>
              <a:defRPr sz="3400" b="1" i="0">
                <a:solidFill>
                  <a:srgbClr val="353535"/>
                </a:solidFill>
                <a:latin typeface="Red Hat Text" panose="02010303040201060303"/>
                <a:ea typeface="Red Hat Text" panose="02010303040201060303"/>
                <a:cs typeface="Red Hat Text" panose="02010303040201060303"/>
                <a:sym typeface="Red Hat Text" panose="020103030402010603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a:spLocks noGrp="1"/>
          </p:cNvSpPr>
          <p:nvPr>
            <p:ph type="ftr" idx="11"/>
          </p:nvPr>
        </p:nvSpPr>
        <p:spPr>
          <a:xfrm>
            <a:off x="0" y="6505057"/>
            <a:ext cx="1060586" cy="344710"/>
          </a:xfrm>
          <a:prstGeom prst="rect">
            <a:avLst/>
          </a:prstGeom>
          <a:solidFill>
            <a:schemeClr val="accent1"/>
          </a:solidFill>
          <a:ln>
            <a:noFill/>
          </a:ln>
        </p:spPr>
        <p:txBody>
          <a:bodyPr spcFirstLastPara="1" wrap="square" lIns="91425" tIns="64000" rIns="91425" bIns="64000" anchor="ctr"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p:nvPr/>
        </p:nvSpPr>
        <p:spPr>
          <a:xfrm>
            <a:off x="495300" y="1625704"/>
            <a:ext cx="471523" cy="940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 name="Google Shape;36;p5"/>
          <p:cNvSpPr txBox="1">
            <a:spLocks noGrp="1"/>
          </p:cNvSpPr>
          <p:nvPr>
            <p:ph type="body" idx="1"/>
          </p:nvPr>
        </p:nvSpPr>
        <p:spPr>
          <a:xfrm>
            <a:off x="1485900" y="1840447"/>
            <a:ext cx="9677400" cy="4446053"/>
          </a:xfrm>
          <a:prstGeom prst="rect">
            <a:avLst/>
          </a:prstGeom>
          <a:noFill/>
          <a:ln>
            <a:noFill/>
          </a:ln>
        </p:spPr>
        <p:txBody>
          <a:bodyPr spcFirstLastPara="1" wrap="square" lIns="0" tIns="45700" rIns="91425" bIns="45700" anchor="t" anchorCtr="0">
            <a:normAutofit/>
          </a:bodyPr>
          <a:lstStyle>
            <a:lvl1pPr marL="457200" lvl="0" indent="-377190" algn="l">
              <a:lnSpc>
                <a:spcPct val="90000"/>
              </a:lnSpc>
              <a:spcBef>
                <a:spcPts val="1000"/>
              </a:spcBef>
              <a:spcAft>
                <a:spcPts val="0"/>
              </a:spcAft>
              <a:buSzPts val="2340"/>
              <a:buFont typeface="Arial" panose="020B0604020202020204"/>
              <a:buChar char="•"/>
              <a:defRPr sz="2600">
                <a:solidFill>
                  <a:srgbClr val="353535"/>
                </a:solidFill>
              </a:defRPr>
            </a:lvl1pPr>
            <a:lvl2pPr marL="914400" lvl="1" indent="-361950" algn="l">
              <a:lnSpc>
                <a:spcPct val="90000"/>
              </a:lnSpc>
              <a:spcBef>
                <a:spcPts val="500"/>
              </a:spcBef>
              <a:spcAft>
                <a:spcPts val="0"/>
              </a:spcAft>
              <a:buClr>
                <a:schemeClr val="dk1"/>
              </a:buClr>
              <a:buSzPts val="2100"/>
              <a:buChar char="•"/>
              <a:defRPr sz="2100"/>
            </a:lvl2pPr>
            <a:lvl3pPr marL="1371600" lvl="2" indent="-361950" algn="l">
              <a:lnSpc>
                <a:spcPct val="90000"/>
              </a:lnSpc>
              <a:spcBef>
                <a:spcPts val="500"/>
              </a:spcBef>
              <a:spcAft>
                <a:spcPts val="0"/>
              </a:spcAft>
              <a:buClr>
                <a:schemeClr val="dk1"/>
              </a:buClr>
              <a:buSzPts val="2100"/>
              <a:buChar char="•"/>
              <a:defRPr sz="2100"/>
            </a:lvl3pPr>
            <a:lvl4pPr marL="1828800" lvl="3" indent="-361950" algn="l">
              <a:lnSpc>
                <a:spcPct val="90000"/>
              </a:lnSpc>
              <a:spcBef>
                <a:spcPts val="500"/>
              </a:spcBef>
              <a:spcAft>
                <a:spcPts val="0"/>
              </a:spcAft>
              <a:buClr>
                <a:schemeClr val="dk1"/>
              </a:buClr>
              <a:buSzPts val="2100"/>
              <a:buChar char="•"/>
              <a:defRPr sz="2100"/>
            </a:lvl4pPr>
            <a:lvl5pPr marL="2286000" lvl="4" indent="-361950" algn="l">
              <a:lnSpc>
                <a:spcPct val="90000"/>
              </a:lnSpc>
              <a:spcBef>
                <a:spcPts val="500"/>
              </a:spcBef>
              <a:spcAft>
                <a:spcPts val="0"/>
              </a:spcAft>
              <a:buClr>
                <a:schemeClr val="dk1"/>
              </a:buClr>
              <a:buSzPts val="2100"/>
              <a:buChar char="•"/>
              <a:defRPr sz="2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5"/>
          <p:cNvSpPr txBox="1">
            <a:spLocks noGrp="1"/>
          </p:cNvSpPr>
          <p:nvPr>
            <p:ph type="body" idx="2"/>
          </p:nvPr>
        </p:nvSpPr>
        <p:spPr>
          <a:xfrm>
            <a:off x="0" y="6498293"/>
            <a:ext cx="6697346" cy="352084"/>
          </a:xfrm>
          <a:prstGeom prst="rect">
            <a:avLst/>
          </a:prstGeom>
          <a:solidFill>
            <a:schemeClr val="accent1"/>
          </a:solidFill>
          <a:ln>
            <a:noFill/>
          </a:ln>
        </p:spPr>
        <p:txBody>
          <a:bodyPr spcFirstLastPara="1" wrap="square" lIns="274300" tIns="64000" rIns="182875" bIns="91425" anchor="ctr" anchorCtr="0">
            <a:spAutoFit/>
          </a:bodyPr>
          <a:lstStyle>
            <a:lvl1pPr marL="457200" lvl="0" indent="-228600" algn="l">
              <a:lnSpc>
                <a:spcPct val="90000"/>
              </a:lnSpc>
              <a:spcBef>
                <a:spcPts val="1000"/>
              </a:spcBef>
              <a:spcAft>
                <a:spcPts val="0"/>
              </a:spcAft>
              <a:buSzPts val="1260"/>
              <a:buNone/>
              <a:defRPr sz="1400">
                <a:solidFill>
                  <a:schemeClr val="lt1"/>
                </a:solidFill>
              </a:defRPr>
            </a:lvl1pPr>
            <a:lvl2pPr marL="914400" lvl="1" indent="-317500" algn="l">
              <a:lnSpc>
                <a:spcPct val="90000"/>
              </a:lnSpc>
              <a:spcBef>
                <a:spcPts val="500"/>
              </a:spcBef>
              <a:spcAft>
                <a:spcPts val="0"/>
              </a:spcAft>
              <a:buClr>
                <a:schemeClr val="dk1"/>
              </a:buClr>
              <a:buSzPts val="1400"/>
              <a:buChar char="•"/>
              <a:defRPr sz="1400"/>
            </a:lvl2pPr>
            <a:lvl3pPr marL="1371600" lvl="2" indent="-317500" algn="l">
              <a:lnSpc>
                <a:spcPct val="90000"/>
              </a:lnSpc>
              <a:spcBef>
                <a:spcPts val="500"/>
              </a:spcBef>
              <a:spcAft>
                <a:spcPts val="0"/>
              </a:spcAft>
              <a:buClr>
                <a:schemeClr val="dk1"/>
              </a:buClr>
              <a:buSzPts val="1400"/>
              <a:buChar char="•"/>
              <a:defRPr sz="14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_2 columns">
  <p:cSld name="Title and Content_2 column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lvl1pPr lvl="0" algn="l">
              <a:lnSpc>
                <a:spcPct val="90000"/>
              </a:lnSpc>
              <a:spcBef>
                <a:spcPts val="0"/>
              </a:spcBef>
              <a:spcAft>
                <a:spcPts val="0"/>
              </a:spcAft>
              <a:buClr>
                <a:srgbClr val="353535"/>
              </a:buClr>
              <a:buSzPts val="3400"/>
              <a:buFont typeface="Red Hat Text" panose="02010303040201060303"/>
              <a:buNone/>
              <a:defRPr sz="3400" b="1" i="0">
                <a:solidFill>
                  <a:srgbClr val="353535"/>
                </a:solidFill>
                <a:latin typeface="Red Hat Text" panose="02010303040201060303"/>
                <a:ea typeface="Red Hat Text" panose="02010303040201060303"/>
                <a:cs typeface="Red Hat Text" panose="02010303040201060303"/>
                <a:sym typeface="Red Hat Text" panose="020103030402010603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a:spLocks noGrp="1"/>
          </p:cNvSpPr>
          <p:nvPr>
            <p:ph type="ftr" idx="11"/>
          </p:nvPr>
        </p:nvSpPr>
        <p:spPr>
          <a:xfrm>
            <a:off x="0" y="6505057"/>
            <a:ext cx="1060586" cy="344710"/>
          </a:xfrm>
          <a:prstGeom prst="rect">
            <a:avLst/>
          </a:prstGeom>
          <a:solidFill>
            <a:schemeClr val="accent1"/>
          </a:solidFill>
          <a:ln>
            <a:noFill/>
          </a:ln>
        </p:spPr>
        <p:txBody>
          <a:bodyPr spcFirstLastPara="1" wrap="square" lIns="91425" tIns="64000" rIns="91425" bIns="64000" anchor="ctr"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p:nvPr/>
        </p:nvSpPr>
        <p:spPr>
          <a:xfrm>
            <a:off x="495300" y="1625704"/>
            <a:ext cx="471523" cy="940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2" name="Google Shape;42;p6"/>
          <p:cNvSpPr txBox="1">
            <a:spLocks noGrp="1"/>
          </p:cNvSpPr>
          <p:nvPr>
            <p:ph type="body" idx="1"/>
          </p:nvPr>
        </p:nvSpPr>
        <p:spPr>
          <a:xfrm>
            <a:off x="1485900" y="1840447"/>
            <a:ext cx="4482548" cy="4446053"/>
          </a:xfrm>
          <a:prstGeom prst="rect">
            <a:avLst/>
          </a:prstGeom>
          <a:noFill/>
          <a:ln>
            <a:noFill/>
          </a:ln>
        </p:spPr>
        <p:txBody>
          <a:bodyPr spcFirstLastPara="1" wrap="square" lIns="0" tIns="45700" rIns="91425" bIns="45700" anchor="t" anchorCtr="0">
            <a:normAutofit/>
          </a:bodyPr>
          <a:lstStyle>
            <a:lvl1pPr marL="457200" lvl="0" indent="-377190" algn="l">
              <a:lnSpc>
                <a:spcPct val="90000"/>
              </a:lnSpc>
              <a:spcBef>
                <a:spcPts val="1000"/>
              </a:spcBef>
              <a:spcAft>
                <a:spcPts val="0"/>
              </a:spcAft>
              <a:buSzPts val="2340"/>
              <a:buFont typeface="Arial" panose="020B0604020202020204"/>
              <a:buChar char="•"/>
              <a:defRPr sz="2600">
                <a:solidFill>
                  <a:schemeClr val="dk1"/>
                </a:solidFill>
              </a:defRPr>
            </a:lvl1pPr>
            <a:lvl2pPr marL="914400" lvl="1" indent="-361950" algn="l">
              <a:lnSpc>
                <a:spcPct val="90000"/>
              </a:lnSpc>
              <a:spcBef>
                <a:spcPts val="500"/>
              </a:spcBef>
              <a:spcAft>
                <a:spcPts val="0"/>
              </a:spcAft>
              <a:buClr>
                <a:schemeClr val="dk1"/>
              </a:buClr>
              <a:buSzPts val="2100"/>
              <a:buChar char="•"/>
              <a:defRPr sz="2100"/>
            </a:lvl2pPr>
            <a:lvl3pPr marL="1371600" lvl="2" indent="-361950" algn="l">
              <a:lnSpc>
                <a:spcPct val="90000"/>
              </a:lnSpc>
              <a:spcBef>
                <a:spcPts val="500"/>
              </a:spcBef>
              <a:spcAft>
                <a:spcPts val="0"/>
              </a:spcAft>
              <a:buClr>
                <a:schemeClr val="dk1"/>
              </a:buClr>
              <a:buSzPts val="2100"/>
              <a:buChar char="•"/>
              <a:defRPr sz="2100"/>
            </a:lvl3pPr>
            <a:lvl4pPr marL="1828800" lvl="3" indent="-361950" algn="l">
              <a:lnSpc>
                <a:spcPct val="90000"/>
              </a:lnSpc>
              <a:spcBef>
                <a:spcPts val="500"/>
              </a:spcBef>
              <a:spcAft>
                <a:spcPts val="0"/>
              </a:spcAft>
              <a:buClr>
                <a:schemeClr val="dk1"/>
              </a:buClr>
              <a:buSzPts val="2100"/>
              <a:buChar char="•"/>
              <a:defRPr sz="2100"/>
            </a:lvl4pPr>
            <a:lvl5pPr marL="2286000" lvl="4" indent="-361950" algn="l">
              <a:lnSpc>
                <a:spcPct val="90000"/>
              </a:lnSpc>
              <a:spcBef>
                <a:spcPts val="500"/>
              </a:spcBef>
              <a:spcAft>
                <a:spcPts val="0"/>
              </a:spcAft>
              <a:buClr>
                <a:schemeClr val="dk1"/>
              </a:buClr>
              <a:buSzPts val="2100"/>
              <a:buChar char="•"/>
              <a:defRPr sz="2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3" name="Google Shape;43;p6"/>
          <p:cNvSpPr txBox="1">
            <a:spLocks noGrp="1"/>
          </p:cNvSpPr>
          <p:nvPr>
            <p:ph type="body" idx="2"/>
          </p:nvPr>
        </p:nvSpPr>
        <p:spPr>
          <a:xfrm>
            <a:off x="0" y="6498293"/>
            <a:ext cx="6697346" cy="352084"/>
          </a:xfrm>
          <a:prstGeom prst="rect">
            <a:avLst/>
          </a:prstGeom>
          <a:solidFill>
            <a:schemeClr val="accent1"/>
          </a:solidFill>
          <a:ln>
            <a:noFill/>
          </a:ln>
        </p:spPr>
        <p:txBody>
          <a:bodyPr spcFirstLastPara="1" wrap="square" lIns="274300" tIns="64000" rIns="182875" bIns="91425" anchor="ctr" anchorCtr="0">
            <a:spAutoFit/>
          </a:bodyPr>
          <a:lstStyle>
            <a:lvl1pPr marL="457200" lvl="0" indent="-228600" algn="l">
              <a:lnSpc>
                <a:spcPct val="90000"/>
              </a:lnSpc>
              <a:spcBef>
                <a:spcPts val="1000"/>
              </a:spcBef>
              <a:spcAft>
                <a:spcPts val="0"/>
              </a:spcAft>
              <a:buSzPts val="1260"/>
              <a:buNone/>
              <a:defRPr sz="1400">
                <a:solidFill>
                  <a:schemeClr val="lt1"/>
                </a:solidFill>
              </a:defRPr>
            </a:lvl1pPr>
            <a:lvl2pPr marL="914400" lvl="1" indent="-317500" algn="l">
              <a:lnSpc>
                <a:spcPct val="90000"/>
              </a:lnSpc>
              <a:spcBef>
                <a:spcPts val="500"/>
              </a:spcBef>
              <a:spcAft>
                <a:spcPts val="0"/>
              </a:spcAft>
              <a:buClr>
                <a:schemeClr val="dk1"/>
              </a:buClr>
              <a:buSzPts val="1400"/>
              <a:buChar char="•"/>
              <a:defRPr sz="1400"/>
            </a:lvl2pPr>
            <a:lvl3pPr marL="1371600" lvl="2" indent="-317500" algn="l">
              <a:lnSpc>
                <a:spcPct val="90000"/>
              </a:lnSpc>
              <a:spcBef>
                <a:spcPts val="500"/>
              </a:spcBef>
              <a:spcAft>
                <a:spcPts val="0"/>
              </a:spcAft>
              <a:buClr>
                <a:schemeClr val="dk1"/>
              </a:buClr>
              <a:buSzPts val="1400"/>
              <a:buChar char="•"/>
              <a:defRPr sz="14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6"/>
          <p:cNvSpPr txBox="1">
            <a:spLocks noGrp="1"/>
          </p:cNvSpPr>
          <p:nvPr>
            <p:ph type="body" idx="3"/>
          </p:nvPr>
        </p:nvSpPr>
        <p:spPr>
          <a:xfrm>
            <a:off x="6223554" y="1840447"/>
            <a:ext cx="4939746" cy="4446053"/>
          </a:xfrm>
          <a:prstGeom prst="rect">
            <a:avLst/>
          </a:prstGeom>
          <a:noFill/>
          <a:ln>
            <a:noFill/>
          </a:ln>
        </p:spPr>
        <p:txBody>
          <a:bodyPr spcFirstLastPara="1" wrap="square" lIns="0" tIns="45700" rIns="91425" bIns="45700" anchor="t" anchorCtr="0">
            <a:normAutofit/>
          </a:bodyPr>
          <a:lstStyle>
            <a:lvl1pPr marL="457200" lvl="0" indent="-377190" algn="l">
              <a:lnSpc>
                <a:spcPct val="90000"/>
              </a:lnSpc>
              <a:spcBef>
                <a:spcPts val="1000"/>
              </a:spcBef>
              <a:spcAft>
                <a:spcPts val="0"/>
              </a:spcAft>
              <a:buSzPts val="2340"/>
              <a:buFont typeface="Arial" panose="020B0604020202020204"/>
              <a:buChar char="•"/>
              <a:defRPr sz="2600">
                <a:solidFill>
                  <a:schemeClr val="dk1"/>
                </a:solidFill>
              </a:defRPr>
            </a:lvl1pPr>
            <a:lvl2pPr marL="914400" lvl="1" indent="-361950" algn="l">
              <a:lnSpc>
                <a:spcPct val="90000"/>
              </a:lnSpc>
              <a:spcBef>
                <a:spcPts val="500"/>
              </a:spcBef>
              <a:spcAft>
                <a:spcPts val="0"/>
              </a:spcAft>
              <a:buClr>
                <a:schemeClr val="dk1"/>
              </a:buClr>
              <a:buSzPts val="2100"/>
              <a:buChar char="•"/>
              <a:defRPr sz="2100"/>
            </a:lvl2pPr>
            <a:lvl3pPr marL="1371600" lvl="2" indent="-361950" algn="l">
              <a:lnSpc>
                <a:spcPct val="90000"/>
              </a:lnSpc>
              <a:spcBef>
                <a:spcPts val="500"/>
              </a:spcBef>
              <a:spcAft>
                <a:spcPts val="0"/>
              </a:spcAft>
              <a:buClr>
                <a:schemeClr val="dk1"/>
              </a:buClr>
              <a:buSzPts val="2100"/>
              <a:buChar char="•"/>
              <a:defRPr sz="2100"/>
            </a:lvl3pPr>
            <a:lvl4pPr marL="1828800" lvl="3" indent="-361950" algn="l">
              <a:lnSpc>
                <a:spcPct val="90000"/>
              </a:lnSpc>
              <a:spcBef>
                <a:spcPts val="500"/>
              </a:spcBef>
              <a:spcAft>
                <a:spcPts val="0"/>
              </a:spcAft>
              <a:buClr>
                <a:schemeClr val="dk1"/>
              </a:buClr>
              <a:buSzPts val="2100"/>
              <a:buChar char="•"/>
              <a:defRPr sz="2100"/>
            </a:lvl4pPr>
            <a:lvl5pPr marL="2286000" lvl="4" indent="-361950" algn="l">
              <a:lnSpc>
                <a:spcPct val="90000"/>
              </a:lnSpc>
              <a:spcBef>
                <a:spcPts val="500"/>
              </a:spcBef>
              <a:spcAft>
                <a:spcPts val="0"/>
              </a:spcAft>
              <a:buClr>
                <a:schemeClr val="dk1"/>
              </a:buClr>
              <a:buSzPts val="2100"/>
              <a:buChar char="•"/>
              <a:defRPr sz="2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_red">
  <p:cSld name="Section Header_red">
    <p:spTree>
      <p:nvGrpSpPr>
        <p:cNvPr id="1" name="Shape 45"/>
        <p:cNvGrpSpPr/>
        <p:nvPr/>
      </p:nvGrpSpPr>
      <p:grpSpPr>
        <a:xfrm>
          <a:off x="0" y="0"/>
          <a:ext cx="0" cy="0"/>
          <a:chOff x="0" y="0"/>
          <a:chExt cx="0" cy="0"/>
        </a:xfrm>
      </p:grpSpPr>
      <p:pic>
        <p:nvPicPr>
          <p:cNvPr id="46" name="Google Shape;46;p7"/>
          <p:cNvPicPr preferRelativeResize="0"/>
          <p:nvPr/>
        </p:nvPicPr>
        <p:blipFill rotWithShape="1">
          <a:blip r:embed="rId2"/>
          <a:srcRect/>
          <a:stretch>
            <a:fillRect/>
          </a:stretch>
        </p:blipFill>
        <p:spPr>
          <a:xfrm>
            <a:off x="0" y="-8234"/>
            <a:ext cx="12192000" cy="6858000"/>
          </a:xfrm>
          <a:prstGeom prst="rect">
            <a:avLst/>
          </a:prstGeom>
          <a:noFill/>
          <a:ln>
            <a:noFill/>
          </a:ln>
        </p:spPr>
      </p:pic>
      <p:sp>
        <p:nvSpPr>
          <p:cNvPr id="47" name="Google Shape;47;p7"/>
          <p:cNvSpPr/>
          <p:nvPr/>
        </p:nvSpPr>
        <p:spPr>
          <a:xfrm>
            <a:off x="0" y="1024128"/>
            <a:ext cx="11163300" cy="582563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8" name="Google Shape;48;p7"/>
          <p:cNvSpPr txBox="1">
            <a:spLocks noGrp="1"/>
          </p:cNvSpPr>
          <p:nvPr>
            <p:ph type="body" idx="1"/>
          </p:nvPr>
        </p:nvSpPr>
        <p:spPr>
          <a:xfrm>
            <a:off x="1485900" y="4226928"/>
            <a:ext cx="5264150" cy="354459"/>
          </a:xfrm>
          <a:prstGeom prst="rect">
            <a:avLst/>
          </a:prstGeom>
          <a:noFill/>
          <a:ln>
            <a:noFill/>
          </a:ln>
        </p:spPr>
        <p:txBody>
          <a:bodyPr spcFirstLastPara="1" wrap="square" lIns="0" tIns="45700" rIns="91425" bIns="45700" anchor="t" anchorCtr="0">
            <a:noAutofit/>
          </a:bodyPr>
          <a:lstStyle>
            <a:lvl1pPr marL="457200" lvl="0" indent="-228600" algn="l">
              <a:lnSpc>
                <a:spcPct val="90000"/>
              </a:lnSpc>
              <a:spcBef>
                <a:spcPts val="1000"/>
              </a:spcBef>
              <a:spcAft>
                <a:spcPts val="0"/>
              </a:spcAft>
              <a:buSzPts val="2070"/>
              <a:buNone/>
              <a:defRPr sz="2300">
                <a:solidFill>
                  <a:srgbClr val="E8E8E8"/>
                </a:solidFill>
              </a:defRPr>
            </a:lvl1pPr>
            <a:lvl2pPr marL="914400" lvl="1" indent="-361950" algn="l">
              <a:lnSpc>
                <a:spcPct val="90000"/>
              </a:lnSpc>
              <a:spcBef>
                <a:spcPts val="500"/>
              </a:spcBef>
              <a:spcAft>
                <a:spcPts val="0"/>
              </a:spcAft>
              <a:buClr>
                <a:schemeClr val="dk1"/>
              </a:buClr>
              <a:buSzPts val="2100"/>
              <a:buChar char="•"/>
              <a:defRPr sz="2100"/>
            </a:lvl2pPr>
            <a:lvl3pPr marL="1371600" lvl="2" indent="-361950" algn="l">
              <a:lnSpc>
                <a:spcPct val="90000"/>
              </a:lnSpc>
              <a:spcBef>
                <a:spcPts val="500"/>
              </a:spcBef>
              <a:spcAft>
                <a:spcPts val="0"/>
              </a:spcAft>
              <a:buClr>
                <a:schemeClr val="dk1"/>
              </a:buClr>
              <a:buSzPts val="2100"/>
              <a:buChar char="•"/>
              <a:defRPr sz="2100"/>
            </a:lvl3pPr>
            <a:lvl4pPr marL="1828800" lvl="3" indent="-361950" algn="l">
              <a:lnSpc>
                <a:spcPct val="90000"/>
              </a:lnSpc>
              <a:spcBef>
                <a:spcPts val="500"/>
              </a:spcBef>
              <a:spcAft>
                <a:spcPts val="0"/>
              </a:spcAft>
              <a:buClr>
                <a:schemeClr val="dk1"/>
              </a:buClr>
              <a:buSzPts val="2100"/>
              <a:buChar char="•"/>
              <a:defRPr sz="2100"/>
            </a:lvl4pPr>
            <a:lvl5pPr marL="2286000" lvl="4" indent="-361950" algn="l">
              <a:lnSpc>
                <a:spcPct val="90000"/>
              </a:lnSpc>
              <a:spcBef>
                <a:spcPts val="500"/>
              </a:spcBef>
              <a:spcAft>
                <a:spcPts val="0"/>
              </a:spcAft>
              <a:buClr>
                <a:schemeClr val="dk1"/>
              </a:buClr>
              <a:buSzPts val="2100"/>
              <a:buChar char="•"/>
              <a:defRPr sz="2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7"/>
          <p:cNvSpPr/>
          <p:nvPr/>
        </p:nvSpPr>
        <p:spPr>
          <a:xfrm>
            <a:off x="8714232" y="1024128"/>
            <a:ext cx="2449068" cy="5833872"/>
          </a:xfrm>
          <a:custGeom>
            <a:avLst/>
            <a:gdLst/>
            <a:ahLst/>
            <a:cxnLst/>
            <a:rect l="l" t="t" r="r" b="b"/>
            <a:pathLst>
              <a:path w="3290316" h="6193766" extrusionOk="0">
                <a:moveTo>
                  <a:pt x="0" y="0"/>
                </a:moveTo>
                <a:lnTo>
                  <a:pt x="1490472" y="0"/>
                </a:lnTo>
                <a:lnTo>
                  <a:pt x="2980944" y="0"/>
                </a:lnTo>
                <a:lnTo>
                  <a:pt x="3290316" y="0"/>
                </a:lnTo>
                <a:lnTo>
                  <a:pt x="3290316" y="6185532"/>
                </a:lnTo>
                <a:lnTo>
                  <a:pt x="1492453" y="6185532"/>
                </a:lnTo>
                <a:lnTo>
                  <a:pt x="1490472" y="6193766"/>
                </a:lnTo>
                <a:close/>
              </a:path>
            </a:pathLst>
          </a:custGeom>
          <a:solidFill>
            <a:srgbClr val="930309">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0" name="Google Shape;50;p7"/>
          <p:cNvSpPr/>
          <p:nvPr/>
        </p:nvSpPr>
        <p:spPr>
          <a:xfrm>
            <a:off x="11507059" y="0"/>
            <a:ext cx="570641" cy="102440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51" name="Google Shape;51;p7" descr="Logo&#10;&#10;Description automatically generated"/>
          <p:cNvPicPr preferRelativeResize="0"/>
          <p:nvPr/>
        </p:nvPicPr>
        <p:blipFill rotWithShape="1">
          <a:blip r:embed="rId3"/>
          <a:srcRect/>
          <a:stretch>
            <a:fillRect/>
          </a:stretch>
        </p:blipFill>
        <p:spPr>
          <a:xfrm>
            <a:off x="11564318" y="222225"/>
            <a:ext cx="456122" cy="716763"/>
          </a:xfrm>
          <a:prstGeom prst="rect">
            <a:avLst/>
          </a:prstGeom>
          <a:noFill/>
          <a:ln>
            <a:noFill/>
          </a:ln>
        </p:spPr>
      </p:pic>
      <p:sp>
        <p:nvSpPr>
          <p:cNvPr id="52" name="Google Shape;52;p7"/>
          <p:cNvSpPr/>
          <p:nvPr/>
        </p:nvSpPr>
        <p:spPr>
          <a:xfrm>
            <a:off x="1485900" y="4007404"/>
            <a:ext cx="471523" cy="940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3" name="Google Shape;53;p7"/>
          <p:cNvSpPr txBox="1">
            <a:spLocks noGrp="1"/>
          </p:cNvSpPr>
          <p:nvPr>
            <p:ph type="title"/>
          </p:nvPr>
        </p:nvSpPr>
        <p:spPr>
          <a:xfrm>
            <a:off x="1485900" y="2514600"/>
            <a:ext cx="8279202" cy="1367286"/>
          </a:xfrm>
          <a:prstGeom prst="rect">
            <a:avLst/>
          </a:prstGeom>
          <a:noFill/>
          <a:ln>
            <a:noFill/>
          </a:ln>
        </p:spPr>
        <p:txBody>
          <a:bodyPr spcFirstLastPara="1" wrap="square" lIns="0" tIns="45700" rIns="91425" bIns="0" anchor="b" anchorCtr="0">
            <a:normAutofit/>
          </a:bodyPr>
          <a:lstStyle>
            <a:lvl1pPr lvl="0" algn="l">
              <a:lnSpc>
                <a:spcPct val="90000"/>
              </a:lnSpc>
              <a:spcBef>
                <a:spcPts val="0"/>
              </a:spcBef>
              <a:spcAft>
                <a:spcPts val="0"/>
              </a:spcAft>
              <a:buClr>
                <a:schemeClr val="lt1"/>
              </a:buClr>
              <a:buSzPts val="4000"/>
              <a:buFont typeface="Red Hat Display" panose="02010303040201060303"/>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_black">
  <p:cSld name="Section Header_black">
    <p:spTree>
      <p:nvGrpSpPr>
        <p:cNvPr id="1" name="Shape 54"/>
        <p:cNvGrpSpPr/>
        <p:nvPr/>
      </p:nvGrpSpPr>
      <p:grpSpPr>
        <a:xfrm>
          <a:off x="0" y="0"/>
          <a:ext cx="0" cy="0"/>
          <a:chOff x="0" y="0"/>
          <a:chExt cx="0" cy="0"/>
        </a:xfrm>
      </p:grpSpPr>
      <p:pic>
        <p:nvPicPr>
          <p:cNvPr id="55" name="Google Shape;55;p8"/>
          <p:cNvPicPr preferRelativeResize="0"/>
          <p:nvPr/>
        </p:nvPicPr>
        <p:blipFill rotWithShape="1">
          <a:blip r:embed="rId2"/>
          <a:srcRect/>
          <a:stretch>
            <a:fillRect/>
          </a:stretch>
        </p:blipFill>
        <p:spPr>
          <a:xfrm>
            <a:off x="0" y="-8234"/>
            <a:ext cx="12192000" cy="6858000"/>
          </a:xfrm>
          <a:prstGeom prst="rect">
            <a:avLst/>
          </a:prstGeom>
          <a:noFill/>
          <a:ln>
            <a:noFill/>
          </a:ln>
        </p:spPr>
      </p:pic>
      <p:sp>
        <p:nvSpPr>
          <p:cNvPr id="56" name="Google Shape;56;p8"/>
          <p:cNvSpPr/>
          <p:nvPr/>
        </p:nvSpPr>
        <p:spPr>
          <a:xfrm>
            <a:off x="0" y="1024128"/>
            <a:ext cx="11163300" cy="583387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7" name="Google Shape;57;p8"/>
          <p:cNvSpPr txBox="1">
            <a:spLocks noGrp="1"/>
          </p:cNvSpPr>
          <p:nvPr>
            <p:ph type="body" idx="1"/>
          </p:nvPr>
        </p:nvSpPr>
        <p:spPr>
          <a:xfrm>
            <a:off x="1485900" y="4226928"/>
            <a:ext cx="5264150" cy="354459"/>
          </a:xfrm>
          <a:prstGeom prst="rect">
            <a:avLst/>
          </a:prstGeom>
          <a:noFill/>
          <a:ln>
            <a:noFill/>
          </a:ln>
        </p:spPr>
        <p:txBody>
          <a:bodyPr spcFirstLastPara="1" wrap="square" lIns="0" tIns="45700" rIns="91425" bIns="45700" anchor="t" anchorCtr="0">
            <a:noAutofit/>
          </a:bodyPr>
          <a:lstStyle>
            <a:lvl1pPr marL="457200" lvl="0" indent="-228600" algn="l">
              <a:lnSpc>
                <a:spcPct val="90000"/>
              </a:lnSpc>
              <a:spcBef>
                <a:spcPts val="1000"/>
              </a:spcBef>
              <a:spcAft>
                <a:spcPts val="0"/>
              </a:spcAft>
              <a:buSzPts val="2070"/>
              <a:buNone/>
              <a:defRPr sz="2300">
                <a:solidFill>
                  <a:srgbClr val="C7C7C7"/>
                </a:solidFill>
              </a:defRPr>
            </a:lvl1pPr>
            <a:lvl2pPr marL="914400" lvl="1" indent="-361950" algn="l">
              <a:lnSpc>
                <a:spcPct val="90000"/>
              </a:lnSpc>
              <a:spcBef>
                <a:spcPts val="500"/>
              </a:spcBef>
              <a:spcAft>
                <a:spcPts val="0"/>
              </a:spcAft>
              <a:buClr>
                <a:schemeClr val="dk1"/>
              </a:buClr>
              <a:buSzPts val="2100"/>
              <a:buChar char="•"/>
              <a:defRPr sz="2100"/>
            </a:lvl2pPr>
            <a:lvl3pPr marL="1371600" lvl="2" indent="-361950" algn="l">
              <a:lnSpc>
                <a:spcPct val="90000"/>
              </a:lnSpc>
              <a:spcBef>
                <a:spcPts val="500"/>
              </a:spcBef>
              <a:spcAft>
                <a:spcPts val="0"/>
              </a:spcAft>
              <a:buClr>
                <a:schemeClr val="dk1"/>
              </a:buClr>
              <a:buSzPts val="2100"/>
              <a:buChar char="•"/>
              <a:defRPr sz="2100"/>
            </a:lvl3pPr>
            <a:lvl4pPr marL="1828800" lvl="3" indent="-361950" algn="l">
              <a:lnSpc>
                <a:spcPct val="90000"/>
              </a:lnSpc>
              <a:spcBef>
                <a:spcPts val="500"/>
              </a:spcBef>
              <a:spcAft>
                <a:spcPts val="0"/>
              </a:spcAft>
              <a:buClr>
                <a:schemeClr val="dk1"/>
              </a:buClr>
              <a:buSzPts val="2100"/>
              <a:buChar char="•"/>
              <a:defRPr sz="2100"/>
            </a:lvl4pPr>
            <a:lvl5pPr marL="2286000" lvl="4" indent="-361950" algn="l">
              <a:lnSpc>
                <a:spcPct val="90000"/>
              </a:lnSpc>
              <a:spcBef>
                <a:spcPts val="500"/>
              </a:spcBef>
              <a:spcAft>
                <a:spcPts val="0"/>
              </a:spcAft>
              <a:buClr>
                <a:schemeClr val="dk1"/>
              </a:buClr>
              <a:buSzPts val="2100"/>
              <a:buChar char="•"/>
              <a:defRPr sz="2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8" name="Google Shape;58;p8"/>
          <p:cNvSpPr/>
          <p:nvPr/>
        </p:nvSpPr>
        <p:spPr>
          <a:xfrm>
            <a:off x="11507059" y="0"/>
            <a:ext cx="570641" cy="102440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59" name="Google Shape;59;p8" descr="Logo&#10;&#10;Description automatically generated"/>
          <p:cNvPicPr preferRelativeResize="0"/>
          <p:nvPr/>
        </p:nvPicPr>
        <p:blipFill rotWithShape="1">
          <a:blip r:embed="rId3"/>
          <a:srcRect/>
          <a:stretch>
            <a:fillRect/>
          </a:stretch>
        </p:blipFill>
        <p:spPr>
          <a:xfrm>
            <a:off x="11564318" y="222225"/>
            <a:ext cx="456122" cy="716763"/>
          </a:xfrm>
          <a:prstGeom prst="rect">
            <a:avLst/>
          </a:prstGeom>
          <a:noFill/>
          <a:ln>
            <a:noFill/>
          </a:ln>
        </p:spPr>
      </p:pic>
      <p:sp>
        <p:nvSpPr>
          <p:cNvPr id="60" name="Google Shape;60;p8"/>
          <p:cNvSpPr/>
          <p:nvPr/>
        </p:nvSpPr>
        <p:spPr>
          <a:xfrm>
            <a:off x="1485900" y="4007404"/>
            <a:ext cx="471523" cy="940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1" name="Google Shape;61;p8"/>
          <p:cNvSpPr/>
          <p:nvPr/>
        </p:nvSpPr>
        <p:spPr>
          <a:xfrm>
            <a:off x="8714232" y="1024128"/>
            <a:ext cx="2449068" cy="5833872"/>
          </a:xfrm>
          <a:custGeom>
            <a:avLst/>
            <a:gdLst/>
            <a:ahLst/>
            <a:cxnLst/>
            <a:rect l="l" t="t" r="r" b="b"/>
            <a:pathLst>
              <a:path w="3290316" h="6193766" extrusionOk="0">
                <a:moveTo>
                  <a:pt x="0" y="0"/>
                </a:moveTo>
                <a:lnTo>
                  <a:pt x="1490472" y="0"/>
                </a:lnTo>
                <a:lnTo>
                  <a:pt x="2980944" y="0"/>
                </a:lnTo>
                <a:lnTo>
                  <a:pt x="3290316" y="0"/>
                </a:lnTo>
                <a:lnTo>
                  <a:pt x="3290316" y="6185532"/>
                </a:lnTo>
                <a:lnTo>
                  <a:pt x="1492453" y="6185532"/>
                </a:lnTo>
                <a:lnTo>
                  <a:pt x="1490472" y="6193766"/>
                </a:lnTo>
                <a:close/>
              </a:path>
            </a:pathLst>
          </a:custGeom>
          <a:solidFill>
            <a:srgbClr val="575757">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2" name="Google Shape;62;p8"/>
          <p:cNvSpPr txBox="1">
            <a:spLocks noGrp="1"/>
          </p:cNvSpPr>
          <p:nvPr>
            <p:ph type="title"/>
          </p:nvPr>
        </p:nvSpPr>
        <p:spPr>
          <a:xfrm>
            <a:off x="1485900" y="2514600"/>
            <a:ext cx="8279202" cy="1367286"/>
          </a:xfrm>
          <a:prstGeom prst="rect">
            <a:avLst/>
          </a:prstGeom>
          <a:noFill/>
          <a:ln>
            <a:noFill/>
          </a:ln>
        </p:spPr>
        <p:txBody>
          <a:bodyPr spcFirstLastPara="1" wrap="square" lIns="0" tIns="45700" rIns="91425" bIns="0" anchor="b" anchorCtr="0">
            <a:normAutofit/>
          </a:bodyPr>
          <a:lstStyle>
            <a:lvl1pPr lvl="0" algn="l">
              <a:lnSpc>
                <a:spcPct val="90000"/>
              </a:lnSpc>
              <a:spcBef>
                <a:spcPts val="0"/>
              </a:spcBef>
              <a:spcAft>
                <a:spcPts val="0"/>
              </a:spcAft>
              <a:buClr>
                <a:schemeClr val="lt1"/>
              </a:buClr>
              <a:buSzPts val="4000"/>
              <a:buFont typeface="Red Hat Display" panose="02010303040201060303"/>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3"/>
        <p:cNvGrpSpPr/>
        <p:nvPr/>
      </p:nvGrpSpPr>
      <p:grpSpPr>
        <a:xfrm>
          <a:off x="0" y="0"/>
          <a:ext cx="0" cy="0"/>
          <a:chOff x="0" y="0"/>
          <a:chExt cx="0" cy="0"/>
        </a:xfrm>
      </p:grpSpPr>
      <p:sp>
        <p:nvSpPr>
          <p:cNvPr id="64" name="Google Shape;64;p9"/>
          <p:cNvSpPr txBox="1">
            <a:spLocks noGrp="1"/>
          </p:cNvSpPr>
          <p:nvPr>
            <p:ph type="ftr" idx="11"/>
          </p:nvPr>
        </p:nvSpPr>
        <p:spPr>
          <a:xfrm>
            <a:off x="0" y="6505057"/>
            <a:ext cx="1060586" cy="344710"/>
          </a:xfrm>
          <a:prstGeom prst="rect">
            <a:avLst/>
          </a:prstGeom>
          <a:solidFill>
            <a:schemeClr val="accent1"/>
          </a:solidFill>
          <a:ln>
            <a:noFill/>
          </a:ln>
        </p:spPr>
        <p:txBody>
          <a:bodyPr spcFirstLastPara="1" wrap="square" lIns="91425" tIns="64000" rIns="91425" bIns="64000" anchor="ctr"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a:spLocks noGrp="1"/>
          </p:cNvSpPr>
          <p:nvPr>
            <p:ph type="title"/>
          </p:nvPr>
        </p:nvSpPr>
        <p:spPr>
          <a:xfrm>
            <a:off x="0" y="-180753"/>
            <a:ext cx="10668000" cy="180753"/>
          </a:xfrm>
          <a:prstGeom prst="rect">
            <a:avLst/>
          </a:prstGeom>
          <a:noFill/>
          <a:ln>
            <a:noFill/>
          </a:ln>
        </p:spPr>
        <p:txBody>
          <a:bodyPr spcFirstLastPara="1" wrap="square" lIns="0" tIns="45700" rIns="0" bIns="0" anchor="b" anchorCtr="0">
            <a:normAutofit/>
          </a:bodyPr>
          <a:lstStyle>
            <a:lvl1pPr lvl="0" algn="l">
              <a:lnSpc>
                <a:spcPct val="90000"/>
              </a:lnSpc>
              <a:spcBef>
                <a:spcPts val="0"/>
              </a:spcBef>
              <a:spcAft>
                <a:spcPts val="0"/>
              </a:spcAft>
              <a:buClr>
                <a:schemeClr val="dk1"/>
              </a:buClr>
              <a:buSzPts val="1200"/>
              <a:buFont typeface="Red Hat Display" panose="02010303040201060303"/>
              <a:buNone/>
              <a:defRPr sz="1200" b="0" i="0">
                <a:latin typeface="Red Hat Display" panose="02010303040201060303"/>
                <a:ea typeface="Red Hat Display" panose="02010303040201060303"/>
                <a:cs typeface="Red Hat Display" panose="02010303040201060303"/>
                <a:sym typeface="Red Hat Display" panose="020103030402010603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End-red">
  <p:cSld name="End-red">
    <p:spTree>
      <p:nvGrpSpPr>
        <p:cNvPr id="1" name="Shape 66"/>
        <p:cNvGrpSpPr/>
        <p:nvPr/>
      </p:nvGrpSpPr>
      <p:grpSpPr>
        <a:xfrm>
          <a:off x="0" y="0"/>
          <a:ext cx="0" cy="0"/>
          <a:chOff x="0" y="0"/>
          <a:chExt cx="0" cy="0"/>
        </a:xfrm>
      </p:grpSpPr>
      <p:sp>
        <p:nvSpPr>
          <p:cNvPr id="67" name="Google Shape;67;p10"/>
          <p:cNvSpPr/>
          <p:nvPr/>
        </p:nvSpPr>
        <p:spPr>
          <a:xfrm>
            <a:off x="0" y="-9939"/>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68" name="Google Shape;68;p10" descr="UW–Madison logo in white text on a red background"/>
          <p:cNvPicPr preferRelativeResize="0"/>
          <p:nvPr/>
        </p:nvPicPr>
        <p:blipFill rotWithShape="1">
          <a:blip r:embed="rId2"/>
          <a:srcRect/>
          <a:stretch>
            <a:fillRect/>
          </a:stretch>
        </p:blipFill>
        <p:spPr>
          <a:xfrm>
            <a:off x="4557092" y="2911281"/>
            <a:ext cx="3077817" cy="1035438"/>
          </a:xfrm>
          <a:prstGeom prst="rect">
            <a:avLst/>
          </a:prstGeom>
          <a:noFill/>
          <a:ln>
            <a:noFill/>
          </a:ln>
        </p:spPr>
      </p:pic>
      <p:sp>
        <p:nvSpPr>
          <p:cNvPr id="69" name="Google Shape;69;p10"/>
          <p:cNvSpPr txBox="1">
            <a:spLocks noGrp="1"/>
          </p:cNvSpPr>
          <p:nvPr>
            <p:ph type="title"/>
          </p:nvPr>
        </p:nvSpPr>
        <p:spPr>
          <a:xfrm>
            <a:off x="0" y="-180060"/>
            <a:ext cx="10668000" cy="170121"/>
          </a:xfrm>
          <a:prstGeom prst="rect">
            <a:avLst/>
          </a:prstGeom>
          <a:noFill/>
          <a:ln>
            <a:noFill/>
          </a:ln>
        </p:spPr>
        <p:txBody>
          <a:bodyPr spcFirstLastPara="1" wrap="square" lIns="0" tIns="45700" rIns="0" bIns="0" anchor="b" anchorCtr="0">
            <a:normAutofit/>
          </a:bodyPr>
          <a:lstStyle>
            <a:lvl1pPr lvl="0" algn="l">
              <a:lnSpc>
                <a:spcPct val="90000"/>
              </a:lnSpc>
              <a:spcBef>
                <a:spcPts val="0"/>
              </a:spcBef>
              <a:spcAft>
                <a:spcPts val="0"/>
              </a:spcAft>
              <a:buClr>
                <a:schemeClr val="dk1"/>
              </a:buClr>
              <a:buSzPts val="1200"/>
              <a:buFont typeface="Red Hat Display" panose="02010303040201060303"/>
              <a:buNone/>
              <a:defRPr sz="1200" b="0" i="0">
                <a:latin typeface="Red Hat Display" panose="02010303040201060303"/>
                <a:ea typeface="Red Hat Display" panose="02010303040201060303"/>
                <a:cs typeface="Red Hat Display" panose="02010303040201060303"/>
                <a:sym typeface="Red Hat Display" panose="020103030402010603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End-black">
  <p:cSld name="End-black">
    <p:spTree>
      <p:nvGrpSpPr>
        <p:cNvPr id="1" name="Shape 70"/>
        <p:cNvGrpSpPr/>
        <p:nvPr/>
      </p:nvGrpSpPr>
      <p:grpSpPr>
        <a:xfrm>
          <a:off x="0" y="0"/>
          <a:ext cx="0" cy="0"/>
          <a:chOff x="0" y="0"/>
          <a:chExt cx="0" cy="0"/>
        </a:xfrm>
      </p:grpSpPr>
      <p:sp>
        <p:nvSpPr>
          <p:cNvPr id="71" name="Google Shape;71;p11"/>
          <p:cNvSpPr/>
          <p:nvPr/>
        </p:nvSpPr>
        <p:spPr>
          <a:xfrm>
            <a:off x="0" y="-9939"/>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72" name="Google Shape;72;p11" descr="UW–Madison logo with white text on a black background"/>
          <p:cNvPicPr preferRelativeResize="0"/>
          <p:nvPr/>
        </p:nvPicPr>
        <p:blipFill rotWithShape="1">
          <a:blip r:embed="rId2"/>
          <a:srcRect/>
          <a:stretch>
            <a:fillRect/>
          </a:stretch>
        </p:blipFill>
        <p:spPr>
          <a:xfrm>
            <a:off x="4557092" y="2911281"/>
            <a:ext cx="3077817" cy="1035438"/>
          </a:xfrm>
          <a:prstGeom prst="rect">
            <a:avLst/>
          </a:prstGeom>
          <a:noFill/>
          <a:ln>
            <a:noFill/>
          </a:ln>
        </p:spPr>
      </p:pic>
      <p:sp>
        <p:nvSpPr>
          <p:cNvPr id="73" name="Google Shape;73;p11"/>
          <p:cNvSpPr txBox="1">
            <a:spLocks noGrp="1"/>
          </p:cNvSpPr>
          <p:nvPr>
            <p:ph type="title"/>
          </p:nvPr>
        </p:nvSpPr>
        <p:spPr>
          <a:xfrm>
            <a:off x="0" y="-201325"/>
            <a:ext cx="10668000" cy="191386"/>
          </a:xfrm>
          <a:prstGeom prst="rect">
            <a:avLst/>
          </a:prstGeom>
          <a:noFill/>
          <a:ln>
            <a:noFill/>
          </a:ln>
        </p:spPr>
        <p:txBody>
          <a:bodyPr spcFirstLastPara="1" wrap="square" lIns="0" tIns="45700" rIns="0" bIns="0" anchor="b" anchorCtr="0">
            <a:normAutofit/>
          </a:bodyPr>
          <a:lstStyle>
            <a:lvl1pPr lvl="0" algn="l">
              <a:lnSpc>
                <a:spcPct val="90000"/>
              </a:lnSpc>
              <a:spcBef>
                <a:spcPts val="0"/>
              </a:spcBef>
              <a:spcAft>
                <a:spcPts val="0"/>
              </a:spcAft>
              <a:buClr>
                <a:schemeClr val="dk1"/>
              </a:buClr>
              <a:buSzPts val="1200"/>
              <a:buFont typeface="Red Hat Display" panose="02010303040201060303"/>
              <a:buNone/>
              <a:defRPr sz="1200" b="0" i="0">
                <a:latin typeface="Red Hat Display" panose="02010303040201060303"/>
                <a:ea typeface="Red Hat Display" panose="02010303040201060303"/>
                <a:cs typeface="Red Hat Display" panose="02010303040201060303"/>
                <a:sym typeface="Red Hat Display" panose="020103030402010603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95300" y="457200"/>
            <a:ext cx="10668000" cy="1066800"/>
          </a:xfrm>
          <a:prstGeom prst="rect">
            <a:avLst/>
          </a:prstGeom>
          <a:noFill/>
          <a:ln>
            <a:noFill/>
          </a:ln>
        </p:spPr>
        <p:txBody>
          <a:bodyPr spcFirstLastPara="1" wrap="square" lIns="0" tIns="45700" rIns="0" bIns="0" anchor="b" anchorCtr="0">
            <a:normAutofit/>
          </a:bodyPr>
          <a:lstStyle>
            <a:lvl1pPr marR="0" lvl="0" algn="l" rtl="0">
              <a:lnSpc>
                <a:spcPct val="90000"/>
              </a:lnSpc>
              <a:spcBef>
                <a:spcPts val="0"/>
              </a:spcBef>
              <a:spcAft>
                <a:spcPts val="0"/>
              </a:spcAft>
              <a:buClr>
                <a:schemeClr val="dk1"/>
              </a:buClr>
              <a:buSzPts val="3200"/>
              <a:buFont typeface="Red Hat Display" panose="02010303040201060303"/>
              <a:buNone/>
              <a:defRPr sz="3200" b="1" i="0" u="none" strike="noStrike" cap="none">
                <a:solidFill>
                  <a:schemeClr val="dk1"/>
                </a:solidFill>
                <a:latin typeface="Red Hat Display" panose="02010303040201060303"/>
                <a:ea typeface="Red Hat Display" panose="02010303040201060303"/>
                <a:cs typeface="Red Hat Display" panose="02010303040201060303"/>
                <a:sym typeface="Red Hat Display" panose="020103030402010603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a:spLocks noGrp="1"/>
          </p:cNvSpPr>
          <p:nvPr>
            <p:ph type="body" idx="1"/>
          </p:nvPr>
        </p:nvSpPr>
        <p:spPr>
          <a:xfrm>
            <a:off x="1485900" y="1828799"/>
            <a:ext cx="9677400" cy="4457701"/>
          </a:xfrm>
          <a:prstGeom prst="rect">
            <a:avLst/>
          </a:prstGeom>
          <a:noFill/>
          <a:ln>
            <a:noFill/>
          </a:ln>
        </p:spPr>
        <p:txBody>
          <a:bodyPr spcFirstLastPara="1" wrap="square" lIns="0" tIns="45700" rIns="91425" bIns="45700" anchor="t" anchorCtr="0">
            <a:normAutofit/>
          </a:bodyPr>
          <a:lstStyle>
            <a:lvl1pPr marL="457200" marR="0" lvl="0" indent="-377190" algn="l" rtl="0">
              <a:lnSpc>
                <a:spcPct val="90000"/>
              </a:lnSpc>
              <a:spcBef>
                <a:spcPts val="1000"/>
              </a:spcBef>
              <a:spcAft>
                <a:spcPts val="0"/>
              </a:spcAft>
              <a:buClr>
                <a:schemeClr val="accent1"/>
              </a:buClr>
              <a:buSzPts val="2340"/>
              <a:buFont typeface="Arial" panose="020B0604020202020204"/>
              <a:buChar char="•"/>
              <a:defRPr sz="2600" b="0" i="0" u="none" strike="noStrike" cap="none">
                <a:solidFill>
                  <a:schemeClr val="dk1"/>
                </a:solidFill>
                <a:latin typeface="Red Hat Text" panose="02010303040201060303"/>
                <a:ea typeface="Red Hat Text" panose="02010303040201060303"/>
                <a:cs typeface="Red Hat Text" panose="02010303040201060303"/>
                <a:sym typeface="Red Hat Text" panose="02010303040201060303"/>
              </a:defRPr>
            </a:lvl1pPr>
            <a:lvl2pPr marL="914400" marR="0" lvl="1" indent="-361950" algn="l" rtl="0">
              <a:lnSpc>
                <a:spcPct val="90000"/>
              </a:lnSpc>
              <a:spcBef>
                <a:spcPts val="500"/>
              </a:spcBef>
              <a:spcAft>
                <a:spcPts val="0"/>
              </a:spcAft>
              <a:buClr>
                <a:schemeClr val="dk1"/>
              </a:buClr>
              <a:buSzPts val="2100"/>
              <a:buFont typeface="Arial" panose="020B0604020202020204"/>
              <a:buChar char="•"/>
              <a:defRPr sz="2100" b="0" i="0" u="none" strike="noStrike" cap="none">
                <a:solidFill>
                  <a:schemeClr val="dk1"/>
                </a:solidFill>
                <a:latin typeface="Red Hat Text" panose="02010303040201060303"/>
                <a:ea typeface="Red Hat Text" panose="02010303040201060303"/>
                <a:cs typeface="Red Hat Text" panose="02010303040201060303"/>
                <a:sym typeface="Red Hat Text" panose="02010303040201060303"/>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Red Hat Text" panose="02010303040201060303"/>
                <a:ea typeface="Red Hat Text" panose="02010303040201060303"/>
                <a:cs typeface="Red Hat Text" panose="02010303040201060303"/>
                <a:sym typeface="Red Hat Text" panose="02010303040201060303"/>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Red Hat Text" panose="02010303040201060303"/>
                <a:ea typeface="Red Hat Text" panose="02010303040201060303"/>
                <a:cs typeface="Red Hat Text" panose="02010303040201060303"/>
                <a:sym typeface="Red Hat Text" panose="02010303040201060303"/>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Red Hat Text" panose="02010303040201060303"/>
                <a:ea typeface="Red Hat Text" panose="02010303040201060303"/>
                <a:cs typeface="Red Hat Text" panose="02010303040201060303"/>
                <a:sym typeface="Red Hat Text" panose="02010303040201060303"/>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ftr" idx="11"/>
          </p:nvPr>
        </p:nvSpPr>
        <p:spPr>
          <a:xfrm>
            <a:off x="0" y="6505057"/>
            <a:ext cx="1060586" cy="344710"/>
          </a:xfrm>
          <a:prstGeom prst="rect">
            <a:avLst/>
          </a:prstGeom>
          <a:solidFill>
            <a:schemeClr val="accent1"/>
          </a:solidFill>
          <a:ln>
            <a:noFill/>
          </a:ln>
        </p:spPr>
        <p:txBody>
          <a:bodyPr spcFirstLastPara="1" wrap="square" lIns="91425" tIns="64000" rIns="91425" bIns="64000" anchor="ctr" anchorCtr="0">
            <a:spAutoFit/>
          </a:bodyPr>
          <a:lstStyle>
            <a:lvl1pPr marR="0" lvl="0" algn="ctr" rtl="0">
              <a:spcBef>
                <a:spcPts val="0"/>
              </a:spcBef>
              <a:spcAft>
                <a:spcPts val="0"/>
              </a:spcAft>
              <a:buSzPts val="1400"/>
              <a:buNone/>
              <a:defRPr sz="1400" b="0" i="0" u="none" strike="noStrike" cap="none">
                <a:solidFill>
                  <a:schemeClr val="lt1"/>
                </a:solidFill>
                <a:latin typeface="Red Hat Text" panose="02010303040201060303"/>
                <a:ea typeface="Red Hat Text" panose="02010303040201060303"/>
                <a:cs typeface="Red Hat Text" panose="02010303040201060303"/>
                <a:sym typeface="Red Hat Text" panose="02010303040201060303"/>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p:nvPr/>
        </p:nvSpPr>
        <p:spPr>
          <a:xfrm>
            <a:off x="11507059" y="0"/>
            <a:ext cx="570641" cy="102440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UW–Madison red crest logo&#10;"/>
          <p:cNvPicPr preferRelativeResize="0"/>
          <p:nvPr/>
        </p:nvPicPr>
        <p:blipFill rotWithShape="1">
          <a:blip r:embed="rId11"/>
          <a:srcRect/>
          <a:stretch>
            <a:fillRect/>
          </a:stretch>
        </p:blipFill>
        <p:spPr>
          <a:xfrm>
            <a:off x="11564318" y="222225"/>
            <a:ext cx="456122" cy="7167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2" Type="http://schemas.openxmlformats.org/officeDocument/2006/relationships/notesSlide" Target="../notesSlides/notesSlide16.xml"/><Relationship Id="rId11" Type="http://schemas.openxmlformats.org/officeDocument/2006/relationships/slideLayout" Target="../slideLayouts/slideLayout3.xml"/><Relationship Id="rId10" Type="http://schemas.openxmlformats.org/officeDocument/2006/relationships/image" Target="../media/image18.png"/><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19.png"/><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4.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image" Target="../media/image22.png"/><Relationship Id="rId10" Type="http://schemas.openxmlformats.org/officeDocument/2006/relationships/notesSlide" Target="../notesSlides/notesSlide19.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hyperlink" Target="https://mario2747.shinyapps.io/flightpredict/"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51888" y="905690"/>
            <a:ext cx="8334300" cy="21066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4200"/>
              <a:buFont typeface="Red Hat Display" panose="02010303040201060303"/>
              <a:buNone/>
            </a:pPr>
            <a:r>
              <a:rPr lang="en-US" altLang="zh-CN" dirty="0">
                <a:latin typeface="Times New Roman" panose="02020603050405020304" pitchFamily="18" charset="0"/>
                <a:cs typeface="Times New Roman" panose="02020603050405020304" pitchFamily="18" charset="0"/>
              </a:rPr>
              <a:t>Airline prediction</a:t>
            </a:r>
            <a:endParaRPr 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95655" y="3382010"/>
            <a:ext cx="11072304" cy="829945"/>
          </a:xfrm>
          <a:prstGeom prst="rect">
            <a:avLst/>
          </a:prstGeom>
          <a:noFill/>
        </p:spPr>
        <p:txBody>
          <a:bodyPr wrap="square" rtlCol="0" anchor="t">
            <a:spAutoFit/>
          </a:bodyPr>
          <a:p>
            <a:pPr marL="0" indent="0">
              <a:lnSpc>
                <a:spcPct val="120000"/>
              </a:lnSpc>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sym typeface="+mn-ea"/>
              </a:rPr>
              <a:t>Group 4 </a:t>
            </a:r>
            <a:endParaRPr lang="en-US" altLang="zh-CN" sz="2000" dirty="0">
              <a:latin typeface="Times New Roman" panose="02020603050405020304" pitchFamily="18" charset="0"/>
              <a:cs typeface="Times New Roman" panose="02020603050405020304" pitchFamily="18" charset="0"/>
              <a:sym typeface="+mn-ea"/>
            </a:endParaRPr>
          </a:p>
          <a:p>
            <a:pPr marL="0" indent="0">
              <a:lnSpc>
                <a:spcPct val="120000"/>
              </a:lnSpc>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sym typeface="+mn-ea"/>
              </a:rPr>
              <a:t>Yiteng Tu, Yudi Wang, Yuchen Xu, Mario Ma</a:t>
            </a:r>
            <a:endParaRPr lang="en-US" altLang="zh-CN" sz="2000" dirty="0">
              <a:latin typeface="Times New Roman" panose="02020603050405020304" pitchFamily="18" charset="0"/>
              <a:cs typeface="Times New Roman" panose="02020603050405020304" pitchFamily="18" charset="0"/>
              <a:sym typeface="+mn-ea"/>
            </a:endParaRPr>
          </a:p>
        </p:txBody>
      </p:sp>
      <p:pic>
        <p:nvPicPr>
          <p:cNvPr id="4" name="图片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6779895" y="1684020"/>
            <a:ext cx="2406650" cy="24066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mportance Variables</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49891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sp>
        <p:nvSpPr>
          <p:cNvPr id="2" name="矩形: 圆角 50"/>
          <p:cNvSpPr/>
          <p:nvPr/>
        </p:nvSpPr>
        <p:spPr>
          <a:xfrm>
            <a:off x="542262" y="2627086"/>
            <a:ext cx="3584771" cy="2815771"/>
          </a:xfrm>
          <a:prstGeom prst="roundRect">
            <a:avLst/>
          </a:prstGeom>
          <a:noFill/>
          <a:ln w="50800" cap="flat">
            <a:solidFill>
              <a:srgbClr val="C5050C">
                <a:alpha val="90000"/>
              </a:srgbClr>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圆角 50"/>
          <p:cNvSpPr/>
          <p:nvPr/>
        </p:nvSpPr>
        <p:spPr>
          <a:xfrm>
            <a:off x="4688957" y="2627086"/>
            <a:ext cx="3147238" cy="2815771"/>
          </a:xfrm>
          <a:prstGeom prst="roundRect">
            <a:avLst/>
          </a:prstGeom>
          <a:noFill/>
          <a:ln w="50800" cap="flat">
            <a:solidFill>
              <a:schemeClr val="accent2">
                <a:lumMod val="40000"/>
                <a:lumOff val="60000"/>
              </a:schemeClr>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675191" y="2611226"/>
            <a:ext cx="3584770" cy="2795958"/>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Airports</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Operating Airline</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Holiday</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Dest Relative Humidity</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Origin Relative Humidity</a:t>
            </a:r>
            <a:endParaRPr lang="en-US" altLang="zh-CN" sz="24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4795768" y="2611226"/>
            <a:ext cx="3489887" cy="2795958"/>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Origin Wind Speed</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Dest Wind Speed</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Departure Time Block</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Origin Visibility</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Dest Visibility </a:t>
            </a:r>
            <a:endParaRPr lang="en-US" altLang="zh-CN" sz="24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1124104" y="2156641"/>
            <a:ext cx="2279791"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Very Important</a:t>
            </a:r>
            <a:endParaRPr lang="zh-CN" altLang="en-US" sz="24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5447288" y="2149561"/>
            <a:ext cx="1630575"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 Important</a:t>
            </a:r>
            <a:endParaRPr lang="zh-CN" altLang="en-US" sz="2400" b="1" dirty="0">
              <a:latin typeface="Times New Roman" panose="02020603050405020304" pitchFamily="18" charset="0"/>
              <a:cs typeface="Times New Roman" panose="02020603050405020304" pitchFamily="18" charset="0"/>
            </a:endParaRPr>
          </a:p>
        </p:txBody>
      </p:sp>
      <p:sp>
        <p:nvSpPr>
          <p:cNvPr id="5" name="矩形: 圆角 50"/>
          <p:cNvSpPr/>
          <p:nvPr/>
        </p:nvSpPr>
        <p:spPr>
          <a:xfrm>
            <a:off x="8392466" y="2591413"/>
            <a:ext cx="3409674" cy="2815771"/>
          </a:xfrm>
          <a:prstGeom prst="roundRect">
            <a:avLst/>
          </a:prstGeom>
          <a:noFill/>
          <a:ln w="50800" cap="flat">
            <a:solidFill>
              <a:schemeClr val="accent2">
                <a:lumMod val="20000"/>
                <a:lumOff val="80000"/>
                <a:alpha val="80000"/>
              </a:schemeClr>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nvSpPr>
        <p:spPr>
          <a:xfrm>
            <a:off x="8509910" y="3155316"/>
            <a:ext cx="3489887" cy="1687963"/>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Origin Precipitation</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Dest Precipitation</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Origin Wind Gust Speed</a:t>
            </a:r>
            <a:endParaRPr lang="en-US" altLang="zh-CN" sz="24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872676" y="2129748"/>
            <a:ext cx="2186817"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 Not Important</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dirty="0">
                <a:latin typeface="Times New Roman" panose="02020603050405020304" pitchFamily="18" charset="0"/>
                <a:cs typeface="Times New Roman" panose="02020603050405020304" pitchFamily="18" charset="0"/>
              </a:rPr>
              <a:t>How to avoid cancellation? </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49891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sp>
        <p:nvSpPr>
          <p:cNvPr id="3" name="矩形: 圆角 50"/>
          <p:cNvSpPr/>
          <p:nvPr/>
        </p:nvSpPr>
        <p:spPr>
          <a:xfrm>
            <a:off x="537051" y="2282517"/>
            <a:ext cx="5464630" cy="1449512"/>
          </a:xfrm>
          <a:prstGeom prst="roundRect">
            <a:avLst/>
          </a:prstGeom>
          <a:noFill/>
          <a:ln w="50800" cap="flat">
            <a:solidFill>
              <a:srgbClr val="C5050C">
                <a:alpha val="90000"/>
              </a:srgbClr>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2547279" y="1733176"/>
            <a:ext cx="1444172" cy="579967"/>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
                <a:srgbClr val="000000"/>
              </a:buClr>
              <a:buSzTx/>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Airports</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p:txBody>
      </p:sp>
      <p:sp>
        <p:nvSpPr>
          <p:cNvPr id="12" name="文本框 11"/>
          <p:cNvSpPr txBox="1"/>
          <p:nvPr/>
        </p:nvSpPr>
        <p:spPr>
          <a:xfrm>
            <a:off x="696709" y="2520676"/>
            <a:ext cx="5304972" cy="101566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Origin from JHM: ↑‌ 1920%</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Dest to JHM: ↑‌ 1080%  </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Choose LNY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44%) and MKK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73%) instead!</a:t>
            </a:r>
            <a:endParaRPr lang="en-US" altLang="zh-CN" sz="2000" dirty="0">
              <a:latin typeface="Times New Roman" panose="02020603050405020304" pitchFamily="18" charset="0"/>
              <a:cs typeface="Times New Roman" panose="02020603050405020304" pitchFamily="18" charset="0"/>
            </a:endParaRPr>
          </a:p>
        </p:txBody>
      </p:sp>
      <p:sp>
        <p:nvSpPr>
          <p:cNvPr id="15" name="矩形: 圆角 50"/>
          <p:cNvSpPr/>
          <p:nvPr/>
        </p:nvSpPr>
        <p:spPr>
          <a:xfrm>
            <a:off x="495300" y="4356262"/>
            <a:ext cx="5506379" cy="777687"/>
          </a:xfrm>
          <a:prstGeom prst="roundRect">
            <a:avLst/>
          </a:prstGeom>
          <a:noFill/>
          <a:ln w="50800" cap="flat">
            <a:solidFill>
              <a:srgbClr val="C5050C">
                <a:alpha val="90000"/>
              </a:srgbClr>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nvSpPr>
        <p:spPr>
          <a:xfrm>
            <a:off x="2038359" y="3776295"/>
            <a:ext cx="2235200" cy="579967"/>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
                <a:srgbClr val="000000"/>
              </a:buClr>
              <a:buSzTx/>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Day of Week</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p:txBody>
      </p:sp>
      <p:sp>
        <p:nvSpPr>
          <p:cNvPr id="18" name="文本框 17"/>
          <p:cNvSpPr txBox="1"/>
          <p:nvPr/>
        </p:nvSpPr>
        <p:spPr>
          <a:xfrm>
            <a:off x="7918442" y="4057969"/>
            <a:ext cx="2519225" cy="579967"/>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
                <a:srgbClr val="000000"/>
              </a:buClr>
              <a:buSzTx/>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Holiday Time</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p:txBody>
      </p:sp>
      <p:sp>
        <p:nvSpPr>
          <p:cNvPr id="19" name="文本框 18"/>
          <p:cNvSpPr txBox="1"/>
          <p:nvPr/>
        </p:nvSpPr>
        <p:spPr>
          <a:xfrm>
            <a:off x="696709" y="4536119"/>
            <a:ext cx="5568044"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Sat &gt; Sun &gt; Tue &gt; Wed &gt; Fri &gt; Thu &gt; Mon</a:t>
            </a:r>
            <a:endParaRPr lang="zh-CN" altLang="en-US" sz="200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388145" y="4835247"/>
            <a:ext cx="5568044"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Around Christmas: ↑‌ 104% </a:t>
            </a:r>
            <a:endParaRPr lang="zh-CN" altLang="en-US" sz="2000" dirty="0">
              <a:latin typeface="Times New Roman" panose="02020603050405020304" pitchFamily="18" charset="0"/>
              <a:cs typeface="Times New Roman" panose="02020603050405020304" pitchFamily="18" charset="0"/>
            </a:endParaRPr>
          </a:p>
        </p:txBody>
      </p:sp>
      <p:sp>
        <p:nvSpPr>
          <p:cNvPr id="2" name="矩形: 圆角 50"/>
          <p:cNvSpPr/>
          <p:nvPr/>
        </p:nvSpPr>
        <p:spPr>
          <a:xfrm>
            <a:off x="6264754" y="4646458"/>
            <a:ext cx="5494482" cy="777687"/>
          </a:xfrm>
          <a:prstGeom prst="roundRect">
            <a:avLst/>
          </a:prstGeom>
          <a:noFill/>
          <a:ln w="50800" cap="flat">
            <a:solidFill>
              <a:srgbClr val="C5050C">
                <a:alpha val="90000"/>
              </a:srgbClr>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圆角 50"/>
          <p:cNvSpPr/>
          <p:nvPr/>
        </p:nvSpPr>
        <p:spPr>
          <a:xfrm>
            <a:off x="6264753" y="2256538"/>
            <a:ext cx="5494482" cy="1754709"/>
          </a:xfrm>
          <a:prstGeom prst="roundRect">
            <a:avLst/>
          </a:prstGeom>
          <a:noFill/>
          <a:ln w="50800" cap="flat">
            <a:solidFill>
              <a:srgbClr val="C5050C">
                <a:alpha val="90000"/>
              </a:srgbClr>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7767307" y="1676571"/>
            <a:ext cx="2519225" cy="579967"/>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
                <a:srgbClr val="000000"/>
              </a:buClr>
              <a:buSzTx/>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Operating Airline</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endParaRPr>
          </a:p>
        </p:txBody>
      </p:sp>
      <p:sp>
        <p:nvSpPr>
          <p:cNvPr id="8" name="文本框 7"/>
          <p:cNvSpPr txBox="1"/>
          <p:nvPr/>
        </p:nvSpPr>
        <p:spPr>
          <a:xfrm>
            <a:off x="6454263" y="2515894"/>
            <a:ext cx="5151198" cy="132343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Don’t choose Empire Airlines (EM) &amp; </a:t>
            </a:r>
            <a:r>
              <a:rPr lang="en-US" altLang="zh-CN" sz="2000" dirty="0" err="1">
                <a:latin typeface="Times New Roman" panose="02020603050405020304" pitchFamily="18" charset="0"/>
                <a:cs typeface="Times New Roman" panose="02020603050405020304" pitchFamily="18" charset="0"/>
              </a:rPr>
              <a:t>PenAir</a:t>
            </a:r>
            <a:r>
              <a:rPr lang="en-US" altLang="zh-CN" sz="2000" dirty="0">
                <a:latin typeface="Times New Roman" panose="02020603050405020304" pitchFamily="18" charset="0"/>
                <a:cs typeface="Times New Roman" panose="02020603050405020304" pitchFamily="18" charset="0"/>
              </a:rPr>
              <a:t> (KS)!</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Choose Air Canada (CP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83%),</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Delta (DL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47%) &amp; Alaska Airlines (VX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46%)!</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rPr>
              <a:t>xample: Hawaii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ORD</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49891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1"/>
          <a:srcRect l="34282" t="64438" r="33209"/>
          <a:stretch>
            <a:fillRect/>
          </a:stretch>
        </p:blipFill>
        <p:spPr>
          <a:xfrm>
            <a:off x="572568" y="3429000"/>
            <a:ext cx="2869964" cy="1654012"/>
          </a:xfrm>
          <a:prstGeom prst="rect">
            <a:avLst/>
          </a:prstGeom>
        </p:spPr>
      </p:pic>
      <p:pic>
        <p:nvPicPr>
          <p:cNvPr id="11" name="图片 10"/>
          <p:cNvPicPr>
            <a:picLocks noChangeAspect="1"/>
          </p:cNvPicPr>
          <p:nvPr/>
        </p:nvPicPr>
        <p:blipFill>
          <a:blip r:embed="rId2"/>
          <a:srcRect l="34348" t="64052" r="31923"/>
          <a:stretch>
            <a:fillRect/>
          </a:stretch>
        </p:blipFill>
        <p:spPr>
          <a:xfrm>
            <a:off x="8454809" y="3430254"/>
            <a:ext cx="2948299" cy="1654012"/>
          </a:xfrm>
          <a:prstGeom prst="rect">
            <a:avLst/>
          </a:prstGeom>
        </p:spPr>
      </p:pic>
      <p:pic>
        <p:nvPicPr>
          <p:cNvPr id="14" name="图片 13"/>
          <p:cNvPicPr>
            <a:picLocks noChangeAspect="1"/>
          </p:cNvPicPr>
          <p:nvPr/>
        </p:nvPicPr>
        <p:blipFill>
          <a:blip r:embed="rId3"/>
          <a:srcRect l="34123" t="65100" r="32506"/>
          <a:stretch>
            <a:fillRect/>
          </a:stretch>
        </p:blipFill>
        <p:spPr>
          <a:xfrm>
            <a:off x="4427519" y="3429000"/>
            <a:ext cx="3042303" cy="1654012"/>
          </a:xfrm>
          <a:prstGeom prst="rect">
            <a:avLst/>
          </a:prstGeom>
        </p:spPr>
      </p:pic>
      <p:sp>
        <p:nvSpPr>
          <p:cNvPr id="17" name="文本框 16"/>
          <p:cNvSpPr txBox="1"/>
          <p:nvPr/>
        </p:nvSpPr>
        <p:spPr>
          <a:xfrm>
            <a:off x="572568" y="2102265"/>
            <a:ext cx="5424883"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9E &amp; 2024-11-12 &amp; 12:00PM – 22:30 PM</a:t>
            </a:r>
            <a:endParaRPr lang="zh-CN" altLang="en-US" sz="2400"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572568" y="2882736"/>
            <a:ext cx="801823"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JHM</a:t>
            </a:r>
            <a:endParaRPr lang="zh-CN" altLang="en-US" sz="2400"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4427519" y="2882735"/>
            <a:ext cx="904415"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MKK</a:t>
            </a:r>
            <a:endParaRPr lang="zh-CN" altLang="en-US" sz="2400"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8454809" y="2882735"/>
            <a:ext cx="817853"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LNY</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51888" y="905690"/>
            <a:ext cx="8334300" cy="21066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4200"/>
              <a:buFont typeface="Red Hat Display" panose="02010303040201060303"/>
              <a:buNone/>
            </a:pPr>
            <a:r>
              <a:rPr lang="en-US" altLang="zh-CN"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elay Prediction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dirty="0">
                <a:latin typeface="Times New Roman" panose="02020603050405020304" pitchFamily="18" charset="0"/>
                <a:cs typeface="Times New Roman" panose="02020603050405020304" pitchFamily="18" charset="0"/>
              </a:rPr>
              <a:t>Model S</a:t>
            </a:r>
            <a:r>
              <a:rPr lang="en-US" dirty="0">
                <a:latin typeface="Times New Roman" panose="02020603050405020304" pitchFamily="18" charset="0"/>
                <a:cs typeface="Times New Roman" panose="02020603050405020304" pitchFamily="18" charset="0"/>
              </a:rPr>
              <a:t>eletion</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49891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0" name="文本框 29"/>
              <p:cNvSpPr txBox="1"/>
              <p:nvPr/>
            </p:nvSpPr>
            <p:spPr>
              <a:xfrm>
                <a:off x="4387215" y="571500"/>
                <a:ext cx="5661660" cy="1216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Train/Test data set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Loss function:rmse, huber, quantile</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Metrics: MSE, MAE, </a:t>
                </a:r>
                <a14:m>
                  <m:oMath xmlns:m="http://schemas.openxmlformats.org/officeDocument/2006/math">
                    <m:sSup>
                      <m:sSupPr>
                        <m:ctrlPr>
                          <a:rPr lang="en-US" altLang="zh-CN" sz="2400" i="1" dirty="0">
                            <a:latin typeface="Cambria Math" panose="02040503050406030204" charset="0"/>
                            <a:cs typeface="Cambria Math" panose="02040503050406030204" charset="0"/>
                          </a:rPr>
                        </m:ctrlPr>
                      </m:sSupPr>
                      <m:e>
                        <m:r>
                          <a:rPr lang="en-US" altLang="zh-CN" sz="2400" i="1" dirty="0">
                            <a:latin typeface="Cambria Math" panose="02040503050406030204" charset="0"/>
                            <a:cs typeface="Cambria Math" panose="02040503050406030204" charset="0"/>
                          </a:rPr>
                          <m:t>𝑅</m:t>
                        </m:r>
                      </m:e>
                      <m:sup>
                        <m:r>
                          <a:rPr lang="en-US" altLang="zh-CN" sz="2400" i="1" dirty="0">
                            <a:latin typeface="Cambria Math" panose="02040503050406030204" charset="0"/>
                            <a:cs typeface="Cambria Math" panose="02040503050406030204" charset="0"/>
                          </a:rPr>
                          <m:t>2</m:t>
                        </m:r>
                      </m:sup>
                    </m:sSup>
                  </m:oMath>
                </a14:m>
                <a:endParaRPr lang="zh-CN" altLang="en-US" sz="2400" dirty="0">
                  <a:latin typeface="Times New Roman" panose="02020603050405020304" pitchFamily="18" charset="0"/>
                  <a:cs typeface="Times New Roman" panose="02020603050405020304" pitchFamily="18" charset="0"/>
                </a:endParaRPr>
              </a:p>
            </p:txBody>
          </p:sp>
        </mc:Choice>
        <mc:Fallback>
          <p:sp>
            <p:nvSpPr>
              <p:cNvPr id="30" name="文本框 29"/>
              <p:cNvSpPr txBox="1">
                <a:spLocks noRot="1" noChangeAspect="1" noMove="1" noResize="1" noEditPoints="1" noAdjustHandles="1" noChangeArrowheads="1" noChangeShapeType="1" noTextEdit="1"/>
              </p:cNvSpPr>
              <p:nvPr/>
            </p:nvSpPr>
            <p:spPr>
              <a:xfrm>
                <a:off x="4387215" y="571500"/>
                <a:ext cx="5661660" cy="1216660"/>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graphicFrame>
        <p:nvGraphicFramePr>
          <p:cNvPr id="4" name="表格 3"/>
          <p:cNvGraphicFramePr>
            <a:graphicFrameLocks noGrp="1"/>
          </p:cNvGraphicFramePr>
          <p:nvPr>
            <p:custDataLst>
              <p:tags r:id="rId2"/>
            </p:custDataLst>
          </p:nvPr>
        </p:nvGraphicFramePr>
        <p:xfrm>
          <a:off x="899795" y="1987550"/>
          <a:ext cx="9149080" cy="4251960"/>
        </p:xfrm>
        <a:graphic>
          <a:graphicData uri="http://schemas.openxmlformats.org/drawingml/2006/table">
            <a:tbl>
              <a:tblPr firstRow="1" bandRow="1">
                <a:tableStyleId>{5C22544A-7EE6-4342-B048-85BDC9FD1C3A}</a:tableStyleId>
              </a:tblPr>
              <a:tblGrid>
                <a:gridCol w="2243455"/>
                <a:gridCol w="1826260"/>
                <a:gridCol w="1914525"/>
                <a:gridCol w="3164840"/>
              </a:tblGrid>
              <a:tr h="701040">
                <a:tc>
                  <a:txBody>
                    <a:bodyPr/>
                    <a:p>
                      <a:pPr algn="ctr"/>
                      <a:r>
                        <a:rPr lang="en-US" altLang="zh-CN" sz="2000" b="1" dirty="0">
                          <a:latin typeface="Times New Roman" panose="02020603050405020304" pitchFamily="18" charset="0"/>
                          <a:cs typeface="Times New Roman" panose="02020603050405020304" pitchFamily="18" charset="0"/>
                        </a:rPr>
                        <a:t>Models</a:t>
                      </a:r>
                      <a:endParaRPr lang="zh-CN" altLang="en-US" sz="2000" b="1" dirty="0">
                        <a:latin typeface="Times New Roman" panose="02020603050405020304" pitchFamily="18" charset="0"/>
                        <a:cs typeface="Times New Roman" panose="02020603050405020304" pitchFamily="18" charset="0"/>
                      </a:endParaRPr>
                    </a:p>
                  </a:txBody>
                  <a:tcPr/>
                </a:tc>
                <a:tc>
                  <a:txBody>
                    <a:bodyPr/>
                    <a:p>
                      <a:pPr algn="ctr"/>
                      <a:r>
                        <a:rPr lang="zh-CN" altLang="en-US" sz="2000" b="1" dirty="0">
                          <a:latin typeface="Times New Roman" panose="02020603050405020304" pitchFamily="18" charset="0"/>
                          <a:cs typeface="Times New Roman" panose="02020603050405020304" pitchFamily="18" charset="0"/>
                        </a:rPr>
                        <a:t>Performance</a:t>
                      </a:r>
                      <a:endParaRPr lang="zh-CN" altLang="en-US" sz="2000" b="1" dirty="0">
                        <a:latin typeface="Times New Roman" panose="02020603050405020304" pitchFamily="18" charset="0"/>
                        <a:cs typeface="Times New Roman" panose="02020603050405020304" pitchFamily="18" charset="0"/>
                      </a:endParaRPr>
                    </a:p>
                    <a:p>
                      <a:pPr algn="ctr"/>
                      <a:r>
                        <a:rPr lang="en-US" altLang="zh-CN" sz="2000" b="1" dirty="0">
                          <a:latin typeface="Times New Roman" panose="02020603050405020304" pitchFamily="18" charset="0"/>
                          <a:cs typeface="Times New Roman" panose="02020603050405020304" pitchFamily="18" charset="0"/>
                        </a:rPr>
                        <a:t>(TEST MAE)</a:t>
                      </a:r>
                      <a:endParaRPr lang="en-US" altLang="zh-CN" sz="2000" b="1" dirty="0">
                        <a:latin typeface="Times New Roman" panose="02020603050405020304" pitchFamily="18" charset="0"/>
                        <a:cs typeface="Times New Roman" panose="02020603050405020304" pitchFamily="18" charset="0"/>
                      </a:endParaRPr>
                    </a:p>
                  </a:txBody>
                  <a:tcPr/>
                </a:tc>
                <a:tc>
                  <a:txBody>
                    <a:bodyPr/>
                    <a:p>
                      <a:pPr algn="ctr"/>
                      <a:r>
                        <a:rPr lang="zh-CN" altLang="en-US" sz="2000" b="1" dirty="0">
                          <a:latin typeface="Times New Roman" panose="02020603050405020304" pitchFamily="18" charset="0"/>
                          <a:cs typeface="Times New Roman" panose="02020603050405020304" pitchFamily="18" charset="0"/>
                        </a:rPr>
                        <a:t>Training Time</a:t>
                      </a:r>
                      <a:endParaRPr lang="zh-CN" altLang="en-US" sz="2000" b="1" dirty="0">
                        <a:latin typeface="Times New Roman" panose="02020603050405020304" pitchFamily="18" charset="0"/>
                        <a:cs typeface="Times New Roman" panose="02020603050405020304" pitchFamily="18" charset="0"/>
                      </a:endParaRPr>
                    </a:p>
                  </a:txBody>
                  <a:tcPr/>
                </a:tc>
                <a:tc>
                  <a:txBody>
                    <a:bodyPr/>
                    <a:p>
                      <a:pPr algn="ctr"/>
                      <a:r>
                        <a:rPr lang="en-US" altLang="zh-CN" sz="2000" b="1" dirty="0">
                          <a:latin typeface="Times New Roman" panose="02020603050405020304" pitchFamily="18" charset="0"/>
                          <a:cs typeface="Times New Roman" panose="02020603050405020304" pitchFamily="18" charset="0"/>
                        </a:rPr>
                        <a:t>I</a:t>
                      </a:r>
                      <a:r>
                        <a:rPr lang="zh-CN" altLang="en-US" sz="2000" b="1" dirty="0">
                          <a:latin typeface="Times New Roman" panose="02020603050405020304" pitchFamily="18" charset="0"/>
                          <a:cs typeface="Times New Roman" panose="02020603050405020304" pitchFamily="18" charset="0"/>
                        </a:rPr>
                        <a:t>nterpretability</a:t>
                      </a:r>
                      <a:endParaRPr lang="zh-CN" altLang="en-US" sz="2000" b="1" dirty="0">
                        <a:latin typeface="Times New Roman" panose="02020603050405020304" pitchFamily="18" charset="0"/>
                        <a:cs typeface="Times New Roman" panose="02020603050405020304" pitchFamily="18" charset="0"/>
                      </a:endParaRPr>
                    </a:p>
                  </a:txBody>
                  <a:tcPr/>
                </a:tc>
              </a:tr>
              <a:tr h="887095">
                <a:tc>
                  <a:txBody>
                    <a:bodyPr/>
                    <a:p>
                      <a:pPr algn="l">
                        <a:buSzTx/>
                        <a:buNone/>
                      </a:pPr>
                      <a:r>
                        <a:rPr lang="en-US" altLang="zh-CN" sz="2000" b="1" dirty="0">
                          <a:latin typeface="Times New Roman" panose="02020603050405020304" pitchFamily="18" charset="0"/>
                          <a:cs typeface="Times New Roman" panose="02020603050405020304" pitchFamily="18" charset="0"/>
                          <a:sym typeface="+mn-ea"/>
                        </a:rPr>
                        <a:t>Linear Regression</a:t>
                      </a:r>
                      <a:endParaRPr lang="en-US" altLang="zh-CN" sz="2000" b="1" dirty="0">
                        <a:latin typeface="Times New Roman" panose="02020603050405020304" pitchFamily="18" charset="0"/>
                        <a:cs typeface="Times New Roman" panose="02020603050405020304" pitchFamily="18" charset="0"/>
                      </a:endParaRPr>
                    </a:p>
                  </a:txBody>
                  <a:tcPr anchor="ctr"/>
                </a:tc>
                <a:tc>
                  <a:txBody>
                    <a:bodyPr/>
                    <a:p>
                      <a:pPr algn="l">
                        <a:buSzTx/>
                      </a:pPr>
                      <a:r>
                        <a:rPr lang="en-US" altLang="zh-CN" sz="2000" dirty="0">
                          <a:latin typeface="Times New Roman" panose="02020603050405020304" pitchFamily="18" charset="0"/>
                          <a:cs typeface="Times New Roman" panose="02020603050405020304" pitchFamily="18" charset="0"/>
                        </a:rPr>
                        <a:t>23.09 min</a:t>
                      </a:r>
                      <a:endParaRPr lang="en-US" altLang="zh-CN" sz="2000" dirty="0">
                        <a:latin typeface="Times New Roman" panose="02020603050405020304" pitchFamily="18" charset="0"/>
                        <a:cs typeface="Times New Roman" panose="02020603050405020304" pitchFamily="18" charset="0"/>
                      </a:endParaRPr>
                    </a:p>
                  </a:txBody>
                  <a:tcPr/>
                </a:tc>
                <a:tc>
                  <a:txBody>
                    <a:bodyPr/>
                    <a:p>
                      <a:pPr algn="l">
                        <a:buSzTx/>
                      </a:pPr>
                      <a:r>
                        <a:rPr lang="en-US" altLang="zh-CN" sz="2000" dirty="0">
                          <a:latin typeface="Times New Roman" panose="02020603050405020304" pitchFamily="18" charset="0"/>
                          <a:cs typeface="Times New Roman" panose="02020603050405020304" pitchFamily="18" charset="0"/>
                        </a:rPr>
                        <a:t>Very fast</a:t>
                      </a:r>
                      <a:endParaRPr lang="en-US" altLang="zh-CN" sz="2000" dirty="0">
                        <a:latin typeface="Times New Roman" panose="02020603050405020304" pitchFamily="18" charset="0"/>
                        <a:cs typeface="Times New Roman" panose="02020603050405020304" pitchFamily="18" charset="0"/>
                      </a:endParaRPr>
                    </a:p>
                  </a:txBody>
                  <a:tcPr/>
                </a:tc>
                <a:tc>
                  <a:txBody>
                    <a:bodyPr/>
                    <a:p>
                      <a:pPr algn="l">
                        <a:buSzTx/>
                      </a:pPr>
                      <a:r>
                        <a:rPr lang="en-US" altLang="zh-CN" sz="2000" dirty="0">
                          <a:latin typeface="Times New Roman" panose="02020603050405020304" pitchFamily="18" charset="0"/>
                          <a:cs typeface="Times New Roman" panose="02020603050405020304" pitchFamily="18" charset="0"/>
                        </a:rPr>
                        <a:t>easy to interpret;</a:t>
                      </a:r>
                      <a:endParaRPr lang="en-US" altLang="zh-CN" sz="2000" dirty="0">
                        <a:latin typeface="Times New Roman" panose="02020603050405020304" pitchFamily="18" charset="0"/>
                        <a:cs typeface="Times New Roman" panose="02020603050405020304" pitchFamily="18" charset="0"/>
                      </a:endParaRPr>
                    </a:p>
                    <a:p>
                      <a:pPr algn="l">
                        <a:buSzTx/>
                      </a:pPr>
                      <a:r>
                        <a:rPr lang="en-US" altLang="zh-CN" sz="2000" dirty="0">
                          <a:latin typeface="Times New Roman" panose="02020603050405020304" pitchFamily="18" charset="0"/>
                          <a:cs typeface="Times New Roman" panose="02020603050405020304" pitchFamily="18" charset="0"/>
                        </a:rPr>
                        <a:t>can’t handle nan</a:t>
                      </a:r>
                      <a:endParaRPr lang="en-US" altLang="zh-CN" sz="2000" dirty="0">
                        <a:latin typeface="Times New Roman" panose="02020603050405020304" pitchFamily="18" charset="0"/>
                        <a:cs typeface="Times New Roman" panose="02020603050405020304" pitchFamily="18" charset="0"/>
                      </a:endParaRPr>
                    </a:p>
                  </a:txBody>
                  <a:tcPr/>
                </a:tc>
              </a:tr>
              <a:tr h="888365">
                <a:tc>
                  <a:txBody>
                    <a:bodyPr/>
                    <a:p>
                      <a:pPr lvl="1" algn="ctr"/>
                      <a:r>
                        <a:rPr lang="en-US" altLang="zh-CN" sz="2000" b="1" dirty="0">
                          <a:latin typeface="Times New Roman" panose="02020603050405020304" pitchFamily="18" charset="0"/>
                          <a:cs typeface="Times New Roman" panose="02020603050405020304" pitchFamily="18" charset="0"/>
                          <a:sym typeface="+mn-ea"/>
                        </a:rPr>
                        <a:t>Random Forest</a:t>
                      </a:r>
                      <a:endParaRPr lang="zh-CN" altLang="en-US" sz="2000" b="1" dirty="0">
                        <a:latin typeface="Times New Roman" panose="02020603050405020304" pitchFamily="18" charset="0"/>
                        <a:cs typeface="Times New Roman" panose="02020603050405020304" pitchFamily="18" charset="0"/>
                      </a:endParaRPr>
                    </a:p>
                  </a:txBody>
                  <a:tcPr anchor="ctr"/>
                </a:tc>
                <a:tc>
                  <a:txBody>
                    <a:bodyPr/>
                    <a:p>
                      <a:pPr algn="l">
                        <a:buSzTx/>
                      </a:pPr>
                      <a:r>
                        <a:rPr lang="en-US" altLang="zh-CN" sz="2000" dirty="0">
                          <a:latin typeface="Times New Roman" panose="02020603050405020304" pitchFamily="18" charset="0"/>
                          <a:cs typeface="Times New Roman" panose="02020603050405020304" pitchFamily="18" charset="0"/>
                        </a:rPr>
                        <a:t>23.04 min</a:t>
                      </a:r>
                      <a:endParaRPr lang="en-US" altLang="zh-CN" sz="2000" dirty="0">
                        <a:latin typeface="Times New Roman" panose="02020603050405020304" pitchFamily="18" charset="0"/>
                        <a:cs typeface="Times New Roman" panose="02020603050405020304" pitchFamily="18" charset="0"/>
                      </a:endParaRPr>
                    </a:p>
                  </a:txBody>
                  <a:tcPr/>
                </a:tc>
                <a:tc>
                  <a:txBody>
                    <a:bodyPr/>
                    <a:p>
                      <a:pPr algn="l">
                        <a:buSzTx/>
                      </a:pPr>
                      <a:r>
                        <a:rPr lang="en-US" altLang="zh-CN" sz="2000" b="0" dirty="0">
                          <a:latin typeface="Times New Roman" panose="02020603050405020304" pitchFamily="18" charset="0"/>
                          <a:cs typeface="Times New Roman" panose="02020603050405020304" pitchFamily="18" charset="0"/>
                        </a:rPr>
                        <a:t>Long</a:t>
                      </a:r>
                      <a:endParaRPr lang="en-US" altLang="zh-CN" sz="2000" b="0" dirty="0">
                        <a:latin typeface="Times New Roman" panose="02020603050405020304" pitchFamily="18" charset="0"/>
                        <a:cs typeface="Times New Roman" panose="02020603050405020304" pitchFamily="18" charset="0"/>
                      </a:endParaRPr>
                    </a:p>
                  </a:txBody>
                  <a:tcPr anchor="ctr"/>
                </a:tc>
                <a:tc>
                  <a:txBody>
                    <a:bodyPr/>
                    <a:p>
                      <a:pPr algn="l">
                        <a:buSzTx/>
                        <a:buNone/>
                      </a:pPr>
                      <a:r>
                        <a:rPr lang="en-US" altLang="zh-CN" sz="2000" dirty="0">
                          <a:latin typeface="Times New Roman" panose="02020603050405020304" pitchFamily="18" charset="0"/>
                          <a:cs typeface="Times New Roman" panose="02020603050405020304" pitchFamily="18" charset="0"/>
                          <a:sym typeface="+mn-ea"/>
                        </a:rPr>
                        <a:t>capture </a:t>
                      </a:r>
                      <a:r>
                        <a:rPr lang="en-US" altLang="zh-CN" sz="2000" dirty="0">
                          <a:latin typeface="Times New Roman" panose="02020603050405020304" pitchFamily="18" charset="0"/>
                          <a:cs typeface="Times New Roman" panose="02020603050405020304" pitchFamily="18" charset="0"/>
                          <a:sym typeface="+mn-ea"/>
                        </a:rPr>
                        <a:t>importance </a:t>
                      </a:r>
                      <a:r>
                        <a:rPr lang="en-US" altLang="zh-CN" sz="2000" dirty="0">
                          <a:latin typeface="Times New Roman" panose="02020603050405020304" pitchFamily="18" charset="0"/>
                          <a:cs typeface="Times New Roman" panose="02020603050405020304" pitchFamily="18" charset="0"/>
                          <a:sym typeface="+mn-ea"/>
                        </a:rPr>
                        <a:t>feature ;</a:t>
                      </a:r>
                      <a:endParaRPr lang="en-US" altLang="zh-CN" sz="2000" dirty="0">
                        <a:latin typeface="Times New Roman" panose="02020603050405020304" pitchFamily="18" charset="0"/>
                        <a:cs typeface="Times New Roman" panose="02020603050405020304" pitchFamily="18" charset="0"/>
                      </a:endParaRPr>
                    </a:p>
                    <a:p>
                      <a:pPr algn="l">
                        <a:buSzTx/>
                        <a:buNone/>
                      </a:pPr>
                      <a:r>
                        <a:rPr lang="en-US" altLang="zh-CN" sz="2000" dirty="0">
                          <a:latin typeface="Times New Roman" panose="02020603050405020304" pitchFamily="18" charset="0"/>
                          <a:cs typeface="Times New Roman" panose="02020603050405020304" pitchFamily="18" charset="0"/>
                          <a:sym typeface="+mn-ea"/>
                        </a:rPr>
                        <a:t>decision paths are complex</a:t>
                      </a:r>
                      <a:endParaRPr lang="en-US" altLang="zh-CN" sz="2000" dirty="0">
                        <a:latin typeface="Times New Roman" panose="02020603050405020304" pitchFamily="18" charset="0"/>
                        <a:cs typeface="Times New Roman" panose="02020603050405020304" pitchFamily="18" charset="0"/>
                        <a:sym typeface="+mn-ea"/>
                      </a:endParaRPr>
                    </a:p>
                  </a:txBody>
                  <a:tcPr/>
                </a:tc>
              </a:tr>
              <a:tr h="887095">
                <a:tc>
                  <a:txBody>
                    <a:bodyPr/>
                    <a:p>
                      <a:pPr lvl="1" algn="ctr">
                        <a:buNone/>
                      </a:pPr>
                      <a:r>
                        <a:rPr lang="en-US" altLang="zh-CN" sz="2000" b="1" dirty="0">
                          <a:latin typeface="Times New Roman" panose="02020603050405020304" pitchFamily="18" charset="0"/>
                          <a:cs typeface="Times New Roman" panose="02020603050405020304" pitchFamily="18" charset="0"/>
                          <a:sym typeface="+mn-ea"/>
                        </a:rPr>
                        <a:t>LightGBM</a:t>
                      </a:r>
                      <a:endParaRPr lang="en-US" altLang="zh-CN" sz="2000" b="1" dirty="0">
                        <a:latin typeface="Times New Roman" panose="02020603050405020304" pitchFamily="18" charset="0"/>
                        <a:cs typeface="Times New Roman" panose="02020603050405020304" pitchFamily="18" charset="0"/>
                      </a:endParaRPr>
                    </a:p>
                  </a:txBody>
                  <a:tcPr anchor="ctr"/>
                </a:tc>
                <a:tc>
                  <a:txBody>
                    <a:bodyPr/>
                    <a:p>
                      <a:pPr algn="l">
                        <a:buSzTx/>
                        <a:buNone/>
                      </a:pPr>
                      <a:r>
                        <a:rPr lang="en-US" altLang="zh-CN" sz="2000" dirty="0">
                          <a:latin typeface="Times New Roman" panose="02020603050405020304" pitchFamily="18" charset="0"/>
                          <a:cs typeface="Times New Roman" panose="02020603050405020304" pitchFamily="18" charset="0"/>
                        </a:rPr>
                        <a:t>20.46 min</a:t>
                      </a:r>
                      <a:endParaRPr lang="en-US" altLang="zh-CN" sz="2000" dirty="0">
                        <a:latin typeface="Times New Roman" panose="02020603050405020304" pitchFamily="18" charset="0"/>
                        <a:cs typeface="Times New Roman" panose="02020603050405020304" pitchFamily="18" charset="0"/>
                      </a:endParaRPr>
                    </a:p>
                  </a:txBody>
                  <a:tcPr/>
                </a:tc>
                <a:tc>
                  <a:txBody>
                    <a:bodyPr/>
                    <a:p>
                      <a:pPr algn="l">
                        <a:buSzTx/>
                        <a:buNone/>
                      </a:pPr>
                      <a:r>
                        <a:rPr lang="en-US" altLang="zh-CN" sz="2000" b="0" dirty="0">
                          <a:latin typeface="Times New Roman" panose="02020603050405020304" pitchFamily="18" charset="0"/>
                          <a:cs typeface="Times New Roman" panose="02020603050405020304" pitchFamily="18" charset="0"/>
                        </a:rPr>
                        <a:t>Very efficient</a:t>
                      </a:r>
                      <a:endParaRPr lang="en-US" altLang="zh-CN" sz="2000" b="0" dirty="0">
                        <a:latin typeface="Times New Roman" panose="02020603050405020304" pitchFamily="18" charset="0"/>
                        <a:cs typeface="Times New Roman" panose="02020603050405020304" pitchFamily="18" charset="0"/>
                      </a:endParaRPr>
                    </a:p>
                  </a:txBody>
                  <a:tcPr anchor="ctr"/>
                </a:tc>
                <a:tc>
                  <a:txBody>
                    <a:bodyPr/>
                    <a:p>
                      <a:pPr algn="l">
                        <a:buSzTx/>
                        <a:buNone/>
                      </a:pPr>
                      <a:r>
                        <a:rPr lang="en-US" altLang="zh-CN" sz="2000" dirty="0">
                          <a:latin typeface="Times New Roman" panose="02020603050405020304" pitchFamily="18" charset="0"/>
                          <a:cs typeface="Times New Roman" panose="02020603050405020304" pitchFamily="18" charset="0"/>
                        </a:rPr>
                        <a:t> capture </a:t>
                      </a:r>
                      <a:r>
                        <a:rPr lang="en-US" altLang="zh-CN" sz="2000" dirty="0">
                          <a:latin typeface="Times New Roman" panose="02020603050405020304" pitchFamily="18" charset="0"/>
                          <a:cs typeface="Times New Roman" panose="02020603050405020304" pitchFamily="18" charset="0"/>
                          <a:sym typeface="+mn-ea"/>
                        </a:rPr>
                        <a:t>importance </a:t>
                      </a:r>
                      <a:r>
                        <a:rPr lang="en-US" altLang="zh-CN" sz="2000" dirty="0">
                          <a:latin typeface="Times New Roman" panose="02020603050405020304" pitchFamily="18" charset="0"/>
                          <a:cs typeface="Times New Roman" panose="02020603050405020304" pitchFamily="18" charset="0"/>
                        </a:rPr>
                        <a:t>feature ;</a:t>
                      </a:r>
                      <a:endParaRPr lang="en-US" altLang="zh-CN" sz="2000" dirty="0">
                        <a:latin typeface="Times New Roman" panose="02020603050405020304" pitchFamily="18" charset="0"/>
                        <a:cs typeface="Times New Roman" panose="02020603050405020304" pitchFamily="18" charset="0"/>
                      </a:endParaRPr>
                    </a:p>
                    <a:p>
                      <a:pPr algn="l">
                        <a:buSzTx/>
                        <a:buNone/>
                      </a:pPr>
                      <a:r>
                        <a:rPr lang="en-US" altLang="zh-CN" sz="2000" dirty="0">
                          <a:latin typeface="Times New Roman" panose="02020603050405020304" pitchFamily="18" charset="0"/>
                          <a:cs typeface="Times New Roman" panose="02020603050405020304" pitchFamily="18" charset="0"/>
                        </a:rPr>
                        <a:t>model structure is complex</a:t>
                      </a:r>
                      <a:endParaRPr lang="en-US" altLang="zh-CN" sz="2000" dirty="0">
                        <a:latin typeface="Times New Roman" panose="02020603050405020304" pitchFamily="18" charset="0"/>
                        <a:cs typeface="Times New Roman" panose="02020603050405020304" pitchFamily="18" charset="0"/>
                      </a:endParaRPr>
                    </a:p>
                  </a:txBody>
                  <a:tcPr/>
                </a:tc>
              </a:tr>
              <a:tr h="888365">
                <a:tc>
                  <a:txBody>
                    <a:bodyPr/>
                    <a:p>
                      <a:pPr lvl="1" algn="ctr">
                        <a:buNone/>
                      </a:pPr>
                      <a:r>
                        <a:rPr lang="en-US" altLang="zh-CN" sz="2000" b="1" dirty="0">
                          <a:latin typeface="Times New Roman" panose="02020603050405020304" pitchFamily="18" charset="0"/>
                          <a:cs typeface="Times New Roman" panose="02020603050405020304" pitchFamily="18" charset="0"/>
                          <a:sym typeface="+mn-ea"/>
                        </a:rPr>
                        <a:t>Netural Network</a:t>
                      </a:r>
                      <a:endParaRPr lang="zh-CN" altLang="en-US" sz="2000" b="1" dirty="0">
                        <a:latin typeface="Times New Roman" panose="02020603050405020304" pitchFamily="18" charset="0"/>
                        <a:cs typeface="Times New Roman" panose="02020603050405020304" pitchFamily="18" charset="0"/>
                      </a:endParaRPr>
                    </a:p>
                  </a:txBody>
                  <a:tcPr anchor="ctr"/>
                </a:tc>
                <a:tc>
                  <a:txBody>
                    <a:bodyPr/>
                    <a:p>
                      <a:pPr algn="l">
                        <a:buSzTx/>
                        <a:buNone/>
                      </a:pPr>
                      <a:r>
                        <a:rPr lang="en-US" altLang="zh-CN" sz="2000" dirty="0">
                          <a:latin typeface="Times New Roman" panose="02020603050405020304" pitchFamily="18" charset="0"/>
                          <a:cs typeface="Times New Roman" panose="02020603050405020304" pitchFamily="18" charset="0"/>
                        </a:rPr>
                        <a:t>23.09 min</a:t>
                      </a:r>
                      <a:endParaRPr lang="en-US" altLang="zh-CN" sz="2000" dirty="0">
                        <a:latin typeface="Times New Roman" panose="02020603050405020304" pitchFamily="18" charset="0"/>
                        <a:cs typeface="Times New Roman" panose="02020603050405020304" pitchFamily="18" charset="0"/>
                      </a:endParaRPr>
                    </a:p>
                  </a:txBody>
                  <a:tcPr/>
                </a:tc>
                <a:tc>
                  <a:txBody>
                    <a:bodyPr/>
                    <a:p>
                      <a:pPr algn="l">
                        <a:buSzTx/>
                        <a:buNone/>
                      </a:pPr>
                      <a:r>
                        <a:rPr lang="en-US" altLang="zh-CN" sz="2000" b="0" dirty="0">
                          <a:latin typeface="Times New Roman" panose="02020603050405020304" pitchFamily="18" charset="0"/>
                          <a:cs typeface="Times New Roman" panose="02020603050405020304" pitchFamily="18" charset="0"/>
                        </a:rPr>
                        <a:t>Long</a:t>
                      </a:r>
                      <a:endParaRPr lang="en-US" altLang="zh-CN" sz="2000" b="0" dirty="0">
                        <a:latin typeface="Times New Roman" panose="02020603050405020304" pitchFamily="18" charset="0"/>
                        <a:cs typeface="Times New Roman" panose="02020603050405020304" pitchFamily="18" charset="0"/>
                      </a:endParaRPr>
                    </a:p>
                  </a:txBody>
                  <a:tcPr anchor="ctr"/>
                </a:tc>
                <a:tc>
                  <a:txBody>
                    <a:bodyPr/>
                    <a:p>
                      <a:pPr algn="l">
                        <a:buSzTx/>
                        <a:buNone/>
                      </a:pPr>
                      <a:r>
                        <a:rPr lang="en-US" altLang="zh-CN" sz="2000" dirty="0">
                          <a:latin typeface="Times New Roman" panose="02020603050405020304" pitchFamily="18" charset="0"/>
                          <a:cs typeface="Times New Roman" panose="02020603050405020304" pitchFamily="18" charset="0"/>
                        </a:rPr>
                        <a:t>black boxes</a:t>
                      </a:r>
                      <a:endParaRPr lang="en-US" altLang="zh-CN" sz="20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dirty="0">
                <a:latin typeface="Times New Roman" panose="02020603050405020304" pitchFamily="18" charset="0"/>
                <a:cs typeface="Times New Roman" panose="02020603050405020304" pitchFamily="18" charset="0"/>
              </a:rPr>
              <a:t>Final M</a:t>
            </a:r>
            <a:r>
              <a:rPr lang="en-US" dirty="0">
                <a:latin typeface="Times New Roman" panose="02020603050405020304" pitchFamily="18" charset="0"/>
                <a:cs typeface="Times New Roman" panose="02020603050405020304" pitchFamily="18" charset="0"/>
              </a:rPr>
              <a:t>odel </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49891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pic>
        <p:nvPicPr>
          <p:cNvPr id="2" name="图片 1" descr="Arrdelay_dist"/>
          <p:cNvPicPr>
            <a:picLocks noChangeAspect="1"/>
          </p:cNvPicPr>
          <p:nvPr/>
        </p:nvPicPr>
        <p:blipFill>
          <a:blip r:embed="rId1"/>
          <a:stretch>
            <a:fillRect/>
          </a:stretch>
        </p:blipFill>
        <p:spPr>
          <a:xfrm>
            <a:off x="2860675" y="1845310"/>
            <a:ext cx="4806950" cy="3473450"/>
          </a:xfrm>
          <a:prstGeom prst="rect">
            <a:avLst/>
          </a:prstGeom>
        </p:spPr>
      </p:pic>
      <p:pic>
        <p:nvPicPr>
          <p:cNvPr id="4" name="图片 3" descr="logArrdelay_dist"/>
          <p:cNvPicPr>
            <a:picLocks noChangeAspect="1"/>
          </p:cNvPicPr>
          <p:nvPr/>
        </p:nvPicPr>
        <p:blipFill>
          <a:blip r:embed="rId2"/>
          <a:stretch>
            <a:fillRect/>
          </a:stretch>
        </p:blipFill>
        <p:spPr>
          <a:xfrm>
            <a:off x="7511415" y="1969135"/>
            <a:ext cx="4901565" cy="3448050"/>
          </a:xfrm>
          <a:prstGeom prst="rect">
            <a:avLst/>
          </a:prstGeom>
        </p:spPr>
      </p:pic>
      <p:sp>
        <p:nvSpPr>
          <p:cNvPr id="3" name="文本框 2"/>
          <p:cNvSpPr txBox="1"/>
          <p:nvPr/>
        </p:nvSpPr>
        <p:spPr>
          <a:xfrm>
            <a:off x="336550" y="2484664"/>
            <a:ext cx="10985500" cy="304609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sym typeface="+mn-ea"/>
              </a:rPr>
              <a:t>LightGBM</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Log transform</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Huber Loss</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RandomizedSearchCV</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MAE: </a:t>
            </a:r>
            <a:r>
              <a:rPr lang="en-US" altLang="zh-CN" sz="2400" dirty="0">
                <a:latin typeface="Times New Roman" panose="02020603050405020304" pitchFamily="18" charset="0"/>
                <a:cs typeface="Times New Roman" panose="02020603050405020304" pitchFamily="18" charset="0"/>
                <a:sym typeface="+mn-ea"/>
              </a:rPr>
              <a:t>20.46</a:t>
            </a:r>
            <a:r>
              <a:rPr lang="en-US" altLang="zh-CN" sz="2400" dirty="0">
                <a:latin typeface="Times New Roman" panose="02020603050405020304" pitchFamily="18" charset="0"/>
                <a:cs typeface="Times New Roman" panose="02020603050405020304" pitchFamily="18" charset="0"/>
                <a:sym typeface="+mn-ea"/>
              </a:rPr>
              <a:t> min</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mportance Variables </a:t>
            </a:r>
            <a:r>
              <a:rPr lang="en-US" altLang="zh-CN" sz="2400" b="0" dirty="0">
                <a:latin typeface="Times New Roman" panose="02020603050405020304" pitchFamily="18" charset="0"/>
                <a:cs typeface="Times New Roman" panose="02020603050405020304" pitchFamily="18" charset="0"/>
              </a:rPr>
              <a:t>(</a:t>
            </a:r>
            <a:r>
              <a:rPr lang="en-US" altLang="zh-CN" sz="2400" b="0" dirty="0">
                <a:solidFill>
                  <a:srgbClr val="000000"/>
                </a:solidFill>
                <a:latin typeface="Times New Roman" panose="02020603050405020304" pitchFamily="18" charset="0"/>
                <a:ea typeface="Arial" panose="020B0604020202020204"/>
                <a:cs typeface="Times New Roman" panose="02020603050405020304" pitchFamily="18" charset="0"/>
                <a:sym typeface="+mn-ea"/>
              </a:rPr>
              <a:t>By SHAP and gain</a:t>
            </a:r>
            <a:r>
              <a:rPr lang="en-US" altLang="zh-CN" sz="2400" b="0" dirty="0">
                <a:latin typeface="Times New Roman" panose="02020603050405020304" pitchFamily="18" charset="0"/>
                <a:cs typeface="Times New Roman" panose="02020603050405020304" pitchFamily="18" charset="0"/>
              </a:rPr>
              <a:t>) </a:t>
            </a:r>
            <a:endParaRPr lang="en-US" altLang="zh-CN" sz="2400" b="0"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49891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sp>
        <p:nvSpPr>
          <p:cNvPr id="2" name="矩形: 圆角 50"/>
          <p:cNvSpPr/>
          <p:nvPr>
            <p:custDataLst>
              <p:tags r:id="rId1"/>
            </p:custDataLst>
          </p:nvPr>
        </p:nvSpPr>
        <p:spPr>
          <a:xfrm>
            <a:off x="676271" y="2627086"/>
            <a:ext cx="3148723" cy="2815771"/>
          </a:xfrm>
          <a:prstGeom prst="roundRect">
            <a:avLst/>
          </a:prstGeom>
          <a:noFill/>
          <a:ln w="50800" cap="flat">
            <a:solidFill>
              <a:srgbClr val="C5050C">
                <a:alpha val="90000"/>
              </a:srgbClr>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圆角 50"/>
          <p:cNvSpPr/>
          <p:nvPr>
            <p:custDataLst>
              <p:tags r:id="rId2"/>
            </p:custDataLst>
          </p:nvPr>
        </p:nvSpPr>
        <p:spPr>
          <a:xfrm>
            <a:off x="4167751" y="2627086"/>
            <a:ext cx="3148723" cy="2815771"/>
          </a:xfrm>
          <a:prstGeom prst="roundRect">
            <a:avLst/>
          </a:prstGeom>
          <a:noFill/>
          <a:ln w="50800" cap="flat">
            <a:solidFill>
              <a:schemeClr val="accent2">
                <a:lumMod val="40000"/>
                <a:lumOff val="60000"/>
              </a:schemeClr>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custDataLst>
              <p:tags r:id="rId3"/>
            </p:custDataLst>
          </p:nvPr>
        </p:nvSpPr>
        <p:spPr>
          <a:xfrm>
            <a:off x="1001028" y="2599867"/>
            <a:ext cx="2452914" cy="3415030"/>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sym typeface="+mn-ea"/>
              </a:rPr>
              <a:t>Origin Airport</a:t>
            </a:r>
            <a:endParaRPr lang="en-US" altLang="zh-CN" sz="2400" dirty="0">
              <a:latin typeface="Times New Roman" panose="02020603050405020304" pitchFamily="18" charset="0"/>
              <a:cs typeface="Times New Roman" panose="02020603050405020304" pitchFamily="18" charset="0"/>
              <a:sym typeface="+mn-ea"/>
            </a:endParaRPr>
          </a:p>
          <a:p>
            <a:pPr>
              <a:lnSpc>
                <a:spcPct val="150000"/>
              </a:lnSpc>
            </a:pPr>
            <a:r>
              <a:rPr lang="en-US" altLang="zh-CN" sz="2400" dirty="0">
                <a:latin typeface="Times New Roman" panose="02020603050405020304" pitchFamily="18" charset="0"/>
                <a:cs typeface="Times New Roman" panose="02020603050405020304" pitchFamily="18" charset="0"/>
                <a:sym typeface="+mn-ea"/>
              </a:rPr>
              <a:t>Dest A</a:t>
            </a:r>
            <a:r>
              <a:rPr lang="en-US" altLang="zh-CN" sz="2400" dirty="0">
                <a:latin typeface="Times New Roman" panose="02020603050405020304" pitchFamily="18" charset="0"/>
                <a:cs typeface="Times New Roman" panose="02020603050405020304" pitchFamily="18" charset="0"/>
                <a:sym typeface="+mn-ea"/>
              </a:rPr>
              <a:t>irport </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Operating Airline</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empature</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sym typeface="+mn-ea"/>
              </a:rPr>
              <a:t>Holiday</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dirty="0">
              <a:latin typeface="Times New Roman" panose="02020603050405020304" pitchFamily="18" charset="0"/>
              <a:cs typeface="Times New Roman" panose="02020603050405020304" pitchFamily="18" charset="0"/>
            </a:endParaRPr>
          </a:p>
        </p:txBody>
      </p:sp>
      <p:sp>
        <p:nvSpPr>
          <p:cNvPr id="8" name="文本框 7"/>
          <p:cNvSpPr txBox="1"/>
          <p:nvPr>
            <p:custDataLst>
              <p:tags r:id="rId4"/>
            </p:custDataLst>
          </p:nvPr>
        </p:nvSpPr>
        <p:spPr>
          <a:xfrm>
            <a:off x="4515654" y="2866567"/>
            <a:ext cx="2678675" cy="2306955"/>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DayOfWeek</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DepTimeBlk</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istance</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Visbility	</a:t>
            </a:r>
            <a:endParaRPr lang="en-US" altLang="zh-CN" sz="2400" dirty="0">
              <a:latin typeface="Times New Roman" panose="02020603050405020304" pitchFamily="18" charset="0"/>
              <a:cs typeface="Times New Roman" panose="02020603050405020304" pitchFamily="18" charset="0"/>
            </a:endParaRPr>
          </a:p>
        </p:txBody>
      </p:sp>
      <p:sp>
        <p:nvSpPr>
          <p:cNvPr id="9" name="文本框 8"/>
          <p:cNvSpPr txBox="1"/>
          <p:nvPr>
            <p:custDataLst>
              <p:tags r:id="rId5"/>
            </p:custDataLst>
          </p:nvPr>
        </p:nvSpPr>
        <p:spPr>
          <a:xfrm>
            <a:off x="1153916" y="2114113"/>
            <a:ext cx="2279791"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Very Important</a:t>
            </a:r>
            <a:endParaRPr lang="zh-CN" altLang="en-US" sz="2400" b="1" dirty="0">
              <a:latin typeface="Times New Roman" panose="02020603050405020304" pitchFamily="18" charset="0"/>
              <a:cs typeface="Times New Roman" panose="02020603050405020304" pitchFamily="18" charset="0"/>
            </a:endParaRPr>
          </a:p>
        </p:txBody>
      </p:sp>
      <p:sp>
        <p:nvSpPr>
          <p:cNvPr id="10" name="文本框 9"/>
          <p:cNvSpPr txBox="1"/>
          <p:nvPr>
            <p:custDataLst>
              <p:tags r:id="rId6"/>
            </p:custDataLst>
          </p:nvPr>
        </p:nvSpPr>
        <p:spPr>
          <a:xfrm>
            <a:off x="4264892" y="2114112"/>
            <a:ext cx="3120390" cy="46037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M</a:t>
            </a:r>
            <a:r>
              <a:rPr lang="en-US" altLang="zh-CN" sz="2400" b="1" dirty="0">
                <a:latin typeface="Times New Roman" panose="02020603050405020304" pitchFamily="18" charset="0"/>
                <a:cs typeface="Times New Roman" panose="02020603050405020304" pitchFamily="18" charset="0"/>
              </a:rPr>
              <a:t>oderately Important</a:t>
            </a:r>
            <a:endParaRPr lang="zh-CN" altLang="en-US" sz="2400" b="1" dirty="0">
              <a:latin typeface="Times New Roman" panose="02020603050405020304" pitchFamily="18" charset="0"/>
              <a:cs typeface="Times New Roman" panose="02020603050405020304" pitchFamily="18" charset="0"/>
            </a:endParaRPr>
          </a:p>
        </p:txBody>
      </p:sp>
      <p:sp>
        <p:nvSpPr>
          <p:cNvPr id="3" name="矩形: 圆角 50"/>
          <p:cNvSpPr/>
          <p:nvPr>
            <p:custDataLst>
              <p:tags r:id="rId7"/>
            </p:custDataLst>
          </p:nvPr>
        </p:nvSpPr>
        <p:spPr>
          <a:xfrm>
            <a:off x="7657711" y="2601686"/>
            <a:ext cx="3148723" cy="2815771"/>
          </a:xfrm>
          <a:prstGeom prst="roundRect">
            <a:avLst/>
          </a:prstGeom>
          <a:noFill/>
          <a:ln w="50800" cap="flat">
            <a:solidFill>
              <a:schemeClr val="accent2">
                <a:lumMod val="20000"/>
                <a:lumOff val="80000"/>
              </a:schemeClr>
            </a:solidFill>
            <a:prstDash val="solid"/>
            <a:miter/>
          </a:ln>
        </p:spPr>
        <p:txBody>
          <a:bodyPr rtlCol="0" anchor="ctr"/>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custDataLst>
              <p:tags r:id="rId8"/>
            </p:custDataLst>
          </p:nvPr>
        </p:nvSpPr>
        <p:spPr>
          <a:xfrm>
            <a:off x="8005614" y="2841167"/>
            <a:ext cx="2678675" cy="1753235"/>
          </a:xfrm>
          <a:prstGeom prst="rect">
            <a:avLst/>
          </a:prstGeom>
          <a:noFill/>
        </p:spPr>
        <p:txBody>
          <a:bodyPr wrap="square" rtlCol="0">
            <a:spAutoFit/>
          </a:bodyPr>
          <a:p>
            <a:pPr>
              <a:lnSpc>
                <a:spcPct val="150000"/>
              </a:lnSpc>
            </a:pPr>
            <a:r>
              <a:rPr lang="en-US" altLang="zh-CN" sz="2400" dirty="0">
                <a:latin typeface="Times New Roman" panose="02020603050405020304" pitchFamily="18" charset="0"/>
                <a:cs typeface="Times New Roman" panose="02020603050405020304" pitchFamily="18" charset="0"/>
              </a:rPr>
              <a:t>Precipitation</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WindGustSpeed	</a:t>
            </a:r>
            <a:endParaRPr lang="en-US" altLang="zh-CN" sz="2400" dirty="0">
              <a:latin typeface="Times New Roman" panose="02020603050405020304" pitchFamily="18" charset="0"/>
              <a:cs typeface="Times New Roman" panose="02020603050405020304" pitchFamily="18" charset="0"/>
            </a:endParaRPr>
          </a:p>
        </p:txBody>
      </p:sp>
      <p:sp>
        <p:nvSpPr>
          <p:cNvPr id="6" name="文本框 5"/>
          <p:cNvSpPr txBox="1"/>
          <p:nvPr>
            <p:custDataLst>
              <p:tags r:id="rId9"/>
            </p:custDataLst>
          </p:nvPr>
        </p:nvSpPr>
        <p:spPr>
          <a:xfrm>
            <a:off x="8102832" y="2114112"/>
            <a:ext cx="2088515" cy="460375"/>
          </a:xfrm>
          <a:prstGeom prst="rect">
            <a:avLst/>
          </a:prstGeom>
          <a:noFill/>
        </p:spPr>
        <p:txBody>
          <a:bodyPr wrap="none" rtlCol="0">
            <a:spAutoFit/>
          </a:bodyPr>
          <a:p>
            <a:r>
              <a:rPr lang="en-US" altLang="zh-CN" sz="2400" b="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ot Important</a:t>
            </a:r>
            <a:endParaRPr lang="zh-CN" altLang="en-US" sz="2400" b="1" dirty="0">
              <a:latin typeface="Times New Roman" panose="02020603050405020304" pitchFamily="18" charset="0"/>
              <a:cs typeface="Times New Roman" panose="02020603050405020304" pitchFamily="18" charset="0"/>
            </a:endParaRPr>
          </a:p>
        </p:txBody>
      </p:sp>
      <p:pic>
        <p:nvPicPr>
          <p:cNvPr id="44530162" name="图片 1"/>
          <p:cNvPicPr>
            <a:picLocks noChangeAspect="1"/>
          </p:cNvPicPr>
          <p:nvPr/>
        </p:nvPicPr>
        <p:blipFill>
          <a:blip r:embed="rId10"/>
          <a:stretch>
            <a:fillRect/>
          </a:stretch>
        </p:blipFill>
        <p:spPr>
          <a:xfrm>
            <a:off x="1153795" y="1666875"/>
            <a:ext cx="9211310" cy="4853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4530162"/>
                                        </p:tgtEl>
                                      </p:cBhvr>
                                    </p:animEffect>
                                    <p:set>
                                      <p:cBhvr>
                                        <p:cTn id="7" dur="1" fill="hold">
                                          <p:stCondLst>
                                            <p:cond delay="499"/>
                                          </p:stCondLst>
                                        </p:cTn>
                                        <p:tgtEl>
                                          <p:spTgt spid="445301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sp>
        <p:nvSpPr>
          <p:cNvPr id="106" name="Google Shape;106;p16"/>
          <p:cNvSpPr txBox="1">
            <a:spLocks noGrp="1"/>
          </p:cNvSpPr>
          <p:nvPr/>
        </p:nvSpPr>
        <p:spPr>
          <a:xfrm>
            <a:off x="342900" y="-212090"/>
            <a:ext cx="10668000" cy="1066800"/>
          </a:xfrm>
          <a:prstGeom prst="rect">
            <a:avLst/>
          </a:prstGeom>
          <a:noFill/>
          <a:ln>
            <a:noFill/>
          </a:ln>
        </p:spPr>
        <p:txBody>
          <a:bodyPr wrap="square" lIns="0" tIns="45700" rIns="91425" bIns="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53535"/>
              </a:buClr>
              <a:buSzPts val="3400"/>
              <a:buFont typeface="Red Hat Text" panose="02010303040201060303"/>
              <a:buNone/>
              <a:defRPr sz="3400" b="1" i="0" u="none" strike="noStrike" cap="none">
                <a:solidFill>
                  <a:srgbClr val="353535"/>
                </a:solidFill>
                <a:latin typeface="Red Hat Text" panose="02010303040201060303"/>
                <a:ea typeface="Red Hat Text" panose="02010303040201060303"/>
                <a:cs typeface="Red Hat Text" panose="02010303040201060303"/>
                <a:sym typeface="Red Hat Text" panose="020103030402010603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lnSpc>
                <a:spcPct val="90000"/>
              </a:lnSpc>
              <a:spcBef>
                <a:spcPts val="0"/>
              </a:spcBef>
              <a:spcAft>
                <a:spcPts val="0"/>
              </a:spcAft>
              <a:buClr>
                <a:srgbClr val="353535"/>
              </a:buClr>
              <a:buSzPts val="3400"/>
              <a:buFont typeface="Red Hat Text" panose="02010303040201060303"/>
              <a:buNone/>
            </a:pPr>
            <a:r>
              <a:rPr lang="en-US" altLang="zh-CN" dirty="0">
                <a:latin typeface="Times New Roman" panose="02020603050405020304" pitchFamily="18" charset="0"/>
                <a:cs typeface="Times New Roman" panose="02020603050405020304" pitchFamily="18" charset="0"/>
                <a:sym typeface="+mn-ea"/>
              </a:rPr>
              <a:t>I</a:t>
            </a:r>
            <a:r>
              <a:rPr lang="zh-CN" altLang="en-US" dirty="0">
                <a:latin typeface="Times New Roman" panose="02020603050405020304" pitchFamily="18" charset="0"/>
                <a:cs typeface="Times New Roman" panose="02020603050405020304" pitchFamily="18" charset="0"/>
                <a:sym typeface="+mn-ea"/>
              </a:rPr>
              <a:t>nterpret</a:t>
            </a:r>
            <a:r>
              <a:rPr lang="en-US" altLang="zh-CN" dirty="0">
                <a:latin typeface="Times New Roman" panose="02020603050405020304" pitchFamily="18" charset="0"/>
                <a:cs typeface="Times New Roman" panose="02020603050405020304" pitchFamily="18" charset="0"/>
                <a:sym typeface="+mn-ea"/>
              </a:rPr>
              <a:t> </a:t>
            </a:r>
            <a:endParaRPr lang="en-US" altLang="zh-CN"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207010" y="715645"/>
            <a:ext cx="11777980" cy="3969385"/>
          </a:xfrm>
          <a:prstGeom prst="rect">
            <a:avLst/>
          </a:prstGeom>
          <a:noFill/>
        </p:spPr>
        <p:txBody>
          <a:bodyPr wrap="square" rtlCol="0" anchor="t">
            <a:spAutoFit/>
          </a:bodyPr>
          <a:p>
            <a:pPr marL="0" indent="0">
              <a:lnSpc>
                <a:spcPct val="150000"/>
              </a:lnSpc>
              <a:buFont typeface="Arial" panose="020B0604020202020204" pitchFamily="34" charset="0"/>
              <a:buNone/>
            </a:pPr>
            <a:r>
              <a:rPr lang="en-US" altLang="zh-CN" sz="2400" dirty="0">
                <a:latin typeface="Times New Roman" panose="02020603050405020304" pitchFamily="18" charset="0"/>
                <a:cs typeface="Times New Roman" panose="02020603050405020304" pitchFamily="18" charset="0"/>
                <a:sym typeface="+mn-ea"/>
              </a:rPr>
              <a:t>Impact of Origin and Destination on Delay</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sz="2400" dirty="0">
              <a:latin typeface="Times New Roman" panose="02020603050405020304" pitchFamily="18" charset="0"/>
              <a:cs typeface="Times New Roman" panose="02020603050405020304" pitchFamily="18" charset="0"/>
              <a:sym typeface="+mn-ea"/>
            </a:endParaRPr>
          </a:p>
          <a:p>
            <a:pPr marL="342900" indent="-34290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sym typeface="+mn-ea"/>
              </a:rPr>
              <a:t>Interpreting the impact of origin and destination is challenging and may be influenced by airport congestion levels.</a:t>
            </a:r>
            <a:endParaRPr lang="en-US" altLang="zh-CN" sz="2400" dirty="0">
              <a:latin typeface="Times New Roman" panose="02020603050405020304" pitchFamily="18" charset="0"/>
              <a:cs typeface="Times New Roman" panose="02020603050405020304" pitchFamily="18" charset="0"/>
              <a:sym typeface="+mn-ea"/>
            </a:endParaRPr>
          </a:p>
          <a:p>
            <a:pPr marL="342900" indent="-34290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sym typeface="+mn-ea"/>
              </a:rPr>
              <a:t>Example: For flights from Chicago to LAX, switching from ORD to MDW shortens delay time by approximately 7.93 minutes. This reduction may be related to lower congestion at MDW compared to ORD.</a:t>
            </a:r>
            <a:endParaRPr lang="en-US" altLang="zh-CN" sz="2400" dirty="0">
              <a:latin typeface="Times New Roman" panose="02020603050405020304" pitchFamily="18" charset="0"/>
              <a:cs typeface="Times New Roman" panose="02020603050405020304" pitchFamily="18" charset="0"/>
              <a:sym typeface="+mn-ea"/>
            </a:endParaRPr>
          </a:p>
          <a:p>
            <a:pPr>
              <a:lnSpc>
                <a:spcPct val="150000"/>
              </a:lnSpc>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 name="Google Shape;108;p16"/>
          <p:cNvSpPr txBox="1">
            <a:spLocks noGrp="1"/>
          </p:cNvSpPr>
          <p:nvPr/>
        </p:nvSpPr>
        <p:spPr>
          <a:xfrm>
            <a:off x="0" y="6498915"/>
            <a:ext cx="6697346" cy="350842"/>
          </a:xfrm>
          <a:prstGeom prst="rect">
            <a:avLst/>
          </a:prstGeom>
          <a:solidFill>
            <a:schemeClr val="accent1"/>
          </a:solidFill>
          <a:ln>
            <a:noFill/>
          </a:ln>
        </p:spPr>
        <p:txBody>
          <a:bodyPr wrap="square" lIns="274300" tIns="64000" rIns="182875" bIns="91425" anchor="ctr" anchorCtr="0">
            <a:sp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accent1"/>
              </a:buClr>
              <a:buSzPts val="1260"/>
              <a:buFont typeface="Arial" panose="020B0604020202020204"/>
              <a:buNone/>
              <a:defRPr sz="1400" b="0" i="0" u="none" strike="noStrike" cap="none">
                <a:solidFill>
                  <a:schemeClr val="lt1"/>
                </a:solidFill>
                <a:latin typeface="Red Hat Text" panose="02010303040201060303"/>
                <a:ea typeface="Red Hat Text" panose="02010303040201060303"/>
                <a:cs typeface="Red Hat Text" panose="02010303040201060303"/>
                <a:sym typeface="Red Hat Text" panose="02010303040201060303"/>
              </a:defRPr>
            </a:lvl1pPr>
            <a:lvl2pPr marL="914400" marR="0" lvl="1" indent="-317500" algn="l" rtl="0">
              <a:lnSpc>
                <a:spcPct val="9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Red Hat Text" panose="02010303040201060303"/>
                <a:ea typeface="Red Hat Text" panose="02010303040201060303"/>
                <a:cs typeface="Red Hat Text" panose="02010303040201060303"/>
                <a:sym typeface="Red Hat Text" panose="02010303040201060303"/>
              </a:defRPr>
            </a:lvl2pPr>
            <a:lvl3pPr marL="1371600" marR="0" lvl="2" indent="-317500" algn="l" rtl="0">
              <a:lnSpc>
                <a:spcPct val="9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Red Hat Text" panose="02010303040201060303"/>
                <a:ea typeface="Red Hat Text" panose="02010303040201060303"/>
                <a:cs typeface="Red Hat Text" panose="02010303040201060303"/>
                <a:sym typeface="Red Hat Text" panose="02010303040201060303"/>
              </a:defRPr>
            </a:lvl3pPr>
            <a:lvl4pPr marL="1828800" marR="0" lvl="3" indent="-317500" algn="l" rtl="0">
              <a:lnSpc>
                <a:spcPct val="9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Red Hat Text" panose="02010303040201060303"/>
                <a:ea typeface="Red Hat Text" panose="02010303040201060303"/>
                <a:cs typeface="Red Hat Text" panose="02010303040201060303"/>
                <a:sym typeface="Red Hat Text" panose="02010303040201060303"/>
              </a:defRPr>
            </a:lvl4pPr>
            <a:lvl5pPr marL="2286000" marR="0" lvl="4" indent="-317500" algn="l" rtl="0">
              <a:lnSpc>
                <a:spcPct val="9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Red Hat Text" panose="02010303040201060303"/>
                <a:ea typeface="Red Hat Text" panose="02010303040201060303"/>
                <a:cs typeface="Red Hat Text" panose="02010303040201060303"/>
                <a:sym typeface="Red Hat Text" panose="02010303040201060303"/>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203835" y="3988435"/>
            <a:ext cx="11872595" cy="2306955"/>
          </a:xfrm>
          <a:prstGeom prst="rect">
            <a:avLst/>
          </a:prstGeom>
        </p:spPr>
        <p:txBody>
          <a:bodyPr wrap="square">
            <a:spAutoFit/>
          </a:bodyPr>
          <a:p>
            <a:pPr>
              <a:lnSpc>
                <a:spcPct val="150000"/>
              </a:lnSpc>
            </a:pPr>
            <a:r>
              <a:rPr lang="en-US" altLang="zh-CN" sz="2400" dirty="0">
                <a:latin typeface="Times New Roman" panose="02020603050405020304" pitchFamily="18" charset="0"/>
                <a:cs typeface="Times New Roman" panose="02020603050405020304" pitchFamily="18" charset="0"/>
              </a:rPr>
              <a:t>Impact of Temperature:</a:t>
            </a:r>
            <a:endParaRPr lang="en-US" altLang="zh-C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Leading to additional procedures like de-icing, increased pre-flight checks, and adjustments in ground operations. </a:t>
            </a:r>
            <a:endParaRPr lang="en-US" altLang="zh-C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 Example:Temperature decreases from 10°C to -10°C, Delay Time Increase 6.74 minutes</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sp>
        <p:nvSpPr>
          <p:cNvPr id="106" name="Google Shape;106;p16"/>
          <p:cNvSpPr txBox="1">
            <a:spLocks noGrp="1"/>
          </p:cNvSpPr>
          <p:nvPr/>
        </p:nvSpPr>
        <p:spPr>
          <a:xfrm>
            <a:off x="342900" y="-212090"/>
            <a:ext cx="10668000" cy="1066800"/>
          </a:xfrm>
          <a:prstGeom prst="rect">
            <a:avLst/>
          </a:prstGeom>
          <a:noFill/>
          <a:ln>
            <a:noFill/>
          </a:ln>
        </p:spPr>
        <p:txBody>
          <a:bodyPr wrap="square" lIns="0" tIns="45700" rIns="91425" bIns="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53535"/>
              </a:buClr>
              <a:buSzPts val="3400"/>
              <a:buFont typeface="Red Hat Text" panose="02010303040201060303"/>
              <a:buNone/>
              <a:defRPr sz="3400" b="1" i="0" u="none" strike="noStrike" cap="none">
                <a:solidFill>
                  <a:srgbClr val="353535"/>
                </a:solidFill>
                <a:latin typeface="Red Hat Text" panose="02010303040201060303"/>
                <a:ea typeface="Red Hat Text" panose="02010303040201060303"/>
                <a:cs typeface="Red Hat Text" panose="02010303040201060303"/>
                <a:sym typeface="Red Hat Text" panose="020103030402010603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lnSpc>
                <a:spcPct val="90000"/>
              </a:lnSpc>
              <a:spcBef>
                <a:spcPts val="0"/>
              </a:spcBef>
              <a:spcAft>
                <a:spcPts val="0"/>
              </a:spcAft>
              <a:buClr>
                <a:srgbClr val="353535"/>
              </a:buClr>
              <a:buSzPts val="3400"/>
              <a:buFont typeface="Red Hat Text" panose="02010303040201060303"/>
              <a:buNone/>
            </a:pPr>
            <a:r>
              <a:rPr lang="en-US" dirty="0">
                <a:latin typeface="Times New Roman" panose="02020603050405020304" pitchFamily="18" charset="0"/>
                <a:cs typeface="Times New Roman" panose="02020603050405020304" pitchFamily="18" charset="0"/>
                <a:sym typeface="+mn-ea"/>
              </a:rPr>
              <a:t>Some tips</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668020" y="1040765"/>
            <a:ext cx="10558780" cy="4523105"/>
          </a:xfrm>
          <a:prstGeom prst="rect">
            <a:avLst/>
          </a:prstGeom>
          <a:noFill/>
        </p:spPr>
        <p:txBody>
          <a:bodyPr wrap="square" rtlCol="0" anchor="t">
            <a:spAutoFit/>
          </a:bodyPr>
          <a:p>
            <a:pPr marL="0" indent="0">
              <a:lnSpc>
                <a:spcPct val="150000"/>
              </a:lnSpc>
              <a:buFont typeface="Arial" panose="020B0604020202020204" pitchFamily="34" charset="0"/>
              <a:buNone/>
            </a:pPr>
            <a:r>
              <a:rPr lang="en-US" altLang="zh-CN" sz="2400" dirty="0">
                <a:latin typeface="Times New Roman" panose="02020603050405020304" pitchFamily="18" charset="0"/>
                <a:cs typeface="Times New Roman" panose="02020603050405020304" pitchFamily="18" charset="0"/>
                <a:sym typeface="+mn-ea"/>
              </a:rPr>
              <a:t>1.Select airlines with lower delay rates. For example, choosing Delta over JetBlue from ORD toJFK can decrease delay time by around 20 minutes.</a:t>
            </a:r>
            <a:endParaRPr lang="en-US" altLang="zh-CN" sz="2400" dirty="0">
              <a:latin typeface="Times New Roman" panose="02020603050405020304" pitchFamily="18" charset="0"/>
              <a:cs typeface="Times New Roman" panose="02020603050405020304" pitchFamily="18" charset="0"/>
              <a:sym typeface="+mn-ea"/>
            </a:endParaRPr>
          </a:p>
          <a:p>
            <a:pPr marL="0" indent="0">
              <a:lnSpc>
                <a:spcPct val="150000"/>
              </a:lnSpc>
              <a:buFont typeface="Arial" panose="020B0604020202020204" pitchFamily="34" charset="0"/>
              <a:buNone/>
            </a:pPr>
            <a:r>
              <a:rPr lang="en-US" altLang="zh-CN" sz="2400" dirty="0">
                <a:latin typeface="Times New Roman" panose="02020603050405020304" pitchFamily="18" charset="0"/>
                <a:cs typeface="Times New Roman" panose="02020603050405020304" pitchFamily="18" charset="0"/>
                <a:sym typeface="+mn-ea"/>
              </a:rPr>
              <a:t>2.Travel during non-peak times and avoid holidays. Shifting travel from “Between Thanksgiving and Christmas” to “Around New Year” can increase delays by 15%.</a:t>
            </a:r>
            <a:endParaRPr lang="en-US" altLang="zh-CN" sz="2400" dirty="0">
              <a:latin typeface="Times New Roman" panose="02020603050405020304" pitchFamily="18" charset="0"/>
              <a:cs typeface="Times New Roman" panose="02020603050405020304" pitchFamily="18" charset="0"/>
              <a:sym typeface="+mn-ea"/>
            </a:endParaRPr>
          </a:p>
          <a:p>
            <a:pPr marL="0" indent="0">
              <a:lnSpc>
                <a:spcPct val="150000"/>
              </a:lnSpc>
              <a:buFont typeface="Arial" panose="020B0604020202020204" pitchFamily="34" charset="0"/>
              <a:buNone/>
            </a:pPr>
            <a:r>
              <a:rPr lang="en-US" altLang="zh-CN" sz="2400" dirty="0">
                <a:latin typeface="Times New Roman" panose="02020603050405020304" pitchFamily="18" charset="0"/>
                <a:cs typeface="Times New Roman" panose="02020603050405020304" pitchFamily="18" charset="0"/>
                <a:sym typeface="+mn-ea"/>
              </a:rPr>
              <a:t>3.Consider weather condition like visibility. A drop in visibility from 20 km to 5 km is associated with a 14.48% increase in delays, according to our model predictions.</a:t>
            </a:r>
            <a:endParaRPr lang="en-US" altLang="zh-CN" sz="2400" dirty="0">
              <a:latin typeface="Times New Roman" panose="02020603050405020304" pitchFamily="18" charset="0"/>
              <a:cs typeface="Times New Roman" panose="02020603050405020304" pitchFamily="18" charset="0"/>
              <a:sym typeface="+mn-ea"/>
            </a:endParaRPr>
          </a:p>
          <a:p>
            <a:pPr marL="0" indent="0">
              <a:lnSpc>
                <a:spcPct val="150000"/>
              </a:lnSpc>
              <a:buFont typeface="Arial" panose="020B0604020202020204" pitchFamily="34" charset="0"/>
              <a:buNone/>
            </a:pPr>
            <a:r>
              <a:rPr lang="en-US" altLang="zh-CN" sz="2400" dirty="0">
                <a:latin typeface="Times New Roman" panose="02020603050405020304" pitchFamily="18" charset="0"/>
                <a:cs typeface="Times New Roman" panose="02020603050405020304" pitchFamily="18" charset="0"/>
                <a:sym typeface="+mn-ea"/>
              </a:rPr>
              <a:t>4.Plan Departure Times Carefully: Flights after 6 PM and on Sundays or Mondays are more likely to delays.</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 name="Google Shape;108;p16"/>
          <p:cNvSpPr txBox="1">
            <a:spLocks noGrp="1"/>
          </p:cNvSpPr>
          <p:nvPr/>
        </p:nvSpPr>
        <p:spPr>
          <a:xfrm>
            <a:off x="0" y="6498915"/>
            <a:ext cx="6697346" cy="350842"/>
          </a:xfrm>
          <a:prstGeom prst="rect">
            <a:avLst/>
          </a:prstGeom>
          <a:solidFill>
            <a:schemeClr val="accent1"/>
          </a:solidFill>
          <a:ln>
            <a:noFill/>
          </a:ln>
        </p:spPr>
        <p:txBody>
          <a:bodyPr wrap="square" lIns="274300" tIns="64000" rIns="182875" bIns="91425" anchor="ctr" anchorCtr="0">
            <a:sp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accent1"/>
              </a:buClr>
              <a:buSzPts val="1260"/>
              <a:buFont typeface="Arial" panose="020B0604020202020204"/>
              <a:buNone/>
              <a:defRPr sz="1400" b="0" i="0" u="none" strike="noStrike" cap="none">
                <a:solidFill>
                  <a:schemeClr val="lt1"/>
                </a:solidFill>
                <a:latin typeface="Red Hat Text" panose="02010303040201060303"/>
                <a:ea typeface="Red Hat Text" panose="02010303040201060303"/>
                <a:cs typeface="Red Hat Text" panose="02010303040201060303"/>
                <a:sym typeface="Red Hat Text" panose="02010303040201060303"/>
              </a:defRPr>
            </a:lvl1pPr>
            <a:lvl2pPr marL="914400" marR="0" lvl="1" indent="-317500" algn="l" rtl="0">
              <a:lnSpc>
                <a:spcPct val="9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Red Hat Text" panose="02010303040201060303"/>
                <a:ea typeface="Red Hat Text" panose="02010303040201060303"/>
                <a:cs typeface="Red Hat Text" panose="02010303040201060303"/>
                <a:sym typeface="Red Hat Text" panose="02010303040201060303"/>
              </a:defRPr>
            </a:lvl2pPr>
            <a:lvl3pPr marL="1371600" marR="0" lvl="2" indent="-317500" algn="l" rtl="0">
              <a:lnSpc>
                <a:spcPct val="9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Red Hat Text" panose="02010303040201060303"/>
                <a:ea typeface="Red Hat Text" panose="02010303040201060303"/>
                <a:cs typeface="Red Hat Text" panose="02010303040201060303"/>
                <a:sym typeface="Red Hat Text" panose="02010303040201060303"/>
              </a:defRPr>
            </a:lvl3pPr>
            <a:lvl4pPr marL="1828800" marR="0" lvl="3" indent="-317500" algn="l" rtl="0">
              <a:lnSpc>
                <a:spcPct val="9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Red Hat Text" panose="02010303040201060303"/>
                <a:ea typeface="Red Hat Text" panose="02010303040201060303"/>
                <a:cs typeface="Red Hat Text" panose="02010303040201060303"/>
                <a:sym typeface="Red Hat Text" panose="02010303040201060303"/>
              </a:defRPr>
            </a:lvl4pPr>
            <a:lvl5pPr marL="2286000" marR="0" lvl="4" indent="-317500" algn="l" rtl="0">
              <a:lnSpc>
                <a:spcPct val="90000"/>
              </a:lnSpc>
              <a:spcBef>
                <a:spcPts val="500"/>
              </a:spcBef>
              <a:spcAft>
                <a:spcPts val="0"/>
              </a:spcAft>
              <a:buClr>
                <a:schemeClr val="dk1"/>
              </a:buClr>
              <a:buSzPts val="1400"/>
              <a:buFont typeface="Arial" panose="020B0604020202020204"/>
              <a:buChar char="•"/>
              <a:defRPr sz="1400" b="0" i="0" u="none" strike="noStrike" cap="none">
                <a:solidFill>
                  <a:schemeClr val="dk1"/>
                </a:solidFill>
                <a:latin typeface="Red Hat Text" panose="02010303040201060303"/>
                <a:ea typeface="Red Hat Text" panose="02010303040201060303"/>
                <a:cs typeface="Red Hat Text" panose="02010303040201060303"/>
                <a:sym typeface="Red Hat Text" panose="02010303040201060303"/>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51888" y="905690"/>
            <a:ext cx="8334300" cy="21066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4200"/>
              <a:buFont typeface="Red Hat Display" panose="02010303040201060303"/>
              <a:buNone/>
            </a:pPr>
            <a:r>
              <a:rPr lang="en-US" dirty="0">
                <a:latin typeface="Times New Roman" panose="02020603050405020304" pitchFamily="18" charset="0"/>
                <a:cs typeface="Times New Roman" panose="02020603050405020304" pitchFamily="18" charset="0"/>
              </a:rPr>
              <a:t>Summary and shiny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51888" y="905690"/>
            <a:ext cx="8334300" cy="21066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4200"/>
              <a:buFont typeface="Red Hat Display" panose="02010303040201060303"/>
              <a:buNone/>
            </a:pPr>
            <a:r>
              <a:rPr lang="en-US" altLang="zh-CN" dirty="0">
                <a:latin typeface="Times New Roman" panose="02020603050405020304" pitchFamily="18" charset="0"/>
                <a:cs typeface="Times New Roman" panose="02020603050405020304" pitchFamily="18" charset="0"/>
              </a:rPr>
              <a:t>About the Data</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6" name="圆角矩形 25"/>
          <p:cNvSpPr/>
          <p:nvPr/>
        </p:nvSpPr>
        <p:spPr>
          <a:xfrm>
            <a:off x="8216900" y="1976120"/>
            <a:ext cx="2743835" cy="673735"/>
          </a:xfrm>
          <a:prstGeom prst="roundRect">
            <a:avLst/>
          </a:prstGeom>
          <a:gradFill>
            <a:gsLst>
              <a:gs pos="0">
                <a:schemeClr val="accent1">
                  <a:lumMod val="5000"/>
                  <a:lumOff val="95000"/>
                </a:schemeClr>
              </a:gs>
              <a:gs pos="84000">
                <a:schemeClr val="accent4">
                  <a:lumMod val="60000"/>
                  <a:lumOff val="40000"/>
                </a:schemeClr>
              </a:gs>
              <a:gs pos="42000">
                <a:schemeClr val="accent4">
                  <a:lumMod val="75000"/>
                  <a:alpha val="73000"/>
                </a:schemeClr>
              </a:gs>
              <a:gs pos="100000">
                <a:schemeClr val="accent4">
                  <a:lumMod val="75000"/>
                </a:schemeClr>
              </a:gs>
            </a:gsLst>
            <a:lin ang="3600000" scaled="0"/>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5" name="圆角矩形 24"/>
          <p:cNvSpPr/>
          <p:nvPr/>
        </p:nvSpPr>
        <p:spPr>
          <a:xfrm>
            <a:off x="4557395" y="1976120"/>
            <a:ext cx="2743835" cy="673735"/>
          </a:xfrm>
          <a:prstGeom prst="roundRect">
            <a:avLst/>
          </a:prstGeom>
          <a:gradFill>
            <a:gsLst>
              <a:gs pos="0">
                <a:schemeClr val="accent1">
                  <a:lumMod val="5000"/>
                  <a:lumOff val="95000"/>
                </a:schemeClr>
              </a:gs>
              <a:gs pos="84000">
                <a:schemeClr val="accent4">
                  <a:lumMod val="60000"/>
                  <a:lumOff val="40000"/>
                </a:schemeClr>
              </a:gs>
              <a:gs pos="42000">
                <a:schemeClr val="accent4">
                  <a:lumMod val="75000"/>
                  <a:alpha val="73000"/>
                </a:schemeClr>
              </a:gs>
              <a:gs pos="100000">
                <a:schemeClr val="accent4">
                  <a:lumMod val="75000"/>
                </a:schemeClr>
              </a:gs>
            </a:gsLst>
            <a:lin ang="3600000" scaled="0"/>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4" name="圆角矩形 23"/>
          <p:cNvSpPr/>
          <p:nvPr/>
        </p:nvSpPr>
        <p:spPr>
          <a:xfrm>
            <a:off x="958850" y="1993900"/>
            <a:ext cx="2743835" cy="673735"/>
          </a:xfrm>
          <a:prstGeom prst="roundRect">
            <a:avLst/>
          </a:prstGeom>
          <a:gradFill>
            <a:gsLst>
              <a:gs pos="0">
                <a:schemeClr val="accent1">
                  <a:lumMod val="5000"/>
                  <a:lumOff val="95000"/>
                </a:schemeClr>
              </a:gs>
              <a:gs pos="84000">
                <a:schemeClr val="accent4">
                  <a:lumMod val="60000"/>
                  <a:lumOff val="40000"/>
                </a:schemeClr>
              </a:gs>
              <a:gs pos="42000">
                <a:schemeClr val="accent4">
                  <a:lumMod val="75000"/>
                  <a:alpha val="73000"/>
                </a:schemeClr>
              </a:gs>
              <a:gs pos="100000">
                <a:schemeClr val="accent4">
                  <a:lumMod val="75000"/>
                </a:schemeClr>
              </a:gs>
            </a:gsLst>
            <a:lin ang="3600000" scaled="0"/>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06" name="Google Shape;106;p1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dirty="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50653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875030" y="2082800"/>
            <a:ext cx="2952115" cy="460375"/>
          </a:xfrm>
          <a:prstGeom prst="rect">
            <a:avLst/>
          </a:prstGeom>
          <a:noFill/>
        </p:spPr>
        <p:txBody>
          <a:bodyPr wrap="square" rtlCol="0">
            <a:spAutoFit/>
          </a:bodyPr>
          <a:p>
            <a:pPr algn="ctr"/>
            <a:r>
              <a:rPr lang="en-US" altLang="zh-CN" sz="2400" b="1">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For Model</a:t>
            </a:r>
            <a:endParaRPr lang="en-US" altLang="zh-CN" sz="2400" b="1">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文本框 9"/>
          <p:cNvSpPr txBox="1"/>
          <p:nvPr/>
        </p:nvSpPr>
        <p:spPr>
          <a:xfrm>
            <a:off x="4453255" y="2082800"/>
            <a:ext cx="2952115" cy="460375"/>
          </a:xfrm>
          <a:prstGeom prst="rect">
            <a:avLst/>
          </a:prstGeom>
          <a:noFill/>
        </p:spPr>
        <p:txBody>
          <a:bodyPr wrap="square" rtlCol="0">
            <a:spAutoFit/>
          </a:bodyPr>
          <a:p>
            <a:pPr algn="ctr"/>
            <a:r>
              <a:rPr lang="en-US" altLang="zh-CN" sz="2400" b="1">
                <a:latin typeface="Times New Roman" panose="02020603050405020304" pitchFamily="18" charset="0"/>
                <a:cs typeface="Times New Roman" panose="02020603050405020304" pitchFamily="18" charset="0"/>
              </a:rPr>
              <a:t>For Data</a:t>
            </a:r>
            <a:endParaRPr lang="en-US" altLang="zh-CN" sz="2400" b="1">
              <a:latin typeface="Times New Roman" panose="02020603050405020304" pitchFamily="18" charset="0"/>
              <a:cs typeface="Times New Roman" panose="02020603050405020304" pitchFamily="18" charset="0"/>
            </a:endParaRPr>
          </a:p>
        </p:txBody>
      </p:sp>
      <p:sp>
        <p:nvSpPr>
          <p:cNvPr id="11" name="文本框 10"/>
          <p:cNvSpPr txBox="1"/>
          <p:nvPr/>
        </p:nvSpPr>
        <p:spPr>
          <a:xfrm>
            <a:off x="8113395" y="2082800"/>
            <a:ext cx="2952115" cy="460375"/>
          </a:xfrm>
          <a:prstGeom prst="rect">
            <a:avLst/>
          </a:prstGeom>
          <a:noFill/>
        </p:spPr>
        <p:txBody>
          <a:bodyPr wrap="square" rtlCol="0">
            <a:spAutoFit/>
          </a:bodyPr>
          <a:p>
            <a:pPr algn="ctr"/>
            <a:r>
              <a:rPr lang="en-US" altLang="zh-CN" sz="2400" b="1">
                <a:latin typeface="Times New Roman" panose="02020603050405020304" pitchFamily="18" charset="0"/>
                <a:cs typeface="Times New Roman" panose="02020603050405020304" pitchFamily="18" charset="0"/>
              </a:rPr>
              <a:t>For Prediction</a:t>
            </a:r>
            <a:endParaRPr lang="en-US" altLang="zh-CN" sz="2400" b="1">
              <a:latin typeface="Times New Roman" panose="02020603050405020304" pitchFamily="18" charset="0"/>
              <a:cs typeface="Times New Roman" panose="02020603050405020304" pitchFamily="18" charset="0"/>
            </a:endParaRPr>
          </a:p>
        </p:txBody>
      </p:sp>
      <p:grpSp>
        <p:nvGrpSpPr>
          <p:cNvPr id="27" name="组合 26"/>
          <p:cNvGrpSpPr/>
          <p:nvPr/>
        </p:nvGrpSpPr>
        <p:grpSpPr>
          <a:xfrm>
            <a:off x="776605" y="2835910"/>
            <a:ext cx="3148330" cy="2815590"/>
            <a:chOff x="1223" y="4494"/>
            <a:chExt cx="4958" cy="4434"/>
          </a:xfrm>
        </p:grpSpPr>
        <p:sp>
          <p:nvSpPr>
            <p:cNvPr id="6" name="矩形: 圆角 50"/>
            <p:cNvSpPr/>
            <p:nvPr>
              <p:custDataLst>
                <p:tags r:id="rId1"/>
              </p:custDataLst>
            </p:nvPr>
          </p:nvSpPr>
          <p:spPr>
            <a:xfrm>
              <a:off x="1223" y="4494"/>
              <a:ext cx="4959" cy="4434"/>
            </a:xfrm>
            <a:prstGeom prst="roundRect">
              <a:avLst/>
            </a:prstGeom>
            <a:noFill/>
            <a:ln w="50800" cap="flat">
              <a:solidFill>
                <a:schemeClr val="accent2">
                  <a:lumMod val="40000"/>
                  <a:lumOff val="60000"/>
                  <a:alpha val="90000"/>
                </a:schemeClr>
              </a:solidFill>
              <a:prstDash val="solid"/>
              <a:miter/>
            </a:ln>
          </p:spPr>
          <p:txBody>
            <a:bodyPr rtlCol="0" anchor="ctr"/>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p:cNvPicPr>
              <a:picLocks noChangeAspect="1"/>
            </p:cNvPicPr>
            <p:nvPr/>
          </p:nvPicPr>
          <p:blipFill>
            <a:blip r:embed="rId2">
              <a:clrChange>
                <a:clrFrom>
                  <a:srgbClr val="FFFFFF">
                    <a:alpha val="100000"/>
                  </a:srgbClr>
                </a:clrFrom>
                <a:clrTo>
                  <a:srgbClr val="FFFFFF">
                    <a:alpha val="100000"/>
                    <a:alpha val="0"/>
                  </a:srgbClr>
                </a:clrTo>
              </a:clrChange>
            </a:blip>
            <a:srcRect b="7475"/>
            <a:stretch>
              <a:fillRect/>
            </a:stretch>
          </p:blipFill>
          <p:spPr>
            <a:xfrm>
              <a:off x="1973" y="6032"/>
              <a:ext cx="3859" cy="2243"/>
            </a:xfrm>
            <a:prstGeom prst="rect">
              <a:avLst/>
            </a:prstGeom>
          </p:spPr>
        </p:pic>
        <p:sp>
          <p:nvSpPr>
            <p:cNvPr id="13" name="文本框 12"/>
            <p:cNvSpPr txBox="1"/>
            <p:nvPr/>
          </p:nvSpPr>
          <p:spPr>
            <a:xfrm>
              <a:off x="1973" y="5279"/>
              <a:ext cx="2799" cy="1743"/>
            </a:xfrm>
            <a:prstGeom prst="rect">
              <a:avLst/>
            </a:prstGeom>
            <a:noFill/>
          </p:spPr>
          <p:txBody>
            <a:bodyPr wrap="square" rtlCol="0">
              <a:spAutoFit/>
              <a:scene3d>
                <a:camera prst="orthographicFront"/>
                <a:lightRig rig="threePt" dir="t"/>
              </a:scene3d>
            </a:bodyPr>
            <a:p>
              <a:pPr algn="ctr"/>
              <a:r>
                <a:rPr lang="en-US" altLang="zh-CN" sz="6600" b="1">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a:t>
              </a:r>
              <a:endParaRPr lang="en-US" altLang="zh-CN" sz="6600" b="1">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graphicFrame>
        <p:nvGraphicFramePr>
          <p:cNvPr id="14" name="表格 13"/>
          <p:cNvGraphicFramePr/>
          <p:nvPr>
            <p:custDataLst>
              <p:tags r:id="rId3"/>
            </p:custDataLst>
          </p:nvPr>
        </p:nvGraphicFramePr>
        <p:xfrm>
          <a:off x="4674235" y="3020060"/>
          <a:ext cx="2590800" cy="1280160"/>
        </p:xfrm>
        <a:graphic>
          <a:graphicData uri="http://schemas.openxmlformats.org/drawingml/2006/table">
            <a:tbl>
              <a:tblPr firstRow="1" bandRow="1">
                <a:tableStyleId>{7DF18680-E054-41AD-8BC1-D1AEF772440D}</a:tableStyleId>
              </a:tblPr>
              <a:tblGrid>
                <a:gridCol w="518160"/>
                <a:gridCol w="518160"/>
                <a:gridCol w="518160"/>
                <a:gridCol w="518160"/>
                <a:gridCol w="518160"/>
              </a:tblGrid>
              <a:tr h="304800">
                <a:tc>
                  <a:txBody>
                    <a:bodyPr/>
                    <a:p>
                      <a:pPr algn="ctr">
                        <a:buNone/>
                      </a:pPr>
                      <a:r>
                        <a:rPr lang="en-US" altLang="zh-CN" sz="900"/>
                        <a:t>Hello</a:t>
                      </a:r>
                      <a:endParaRPr lang="en-US" altLang="zh-CN" sz="900"/>
                    </a:p>
                  </a:txBody>
                  <a:tcPr/>
                </a:tc>
                <a:tc>
                  <a:txBody>
                    <a:bodyPr/>
                    <a:p>
                      <a:pPr algn="ctr">
                        <a:buNone/>
                      </a:pPr>
                      <a:r>
                        <a:rPr lang="en-US" altLang="zh-CN" sz="900">
                          <a:sym typeface="+mn-ea"/>
                        </a:rPr>
                        <a:t>We</a:t>
                      </a:r>
                      <a:endParaRPr lang="en-US" altLang="zh-CN" sz="900"/>
                    </a:p>
                  </a:txBody>
                  <a:tcPr/>
                </a:tc>
                <a:tc>
                  <a:txBody>
                    <a:bodyPr/>
                    <a:p>
                      <a:pPr algn="ctr">
                        <a:buNone/>
                      </a:pPr>
                      <a:r>
                        <a:rPr lang="en-US" altLang="zh-CN" sz="900"/>
                        <a:t>Are</a:t>
                      </a:r>
                      <a:endParaRPr lang="en-US" altLang="zh-CN" sz="900"/>
                    </a:p>
                  </a:txBody>
                  <a:tcPr/>
                </a:tc>
                <a:tc>
                  <a:txBody>
                    <a:bodyPr/>
                    <a:p>
                      <a:pPr algn="ctr">
                        <a:buNone/>
                      </a:pPr>
                      <a:r>
                        <a:rPr lang="en-US" altLang="zh-CN" sz="800"/>
                        <a:t>Group</a:t>
                      </a:r>
                      <a:endParaRPr lang="en-US" altLang="zh-CN" sz="800"/>
                    </a:p>
                  </a:txBody>
                  <a:tcPr/>
                </a:tc>
                <a:tc>
                  <a:txBody>
                    <a:bodyPr/>
                    <a:p>
                      <a:pPr algn="ctr">
                        <a:buNone/>
                      </a:pPr>
                      <a:r>
                        <a:rPr lang="en-US" altLang="zh-CN" sz="900"/>
                        <a:t>Four</a:t>
                      </a:r>
                      <a:endParaRPr lang="en-US" altLang="zh-CN" sz="900"/>
                    </a:p>
                  </a:txBody>
                  <a:tcPr/>
                </a:tc>
              </a:tr>
              <a:tr h="304800">
                <a:tc>
                  <a:txBody>
                    <a:bodyPr/>
                    <a:p>
                      <a:pPr algn="ctr">
                        <a:buNone/>
                      </a:pPr>
                      <a:r>
                        <a:rPr lang="en-US" altLang="zh-CN"/>
                        <a:t>27</a:t>
                      </a:r>
                      <a:endParaRPr lang="en-US" altLang="zh-CN"/>
                    </a:p>
                  </a:txBody>
                  <a:tcPr/>
                </a:tc>
                <a:tc>
                  <a:txBody>
                    <a:bodyPr/>
                    <a:p>
                      <a:pPr algn="ctr">
                        <a:buNone/>
                      </a:pPr>
                      <a:r>
                        <a:rPr lang="en-US" altLang="zh-CN"/>
                        <a:t>47</a:t>
                      </a:r>
                      <a:endParaRPr lang="en-US" altLang="zh-CN"/>
                    </a:p>
                  </a:txBody>
                  <a:tcPr/>
                </a:tc>
                <a:tc>
                  <a:txBody>
                    <a:bodyPr/>
                    <a:p>
                      <a:pPr algn="ctr">
                        <a:buNone/>
                      </a:pPr>
                      <a:r>
                        <a:rPr lang="en-US" altLang="zh-CN">
                          <a:solidFill>
                            <a:srgbClr val="FF0000"/>
                          </a:solidFill>
                        </a:rPr>
                        <a:t>NA</a:t>
                      </a:r>
                      <a:endParaRPr lang="en-US" altLang="zh-CN">
                        <a:solidFill>
                          <a:srgbClr val="FF0000"/>
                        </a:solidFill>
                      </a:endParaRPr>
                    </a:p>
                  </a:txBody>
                  <a:tcPr/>
                </a:tc>
                <a:tc>
                  <a:txBody>
                    <a:bodyPr/>
                    <a:p>
                      <a:pPr algn="ctr">
                        <a:buNone/>
                      </a:pPr>
                      <a:r>
                        <a:rPr lang="en-US" altLang="zh-CN"/>
                        <a:t>1</a:t>
                      </a:r>
                      <a:endParaRPr lang="en-US" altLang="zh-CN"/>
                    </a:p>
                  </a:txBody>
                  <a:tcPr/>
                </a:tc>
                <a:tc>
                  <a:txBody>
                    <a:bodyPr/>
                    <a:p>
                      <a:pPr algn="ctr">
                        <a:buNone/>
                      </a:pPr>
                      <a:endParaRPr lang="en-US" altLang="zh-CN"/>
                    </a:p>
                  </a:txBody>
                  <a:tcPr/>
                </a:tc>
              </a:tr>
              <a:tr h="304800">
                <a:tc>
                  <a:txBody>
                    <a:bodyPr/>
                    <a:p>
                      <a:pPr algn="ctr">
                        <a:buNone/>
                      </a:pPr>
                      <a:r>
                        <a:rPr lang="en-US" altLang="zh-CN"/>
                        <a:t>47</a:t>
                      </a:r>
                      <a:endParaRPr lang="en-US" altLang="zh-CN"/>
                    </a:p>
                  </a:txBody>
                  <a:tcPr/>
                </a:tc>
                <a:tc>
                  <a:txBody>
                    <a:bodyPr/>
                    <a:p>
                      <a:pPr algn="ctr">
                        <a:buNone/>
                      </a:pPr>
                      <a:r>
                        <a:rPr lang="en-US" altLang="zh-CN"/>
                        <a:t>27</a:t>
                      </a:r>
                      <a:endParaRPr lang="en-US" altLang="zh-CN"/>
                    </a:p>
                  </a:txBody>
                  <a:tcPr/>
                </a:tc>
                <a:tc>
                  <a:txBody>
                    <a:bodyPr/>
                    <a:p>
                      <a:pPr algn="ctr">
                        <a:buNone/>
                      </a:pPr>
                      <a:r>
                        <a:rPr lang="en-US" altLang="zh-CN"/>
                        <a:t>58</a:t>
                      </a:r>
                      <a:endParaRPr lang="en-US" altLang="zh-CN"/>
                    </a:p>
                  </a:txBody>
                  <a:tcPr/>
                </a:tc>
                <a:tc>
                  <a:txBody>
                    <a:bodyPr/>
                    <a:p>
                      <a:pPr algn="ctr">
                        <a:buNone/>
                      </a:pPr>
                      <a:r>
                        <a:rPr lang="en-US" altLang="zh-CN"/>
                        <a:t>94</a:t>
                      </a:r>
                      <a:endParaRPr lang="en-US" altLang="zh-CN"/>
                    </a:p>
                  </a:txBody>
                  <a:tcPr/>
                </a:tc>
                <a:tc>
                  <a:txBody>
                    <a:bodyPr/>
                    <a:p>
                      <a:pPr algn="ctr">
                        <a:buNone/>
                      </a:pPr>
                      <a:r>
                        <a:rPr lang="en-US" altLang="zh-CN"/>
                        <a:t>16</a:t>
                      </a:r>
                      <a:endParaRPr lang="en-US" altLang="zh-CN"/>
                    </a:p>
                  </a:txBody>
                  <a:tcPr/>
                </a:tc>
              </a:tr>
              <a:tr h="304800">
                <a:tc>
                  <a:txBody>
                    <a:bodyPr/>
                    <a:p>
                      <a:pPr algn="ctr">
                        <a:buNone/>
                      </a:pPr>
                      <a:r>
                        <a:rPr lang="en-US" altLang="zh-CN"/>
                        <a:t>66</a:t>
                      </a:r>
                      <a:endParaRPr lang="en-US" altLang="zh-CN"/>
                    </a:p>
                  </a:txBody>
                  <a:tcPr/>
                </a:tc>
                <a:tc>
                  <a:txBody>
                    <a:bodyPr/>
                    <a:p>
                      <a:pPr algn="ctr">
                        <a:buNone/>
                      </a:pPr>
                      <a:endParaRPr lang="en-US" altLang="zh-CN"/>
                    </a:p>
                  </a:txBody>
                  <a:tcPr/>
                </a:tc>
                <a:tc>
                  <a:txBody>
                    <a:bodyPr/>
                    <a:p>
                      <a:pPr algn="ctr">
                        <a:buNone/>
                      </a:pPr>
                      <a:r>
                        <a:rPr lang="en-US" altLang="zh-CN"/>
                        <a:t>26</a:t>
                      </a:r>
                      <a:endParaRPr lang="en-US" altLang="zh-CN"/>
                    </a:p>
                  </a:txBody>
                  <a:tcPr/>
                </a:tc>
                <a:tc>
                  <a:txBody>
                    <a:bodyPr/>
                    <a:p>
                      <a:pPr algn="ctr">
                        <a:buNone/>
                      </a:pPr>
                      <a:r>
                        <a:rPr lang="en-US" altLang="zh-CN"/>
                        <a:t>85</a:t>
                      </a:r>
                      <a:endParaRPr lang="en-US" altLang="zh-CN"/>
                    </a:p>
                  </a:txBody>
                  <a:tcPr/>
                </a:tc>
                <a:tc>
                  <a:txBody>
                    <a:bodyPr/>
                    <a:p>
                      <a:pPr algn="ctr">
                        <a:buNone/>
                      </a:pPr>
                      <a:r>
                        <a:rPr lang="en-US" altLang="zh-CN"/>
                        <a:t>67</a:t>
                      </a:r>
                      <a:endParaRPr lang="en-US" altLang="zh-CN"/>
                    </a:p>
                  </a:txBody>
                  <a:tcPr/>
                </a:tc>
              </a:tr>
            </a:tbl>
          </a:graphicData>
        </a:graphic>
      </p:graphicFrame>
      <p:grpSp>
        <p:nvGrpSpPr>
          <p:cNvPr id="28" name="组合 27"/>
          <p:cNvGrpSpPr/>
          <p:nvPr/>
        </p:nvGrpSpPr>
        <p:grpSpPr>
          <a:xfrm>
            <a:off x="4396105" y="2835910"/>
            <a:ext cx="3148330" cy="2815590"/>
            <a:chOff x="6923" y="4494"/>
            <a:chExt cx="4958" cy="4434"/>
          </a:xfrm>
        </p:grpSpPr>
        <p:sp>
          <p:nvSpPr>
            <p:cNvPr id="7" name="矩形: 圆角 50"/>
            <p:cNvSpPr/>
            <p:nvPr>
              <p:custDataLst>
                <p:tags r:id="rId4"/>
              </p:custDataLst>
            </p:nvPr>
          </p:nvSpPr>
          <p:spPr>
            <a:xfrm>
              <a:off x="6923" y="4494"/>
              <a:ext cx="4958" cy="4434"/>
            </a:xfrm>
            <a:prstGeom prst="roundRect">
              <a:avLst/>
            </a:prstGeom>
            <a:noFill/>
            <a:ln w="50800" cap="flat">
              <a:solidFill>
                <a:schemeClr val="accent2">
                  <a:lumMod val="40000"/>
                  <a:lumOff val="60000"/>
                  <a:alpha val="90000"/>
                </a:schemeClr>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14"/>
            <p:cNvSpPr/>
            <p:nvPr/>
          </p:nvSpPr>
          <p:spPr>
            <a:xfrm>
              <a:off x="8139" y="6218"/>
              <a:ext cx="891" cy="491"/>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8957" y="5279"/>
              <a:ext cx="891" cy="491"/>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a:off x="10550" y="5279"/>
              <a:ext cx="891" cy="491"/>
            </a:xfrm>
            <a:prstGeom prst="round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7630" y="7237"/>
              <a:ext cx="3546" cy="1307"/>
            </a:xfrm>
            <a:prstGeom prst="rect">
              <a:avLst/>
            </a:prstGeom>
            <a:noFill/>
          </p:spPr>
          <p:txBody>
            <a:bodyPr wrap="square" rtlCol="0">
              <a:spAutoFit/>
            </a:bodyPr>
            <a:p>
              <a:pPr algn="ct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rPr>
                <a:t>Cluster, Mean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algn="ctr"/>
              <a:r>
                <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mn-ea"/>
                </a:rPr>
                <a:t>Imputation!</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9" name="直接箭头连接符 18"/>
            <p:cNvCxnSpPr>
              <a:stCxn id="15" idx="2"/>
            </p:cNvCxnSpPr>
            <p:nvPr/>
          </p:nvCxnSpPr>
          <p:spPr>
            <a:xfrm>
              <a:off x="8585" y="6709"/>
              <a:ext cx="305" cy="5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9430" y="6032"/>
              <a:ext cx="0" cy="12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9909" y="5975"/>
              <a:ext cx="917" cy="12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8014724" y="2836001"/>
            <a:ext cx="3148330" cy="2815771"/>
            <a:chOff x="12622" y="4494"/>
            <a:chExt cx="4958" cy="4434"/>
          </a:xfrm>
        </p:grpSpPr>
        <p:sp>
          <p:nvSpPr>
            <p:cNvPr id="8" name="矩形: 圆角 50"/>
            <p:cNvSpPr/>
            <p:nvPr>
              <p:custDataLst>
                <p:tags r:id="rId5"/>
              </p:custDataLst>
            </p:nvPr>
          </p:nvSpPr>
          <p:spPr>
            <a:xfrm>
              <a:off x="12622" y="4494"/>
              <a:ext cx="4958" cy="4434"/>
            </a:xfrm>
            <a:prstGeom prst="roundRect">
              <a:avLst/>
            </a:prstGeom>
            <a:noFill/>
            <a:ln w="50800" cap="flat">
              <a:solidFill>
                <a:schemeClr val="accent2">
                  <a:lumMod val="40000"/>
                  <a:lumOff val="60000"/>
                  <a:alpha val="90000"/>
                </a:schemeClr>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descr="C:/Users/HP/AppData/Local/Temp/kaimatting/20241111223638/output_aiMatting_20241111223706.pngoutput_aiMatting_20241111223706"/>
            <p:cNvPicPr>
              <a:picLocks noChangeAspect="1"/>
            </p:cNvPicPr>
            <p:nvPr/>
          </p:nvPicPr>
          <p:blipFill>
            <a:blip r:embed="rId6">
              <a:clrChange>
                <a:clrFrom>
                  <a:srgbClr val="FFFFFF">
                    <a:alpha val="100000"/>
                  </a:srgbClr>
                </a:clrFrom>
                <a:clrTo>
                  <a:srgbClr val="FFFFFF">
                    <a:alpha val="100000"/>
                    <a:alpha val="0"/>
                  </a:srgbClr>
                </a:clrTo>
              </a:clrChange>
            </a:blip>
            <a:srcRect t="3476"/>
            <a:stretch>
              <a:fillRect/>
            </a:stretch>
          </p:blipFill>
          <p:spPr>
            <a:xfrm>
              <a:off x="13398" y="5086"/>
              <a:ext cx="3407" cy="1618"/>
            </a:xfrm>
            <a:prstGeom prst="rect">
              <a:avLst/>
            </a:prstGeom>
          </p:spPr>
        </p:pic>
        <p:sp>
          <p:nvSpPr>
            <p:cNvPr id="23" name="文本框 22"/>
            <p:cNvSpPr txBox="1"/>
            <p:nvPr/>
          </p:nvSpPr>
          <p:spPr>
            <a:xfrm>
              <a:off x="13495" y="6709"/>
              <a:ext cx="3398" cy="1888"/>
            </a:xfrm>
            <a:prstGeom prst="rect">
              <a:avLst/>
            </a:prstGeom>
            <a:noFill/>
          </p:spPr>
          <p:txBody>
            <a:bodyPr wrap="square" rtlCol="0" anchor="ctr" anchorCtr="0">
              <a:spAutoFit/>
            </a:bodyPr>
            <a:p>
              <a:r>
                <a:rPr lang="en-US" altLang="zh-CN" sz="7200">
                  <a:solidFill>
                    <a:schemeClr val="accent4">
                      <a:lumMod val="75000"/>
                    </a:schemeClr>
                  </a:solidFill>
                  <a:effectLst>
                    <a:outerShdw blurRad="50800" dist="38100" dir="2700000" algn="tl" rotWithShape="0">
                      <a:prstClr val="black">
                        <a:alpha val="40000"/>
                      </a:prstClr>
                    </a:outerShdw>
                  </a:effectLst>
                </a:rPr>
                <a:t>5+</a:t>
              </a:r>
              <a:r>
                <a:rPr lang="en-US" altLang="zh-CN" sz="4000"/>
                <a:t>  </a:t>
              </a:r>
              <a:r>
                <a:rPr lang="en-US" altLang="zh-CN" sz="2400">
                  <a:latin typeface="Times New Roman" panose="02020603050405020304" pitchFamily="18" charset="0"/>
                  <a:cs typeface="Times New Roman" panose="02020603050405020304" pitchFamily="18" charset="0"/>
                </a:rPr>
                <a:t>Days</a:t>
              </a:r>
              <a:endParaRPr lang="en-US" altLang="zh-CN" sz="2400">
                <a:latin typeface="Times New Roman" panose="02020603050405020304" pitchFamily="18" charset="0"/>
                <a:cs typeface="Times New Roman" panose="02020603050405020304" pitchFamily="18" charset="0"/>
              </a:endParaRPr>
            </a:p>
          </p:txBody>
        </p:sp>
      </p:grpSp>
      <p:sp>
        <p:nvSpPr>
          <p:cNvPr id="30" name="文本框 29"/>
          <p:cNvSpPr txBox="1"/>
          <p:nvPr/>
        </p:nvSpPr>
        <p:spPr>
          <a:xfrm>
            <a:off x="454660" y="5828665"/>
            <a:ext cx="3752215" cy="398780"/>
          </a:xfrm>
          <a:prstGeom prst="rect">
            <a:avLst/>
          </a:prstGeom>
          <a:noFill/>
        </p:spPr>
        <p:txBody>
          <a:bodyPr wrap="square" rtlCol="0">
            <a:spAutoFit/>
          </a:bodyPr>
          <a:p>
            <a:pPr algn="ctr"/>
            <a:r>
              <a:rPr lang="en-US" sz="2000" b="1">
                <a:latin typeface="Times New Roman" panose="02020603050405020304" pitchFamily="18" charset="0"/>
                <a:cs typeface="Times New Roman" panose="02020603050405020304" pitchFamily="18" charset="0"/>
              </a:rPr>
              <a:t>Handle input</a:t>
            </a:r>
            <a:r>
              <a:rPr lang="zh-CN" altLang="en-US" sz="2000" b="1">
                <a:latin typeface="Times New Roman" panose="02020603050405020304" pitchFamily="18" charset="0"/>
                <a:cs typeface="Times New Roman" panose="02020603050405020304" pitchFamily="18" charset="0"/>
              </a:rPr>
              <a:t> even with NA </a:t>
            </a:r>
            <a:endParaRPr lang="zh-CN" altLang="en-US" sz="2000" b="1">
              <a:latin typeface="Times New Roman" panose="02020603050405020304" pitchFamily="18" charset="0"/>
              <a:cs typeface="Times New Roman" panose="02020603050405020304" pitchFamily="18" charset="0"/>
            </a:endParaRPr>
          </a:p>
        </p:txBody>
      </p:sp>
      <p:sp>
        <p:nvSpPr>
          <p:cNvPr id="31" name="文本框 30"/>
          <p:cNvSpPr txBox="1"/>
          <p:nvPr/>
        </p:nvSpPr>
        <p:spPr>
          <a:xfrm>
            <a:off x="4095115" y="5828665"/>
            <a:ext cx="3752215" cy="398780"/>
          </a:xfrm>
          <a:prstGeom prst="rect">
            <a:avLst/>
          </a:prstGeom>
          <a:noFill/>
        </p:spPr>
        <p:txBody>
          <a:bodyPr wrap="square" rtlCol="0">
            <a:spAutoFit/>
          </a:bodyPr>
          <a:p>
            <a:pPr algn="ctr"/>
            <a:r>
              <a:rPr lang="en-US" sz="2000" b="1">
                <a:latin typeface="Times New Roman" panose="02020603050405020304" pitchFamily="18" charset="0"/>
                <a:cs typeface="Times New Roman" panose="02020603050405020304" pitchFamily="18" charset="0"/>
              </a:rPr>
              <a:t>Keep more original data</a:t>
            </a:r>
            <a:endParaRPr lang="en-US" sz="2000" b="1">
              <a:latin typeface="Times New Roman" panose="02020603050405020304" pitchFamily="18" charset="0"/>
              <a:cs typeface="Times New Roman" panose="02020603050405020304" pitchFamily="18" charset="0"/>
            </a:endParaRPr>
          </a:p>
        </p:txBody>
      </p:sp>
      <p:sp>
        <p:nvSpPr>
          <p:cNvPr id="32" name="文本框 31"/>
          <p:cNvSpPr txBox="1"/>
          <p:nvPr/>
        </p:nvSpPr>
        <p:spPr>
          <a:xfrm>
            <a:off x="7713345" y="5828665"/>
            <a:ext cx="3752215" cy="398780"/>
          </a:xfrm>
          <a:prstGeom prst="rect">
            <a:avLst/>
          </a:prstGeom>
          <a:noFill/>
        </p:spPr>
        <p:txBody>
          <a:bodyPr wrap="square" rtlCol="0">
            <a:spAutoFit/>
          </a:bodyPr>
          <a:p>
            <a:pPr algn="ctr"/>
            <a:r>
              <a:rPr lang="en-US" sz="2000" b="1">
                <a:latin typeface="Times New Roman" panose="02020603050405020304" pitchFamily="18" charset="0"/>
                <a:cs typeface="Times New Roman" panose="02020603050405020304" pitchFamily="18" charset="0"/>
              </a:rPr>
              <a:t>Get real time data</a:t>
            </a:r>
            <a:endParaRPr 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43" name="图片 42"/>
          <p:cNvPicPr>
            <a:picLocks noChangeAspect="1"/>
          </p:cNvPicPr>
          <p:nvPr/>
        </p:nvPicPr>
        <p:blipFill>
          <a:blip r:embed="rId1"/>
          <a:srcRect l="1123" t="13534" r="1143" b="9434"/>
          <a:stretch>
            <a:fillRect/>
          </a:stretch>
        </p:blipFill>
        <p:spPr>
          <a:xfrm>
            <a:off x="8014335" y="2835910"/>
            <a:ext cx="3148965" cy="2815590"/>
          </a:xfrm>
          <a:custGeom>
            <a:avLst/>
            <a:gdLst/>
            <a:ahLst/>
            <a:cxnLst>
              <a:cxn ang="3">
                <a:pos x="hc" y="t"/>
              </a:cxn>
              <a:cxn ang="cd2">
                <a:pos x="l" y="vc"/>
              </a:cxn>
              <a:cxn ang="cd4">
                <a:pos x="hc" y="b"/>
              </a:cxn>
              <a:cxn ang="0">
                <a:pos x="r" y="vc"/>
              </a:cxn>
            </a:cxnLst>
            <a:rect l="l" t="t" r="r" b="b"/>
            <a:pathLst>
              <a:path w="4959" h="4434">
                <a:moveTo>
                  <a:pt x="739" y="0"/>
                </a:moveTo>
                <a:lnTo>
                  <a:pt x="4220" y="0"/>
                </a:lnTo>
                <a:cubicBezTo>
                  <a:pt x="4628" y="0"/>
                  <a:pt x="4959" y="331"/>
                  <a:pt x="4959" y="739"/>
                </a:cubicBezTo>
                <a:lnTo>
                  <a:pt x="4959" y="3695"/>
                </a:lnTo>
                <a:cubicBezTo>
                  <a:pt x="4959" y="4103"/>
                  <a:pt x="4628" y="4434"/>
                  <a:pt x="4220" y="4434"/>
                </a:cubicBezTo>
                <a:lnTo>
                  <a:pt x="739" y="4434"/>
                </a:lnTo>
                <a:cubicBezTo>
                  <a:pt x="331" y="4434"/>
                  <a:pt x="0" y="4103"/>
                  <a:pt x="0" y="3695"/>
                </a:cubicBezTo>
                <a:lnTo>
                  <a:pt x="0" y="739"/>
                </a:lnTo>
                <a:cubicBezTo>
                  <a:pt x="0" y="331"/>
                  <a:pt x="331" y="0"/>
                  <a:pt x="739" y="0"/>
                </a:cubicBezTo>
                <a:close/>
              </a:path>
            </a:pathLst>
          </a:custGeom>
        </p:spPr>
      </p:pic>
      <p:pic>
        <p:nvPicPr>
          <p:cNvPr id="38" name="图片 37"/>
          <p:cNvPicPr>
            <a:picLocks noChangeAspect="1"/>
          </p:cNvPicPr>
          <p:nvPr/>
        </p:nvPicPr>
        <p:blipFill>
          <a:blip r:embed="rId2"/>
          <a:srcRect l="16440" t="2949" r="13413" b="2971"/>
          <a:stretch>
            <a:fillRect/>
          </a:stretch>
        </p:blipFill>
        <p:spPr>
          <a:xfrm>
            <a:off x="4397375" y="2835910"/>
            <a:ext cx="3148330" cy="2815590"/>
          </a:xfrm>
          <a:custGeom>
            <a:avLst/>
            <a:gdLst/>
            <a:ahLst/>
            <a:cxnLst>
              <a:cxn ang="3">
                <a:pos x="hc" y="t"/>
              </a:cxn>
              <a:cxn ang="cd2">
                <a:pos x="l" y="vc"/>
              </a:cxn>
              <a:cxn ang="cd4">
                <a:pos x="hc" y="b"/>
              </a:cxn>
              <a:cxn ang="0">
                <a:pos x="r" y="vc"/>
              </a:cxn>
            </a:cxnLst>
            <a:rect l="l" t="t" r="r" b="b"/>
            <a:pathLst>
              <a:path w="4958" h="4434">
                <a:moveTo>
                  <a:pt x="739" y="0"/>
                </a:moveTo>
                <a:lnTo>
                  <a:pt x="4219" y="0"/>
                </a:lnTo>
                <a:cubicBezTo>
                  <a:pt x="4627" y="0"/>
                  <a:pt x="4958" y="331"/>
                  <a:pt x="4958" y="739"/>
                </a:cubicBezTo>
                <a:lnTo>
                  <a:pt x="4958" y="3695"/>
                </a:lnTo>
                <a:cubicBezTo>
                  <a:pt x="4958" y="4103"/>
                  <a:pt x="4627" y="4434"/>
                  <a:pt x="4219" y="4434"/>
                </a:cubicBezTo>
                <a:lnTo>
                  <a:pt x="739" y="4434"/>
                </a:lnTo>
                <a:cubicBezTo>
                  <a:pt x="331" y="4434"/>
                  <a:pt x="0" y="4103"/>
                  <a:pt x="0" y="3695"/>
                </a:cubicBezTo>
                <a:lnTo>
                  <a:pt x="0" y="739"/>
                </a:lnTo>
                <a:cubicBezTo>
                  <a:pt x="0" y="331"/>
                  <a:pt x="331" y="0"/>
                  <a:pt x="739" y="0"/>
                </a:cubicBezTo>
                <a:close/>
              </a:path>
            </a:pathLst>
          </a:custGeom>
        </p:spPr>
      </p:pic>
      <p:sp>
        <p:nvSpPr>
          <p:cNvPr id="26" name="圆角矩形 25"/>
          <p:cNvSpPr/>
          <p:nvPr/>
        </p:nvSpPr>
        <p:spPr>
          <a:xfrm>
            <a:off x="8216900" y="1976120"/>
            <a:ext cx="2743835" cy="673735"/>
          </a:xfrm>
          <a:prstGeom prst="roundRect">
            <a:avLst/>
          </a:prstGeom>
          <a:gradFill>
            <a:gsLst>
              <a:gs pos="0">
                <a:schemeClr val="accent1">
                  <a:lumMod val="5000"/>
                  <a:lumOff val="95000"/>
                </a:schemeClr>
              </a:gs>
              <a:gs pos="84000">
                <a:schemeClr val="accent4">
                  <a:lumMod val="60000"/>
                  <a:lumOff val="40000"/>
                </a:schemeClr>
              </a:gs>
              <a:gs pos="42000">
                <a:schemeClr val="accent4">
                  <a:lumMod val="75000"/>
                  <a:alpha val="73000"/>
                </a:schemeClr>
              </a:gs>
              <a:gs pos="100000">
                <a:schemeClr val="accent4">
                  <a:lumMod val="75000"/>
                </a:schemeClr>
              </a:gs>
            </a:gsLst>
            <a:lin ang="3600000" scaled="0"/>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5" name="圆角矩形 24"/>
          <p:cNvSpPr/>
          <p:nvPr/>
        </p:nvSpPr>
        <p:spPr>
          <a:xfrm>
            <a:off x="4557395" y="1976120"/>
            <a:ext cx="2743835" cy="673735"/>
          </a:xfrm>
          <a:prstGeom prst="roundRect">
            <a:avLst/>
          </a:prstGeom>
          <a:gradFill>
            <a:gsLst>
              <a:gs pos="0">
                <a:schemeClr val="accent1">
                  <a:lumMod val="5000"/>
                  <a:lumOff val="95000"/>
                </a:schemeClr>
              </a:gs>
              <a:gs pos="84000">
                <a:schemeClr val="accent4">
                  <a:lumMod val="60000"/>
                  <a:lumOff val="40000"/>
                </a:schemeClr>
              </a:gs>
              <a:gs pos="42000">
                <a:schemeClr val="accent4">
                  <a:lumMod val="75000"/>
                  <a:alpha val="73000"/>
                </a:schemeClr>
              </a:gs>
              <a:gs pos="100000">
                <a:schemeClr val="accent4">
                  <a:lumMod val="75000"/>
                </a:schemeClr>
              </a:gs>
            </a:gsLst>
            <a:lin ang="3600000" scaled="0"/>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24" name="圆角矩形 23"/>
          <p:cNvSpPr/>
          <p:nvPr/>
        </p:nvSpPr>
        <p:spPr>
          <a:xfrm>
            <a:off x="958850" y="1993900"/>
            <a:ext cx="2743835" cy="673735"/>
          </a:xfrm>
          <a:prstGeom prst="roundRect">
            <a:avLst/>
          </a:prstGeom>
          <a:gradFill>
            <a:gsLst>
              <a:gs pos="0">
                <a:schemeClr val="accent1">
                  <a:lumMod val="5000"/>
                  <a:lumOff val="95000"/>
                </a:schemeClr>
              </a:gs>
              <a:gs pos="84000">
                <a:schemeClr val="accent4">
                  <a:lumMod val="60000"/>
                  <a:lumOff val="40000"/>
                </a:schemeClr>
              </a:gs>
              <a:gs pos="42000">
                <a:schemeClr val="accent4">
                  <a:lumMod val="75000"/>
                  <a:alpha val="73000"/>
                </a:schemeClr>
              </a:gs>
              <a:gs pos="100000">
                <a:schemeClr val="accent4">
                  <a:lumMod val="75000"/>
                </a:schemeClr>
              </a:gs>
            </a:gsLst>
            <a:lin ang="3600000" scaled="0"/>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06" name="Google Shape;106;p16"/>
          <p:cNvSpPr txBox="1">
            <a:spLocks noGrp="1"/>
          </p:cNvSpPr>
          <p:nvPr>
            <p:ph type="title"/>
          </p:nvPr>
        </p:nvSpPr>
        <p:spPr>
          <a:xfrm>
            <a:off x="495300" y="44831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dirty="0">
                <a:latin typeface="Times New Roman" panose="02020603050405020304" pitchFamily="18" charset="0"/>
                <a:cs typeface="Times New Roman" panose="02020603050405020304" pitchFamily="18" charset="0"/>
                <a:sym typeface="+mn-ea"/>
              </a:rPr>
              <a:t>Disadvantage</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50653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875030" y="2082800"/>
            <a:ext cx="2952115" cy="460375"/>
          </a:xfrm>
          <a:prstGeom prst="rect">
            <a:avLst/>
          </a:prstGeom>
          <a:noFill/>
        </p:spPr>
        <p:txBody>
          <a:bodyPr wrap="square" rtlCol="0">
            <a:spAutoFit/>
          </a:bodyPr>
          <a:p>
            <a:pPr algn="ctr"/>
            <a:r>
              <a:rPr lang="en-US" altLang="zh-CN" sz="2400" b="1">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For Model</a:t>
            </a:r>
            <a:endParaRPr lang="en-US" altLang="zh-CN" sz="2400" b="1">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文本框 9"/>
          <p:cNvSpPr txBox="1"/>
          <p:nvPr/>
        </p:nvSpPr>
        <p:spPr>
          <a:xfrm>
            <a:off x="4453255" y="2082800"/>
            <a:ext cx="2952115" cy="460375"/>
          </a:xfrm>
          <a:prstGeom prst="rect">
            <a:avLst/>
          </a:prstGeom>
          <a:noFill/>
        </p:spPr>
        <p:txBody>
          <a:bodyPr wrap="square" rtlCol="0">
            <a:spAutoFit/>
          </a:bodyPr>
          <a:p>
            <a:pPr algn="ctr"/>
            <a:r>
              <a:rPr lang="en-US" altLang="zh-CN" sz="2400" b="1">
                <a:latin typeface="Times New Roman" panose="02020603050405020304" pitchFamily="18" charset="0"/>
                <a:cs typeface="Times New Roman" panose="02020603050405020304" pitchFamily="18" charset="0"/>
              </a:rPr>
              <a:t>For Data</a:t>
            </a:r>
            <a:endParaRPr lang="en-US" altLang="zh-CN" sz="2400" b="1">
              <a:latin typeface="Times New Roman" panose="02020603050405020304" pitchFamily="18" charset="0"/>
              <a:cs typeface="Times New Roman" panose="02020603050405020304" pitchFamily="18" charset="0"/>
            </a:endParaRPr>
          </a:p>
        </p:txBody>
      </p:sp>
      <p:sp>
        <p:nvSpPr>
          <p:cNvPr id="11" name="文本框 10"/>
          <p:cNvSpPr txBox="1"/>
          <p:nvPr/>
        </p:nvSpPr>
        <p:spPr>
          <a:xfrm>
            <a:off x="8113395" y="2082800"/>
            <a:ext cx="2952115" cy="460375"/>
          </a:xfrm>
          <a:prstGeom prst="rect">
            <a:avLst/>
          </a:prstGeom>
          <a:noFill/>
        </p:spPr>
        <p:txBody>
          <a:bodyPr wrap="square" rtlCol="0">
            <a:spAutoFit/>
          </a:bodyPr>
          <a:p>
            <a:pPr algn="ctr"/>
            <a:r>
              <a:rPr lang="en-US" altLang="zh-CN" sz="2400" b="1">
                <a:latin typeface="Times New Roman" panose="02020603050405020304" pitchFamily="18" charset="0"/>
                <a:cs typeface="Times New Roman" panose="02020603050405020304" pitchFamily="18" charset="0"/>
              </a:rPr>
              <a:t>For Prediction</a:t>
            </a:r>
            <a:endParaRPr lang="en-US" altLang="zh-CN" sz="2400" b="1">
              <a:latin typeface="Times New Roman" panose="02020603050405020304" pitchFamily="18" charset="0"/>
              <a:cs typeface="Times New Roman" panose="02020603050405020304" pitchFamily="18" charset="0"/>
            </a:endParaRPr>
          </a:p>
        </p:txBody>
      </p:sp>
      <p:sp>
        <p:nvSpPr>
          <p:cNvPr id="6" name="矩形: 圆角 50"/>
          <p:cNvSpPr/>
          <p:nvPr>
            <p:custDataLst>
              <p:tags r:id="rId3"/>
            </p:custDataLst>
          </p:nvPr>
        </p:nvSpPr>
        <p:spPr>
          <a:xfrm>
            <a:off x="776605" y="2835910"/>
            <a:ext cx="3148965" cy="2815590"/>
          </a:xfrm>
          <a:prstGeom prst="roundRect">
            <a:avLst/>
          </a:prstGeom>
          <a:noFill/>
          <a:ln w="50800" cap="flat">
            <a:solidFill>
              <a:schemeClr val="accent2">
                <a:lumMod val="40000"/>
                <a:lumOff val="60000"/>
                <a:alpha val="90000"/>
              </a:schemeClr>
            </a:solidFill>
            <a:prstDash val="solid"/>
            <a:miter/>
          </a:ln>
        </p:spPr>
        <p:txBody>
          <a:bodyPr rtlCol="0" anchor="ctr"/>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矩形: 圆角 50"/>
          <p:cNvSpPr/>
          <p:nvPr>
            <p:custDataLst>
              <p:tags r:id="rId4"/>
            </p:custDataLst>
          </p:nvPr>
        </p:nvSpPr>
        <p:spPr>
          <a:xfrm>
            <a:off x="4396105" y="2835910"/>
            <a:ext cx="3148330" cy="2815590"/>
          </a:xfrm>
          <a:prstGeom prst="roundRect">
            <a:avLst/>
          </a:prstGeom>
          <a:noFill/>
          <a:ln w="50800" cap="flat">
            <a:solidFill>
              <a:schemeClr val="accent2">
                <a:lumMod val="40000"/>
                <a:lumOff val="60000"/>
                <a:alpha val="90000"/>
              </a:schemeClr>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矩形: 圆角 50"/>
          <p:cNvSpPr/>
          <p:nvPr>
            <p:custDataLst>
              <p:tags r:id="rId5"/>
            </p:custDataLst>
          </p:nvPr>
        </p:nvSpPr>
        <p:spPr>
          <a:xfrm>
            <a:off x="8014970" y="2835910"/>
            <a:ext cx="3148330" cy="2815590"/>
          </a:xfrm>
          <a:prstGeom prst="roundRect">
            <a:avLst/>
          </a:prstGeom>
          <a:noFill/>
          <a:ln w="50800" cap="flat">
            <a:solidFill>
              <a:schemeClr val="accent2">
                <a:lumMod val="40000"/>
                <a:lumOff val="60000"/>
                <a:alpha val="90000"/>
              </a:schemeClr>
            </a:solid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p:cNvSpPr txBox="1"/>
          <p:nvPr/>
        </p:nvSpPr>
        <p:spPr>
          <a:xfrm>
            <a:off x="454660" y="5828665"/>
            <a:ext cx="3752215" cy="398780"/>
          </a:xfrm>
          <a:prstGeom prst="rect">
            <a:avLst/>
          </a:prstGeom>
          <a:noFill/>
        </p:spPr>
        <p:txBody>
          <a:bodyPr wrap="square" rtlCol="0">
            <a:spAutoFit/>
          </a:bodyPr>
          <a:p>
            <a:pPr algn="ctr"/>
            <a:r>
              <a:rPr lang="en-US" sz="2000" b="1">
                <a:latin typeface="Times New Roman" panose="02020603050405020304" pitchFamily="18" charset="0"/>
                <a:cs typeface="Times New Roman" panose="02020603050405020304" pitchFamily="18" charset="0"/>
              </a:rPr>
              <a:t>Accuracy is not perfect</a:t>
            </a:r>
            <a:endParaRPr lang="en-US" sz="2000" b="1">
              <a:latin typeface="Times New Roman" panose="02020603050405020304" pitchFamily="18" charset="0"/>
              <a:cs typeface="Times New Roman" panose="02020603050405020304" pitchFamily="18" charset="0"/>
            </a:endParaRPr>
          </a:p>
        </p:txBody>
      </p:sp>
      <p:sp>
        <p:nvSpPr>
          <p:cNvPr id="31" name="文本框 30"/>
          <p:cNvSpPr txBox="1"/>
          <p:nvPr/>
        </p:nvSpPr>
        <p:spPr>
          <a:xfrm>
            <a:off x="4095115" y="5828665"/>
            <a:ext cx="3752215" cy="398780"/>
          </a:xfrm>
          <a:prstGeom prst="rect">
            <a:avLst/>
          </a:prstGeom>
          <a:noFill/>
        </p:spPr>
        <p:txBody>
          <a:bodyPr wrap="square" rtlCol="0">
            <a:spAutoFit/>
          </a:bodyPr>
          <a:p>
            <a:pPr algn="ctr"/>
            <a:r>
              <a:rPr lang="en-US" sz="2000" b="1">
                <a:latin typeface="Times New Roman" panose="02020603050405020304" pitchFamily="18" charset="0"/>
                <a:cs typeface="Times New Roman" panose="02020603050405020304" pitchFamily="18" charset="0"/>
              </a:rPr>
              <a:t>Some airports missing</a:t>
            </a:r>
            <a:endParaRPr lang="en-US" sz="2000" b="1">
              <a:latin typeface="Times New Roman" panose="02020603050405020304" pitchFamily="18" charset="0"/>
              <a:cs typeface="Times New Roman" panose="02020603050405020304" pitchFamily="18" charset="0"/>
            </a:endParaRPr>
          </a:p>
        </p:txBody>
      </p:sp>
      <p:sp>
        <p:nvSpPr>
          <p:cNvPr id="32" name="文本框 31"/>
          <p:cNvSpPr txBox="1"/>
          <p:nvPr/>
        </p:nvSpPr>
        <p:spPr>
          <a:xfrm>
            <a:off x="7713345" y="5828665"/>
            <a:ext cx="3752215" cy="398780"/>
          </a:xfrm>
          <a:prstGeom prst="rect">
            <a:avLst/>
          </a:prstGeom>
          <a:noFill/>
        </p:spPr>
        <p:txBody>
          <a:bodyPr wrap="square" rtlCol="0">
            <a:spAutoFit/>
          </a:bodyPr>
          <a:p>
            <a:pPr algn="ctr"/>
            <a:r>
              <a:rPr lang="en-US" sz="2000" b="1">
                <a:latin typeface="Times New Roman" panose="02020603050405020304" pitchFamily="18" charset="0"/>
                <a:cs typeface="Times New Roman" panose="02020603050405020304" pitchFamily="18" charset="0"/>
              </a:rPr>
              <a:t>Can't predict far future</a:t>
            </a:r>
            <a:endParaRPr lang="en-US" sz="2000" b="1">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6">
            <a:clrChange>
              <a:clrFrom>
                <a:srgbClr val="FFFFFF">
                  <a:alpha val="100000"/>
                </a:srgbClr>
              </a:clrFrom>
              <a:clrTo>
                <a:srgbClr val="FFFFFF">
                  <a:alpha val="100000"/>
                  <a:alpha val="0"/>
                </a:srgbClr>
              </a:clrTo>
            </a:clrChange>
          </a:blip>
          <a:srcRect b="13480"/>
          <a:stretch>
            <a:fillRect/>
          </a:stretch>
        </p:blipFill>
        <p:spPr>
          <a:xfrm>
            <a:off x="647700" y="3127375"/>
            <a:ext cx="2406015" cy="2081530"/>
          </a:xfrm>
          <a:prstGeom prst="rect">
            <a:avLst/>
          </a:prstGeom>
        </p:spPr>
      </p:pic>
      <p:pic>
        <p:nvPicPr>
          <p:cNvPr id="34" name="图片 33"/>
          <p:cNvPicPr>
            <a:picLocks noChangeAspect="1"/>
          </p:cNvPicPr>
          <p:nvPr/>
        </p:nvPicPr>
        <p:blipFill>
          <a:blip r:embed="rId7">
            <a:clrChange>
              <a:clrFrom>
                <a:srgbClr val="FFFFFF">
                  <a:alpha val="100000"/>
                </a:srgbClr>
              </a:clrFrom>
              <a:clrTo>
                <a:srgbClr val="FFFFFF">
                  <a:alpha val="100000"/>
                  <a:alpha val="0"/>
                </a:srgbClr>
              </a:clrTo>
            </a:clrChange>
          </a:blip>
          <a:srcRect t="36119" b="46341"/>
          <a:stretch>
            <a:fillRect/>
          </a:stretch>
        </p:blipFill>
        <p:spPr>
          <a:xfrm rot="16200000">
            <a:off x="1672590" y="3948430"/>
            <a:ext cx="2665095" cy="439420"/>
          </a:xfrm>
          <a:prstGeom prst="rect">
            <a:avLst/>
          </a:prstGeom>
        </p:spPr>
      </p:pic>
      <p:grpSp>
        <p:nvGrpSpPr>
          <p:cNvPr id="35" name="组合 34"/>
          <p:cNvGrpSpPr/>
          <p:nvPr/>
        </p:nvGrpSpPr>
        <p:grpSpPr>
          <a:xfrm>
            <a:off x="3296285" y="4326890"/>
            <a:ext cx="410210" cy="802640"/>
            <a:chOff x="4284" y="6385"/>
            <a:chExt cx="1204" cy="1664"/>
          </a:xfrm>
        </p:grpSpPr>
        <p:sp>
          <p:nvSpPr>
            <p:cNvPr id="36" name="燕尾形箭头 35"/>
            <p:cNvSpPr/>
            <p:nvPr/>
          </p:nvSpPr>
          <p:spPr>
            <a:xfrm rot="5400000">
              <a:off x="4470" y="7031"/>
              <a:ext cx="832" cy="120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燕尾形箭头 36"/>
            <p:cNvSpPr/>
            <p:nvPr/>
          </p:nvSpPr>
          <p:spPr>
            <a:xfrm rot="5400000">
              <a:off x="4470" y="6199"/>
              <a:ext cx="832" cy="120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40" name="图片 39"/>
          <p:cNvPicPr>
            <a:picLocks noChangeAspect="1"/>
          </p:cNvPicPr>
          <p:nvPr/>
        </p:nvPicPr>
        <p:blipFill>
          <a:blip r:embed="rId8">
            <a:clrChange>
              <a:clrFrom>
                <a:srgbClr val="FFFFFF">
                  <a:alpha val="100000"/>
                </a:srgbClr>
              </a:clrFrom>
              <a:clrTo>
                <a:srgbClr val="FFFFFF">
                  <a:alpha val="100000"/>
                  <a:alpha val="0"/>
                </a:srgbClr>
              </a:clrTo>
            </a:clrChange>
          </a:blip>
          <a:stretch>
            <a:fillRect/>
          </a:stretch>
        </p:blipFill>
        <p:spPr>
          <a:xfrm rot="18900000">
            <a:off x="5053330" y="3347085"/>
            <a:ext cx="393065" cy="393065"/>
          </a:xfrm>
          <a:prstGeom prst="rect">
            <a:avLst/>
          </a:prstGeom>
        </p:spPr>
      </p:pic>
      <p:pic>
        <p:nvPicPr>
          <p:cNvPr id="41" name="图片 40"/>
          <p:cNvPicPr>
            <a:picLocks noChangeAspect="1"/>
          </p:cNvPicPr>
          <p:nvPr/>
        </p:nvPicPr>
        <p:blipFill>
          <a:blip r:embed="rId8">
            <a:clrChange>
              <a:clrFrom>
                <a:srgbClr val="FFFFFF">
                  <a:alpha val="100000"/>
                </a:srgbClr>
              </a:clrFrom>
              <a:clrTo>
                <a:srgbClr val="FFFFFF">
                  <a:alpha val="100000"/>
                  <a:alpha val="0"/>
                </a:srgbClr>
              </a:clrTo>
            </a:clrChange>
          </a:blip>
          <a:stretch>
            <a:fillRect/>
          </a:stretch>
        </p:blipFill>
        <p:spPr>
          <a:xfrm rot="18900000">
            <a:off x="5516880" y="5026660"/>
            <a:ext cx="393065" cy="393065"/>
          </a:xfrm>
          <a:prstGeom prst="rect">
            <a:avLst/>
          </a:prstGeom>
        </p:spPr>
      </p:pic>
      <p:pic>
        <p:nvPicPr>
          <p:cNvPr id="42" name="图片 41"/>
          <p:cNvPicPr>
            <a:picLocks noChangeAspect="1"/>
          </p:cNvPicPr>
          <p:nvPr/>
        </p:nvPicPr>
        <p:blipFill>
          <a:blip r:embed="rId8">
            <a:clrChange>
              <a:clrFrom>
                <a:srgbClr val="FFFFFF">
                  <a:alpha val="100000"/>
                </a:srgbClr>
              </a:clrFrom>
              <a:clrTo>
                <a:srgbClr val="FFFFFF">
                  <a:alpha val="100000"/>
                  <a:alpha val="0"/>
                </a:srgbClr>
              </a:clrTo>
            </a:clrChange>
          </a:blip>
          <a:stretch>
            <a:fillRect/>
          </a:stretch>
        </p:blipFill>
        <p:spPr>
          <a:xfrm rot="18900000">
            <a:off x="6617335" y="4408170"/>
            <a:ext cx="393065" cy="393065"/>
          </a:xfrm>
          <a:prstGeom prst="rect">
            <a:avLst/>
          </a:prstGeom>
        </p:spPr>
      </p:pic>
      <p:sp>
        <p:nvSpPr>
          <p:cNvPr id="45" name="乘号 44"/>
          <p:cNvSpPr/>
          <p:nvPr/>
        </p:nvSpPr>
        <p:spPr>
          <a:xfrm>
            <a:off x="10271760" y="5008880"/>
            <a:ext cx="436880" cy="427990"/>
          </a:xfrm>
          <a:prstGeom prst="mathMultiply">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乘号 45"/>
          <p:cNvSpPr/>
          <p:nvPr/>
        </p:nvSpPr>
        <p:spPr>
          <a:xfrm>
            <a:off x="10708640" y="5009515"/>
            <a:ext cx="436880" cy="427990"/>
          </a:xfrm>
          <a:prstGeom prst="mathMultiply">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乘号 47"/>
          <p:cNvSpPr/>
          <p:nvPr/>
        </p:nvSpPr>
        <p:spPr>
          <a:xfrm>
            <a:off x="8934450" y="5073015"/>
            <a:ext cx="436880" cy="427990"/>
          </a:xfrm>
          <a:prstGeom prst="mathMultiply">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乘号 48"/>
          <p:cNvSpPr/>
          <p:nvPr/>
        </p:nvSpPr>
        <p:spPr>
          <a:xfrm>
            <a:off x="8550275" y="5073015"/>
            <a:ext cx="436880" cy="427990"/>
          </a:xfrm>
          <a:prstGeom prst="mathMultiply">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乘号 49"/>
          <p:cNvSpPr/>
          <p:nvPr/>
        </p:nvSpPr>
        <p:spPr>
          <a:xfrm>
            <a:off x="9808210" y="5073015"/>
            <a:ext cx="436880" cy="427990"/>
          </a:xfrm>
          <a:prstGeom prst="mathMultiply">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乘号 50"/>
          <p:cNvSpPr/>
          <p:nvPr/>
        </p:nvSpPr>
        <p:spPr>
          <a:xfrm>
            <a:off x="9371330" y="5073015"/>
            <a:ext cx="436880" cy="427990"/>
          </a:xfrm>
          <a:prstGeom prst="mathMultiply">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乘号 51"/>
          <p:cNvSpPr/>
          <p:nvPr/>
        </p:nvSpPr>
        <p:spPr>
          <a:xfrm>
            <a:off x="8113395" y="5073015"/>
            <a:ext cx="436880" cy="427990"/>
          </a:xfrm>
          <a:prstGeom prst="mathMultiply">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乘号 52"/>
          <p:cNvSpPr/>
          <p:nvPr/>
        </p:nvSpPr>
        <p:spPr>
          <a:xfrm>
            <a:off x="10271760" y="4581525"/>
            <a:ext cx="436880" cy="427990"/>
          </a:xfrm>
          <a:prstGeom prst="mathMultiply">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乘号 53"/>
          <p:cNvSpPr/>
          <p:nvPr/>
        </p:nvSpPr>
        <p:spPr>
          <a:xfrm>
            <a:off x="10726420" y="4581525"/>
            <a:ext cx="436880" cy="427990"/>
          </a:xfrm>
          <a:prstGeom prst="mathMultiply">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乘号 54"/>
          <p:cNvSpPr/>
          <p:nvPr/>
        </p:nvSpPr>
        <p:spPr>
          <a:xfrm>
            <a:off x="9834880" y="4581525"/>
            <a:ext cx="436880" cy="427990"/>
          </a:xfrm>
          <a:prstGeom prst="mathMultiply">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dirty="0">
                <a:latin typeface="Times New Roman" panose="02020603050405020304" pitchFamily="18" charset="0"/>
                <a:cs typeface="Times New Roman" panose="02020603050405020304" pitchFamily="18" charset="0"/>
              </a:rPr>
              <a:t>Shiny</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49891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2421890" y="2807335"/>
            <a:ext cx="7578725" cy="460375"/>
          </a:xfrm>
          <a:prstGeom prst="rect">
            <a:avLst/>
          </a:prstGeom>
          <a:noFill/>
        </p:spPr>
        <p:txBody>
          <a:bodyPr wrap="square" rtlCol="0">
            <a:spAutoFit/>
          </a:bodyPr>
          <a:p>
            <a:pPr algn="ctr"/>
            <a:r>
              <a:rPr lang="zh-CN" altLang="en-US" sz="2400">
                <a:hlinkClick r:id="rId1" action="ppaction://hlinkfile"/>
              </a:rPr>
              <a:t>https://mario2747.shinyapps.io/flightpredict/</a:t>
            </a:r>
            <a:endParaRPr lang="zh-CN" altLang="en-US" sz="2400">
              <a:hlinkClick r:id="rId1" action="ppaction://hlinkfile"/>
            </a:endParaRPr>
          </a:p>
        </p:txBody>
      </p:sp>
      <p:pic>
        <p:nvPicPr>
          <p:cNvPr id="4" name="图片 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473200" y="3778250"/>
            <a:ext cx="1287145" cy="12871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51888" y="905690"/>
            <a:ext cx="8334300" cy="21066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4200"/>
              <a:buFont typeface="Red Hat Display" panose="02010303040201060303"/>
              <a:buNone/>
            </a:pPr>
            <a:r>
              <a:rPr lang="en-US" altLang="zh-CN" dirty="0">
                <a:latin typeface="Times New Roman" panose="02020603050405020304" pitchFamily="18" charset="0"/>
                <a:cs typeface="Times New Roman" panose="02020603050405020304" pitchFamily="18" charset="0"/>
              </a:rPr>
              <a:t>Airline prediction</a:t>
            </a:r>
            <a:endParaRPr 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95655" y="3382010"/>
            <a:ext cx="11072304" cy="829945"/>
          </a:xfrm>
          <a:prstGeom prst="rect">
            <a:avLst/>
          </a:prstGeom>
          <a:noFill/>
        </p:spPr>
        <p:txBody>
          <a:bodyPr wrap="square" rtlCol="0" anchor="t">
            <a:spAutoFit/>
          </a:bodyPr>
          <a:p>
            <a:pPr marL="0" indent="0">
              <a:lnSpc>
                <a:spcPct val="120000"/>
              </a:lnSpc>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sym typeface="+mn-ea"/>
              </a:rPr>
              <a:t>Group 4 </a:t>
            </a:r>
            <a:endParaRPr lang="en-US" altLang="zh-CN" sz="2000" dirty="0">
              <a:latin typeface="Times New Roman" panose="02020603050405020304" pitchFamily="18" charset="0"/>
              <a:cs typeface="Times New Roman" panose="02020603050405020304" pitchFamily="18" charset="0"/>
              <a:sym typeface="+mn-ea"/>
            </a:endParaRPr>
          </a:p>
          <a:p>
            <a:pPr marL="0" indent="0">
              <a:lnSpc>
                <a:spcPct val="120000"/>
              </a:lnSpc>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sym typeface="+mn-ea"/>
              </a:rPr>
              <a:t>Yiteng Tu, Yudi Wang, Yuchen Xu, Mario Ma</a:t>
            </a:r>
            <a:endParaRPr lang="en-US" altLang="zh-CN" sz="2000" dirty="0">
              <a:latin typeface="Times New Roman" panose="02020603050405020304" pitchFamily="18" charset="0"/>
              <a:cs typeface="Times New Roman" panose="02020603050405020304" pitchFamily="18" charset="0"/>
              <a:sym typeface="+mn-ea"/>
            </a:endParaRPr>
          </a:p>
        </p:txBody>
      </p:sp>
      <p:pic>
        <p:nvPicPr>
          <p:cNvPr id="4" name="图片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6779895" y="1684020"/>
            <a:ext cx="2406650" cy="24066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altLang="zh-CN"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ata </a:t>
            </a:r>
            <a:r>
              <a:rPr lang="en-US" altLang="zh-CN"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erging </a:t>
            </a:r>
            <a:r>
              <a:rPr lang="en-US" altLang="zh-CN" dirty="0">
                <a:latin typeface="Times New Roman" panose="02020603050405020304" pitchFamily="18" charset="0"/>
                <a:cs typeface="Times New Roman" panose="02020603050405020304" pitchFamily="18" charset="0"/>
              </a:rPr>
              <a:t>and Data Processing</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49891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495300" y="1524000"/>
            <a:ext cx="11072304" cy="5011949"/>
          </a:xfrm>
          <a:prstGeom prst="rect">
            <a:avLst/>
          </a:prstGeom>
          <a:noFill/>
        </p:spPr>
        <p:txBody>
          <a:bodyPr wrap="square" rtlCol="0" anchor="t">
            <a:spAutoFit/>
          </a:bodyPr>
          <a:lstStyle/>
          <a:p>
            <a:pPr marL="0" indent="0">
              <a:lnSpc>
                <a:spcPct val="150000"/>
              </a:lnSpc>
              <a:buFont typeface="Arial" panose="020B0604020202020204" pitchFamily="34" charset="0"/>
              <a:buNone/>
            </a:pPr>
            <a:r>
              <a:rPr lang="en-US" altLang="zh-CN" sz="2400" dirty="0">
                <a:latin typeface="Times New Roman" panose="02020603050405020304" pitchFamily="18" charset="0"/>
                <a:cs typeface="Times New Roman" panose="02020603050405020304" pitchFamily="18" charset="0"/>
                <a:sym typeface="+mn-ea"/>
              </a:rPr>
              <a:t>1.We merged the data based on the match between the airport and the weather </a:t>
            </a:r>
            <a:r>
              <a:rPr lang="en-US" altLang="zh-CN" sz="2400" dirty="0" err="1">
                <a:latin typeface="Times New Roman" panose="02020603050405020304" pitchFamily="18" charset="0"/>
                <a:cs typeface="Times New Roman" panose="02020603050405020304" pitchFamily="18" charset="0"/>
                <a:sym typeface="+mn-ea"/>
              </a:rPr>
              <a:t>station_id</a:t>
            </a:r>
            <a:r>
              <a:rPr lang="en-US" altLang="zh-CN" sz="2400" dirty="0">
                <a:latin typeface="Times New Roman" panose="02020603050405020304" pitchFamily="18" charset="0"/>
                <a:cs typeface="Times New Roman" panose="02020603050405020304" pitchFamily="18" charset="0"/>
                <a:sym typeface="+mn-ea"/>
              </a:rPr>
              <a:t>. For airports missing station ID, we identified up to 3 nearest stations within 50 km to impute missing data. The other missing we regard as NA, </a:t>
            </a:r>
            <a:r>
              <a:rPr lang="en-US" altLang="zh-CN" sz="2400" dirty="0" err="1">
                <a:latin typeface="Times New Roman" panose="02020603050405020304" pitchFamily="18" charset="0"/>
                <a:cs typeface="Times New Roman" panose="02020603050405020304" pitchFamily="18" charset="0"/>
                <a:sym typeface="+mn-ea"/>
              </a:rPr>
              <a:t>eg</a:t>
            </a:r>
            <a:r>
              <a:rPr lang="en-US" altLang="zh-CN" sz="2400" dirty="0">
                <a:latin typeface="Times New Roman" panose="02020603050405020304" pitchFamily="18" charset="0"/>
                <a:cs typeface="Times New Roman" panose="02020603050405020304" pitchFamily="18" charset="0"/>
                <a:sym typeface="+mn-ea"/>
              </a:rPr>
              <a:t> ISN,PIH. After merging we got 9720184 flights with </a:t>
            </a:r>
            <a:r>
              <a:rPr lang="en-US" altLang="zh-CN" sz="2400">
                <a:latin typeface="Times New Roman" panose="02020603050405020304" pitchFamily="18" charset="0"/>
                <a:cs typeface="Times New Roman" panose="02020603050405020304" pitchFamily="18" charset="0"/>
                <a:sym typeface="+mn-ea"/>
              </a:rPr>
              <a:t>weather data </a:t>
            </a:r>
            <a:r>
              <a:rPr lang="en-US" altLang="zh-CN" sz="2400" dirty="0">
                <a:latin typeface="Times New Roman" panose="02020603050405020304" pitchFamily="18" charset="0"/>
                <a:cs typeface="Times New Roman" panose="02020603050405020304" pitchFamily="18" charset="0"/>
                <a:sym typeface="+mn-ea"/>
              </a:rPr>
              <a:t>for </a:t>
            </a:r>
            <a:r>
              <a:rPr lang="en-US" altLang="zh-CN" sz="2400">
                <a:latin typeface="Times New Roman" panose="02020603050405020304" pitchFamily="18" charset="0"/>
                <a:cs typeface="Times New Roman" panose="02020603050405020304" pitchFamily="18" charset="0"/>
                <a:sym typeface="+mn-ea"/>
              </a:rPr>
              <a:t>395 airports.</a:t>
            </a:r>
            <a:endParaRPr lang="en-US" altLang="zh-CN" sz="2400" dirty="0">
              <a:latin typeface="Times New Roman" panose="02020603050405020304" pitchFamily="18" charset="0"/>
              <a:cs typeface="Times New Roman" panose="02020603050405020304" pitchFamily="18" charset="0"/>
              <a:sym typeface="+mn-ea"/>
            </a:endParaRPr>
          </a:p>
          <a:p>
            <a:pPr marL="0" indent="0">
              <a:lnSpc>
                <a:spcPct val="150000"/>
              </a:lnSpc>
              <a:buFont typeface="Arial" panose="020B0604020202020204" pitchFamily="34" charset="0"/>
              <a:buNone/>
            </a:pPr>
            <a:r>
              <a:rPr lang="en-US" altLang="zh-CN" sz="2400" dirty="0">
                <a:latin typeface="Times New Roman" panose="02020603050405020304" pitchFamily="18" charset="0"/>
                <a:cs typeface="Times New Roman" panose="02020603050405020304" pitchFamily="18" charset="0"/>
                <a:sym typeface="+mn-ea"/>
              </a:rPr>
              <a:t>2. For data processing:</a:t>
            </a:r>
            <a:endParaRPr lang="en-US" altLang="zh-CN" sz="2400" dirty="0">
              <a:latin typeface="Times New Roman" panose="02020603050405020304" pitchFamily="18" charset="0"/>
              <a:cs typeface="Times New Roman" panose="02020603050405020304" pitchFamily="18" charset="0"/>
              <a:sym typeface="+mn-ea"/>
            </a:endParaRPr>
          </a:p>
          <a:p>
            <a:pPr marL="0" indent="0">
              <a:lnSpc>
                <a:spcPct val="150000"/>
              </a:lnSpc>
              <a:buFont typeface="Arial" panose="020B0604020202020204" pitchFamily="34" charset="0"/>
              <a:buNone/>
            </a:pPr>
            <a:r>
              <a:rPr lang="en-US" altLang="zh-CN" sz="2400" dirty="0">
                <a:latin typeface="Times New Roman" panose="02020603050405020304" pitchFamily="18" charset="0"/>
                <a:cs typeface="Times New Roman" panose="02020603050405020304" pitchFamily="18" charset="0"/>
                <a:sym typeface="+mn-ea"/>
              </a:rPr>
              <a:t>      date-related variables were converted to categories,</a:t>
            </a:r>
            <a:endParaRPr lang="en-US" altLang="zh-CN" sz="2400" dirty="0">
              <a:latin typeface="Times New Roman" panose="02020603050405020304" pitchFamily="18" charset="0"/>
              <a:cs typeface="Times New Roman" panose="02020603050405020304" pitchFamily="18" charset="0"/>
              <a:sym typeface="+mn-ea"/>
            </a:endParaRPr>
          </a:p>
          <a:p>
            <a:pPr marL="0" indent="0">
              <a:lnSpc>
                <a:spcPct val="150000"/>
              </a:lnSpc>
              <a:buFont typeface="Arial" panose="020B0604020202020204" pitchFamily="34" charset="0"/>
              <a:buNone/>
            </a:pPr>
            <a:r>
              <a:rPr lang="en-US" altLang="zh-CN" sz="2400" dirty="0">
                <a:latin typeface="Times New Roman" panose="02020603050405020304" pitchFamily="18" charset="0"/>
                <a:cs typeface="Times New Roman" panose="02020603050405020304" pitchFamily="18" charset="0"/>
                <a:sym typeface="+mn-ea"/>
              </a:rPr>
              <a:t>      "</a:t>
            </a:r>
            <a:r>
              <a:rPr lang="en-US" altLang="zh-CN" sz="2400" dirty="0" err="1">
                <a:latin typeface="Times New Roman" panose="02020603050405020304" pitchFamily="18" charset="0"/>
                <a:cs typeface="Times New Roman" panose="02020603050405020304" pitchFamily="18" charset="0"/>
                <a:sym typeface="+mn-ea"/>
              </a:rPr>
              <a:t>TimeBlk</a:t>
            </a:r>
            <a:r>
              <a:rPr lang="en-US" altLang="zh-CN" sz="2400" dirty="0">
                <a:latin typeface="Times New Roman" panose="02020603050405020304" pitchFamily="18" charset="0"/>
                <a:cs typeface="Times New Roman" panose="02020603050405020304" pitchFamily="18" charset="0"/>
                <a:sym typeface="+mn-ea"/>
              </a:rPr>
              <a:t>" categorized by hour</a:t>
            </a:r>
            <a:endParaRPr lang="en-US" altLang="zh-CN" sz="2400" dirty="0">
              <a:latin typeface="Times New Roman" panose="02020603050405020304" pitchFamily="18" charset="0"/>
              <a:cs typeface="Times New Roman" panose="02020603050405020304" pitchFamily="18" charset="0"/>
              <a:sym typeface="+mn-ea"/>
            </a:endParaRPr>
          </a:p>
          <a:p>
            <a:pPr marL="0" indent="0">
              <a:lnSpc>
                <a:spcPct val="150000"/>
              </a:lnSpc>
              <a:buFont typeface="Arial" panose="020B0604020202020204" pitchFamily="34" charset="0"/>
              <a:buNone/>
            </a:pPr>
            <a:r>
              <a:rPr lang="en-US" altLang="zh-CN" sz="2400" dirty="0">
                <a:latin typeface="Times New Roman" panose="02020603050405020304" pitchFamily="18" charset="0"/>
                <a:cs typeface="Times New Roman" panose="02020603050405020304" pitchFamily="18" charset="0"/>
                <a:sym typeface="+mn-ea"/>
              </a:rPr>
              <a:t>      "</a:t>
            </a:r>
            <a:r>
              <a:rPr lang="en-US" altLang="zh-CN" sz="2400" dirty="0" err="1">
                <a:latin typeface="Times New Roman" panose="02020603050405020304" pitchFamily="18" charset="0"/>
                <a:cs typeface="Times New Roman" panose="02020603050405020304" pitchFamily="18" charset="0"/>
                <a:sym typeface="+mn-ea"/>
              </a:rPr>
              <a:t>WindSpeed</a:t>
            </a:r>
            <a:r>
              <a:rPr lang="en-US" altLang="zh-CN" sz="2400" dirty="0">
                <a:latin typeface="Times New Roman" panose="02020603050405020304" pitchFamily="18" charset="0"/>
                <a:cs typeface="Times New Roman" panose="02020603050405020304" pitchFamily="18" charset="0"/>
                <a:sym typeface="+mn-ea"/>
              </a:rPr>
              <a:t>" was treated as categorical in 45-degree intervals</a:t>
            </a:r>
            <a:endParaRPr lang="en-US" altLang="zh-CN" sz="2400" dirty="0">
              <a:latin typeface="Times New Roman" panose="02020603050405020304" pitchFamily="18" charset="0"/>
              <a:cs typeface="Times New Roman" panose="02020603050405020304" pitchFamily="18" charset="0"/>
              <a:sym typeface="+mn-ea"/>
            </a:endParaRPr>
          </a:p>
          <a:p>
            <a:pPr marL="0" indent="0">
              <a:lnSpc>
                <a:spcPct val="150000"/>
              </a:lnSpc>
              <a:buFont typeface="Arial" panose="020B0604020202020204" pitchFamily="34" charset="0"/>
              <a:buNone/>
            </a:pPr>
            <a:r>
              <a:rPr lang="en-US" altLang="zh-CN" sz="2400" dirty="0">
                <a:latin typeface="Times New Roman" panose="02020603050405020304" pitchFamily="18" charset="0"/>
                <a:cs typeface="Times New Roman" panose="02020603050405020304" pitchFamily="18" charset="0"/>
                <a:sym typeface="+mn-ea"/>
              </a:rPr>
              <a:t>       'T' in "</a:t>
            </a:r>
            <a:r>
              <a:rPr lang="en-US" altLang="zh-CN" sz="2400" dirty="0" err="1">
                <a:latin typeface="Times New Roman" panose="02020603050405020304" pitchFamily="18" charset="0"/>
                <a:cs typeface="Times New Roman" panose="02020603050405020304" pitchFamily="18" charset="0"/>
                <a:sym typeface="+mn-ea"/>
              </a:rPr>
              <a:t>HourlyPrecipitation</a:t>
            </a:r>
            <a:r>
              <a:rPr lang="en-US" altLang="zh-CN" sz="2400" dirty="0">
                <a:latin typeface="Times New Roman" panose="02020603050405020304" pitchFamily="18" charset="0"/>
                <a:cs typeface="Times New Roman" panose="02020603050405020304" pitchFamily="18" charset="0"/>
                <a:sym typeface="+mn-ea"/>
              </a:rPr>
              <a:t>" was imputed as 0.05</a:t>
            </a:r>
            <a:endParaRPr lang="en-US" altLang="zh-CN" sz="24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altLang="zh-CN" dirty="0">
                <a:latin typeface="Times New Roman" panose="02020603050405020304" pitchFamily="18" charset="0"/>
                <a:cs typeface="Times New Roman" panose="02020603050405020304" pitchFamily="18" charset="0"/>
              </a:rPr>
              <a:t>Deal with Missing Data</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49891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319065" y="2074955"/>
            <a:ext cx="4370480" cy="2708090"/>
          </a:xfrm>
          <a:prstGeom prst="rect">
            <a:avLst/>
          </a:prstGeom>
        </p:spPr>
      </p:pic>
      <p:sp>
        <p:nvSpPr>
          <p:cNvPr id="4" name="椭圆 3"/>
          <p:cNvSpPr/>
          <p:nvPr/>
        </p:nvSpPr>
        <p:spPr>
          <a:xfrm>
            <a:off x="9927771" y="4180114"/>
            <a:ext cx="1077686" cy="370114"/>
          </a:xfrm>
          <a:prstGeom prst="ellipse">
            <a:avLst/>
          </a:prstGeom>
          <a:noFill/>
          <a:ln>
            <a:solidFill>
              <a:srgbClr val="C5050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927771" y="2601686"/>
            <a:ext cx="1077686" cy="370114"/>
          </a:xfrm>
          <a:prstGeom prst="ellipse">
            <a:avLst/>
          </a:prstGeom>
          <a:noFill/>
          <a:ln>
            <a:solidFill>
              <a:srgbClr val="C5050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95300" y="1877695"/>
            <a:ext cx="6613071" cy="2241960"/>
          </a:xfrm>
          <a:prstGeom prst="rect">
            <a:avLst/>
          </a:prstGeom>
          <a:noFill/>
        </p:spPr>
        <p:txBody>
          <a:bodyPr wrap="square" rtlCol="0" anchor="t">
            <a:spAutoFit/>
          </a:bodyPr>
          <a:lstStyle/>
          <a:p>
            <a:pPr marL="457200" indent="-457200">
              <a:lnSpc>
                <a:spcPct val="150000"/>
              </a:lnSpc>
              <a:buFont typeface="Arial" panose="020B0604020202020204" pitchFamily="34" charset="0"/>
              <a:buAutoNum type="arabicPeriod"/>
            </a:pPr>
            <a:r>
              <a:rPr lang="en-US" altLang="zh-CN" sz="2400" dirty="0">
                <a:latin typeface="Times New Roman" panose="02020603050405020304" pitchFamily="18" charset="0"/>
                <a:cs typeface="Times New Roman" panose="02020603050405020304" pitchFamily="18" charset="0"/>
                <a:sym typeface="+mn-ea"/>
              </a:rPr>
              <a:t>Missing values in "</a:t>
            </a:r>
            <a:r>
              <a:rPr lang="en-US" altLang="zh-CN" sz="2400" dirty="0" err="1">
                <a:latin typeface="Times New Roman" panose="02020603050405020304" pitchFamily="18" charset="0"/>
                <a:cs typeface="Times New Roman" panose="02020603050405020304" pitchFamily="18" charset="0"/>
                <a:sym typeface="+mn-ea"/>
              </a:rPr>
              <a:t>HourlyPrecipitation</a:t>
            </a:r>
            <a:r>
              <a:rPr lang="en-US" altLang="zh-CN" sz="2400" dirty="0">
                <a:latin typeface="Times New Roman" panose="02020603050405020304" pitchFamily="18" charset="0"/>
                <a:cs typeface="Times New Roman" panose="02020603050405020304" pitchFamily="18" charset="0"/>
                <a:sym typeface="+mn-ea"/>
              </a:rPr>
              <a:t>" and "</a:t>
            </a:r>
            <a:r>
              <a:rPr lang="en-US" altLang="zh-CN" sz="2400" dirty="0" err="1">
                <a:latin typeface="Times New Roman" panose="02020603050405020304" pitchFamily="18" charset="0"/>
                <a:cs typeface="Times New Roman" panose="02020603050405020304" pitchFamily="18" charset="0"/>
                <a:sym typeface="+mn-ea"/>
              </a:rPr>
              <a:t>HourlyWindGustSpeed</a:t>
            </a:r>
            <a:r>
              <a:rPr lang="en-US" altLang="zh-CN" sz="2400" dirty="0">
                <a:latin typeface="Times New Roman" panose="02020603050405020304" pitchFamily="18" charset="0"/>
                <a:cs typeface="Times New Roman" panose="02020603050405020304" pitchFamily="18" charset="0"/>
                <a:sym typeface="+mn-ea"/>
              </a:rPr>
              <a:t>," are imputed by 0.</a:t>
            </a:r>
            <a:endParaRPr lang="en-US" altLang="zh-CN" sz="2400" dirty="0">
              <a:latin typeface="Times New Roman" panose="02020603050405020304" pitchFamily="18" charset="0"/>
              <a:cs typeface="Times New Roman" panose="02020603050405020304" pitchFamily="18" charset="0"/>
              <a:sym typeface="+mn-ea"/>
            </a:endParaRPr>
          </a:p>
          <a:p>
            <a:pPr marL="457200" indent="-457200">
              <a:lnSpc>
                <a:spcPct val="150000"/>
              </a:lnSpc>
              <a:buFont typeface="Arial" panose="020B0604020202020204" pitchFamily="34" charset="0"/>
              <a:buAutoNum type="arabicPeriod"/>
            </a:pPr>
            <a:r>
              <a:rPr lang="en-US" altLang="zh-CN" sz="2400" dirty="0">
                <a:latin typeface="Times New Roman" panose="02020603050405020304" pitchFamily="18" charset="0"/>
                <a:cs typeface="Times New Roman" panose="02020603050405020304" pitchFamily="18" charset="0"/>
                <a:sym typeface="+mn-ea"/>
              </a:rPr>
              <a:t>Use cluster means for other numeric variables.</a:t>
            </a:r>
            <a:endParaRPr lang="en-US" altLang="zh-CN" sz="2400" dirty="0">
              <a:latin typeface="Times New Roman" panose="02020603050405020304" pitchFamily="18" charset="0"/>
              <a:cs typeface="Times New Roman" panose="02020603050405020304" pitchFamily="18" charset="0"/>
              <a:sym typeface="+mn-ea"/>
            </a:endParaRPr>
          </a:p>
          <a:p>
            <a:pPr marL="457200" indent="-457200">
              <a:lnSpc>
                <a:spcPct val="150000"/>
              </a:lnSpc>
              <a:buFont typeface="Arial" panose="020B0604020202020204" pitchFamily="34" charset="0"/>
              <a:buAutoNum type="arabicPeriod"/>
            </a:pPr>
            <a:r>
              <a:rPr lang="en-US" altLang="zh-CN" sz="2400" dirty="0">
                <a:latin typeface="Times New Roman" panose="02020603050405020304" pitchFamily="18" charset="0"/>
                <a:cs typeface="Times New Roman" panose="02020603050405020304" pitchFamily="18" charset="0"/>
                <a:sym typeface="+mn-ea"/>
              </a:rPr>
              <a:t>Use an "NA" category for categorical variables.</a:t>
            </a:r>
            <a:endParaRPr lang="en-US" altLang="zh-CN" sz="2400" dirty="0">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87086" y="5309776"/>
            <a:ext cx="12104914" cy="1133965"/>
          </a:xfrm>
          <a:prstGeom prst="rect">
            <a:avLst/>
          </a:prstGeom>
          <a:noFill/>
        </p:spPr>
        <p:txBody>
          <a:bodyPr wrap="square" rtlCol="0" anchor="t">
            <a:spAutoFit/>
          </a:bodyPr>
          <a:lstStyle/>
          <a:p>
            <a:pPr>
              <a:lnSpc>
                <a:spcPct val="150000"/>
              </a:lnSpc>
            </a:pPr>
            <a:r>
              <a:rPr lang="en-US" altLang="zh-CN" sz="2400" dirty="0">
                <a:latin typeface="Times New Roman" panose="02020603050405020304" pitchFamily="18" charset="0"/>
                <a:cs typeface="Times New Roman" panose="02020603050405020304" pitchFamily="18" charset="0"/>
                <a:sym typeface="+mn-ea"/>
              </a:rPr>
              <a:t>After processing, the final data contained 9,700,585 flights for 387 airports and 34 features with no missing values.</a:t>
            </a:r>
            <a:endParaRPr lang="en-US" altLang="zh-CN" sz="24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altLang="zh-CN" dirty="0">
                <a:latin typeface="Times New Roman" panose="02020603050405020304" pitchFamily="18" charset="0"/>
                <a:cs typeface="Times New Roman" panose="02020603050405020304" pitchFamily="18" charset="0"/>
              </a:rPr>
              <a:t>Create A New Category</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49891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495300" y="3570514"/>
            <a:ext cx="5029199" cy="2602230"/>
          </a:xfrm>
          <a:prstGeom prst="rect">
            <a:avLst/>
          </a:prstGeom>
        </p:spPr>
      </p:pic>
      <p:pic>
        <p:nvPicPr>
          <p:cNvPr id="3" name="图片 2"/>
          <p:cNvPicPr>
            <a:picLocks noChangeAspect="1"/>
          </p:cNvPicPr>
          <p:nvPr/>
        </p:nvPicPr>
        <p:blipFill>
          <a:blip r:embed="rId2"/>
          <a:stretch>
            <a:fillRect/>
          </a:stretch>
        </p:blipFill>
        <p:spPr>
          <a:xfrm>
            <a:off x="5829300" y="3570514"/>
            <a:ext cx="5029199" cy="2711922"/>
          </a:xfrm>
          <a:prstGeom prst="rect">
            <a:avLst/>
          </a:prstGeom>
        </p:spPr>
      </p:pic>
      <p:sp>
        <p:nvSpPr>
          <p:cNvPr id="4" name="文本框 3"/>
          <p:cNvSpPr txBox="1"/>
          <p:nvPr/>
        </p:nvSpPr>
        <p:spPr>
          <a:xfrm>
            <a:off x="228600" y="1827705"/>
            <a:ext cx="10934700" cy="1687963"/>
          </a:xfrm>
          <a:prstGeom prst="rect">
            <a:avLst/>
          </a:prstGeom>
          <a:noFill/>
        </p:spPr>
        <p:txBody>
          <a:bodyPr wrap="square" rtlCol="0" anchor="t">
            <a:spAutoFit/>
          </a:bodyPr>
          <a:lstStyle/>
          <a:p>
            <a:pPr>
              <a:lnSpc>
                <a:spcPct val="150000"/>
              </a:lnSpc>
            </a:pPr>
            <a:r>
              <a:rPr lang="en-US" altLang="zh-CN" sz="2400" dirty="0">
                <a:latin typeface="Times New Roman" panose="02020603050405020304" pitchFamily="18" charset="0"/>
                <a:cs typeface="Times New Roman" panose="02020603050405020304" pitchFamily="18" charset="0"/>
                <a:sym typeface="+mn-ea"/>
              </a:rPr>
              <a:t>To capture the relationships between the date and “canceled” and “</a:t>
            </a:r>
            <a:r>
              <a:rPr lang="en-US" altLang="zh-CN" sz="2400" dirty="0" err="1">
                <a:latin typeface="Times New Roman" panose="02020603050405020304" pitchFamily="18" charset="0"/>
                <a:cs typeface="Times New Roman" panose="02020603050405020304" pitchFamily="18" charset="0"/>
                <a:sym typeface="+mn-ea"/>
              </a:rPr>
              <a:t>ArrDelay</a:t>
            </a:r>
            <a:r>
              <a:rPr lang="en-US" altLang="zh-CN" sz="2400" dirty="0">
                <a:latin typeface="Times New Roman" panose="02020603050405020304" pitchFamily="18" charset="0"/>
                <a:cs typeface="Times New Roman" panose="02020603050405020304" pitchFamily="18" charset="0"/>
                <a:sym typeface="+mn-ea"/>
              </a:rPr>
              <a:t>”, we created additional categories by grouping "</a:t>
            </a:r>
            <a:r>
              <a:rPr lang="en-US" altLang="zh-CN" sz="2400" dirty="0" err="1">
                <a:latin typeface="Times New Roman" panose="02020603050405020304" pitchFamily="18" charset="0"/>
                <a:cs typeface="Times New Roman" panose="02020603050405020304" pitchFamily="18" charset="0"/>
                <a:sym typeface="+mn-ea"/>
              </a:rPr>
              <a:t>DayofMonth</a:t>
            </a:r>
            <a:r>
              <a:rPr lang="en-US" altLang="zh-CN" sz="2400" dirty="0">
                <a:latin typeface="Times New Roman" panose="02020603050405020304" pitchFamily="18" charset="0"/>
                <a:cs typeface="Times New Roman" panose="02020603050405020304" pitchFamily="18" charset="0"/>
                <a:sym typeface="+mn-ea"/>
              </a:rPr>
              <a:t>" into seven categories based on three key holidays.</a:t>
            </a:r>
            <a:endParaRPr lang="en-US" altLang="zh-CN" sz="24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5300" y="1065319"/>
            <a:ext cx="10541863" cy="467557"/>
          </a:xfrm>
          <a:prstGeom prst="rect">
            <a:avLst/>
          </a:prstGeom>
          <a:noFill/>
          <a:ln>
            <a:noFill/>
          </a:ln>
        </p:spPr>
        <p:txBody>
          <a:bodyPr spcFirstLastPara="1" wrap="square" lIns="0" tIns="45700" rIns="91425" bIns="0" anchor="b" anchorCtr="0">
            <a:normAutofit fontScale="90000"/>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altLang="zh-CN" dirty="0">
                <a:latin typeface="Times New Roman" panose="02020603050405020304" pitchFamily="18" charset="0"/>
                <a:cs typeface="Times New Roman" panose="02020603050405020304" pitchFamily="18" charset="0"/>
              </a:rPr>
              <a:t>Data Visualization</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49891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517865" y="1769393"/>
            <a:ext cx="5322524" cy="2101272"/>
          </a:xfrm>
          <a:prstGeom prst="rect">
            <a:avLst/>
          </a:prstGeom>
        </p:spPr>
      </p:pic>
      <p:pic>
        <p:nvPicPr>
          <p:cNvPr id="8" name="图片 7"/>
          <p:cNvPicPr>
            <a:picLocks noChangeAspect="1"/>
          </p:cNvPicPr>
          <p:nvPr/>
        </p:nvPicPr>
        <p:blipFill>
          <a:blip r:embed="rId2"/>
          <a:srcRect l="-1" t="176" r="876"/>
          <a:stretch>
            <a:fillRect/>
          </a:stretch>
        </p:blipFill>
        <p:spPr>
          <a:xfrm>
            <a:off x="6095058" y="1761464"/>
            <a:ext cx="5579078" cy="2109202"/>
          </a:xfrm>
          <a:prstGeom prst="rect">
            <a:avLst/>
          </a:prstGeom>
        </p:spPr>
      </p:pic>
      <p:pic>
        <p:nvPicPr>
          <p:cNvPr id="11" name="图片 10"/>
          <p:cNvPicPr>
            <a:picLocks noChangeAspect="1"/>
          </p:cNvPicPr>
          <p:nvPr/>
        </p:nvPicPr>
        <p:blipFill>
          <a:blip r:embed="rId3"/>
          <a:stretch>
            <a:fillRect/>
          </a:stretch>
        </p:blipFill>
        <p:spPr>
          <a:xfrm>
            <a:off x="6187464" y="3971114"/>
            <a:ext cx="5579078" cy="2312072"/>
          </a:xfrm>
          <a:prstGeom prst="rect">
            <a:avLst/>
          </a:prstGeom>
        </p:spPr>
      </p:pic>
      <p:pic>
        <p:nvPicPr>
          <p:cNvPr id="12" name="图片 11"/>
          <p:cNvPicPr>
            <a:picLocks noChangeAspect="1"/>
          </p:cNvPicPr>
          <p:nvPr/>
        </p:nvPicPr>
        <p:blipFill>
          <a:blip r:embed="rId4"/>
          <a:stretch>
            <a:fillRect/>
          </a:stretch>
        </p:blipFill>
        <p:spPr>
          <a:xfrm>
            <a:off x="661560" y="3978024"/>
            <a:ext cx="5178829" cy="20894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51888" y="905690"/>
            <a:ext cx="8334300" cy="21066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4200"/>
              <a:buFont typeface="Red Hat Display" panose="02010303040201060303"/>
              <a:buNone/>
            </a:pPr>
            <a:r>
              <a:rPr lang="en-US" altLang="zh-CN" dirty="0">
                <a:latin typeface="Times New Roman" panose="02020603050405020304" pitchFamily="18" charset="0"/>
                <a:cs typeface="Times New Roman" panose="02020603050405020304" pitchFamily="18" charset="0"/>
              </a:rPr>
              <a:t>Cancellation Prediction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dirty="0">
                <a:latin typeface="Times New Roman" panose="02020603050405020304" pitchFamily="18" charset="0"/>
                <a:cs typeface="Times New Roman" panose="02020603050405020304" pitchFamily="18" charset="0"/>
              </a:rPr>
              <a:t>Method Selection</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49891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nvGraphicFramePr>
        <p:xfrm>
          <a:off x="495299" y="1799771"/>
          <a:ext cx="11222296" cy="4601029"/>
        </p:xfrm>
        <a:graphic>
          <a:graphicData uri="http://schemas.openxmlformats.org/drawingml/2006/table">
            <a:tbl>
              <a:tblPr firstRow="1" bandRow="1">
                <a:tableStyleId>{5C22544A-7EE6-4342-B048-85BDC9FD1C3A}</a:tableStyleId>
              </a:tblPr>
              <a:tblGrid>
                <a:gridCol w="2805574"/>
                <a:gridCol w="2805574"/>
                <a:gridCol w="2805574"/>
                <a:gridCol w="2805574"/>
              </a:tblGrid>
              <a:tr h="716579">
                <a:tc>
                  <a:txBody>
                    <a:bodyPr/>
                    <a:lstStyle/>
                    <a:p>
                      <a:pPr algn="ctr"/>
                      <a:r>
                        <a:rPr lang="en-US" altLang="zh-CN" sz="2000" b="1" dirty="0">
                          <a:latin typeface="Times New Roman" panose="02020603050405020304" pitchFamily="18" charset="0"/>
                          <a:cs typeface="Times New Roman" panose="02020603050405020304" pitchFamily="18" charset="0"/>
                        </a:rPr>
                        <a:t>Testing Set </a:t>
                      </a:r>
                      <a:endParaRPr lang="en-US" altLang="zh-CN" sz="2000" b="1" dirty="0">
                        <a:latin typeface="Times New Roman" panose="02020603050405020304" pitchFamily="18" charset="0"/>
                        <a:cs typeface="Times New Roman" panose="02020603050405020304" pitchFamily="18" charset="0"/>
                      </a:endParaRPr>
                    </a:p>
                    <a:p>
                      <a:pPr algn="ctr"/>
                      <a:r>
                        <a:rPr lang="en-US" altLang="zh-CN" sz="2000" b="1" dirty="0">
                          <a:latin typeface="Times New Roman" panose="02020603050405020304" pitchFamily="18" charset="0"/>
                          <a:cs typeface="Times New Roman" panose="02020603050405020304" pitchFamily="18" charset="0"/>
                        </a:rPr>
                        <a:t>Confusion Matrix</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Logistic Regression</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err="1">
                          <a:latin typeface="Times New Roman" panose="02020603050405020304" pitchFamily="18" charset="0"/>
                          <a:cs typeface="Times New Roman" panose="02020603050405020304" pitchFamily="18" charset="0"/>
                        </a:rPr>
                        <a:t>LightGBM</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Random Forest</a:t>
                      </a:r>
                      <a:endParaRPr lang="zh-CN" altLang="en-US" sz="2000" b="1" dirty="0">
                        <a:latin typeface="Times New Roman" panose="02020603050405020304" pitchFamily="18" charset="0"/>
                        <a:cs typeface="Times New Roman" panose="02020603050405020304" pitchFamily="18" charset="0"/>
                      </a:endParaRPr>
                    </a:p>
                  </a:txBody>
                  <a:tcPr/>
                </a:tc>
              </a:tr>
              <a:tr h="1942225">
                <a:tc>
                  <a:txBody>
                    <a:bodyPr/>
                    <a:lstStyle/>
                    <a:p>
                      <a:pPr lvl="1" algn="ctr"/>
                      <a:r>
                        <a:rPr lang="en-US" altLang="zh-CN" sz="2000" b="1" dirty="0">
                          <a:latin typeface="Times New Roman" panose="02020603050405020304" pitchFamily="18" charset="0"/>
                          <a:cs typeface="Times New Roman" panose="02020603050405020304" pitchFamily="18" charset="0"/>
                        </a:rPr>
                        <a:t>Raw data</a:t>
                      </a:r>
                      <a:endParaRPr lang="zh-CN" altLang="en-US" sz="2000" b="1" dirty="0">
                        <a:latin typeface="Times New Roman" panose="02020603050405020304" pitchFamily="18" charset="0"/>
                        <a:cs typeface="Times New Roman" panose="02020603050405020304" pitchFamily="18" charset="0"/>
                      </a:endParaRPr>
                    </a:p>
                  </a:txBody>
                  <a:tcPr anchor="ctr"/>
                </a:tc>
                <a:tc>
                  <a:txBody>
                    <a:bodyPr/>
                    <a:lstStyle/>
                    <a:p>
                      <a:endParaRPr lang="zh-CN" altLang="en-US" sz="2000" b="1" dirty="0">
                        <a:latin typeface="Times New Roman" panose="02020603050405020304" pitchFamily="18" charset="0"/>
                        <a:cs typeface="Times New Roman" panose="02020603050405020304" pitchFamily="18" charset="0"/>
                      </a:endParaRPr>
                    </a:p>
                  </a:txBody>
                  <a:tcPr/>
                </a:tc>
                <a:tc>
                  <a:txBody>
                    <a:bodyPr/>
                    <a:lstStyle/>
                    <a:p>
                      <a:endParaRPr lang="zh-CN" altLang="en-US" sz="2000" b="1" dirty="0">
                        <a:latin typeface="Times New Roman" panose="02020603050405020304" pitchFamily="18" charset="0"/>
                        <a:cs typeface="Times New Roman" panose="02020603050405020304" pitchFamily="18" charset="0"/>
                      </a:endParaRPr>
                    </a:p>
                  </a:txBody>
                  <a:tcPr/>
                </a:tc>
                <a:tc>
                  <a:txBody>
                    <a:bodyPr/>
                    <a:lstStyle/>
                    <a:p>
                      <a:endParaRPr lang="zh-CN" altLang="en-US" sz="2000" b="1">
                        <a:latin typeface="Times New Roman" panose="02020603050405020304" pitchFamily="18" charset="0"/>
                        <a:cs typeface="Times New Roman" panose="02020603050405020304" pitchFamily="18" charset="0"/>
                      </a:endParaRPr>
                    </a:p>
                  </a:txBody>
                  <a:tcPr/>
                </a:tc>
              </a:tr>
              <a:tr h="1942225">
                <a:tc>
                  <a:txBody>
                    <a:bodyPr/>
                    <a:lstStyle/>
                    <a:p>
                      <a:pPr lvl="1" algn="ctr"/>
                      <a:r>
                        <a:rPr lang="en-US" altLang="zh-CN" sz="2000" b="1" dirty="0">
                          <a:latin typeface="Times New Roman" panose="02020603050405020304" pitchFamily="18" charset="0"/>
                          <a:cs typeface="Times New Roman" panose="02020603050405020304" pitchFamily="18" charset="0"/>
                        </a:rPr>
                        <a:t>Oversampling</a:t>
                      </a:r>
                      <a:endParaRPr lang="zh-CN" altLang="en-US" sz="2000" b="1" dirty="0">
                        <a:latin typeface="Times New Roman" panose="02020603050405020304" pitchFamily="18" charset="0"/>
                        <a:cs typeface="Times New Roman" panose="02020603050405020304" pitchFamily="18" charset="0"/>
                      </a:endParaRPr>
                    </a:p>
                  </a:txBody>
                  <a:tcPr anchor="ctr"/>
                </a:tc>
                <a:tc>
                  <a:txBody>
                    <a:bodyPr/>
                    <a:lstStyle/>
                    <a:p>
                      <a:endParaRPr lang="zh-CN" altLang="en-US" sz="2000" b="1">
                        <a:latin typeface="Times New Roman" panose="02020603050405020304" pitchFamily="18" charset="0"/>
                        <a:cs typeface="Times New Roman" panose="02020603050405020304" pitchFamily="18" charset="0"/>
                      </a:endParaRPr>
                    </a:p>
                  </a:txBody>
                  <a:tcPr/>
                </a:tc>
                <a:tc>
                  <a:txBody>
                    <a:bodyPr/>
                    <a:lstStyle/>
                    <a:p>
                      <a:pPr algn="ctr"/>
                      <a:r>
                        <a:rPr lang="en-US" altLang="zh-CN" sz="2000" b="0" dirty="0">
                          <a:latin typeface="Times New Roman" panose="02020603050405020304" pitchFamily="18" charset="0"/>
                          <a:cs typeface="Times New Roman" panose="02020603050405020304" pitchFamily="18" charset="0"/>
                        </a:rPr>
                        <a:t>Fail to run due to memory issues</a:t>
                      </a:r>
                      <a:endParaRPr lang="zh-CN" altLang="en-US" sz="2000" b="0" dirty="0">
                        <a:latin typeface="Times New Roman" panose="02020603050405020304" pitchFamily="18" charset="0"/>
                        <a:cs typeface="Times New Roman" panose="02020603050405020304" pitchFamily="18" charset="0"/>
                      </a:endParaRPr>
                    </a:p>
                  </a:txBody>
                  <a:tcPr anchor="ctr"/>
                </a:tc>
                <a:tc>
                  <a:txBody>
                    <a:bodyPr/>
                    <a:lstStyle/>
                    <a:p>
                      <a:endParaRPr lang="zh-CN" altLang="en-US" sz="2000" b="1" dirty="0">
                        <a:latin typeface="Times New Roman" panose="02020603050405020304" pitchFamily="18" charset="0"/>
                        <a:cs typeface="Times New Roman" panose="02020603050405020304" pitchFamily="18" charset="0"/>
                      </a:endParaRPr>
                    </a:p>
                  </a:txBody>
                  <a:tcPr/>
                </a:tc>
              </a:tr>
            </a:tbl>
          </a:graphicData>
        </a:graphic>
      </p:graphicFrame>
      <p:grpSp>
        <p:nvGrpSpPr>
          <p:cNvPr id="14" name="组合 13"/>
          <p:cNvGrpSpPr/>
          <p:nvPr/>
        </p:nvGrpSpPr>
        <p:grpSpPr>
          <a:xfrm>
            <a:off x="3361676" y="2607986"/>
            <a:ext cx="2029136" cy="1891931"/>
            <a:chOff x="3361676" y="2764736"/>
            <a:chExt cx="2029136" cy="1891931"/>
          </a:xfrm>
        </p:grpSpPr>
        <p:grpSp>
          <p:nvGrpSpPr>
            <p:cNvPr id="7" name="组合 6"/>
            <p:cNvGrpSpPr/>
            <p:nvPr/>
          </p:nvGrpSpPr>
          <p:grpSpPr>
            <a:xfrm>
              <a:off x="3950812" y="2764736"/>
              <a:ext cx="1440000" cy="1446362"/>
              <a:chOff x="3841955" y="2880851"/>
              <a:chExt cx="1440000" cy="1446362"/>
            </a:xfrm>
          </p:grpSpPr>
          <p:sp>
            <p:nvSpPr>
              <p:cNvPr id="3" name="矩形 2"/>
              <p:cNvSpPr/>
              <p:nvPr/>
            </p:nvSpPr>
            <p:spPr>
              <a:xfrm>
                <a:off x="3841955" y="2880851"/>
                <a:ext cx="720000" cy="720000"/>
              </a:xfrm>
              <a:prstGeom prst="rect">
                <a:avLst/>
              </a:prstGeom>
              <a:solidFill>
                <a:srgbClr val="C5050C">
                  <a:alpha val="6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1902k</a:t>
                </a:r>
                <a:endParaRPr lang="zh-CN" altLang="en-US" dirty="0">
                  <a:solidFill>
                    <a:schemeClr val="tx1"/>
                  </a:solidFill>
                </a:endParaRPr>
              </a:p>
            </p:txBody>
          </p:sp>
          <p:sp>
            <p:nvSpPr>
              <p:cNvPr id="4" name="矩形 3"/>
              <p:cNvSpPr/>
              <p:nvPr/>
            </p:nvSpPr>
            <p:spPr>
              <a:xfrm>
                <a:off x="4561955" y="2880851"/>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497</a:t>
                </a:r>
                <a:endParaRPr lang="zh-CN" altLang="en-US" dirty="0">
                  <a:solidFill>
                    <a:schemeClr val="tx1"/>
                  </a:solidFill>
                </a:endParaRPr>
              </a:p>
            </p:txBody>
          </p:sp>
          <p:sp>
            <p:nvSpPr>
              <p:cNvPr id="5" name="矩形 4"/>
              <p:cNvSpPr/>
              <p:nvPr/>
            </p:nvSpPr>
            <p:spPr>
              <a:xfrm>
                <a:off x="3841955" y="3607213"/>
                <a:ext cx="720000" cy="720000"/>
              </a:xfrm>
              <a:prstGeom prst="rect">
                <a:avLst/>
              </a:prstGeom>
              <a:solidFill>
                <a:srgbClr val="C5050C">
                  <a:alpha val="2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37k</a:t>
                </a:r>
                <a:endParaRPr lang="zh-CN" altLang="en-US" dirty="0">
                  <a:solidFill>
                    <a:schemeClr val="tx1"/>
                  </a:solidFill>
                </a:endParaRPr>
              </a:p>
            </p:txBody>
          </p:sp>
          <p:sp>
            <p:nvSpPr>
              <p:cNvPr id="6" name="矩形 5"/>
              <p:cNvSpPr/>
              <p:nvPr/>
            </p:nvSpPr>
            <p:spPr>
              <a:xfrm>
                <a:off x="4561955" y="3606201"/>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727</a:t>
                </a:r>
                <a:endParaRPr lang="zh-CN" altLang="en-US" dirty="0">
                  <a:solidFill>
                    <a:schemeClr val="tx1"/>
                  </a:solidFill>
                </a:endParaRPr>
              </a:p>
            </p:txBody>
          </p:sp>
        </p:grpSp>
        <p:sp>
          <p:nvSpPr>
            <p:cNvPr id="8" name="文本框 7"/>
            <p:cNvSpPr txBox="1"/>
            <p:nvPr/>
          </p:nvSpPr>
          <p:spPr>
            <a:xfrm rot="10800000">
              <a:off x="3361676" y="3184984"/>
              <a:ext cx="400110" cy="590867"/>
            </a:xfrm>
            <a:prstGeom prst="rect">
              <a:avLst/>
            </a:prstGeom>
            <a:noFill/>
          </p:spPr>
          <p:txBody>
            <a:bodyPr vert="eaVert" wrap="none" rtlCol="0">
              <a:spAutoFit/>
            </a:bodyPr>
            <a:lstStyle/>
            <a:p>
              <a:r>
                <a:rPr lang="en-US" altLang="zh-CN" dirty="0"/>
                <a:t>Actual</a:t>
              </a:r>
              <a:endParaRPr lang="zh-CN" altLang="en-US" dirty="0"/>
            </a:p>
          </p:txBody>
        </p:sp>
        <p:sp>
          <p:nvSpPr>
            <p:cNvPr id="9" name="文本框 8"/>
            <p:cNvSpPr txBox="1"/>
            <p:nvPr/>
          </p:nvSpPr>
          <p:spPr>
            <a:xfrm>
              <a:off x="3550702" y="3028876"/>
              <a:ext cx="400110" cy="191719"/>
            </a:xfrm>
            <a:prstGeom prst="rect">
              <a:avLst/>
            </a:prstGeom>
            <a:noFill/>
          </p:spPr>
          <p:txBody>
            <a:bodyPr vert="eaVert" wrap="none" rtlCol="0">
              <a:spAutoFit/>
            </a:bodyPr>
            <a:lstStyle/>
            <a:p>
              <a:r>
                <a:rPr lang="en-US" altLang="zh-CN" dirty="0"/>
                <a:t>0</a:t>
              </a:r>
              <a:endParaRPr lang="zh-CN" altLang="en-US" dirty="0"/>
            </a:p>
          </p:txBody>
        </p:sp>
        <p:sp>
          <p:nvSpPr>
            <p:cNvPr id="10" name="文本框 9"/>
            <p:cNvSpPr txBox="1"/>
            <p:nvPr/>
          </p:nvSpPr>
          <p:spPr>
            <a:xfrm rot="10800000">
              <a:off x="3550702" y="3844736"/>
              <a:ext cx="400110" cy="191719"/>
            </a:xfrm>
            <a:prstGeom prst="rect">
              <a:avLst/>
            </a:prstGeom>
            <a:noFill/>
          </p:spPr>
          <p:txBody>
            <a:bodyPr vert="eaVert" wrap="none" rtlCol="0">
              <a:spAutoFit/>
            </a:bodyPr>
            <a:lstStyle/>
            <a:p>
              <a:r>
                <a:rPr lang="en-US" altLang="zh-CN" dirty="0"/>
                <a:t>1</a:t>
              </a:r>
              <a:endParaRPr lang="zh-CN" altLang="en-US" dirty="0"/>
            </a:p>
          </p:txBody>
        </p:sp>
        <p:sp>
          <p:nvSpPr>
            <p:cNvPr id="11" name="文本框 10"/>
            <p:cNvSpPr txBox="1"/>
            <p:nvPr/>
          </p:nvSpPr>
          <p:spPr>
            <a:xfrm>
              <a:off x="4200170" y="4348890"/>
              <a:ext cx="941283" cy="307777"/>
            </a:xfrm>
            <a:prstGeom prst="rect">
              <a:avLst/>
            </a:prstGeom>
            <a:noFill/>
          </p:spPr>
          <p:txBody>
            <a:bodyPr wrap="none" rtlCol="0">
              <a:spAutoFit/>
            </a:bodyPr>
            <a:lstStyle/>
            <a:p>
              <a:r>
                <a:rPr lang="en-US" altLang="zh-CN" dirty="0"/>
                <a:t>Predicted</a:t>
              </a:r>
              <a:endParaRPr lang="zh-CN" altLang="en-US" dirty="0"/>
            </a:p>
          </p:txBody>
        </p:sp>
        <p:sp>
          <p:nvSpPr>
            <p:cNvPr id="12" name="文本框 11"/>
            <p:cNvSpPr txBox="1"/>
            <p:nvPr/>
          </p:nvSpPr>
          <p:spPr>
            <a:xfrm>
              <a:off x="4888786" y="4170918"/>
              <a:ext cx="284052" cy="307777"/>
            </a:xfrm>
            <a:prstGeom prst="rect">
              <a:avLst/>
            </a:prstGeom>
            <a:noFill/>
          </p:spPr>
          <p:txBody>
            <a:bodyPr wrap="none" rtlCol="0">
              <a:spAutoFit/>
            </a:bodyPr>
            <a:lstStyle/>
            <a:p>
              <a:r>
                <a:rPr lang="en-US" altLang="zh-CN" dirty="0"/>
                <a:t>1</a:t>
              </a:r>
              <a:endParaRPr lang="zh-CN" altLang="en-US" dirty="0"/>
            </a:p>
          </p:txBody>
        </p:sp>
        <p:sp>
          <p:nvSpPr>
            <p:cNvPr id="13" name="文本框 12"/>
            <p:cNvSpPr txBox="1"/>
            <p:nvPr/>
          </p:nvSpPr>
          <p:spPr>
            <a:xfrm>
              <a:off x="4184478" y="4170918"/>
              <a:ext cx="284052" cy="307777"/>
            </a:xfrm>
            <a:prstGeom prst="rect">
              <a:avLst/>
            </a:prstGeom>
            <a:noFill/>
          </p:spPr>
          <p:txBody>
            <a:bodyPr wrap="none" rtlCol="0">
              <a:spAutoFit/>
            </a:bodyPr>
            <a:lstStyle/>
            <a:p>
              <a:r>
                <a:rPr lang="en-US" altLang="zh-CN" dirty="0"/>
                <a:t>0</a:t>
              </a:r>
              <a:endParaRPr lang="zh-CN" altLang="en-US" dirty="0"/>
            </a:p>
          </p:txBody>
        </p:sp>
      </p:grpSp>
      <p:grpSp>
        <p:nvGrpSpPr>
          <p:cNvPr id="15" name="组合 14"/>
          <p:cNvGrpSpPr/>
          <p:nvPr/>
        </p:nvGrpSpPr>
        <p:grpSpPr>
          <a:xfrm>
            <a:off x="6224315" y="2607986"/>
            <a:ext cx="2029136" cy="1891931"/>
            <a:chOff x="3361676" y="2764736"/>
            <a:chExt cx="2029136" cy="1891931"/>
          </a:xfrm>
        </p:grpSpPr>
        <p:grpSp>
          <p:nvGrpSpPr>
            <p:cNvPr id="16" name="组合 15"/>
            <p:cNvGrpSpPr/>
            <p:nvPr/>
          </p:nvGrpSpPr>
          <p:grpSpPr>
            <a:xfrm>
              <a:off x="3950812" y="2764736"/>
              <a:ext cx="1440000" cy="1446362"/>
              <a:chOff x="3841955" y="2880851"/>
              <a:chExt cx="1440000" cy="1446362"/>
            </a:xfrm>
          </p:grpSpPr>
          <p:sp>
            <p:nvSpPr>
              <p:cNvPr id="23" name="矩形 22"/>
              <p:cNvSpPr/>
              <p:nvPr/>
            </p:nvSpPr>
            <p:spPr>
              <a:xfrm>
                <a:off x="3841955" y="2880851"/>
                <a:ext cx="720000" cy="720000"/>
              </a:xfrm>
              <a:prstGeom prst="rect">
                <a:avLst/>
              </a:prstGeom>
              <a:solidFill>
                <a:srgbClr val="C5050C">
                  <a:alpha val="6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1872k</a:t>
                </a:r>
                <a:endParaRPr lang="zh-CN" altLang="en-US" dirty="0">
                  <a:solidFill>
                    <a:schemeClr val="tx1"/>
                  </a:solidFill>
                </a:endParaRPr>
              </a:p>
            </p:txBody>
          </p:sp>
          <p:sp>
            <p:nvSpPr>
              <p:cNvPr id="24" name="矩形 23"/>
              <p:cNvSpPr/>
              <p:nvPr/>
            </p:nvSpPr>
            <p:spPr>
              <a:xfrm>
                <a:off x="4561955" y="2880851"/>
                <a:ext cx="720000" cy="720000"/>
              </a:xfrm>
              <a:prstGeom prst="rect">
                <a:avLst/>
              </a:prstGeom>
              <a:solidFill>
                <a:srgbClr val="C5050C">
                  <a:alpha val="2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30k</a:t>
                </a:r>
                <a:endParaRPr lang="zh-CN" altLang="en-US" dirty="0">
                  <a:solidFill>
                    <a:schemeClr val="tx1"/>
                  </a:solidFill>
                </a:endParaRPr>
              </a:p>
            </p:txBody>
          </p:sp>
          <p:sp>
            <p:nvSpPr>
              <p:cNvPr id="25" name="矩形 24"/>
              <p:cNvSpPr/>
              <p:nvPr/>
            </p:nvSpPr>
            <p:spPr>
              <a:xfrm>
                <a:off x="3841955" y="3607213"/>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25k</a:t>
                </a:r>
                <a:endParaRPr lang="zh-CN" altLang="en-US" dirty="0">
                  <a:solidFill>
                    <a:schemeClr val="tx1"/>
                  </a:solidFill>
                </a:endParaRPr>
              </a:p>
            </p:txBody>
          </p:sp>
          <p:sp>
            <p:nvSpPr>
              <p:cNvPr id="26" name="矩形 25"/>
              <p:cNvSpPr/>
              <p:nvPr/>
            </p:nvSpPr>
            <p:spPr>
              <a:xfrm>
                <a:off x="4561955" y="3606201"/>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14k</a:t>
                </a:r>
                <a:endParaRPr lang="zh-CN" altLang="en-US" dirty="0">
                  <a:solidFill>
                    <a:schemeClr val="tx1"/>
                  </a:solidFill>
                </a:endParaRPr>
              </a:p>
            </p:txBody>
          </p:sp>
        </p:grpSp>
        <p:sp>
          <p:nvSpPr>
            <p:cNvPr id="17" name="文本框 16"/>
            <p:cNvSpPr txBox="1"/>
            <p:nvPr/>
          </p:nvSpPr>
          <p:spPr>
            <a:xfrm rot="10800000">
              <a:off x="3361676" y="3184984"/>
              <a:ext cx="400110" cy="590867"/>
            </a:xfrm>
            <a:prstGeom prst="rect">
              <a:avLst/>
            </a:prstGeom>
            <a:noFill/>
          </p:spPr>
          <p:txBody>
            <a:bodyPr vert="eaVert" wrap="none" rtlCol="0">
              <a:spAutoFit/>
            </a:bodyPr>
            <a:lstStyle/>
            <a:p>
              <a:r>
                <a:rPr lang="en-US" altLang="zh-CN" dirty="0"/>
                <a:t>Actual</a:t>
              </a:r>
              <a:endParaRPr lang="zh-CN" altLang="en-US" dirty="0"/>
            </a:p>
          </p:txBody>
        </p:sp>
        <p:sp>
          <p:nvSpPr>
            <p:cNvPr id="18" name="文本框 17"/>
            <p:cNvSpPr txBox="1"/>
            <p:nvPr/>
          </p:nvSpPr>
          <p:spPr>
            <a:xfrm>
              <a:off x="3550702" y="3028876"/>
              <a:ext cx="400110" cy="191719"/>
            </a:xfrm>
            <a:prstGeom prst="rect">
              <a:avLst/>
            </a:prstGeom>
            <a:noFill/>
          </p:spPr>
          <p:txBody>
            <a:bodyPr vert="eaVert" wrap="none" rtlCol="0">
              <a:spAutoFit/>
            </a:bodyPr>
            <a:lstStyle/>
            <a:p>
              <a:r>
                <a:rPr lang="en-US" altLang="zh-CN" dirty="0"/>
                <a:t>0</a:t>
              </a:r>
              <a:endParaRPr lang="zh-CN" altLang="en-US" dirty="0"/>
            </a:p>
          </p:txBody>
        </p:sp>
        <p:sp>
          <p:nvSpPr>
            <p:cNvPr id="19" name="文本框 18"/>
            <p:cNvSpPr txBox="1"/>
            <p:nvPr/>
          </p:nvSpPr>
          <p:spPr>
            <a:xfrm rot="10800000">
              <a:off x="3550702" y="3844736"/>
              <a:ext cx="400110" cy="191719"/>
            </a:xfrm>
            <a:prstGeom prst="rect">
              <a:avLst/>
            </a:prstGeom>
            <a:noFill/>
          </p:spPr>
          <p:txBody>
            <a:bodyPr vert="eaVert" wrap="none" rtlCol="0">
              <a:spAutoFit/>
            </a:bodyPr>
            <a:lstStyle/>
            <a:p>
              <a:r>
                <a:rPr lang="en-US" altLang="zh-CN" dirty="0"/>
                <a:t>1</a:t>
              </a:r>
              <a:endParaRPr lang="zh-CN" altLang="en-US" dirty="0"/>
            </a:p>
          </p:txBody>
        </p:sp>
        <p:sp>
          <p:nvSpPr>
            <p:cNvPr id="20" name="文本框 19"/>
            <p:cNvSpPr txBox="1"/>
            <p:nvPr/>
          </p:nvSpPr>
          <p:spPr>
            <a:xfrm>
              <a:off x="4200170" y="4348890"/>
              <a:ext cx="941283" cy="307777"/>
            </a:xfrm>
            <a:prstGeom prst="rect">
              <a:avLst/>
            </a:prstGeom>
            <a:noFill/>
          </p:spPr>
          <p:txBody>
            <a:bodyPr wrap="none" rtlCol="0">
              <a:spAutoFit/>
            </a:bodyPr>
            <a:lstStyle/>
            <a:p>
              <a:r>
                <a:rPr lang="en-US" altLang="zh-CN" dirty="0"/>
                <a:t>Predicted</a:t>
              </a:r>
              <a:endParaRPr lang="zh-CN" altLang="en-US" dirty="0"/>
            </a:p>
          </p:txBody>
        </p:sp>
        <p:sp>
          <p:nvSpPr>
            <p:cNvPr id="21" name="文本框 20"/>
            <p:cNvSpPr txBox="1"/>
            <p:nvPr/>
          </p:nvSpPr>
          <p:spPr>
            <a:xfrm>
              <a:off x="4888786" y="4170918"/>
              <a:ext cx="284052" cy="307777"/>
            </a:xfrm>
            <a:prstGeom prst="rect">
              <a:avLst/>
            </a:prstGeom>
            <a:noFill/>
          </p:spPr>
          <p:txBody>
            <a:bodyPr wrap="none" rtlCol="0">
              <a:spAutoFit/>
            </a:bodyPr>
            <a:lstStyle/>
            <a:p>
              <a:r>
                <a:rPr lang="en-US" altLang="zh-CN" dirty="0"/>
                <a:t>1</a:t>
              </a:r>
              <a:endParaRPr lang="zh-CN" altLang="en-US" dirty="0"/>
            </a:p>
          </p:txBody>
        </p:sp>
        <p:sp>
          <p:nvSpPr>
            <p:cNvPr id="22" name="文本框 21"/>
            <p:cNvSpPr txBox="1"/>
            <p:nvPr/>
          </p:nvSpPr>
          <p:spPr>
            <a:xfrm>
              <a:off x="4184478" y="4170918"/>
              <a:ext cx="284052" cy="307777"/>
            </a:xfrm>
            <a:prstGeom prst="rect">
              <a:avLst/>
            </a:prstGeom>
            <a:noFill/>
          </p:spPr>
          <p:txBody>
            <a:bodyPr wrap="none" rtlCol="0">
              <a:spAutoFit/>
            </a:bodyPr>
            <a:lstStyle/>
            <a:p>
              <a:r>
                <a:rPr lang="en-US" altLang="zh-CN" dirty="0"/>
                <a:t>0</a:t>
              </a:r>
              <a:endParaRPr lang="zh-CN" altLang="en-US" dirty="0"/>
            </a:p>
          </p:txBody>
        </p:sp>
      </p:grpSp>
      <p:grpSp>
        <p:nvGrpSpPr>
          <p:cNvPr id="27" name="组合 26"/>
          <p:cNvGrpSpPr/>
          <p:nvPr/>
        </p:nvGrpSpPr>
        <p:grpSpPr>
          <a:xfrm>
            <a:off x="9034646" y="2607986"/>
            <a:ext cx="2029136" cy="1891931"/>
            <a:chOff x="3361676" y="2764736"/>
            <a:chExt cx="2029136" cy="1891931"/>
          </a:xfrm>
        </p:grpSpPr>
        <p:grpSp>
          <p:nvGrpSpPr>
            <p:cNvPr id="28" name="组合 27"/>
            <p:cNvGrpSpPr/>
            <p:nvPr/>
          </p:nvGrpSpPr>
          <p:grpSpPr>
            <a:xfrm>
              <a:off x="3950812" y="2764736"/>
              <a:ext cx="1440000" cy="1446362"/>
              <a:chOff x="3841955" y="2880851"/>
              <a:chExt cx="1440000" cy="1446362"/>
            </a:xfrm>
          </p:grpSpPr>
          <p:sp>
            <p:nvSpPr>
              <p:cNvPr id="35" name="矩形 34"/>
              <p:cNvSpPr/>
              <p:nvPr/>
            </p:nvSpPr>
            <p:spPr>
              <a:xfrm>
                <a:off x="3841955" y="2880851"/>
                <a:ext cx="720000" cy="720000"/>
              </a:xfrm>
              <a:prstGeom prst="rect">
                <a:avLst/>
              </a:prstGeom>
              <a:solidFill>
                <a:srgbClr val="C5050C">
                  <a:alpha val="6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1452k</a:t>
                </a:r>
                <a:endParaRPr lang="zh-CN" altLang="en-US" dirty="0">
                  <a:solidFill>
                    <a:schemeClr val="tx1"/>
                  </a:solidFill>
                </a:endParaRPr>
              </a:p>
            </p:txBody>
          </p:sp>
          <p:sp>
            <p:nvSpPr>
              <p:cNvPr id="36" name="矩形 35"/>
              <p:cNvSpPr/>
              <p:nvPr/>
            </p:nvSpPr>
            <p:spPr>
              <a:xfrm>
                <a:off x="4561955" y="2880851"/>
                <a:ext cx="720000" cy="720000"/>
              </a:xfrm>
              <a:prstGeom prst="rect">
                <a:avLst/>
              </a:prstGeom>
              <a:solidFill>
                <a:srgbClr val="C5050C">
                  <a:alpha val="2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450k</a:t>
                </a:r>
                <a:endParaRPr lang="zh-CN" altLang="en-US" dirty="0">
                  <a:solidFill>
                    <a:schemeClr val="tx1"/>
                  </a:solidFill>
                </a:endParaRPr>
              </a:p>
            </p:txBody>
          </p:sp>
          <p:sp>
            <p:nvSpPr>
              <p:cNvPr id="37" name="矩形 36"/>
              <p:cNvSpPr/>
              <p:nvPr/>
            </p:nvSpPr>
            <p:spPr>
              <a:xfrm>
                <a:off x="3841955" y="3607213"/>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13k</a:t>
                </a:r>
                <a:endParaRPr lang="zh-CN" altLang="en-US" dirty="0">
                  <a:solidFill>
                    <a:schemeClr val="tx1"/>
                  </a:solidFill>
                </a:endParaRPr>
              </a:p>
            </p:txBody>
          </p:sp>
          <p:sp>
            <p:nvSpPr>
              <p:cNvPr id="38" name="矩形 37"/>
              <p:cNvSpPr/>
              <p:nvPr/>
            </p:nvSpPr>
            <p:spPr>
              <a:xfrm>
                <a:off x="4561955" y="3606201"/>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25k</a:t>
                </a:r>
                <a:endParaRPr lang="zh-CN" altLang="en-US" dirty="0">
                  <a:solidFill>
                    <a:schemeClr val="tx1"/>
                  </a:solidFill>
                </a:endParaRPr>
              </a:p>
            </p:txBody>
          </p:sp>
        </p:grpSp>
        <p:sp>
          <p:nvSpPr>
            <p:cNvPr id="29" name="文本框 28"/>
            <p:cNvSpPr txBox="1"/>
            <p:nvPr/>
          </p:nvSpPr>
          <p:spPr>
            <a:xfrm rot="10800000">
              <a:off x="3361676" y="3184984"/>
              <a:ext cx="400110" cy="590867"/>
            </a:xfrm>
            <a:prstGeom prst="rect">
              <a:avLst/>
            </a:prstGeom>
            <a:noFill/>
          </p:spPr>
          <p:txBody>
            <a:bodyPr vert="eaVert" wrap="none" rtlCol="0">
              <a:spAutoFit/>
            </a:bodyPr>
            <a:lstStyle/>
            <a:p>
              <a:r>
                <a:rPr lang="en-US" altLang="zh-CN" dirty="0"/>
                <a:t>Actual</a:t>
              </a:r>
              <a:endParaRPr lang="zh-CN" altLang="en-US" dirty="0"/>
            </a:p>
          </p:txBody>
        </p:sp>
        <p:sp>
          <p:nvSpPr>
            <p:cNvPr id="30" name="文本框 29"/>
            <p:cNvSpPr txBox="1"/>
            <p:nvPr/>
          </p:nvSpPr>
          <p:spPr>
            <a:xfrm>
              <a:off x="3550702" y="3028876"/>
              <a:ext cx="400110" cy="191719"/>
            </a:xfrm>
            <a:prstGeom prst="rect">
              <a:avLst/>
            </a:prstGeom>
            <a:noFill/>
          </p:spPr>
          <p:txBody>
            <a:bodyPr vert="eaVert" wrap="none" rtlCol="0">
              <a:spAutoFit/>
            </a:bodyPr>
            <a:lstStyle/>
            <a:p>
              <a:r>
                <a:rPr lang="en-US" altLang="zh-CN" dirty="0"/>
                <a:t>0</a:t>
              </a:r>
              <a:endParaRPr lang="zh-CN" altLang="en-US" dirty="0"/>
            </a:p>
          </p:txBody>
        </p:sp>
        <p:sp>
          <p:nvSpPr>
            <p:cNvPr id="31" name="文本框 30"/>
            <p:cNvSpPr txBox="1"/>
            <p:nvPr/>
          </p:nvSpPr>
          <p:spPr>
            <a:xfrm rot="10800000">
              <a:off x="3550702" y="3844736"/>
              <a:ext cx="400110" cy="191719"/>
            </a:xfrm>
            <a:prstGeom prst="rect">
              <a:avLst/>
            </a:prstGeom>
            <a:noFill/>
          </p:spPr>
          <p:txBody>
            <a:bodyPr vert="eaVert" wrap="none" rtlCol="0">
              <a:spAutoFit/>
            </a:bodyPr>
            <a:lstStyle/>
            <a:p>
              <a:r>
                <a:rPr lang="en-US" altLang="zh-CN" dirty="0"/>
                <a:t>1</a:t>
              </a:r>
              <a:endParaRPr lang="zh-CN" altLang="en-US" dirty="0"/>
            </a:p>
          </p:txBody>
        </p:sp>
        <p:sp>
          <p:nvSpPr>
            <p:cNvPr id="32" name="文本框 31"/>
            <p:cNvSpPr txBox="1"/>
            <p:nvPr/>
          </p:nvSpPr>
          <p:spPr>
            <a:xfrm>
              <a:off x="4200170" y="4348890"/>
              <a:ext cx="941283" cy="307777"/>
            </a:xfrm>
            <a:prstGeom prst="rect">
              <a:avLst/>
            </a:prstGeom>
            <a:noFill/>
          </p:spPr>
          <p:txBody>
            <a:bodyPr wrap="none" rtlCol="0">
              <a:spAutoFit/>
            </a:bodyPr>
            <a:lstStyle/>
            <a:p>
              <a:r>
                <a:rPr lang="en-US" altLang="zh-CN" dirty="0"/>
                <a:t>Predicted</a:t>
              </a:r>
              <a:endParaRPr lang="zh-CN" altLang="en-US" dirty="0"/>
            </a:p>
          </p:txBody>
        </p:sp>
        <p:sp>
          <p:nvSpPr>
            <p:cNvPr id="33" name="文本框 32"/>
            <p:cNvSpPr txBox="1"/>
            <p:nvPr/>
          </p:nvSpPr>
          <p:spPr>
            <a:xfrm>
              <a:off x="4888786" y="4170918"/>
              <a:ext cx="284052" cy="307777"/>
            </a:xfrm>
            <a:prstGeom prst="rect">
              <a:avLst/>
            </a:prstGeom>
            <a:noFill/>
          </p:spPr>
          <p:txBody>
            <a:bodyPr wrap="none" rtlCol="0">
              <a:spAutoFit/>
            </a:bodyPr>
            <a:lstStyle/>
            <a:p>
              <a:r>
                <a:rPr lang="en-US" altLang="zh-CN" dirty="0"/>
                <a:t>1</a:t>
              </a:r>
              <a:endParaRPr lang="zh-CN" altLang="en-US" dirty="0"/>
            </a:p>
          </p:txBody>
        </p:sp>
        <p:sp>
          <p:nvSpPr>
            <p:cNvPr id="34" name="文本框 33"/>
            <p:cNvSpPr txBox="1"/>
            <p:nvPr/>
          </p:nvSpPr>
          <p:spPr>
            <a:xfrm>
              <a:off x="4184478" y="4170918"/>
              <a:ext cx="284052" cy="307777"/>
            </a:xfrm>
            <a:prstGeom prst="rect">
              <a:avLst/>
            </a:prstGeom>
            <a:noFill/>
          </p:spPr>
          <p:txBody>
            <a:bodyPr wrap="none" rtlCol="0">
              <a:spAutoFit/>
            </a:bodyPr>
            <a:lstStyle/>
            <a:p>
              <a:r>
                <a:rPr lang="en-US" altLang="zh-CN" dirty="0"/>
                <a:t>0</a:t>
              </a:r>
              <a:endParaRPr lang="zh-CN" altLang="en-US" dirty="0"/>
            </a:p>
          </p:txBody>
        </p:sp>
      </p:grpSp>
      <p:grpSp>
        <p:nvGrpSpPr>
          <p:cNvPr id="39" name="组合 38"/>
          <p:cNvGrpSpPr/>
          <p:nvPr/>
        </p:nvGrpSpPr>
        <p:grpSpPr>
          <a:xfrm>
            <a:off x="3362431" y="4573791"/>
            <a:ext cx="2029136" cy="1891931"/>
            <a:chOff x="3361676" y="2764736"/>
            <a:chExt cx="2029136" cy="1891931"/>
          </a:xfrm>
        </p:grpSpPr>
        <p:grpSp>
          <p:nvGrpSpPr>
            <p:cNvPr id="40" name="组合 39"/>
            <p:cNvGrpSpPr/>
            <p:nvPr/>
          </p:nvGrpSpPr>
          <p:grpSpPr>
            <a:xfrm>
              <a:off x="3950812" y="2764736"/>
              <a:ext cx="1440000" cy="1446362"/>
              <a:chOff x="3841955" y="2880851"/>
              <a:chExt cx="1440000" cy="1446362"/>
            </a:xfrm>
          </p:grpSpPr>
          <p:sp>
            <p:nvSpPr>
              <p:cNvPr id="47" name="矩形 46"/>
              <p:cNvSpPr/>
              <p:nvPr/>
            </p:nvSpPr>
            <p:spPr>
              <a:xfrm>
                <a:off x="3841955" y="2880851"/>
                <a:ext cx="720000" cy="720000"/>
              </a:xfrm>
              <a:prstGeom prst="rect">
                <a:avLst/>
              </a:prstGeom>
              <a:solidFill>
                <a:srgbClr val="C5050C">
                  <a:alpha val="6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1311k</a:t>
                </a:r>
                <a:endParaRPr lang="zh-CN" altLang="en-US" dirty="0">
                  <a:solidFill>
                    <a:schemeClr val="tx1"/>
                  </a:solidFill>
                </a:endParaRPr>
              </a:p>
            </p:txBody>
          </p:sp>
          <p:sp>
            <p:nvSpPr>
              <p:cNvPr id="48" name="矩形 47"/>
              <p:cNvSpPr/>
              <p:nvPr/>
            </p:nvSpPr>
            <p:spPr>
              <a:xfrm>
                <a:off x="4561955" y="2880851"/>
                <a:ext cx="720000" cy="720000"/>
              </a:xfrm>
              <a:prstGeom prst="rect">
                <a:avLst/>
              </a:prstGeom>
              <a:solidFill>
                <a:srgbClr val="C5050C">
                  <a:alpha val="2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591k</a:t>
                </a:r>
                <a:endParaRPr lang="zh-CN" altLang="en-US" dirty="0">
                  <a:solidFill>
                    <a:schemeClr val="tx1"/>
                  </a:solidFill>
                </a:endParaRPr>
              </a:p>
            </p:txBody>
          </p:sp>
          <p:sp>
            <p:nvSpPr>
              <p:cNvPr id="49" name="矩形 48"/>
              <p:cNvSpPr/>
              <p:nvPr/>
            </p:nvSpPr>
            <p:spPr>
              <a:xfrm>
                <a:off x="3841955" y="3607213"/>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11k</a:t>
                </a:r>
                <a:endParaRPr lang="zh-CN" altLang="en-US" dirty="0">
                  <a:solidFill>
                    <a:schemeClr val="tx1"/>
                  </a:solidFill>
                </a:endParaRPr>
              </a:p>
            </p:txBody>
          </p:sp>
          <p:sp>
            <p:nvSpPr>
              <p:cNvPr id="50" name="矩形 49"/>
              <p:cNvSpPr/>
              <p:nvPr/>
            </p:nvSpPr>
            <p:spPr>
              <a:xfrm>
                <a:off x="4561955" y="3606201"/>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27k</a:t>
                </a:r>
                <a:endParaRPr lang="zh-CN" altLang="en-US" dirty="0">
                  <a:solidFill>
                    <a:schemeClr val="tx1"/>
                  </a:solidFill>
                </a:endParaRPr>
              </a:p>
            </p:txBody>
          </p:sp>
        </p:grpSp>
        <p:sp>
          <p:nvSpPr>
            <p:cNvPr id="41" name="文本框 40"/>
            <p:cNvSpPr txBox="1"/>
            <p:nvPr/>
          </p:nvSpPr>
          <p:spPr>
            <a:xfrm rot="10800000">
              <a:off x="3361676" y="3184984"/>
              <a:ext cx="400110" cy="590867"/>
            </a:xfrm>
            <a:prstGeom prst="rect">
              <a:avLst/>
            </a:prstGeom>
            <a:noFill/>
          </p:spPr>
          <p:txBody>
            <a:bodyPr vert="eaVert" wrap="none" rtlCol="0">
              <a:spAutoFit/>
            </a:bodyPr>
            <a:lstStyle/>
            <a:p>
              <a:r>
                <a:rPr lang="en-US" altLang="zh-CN" dirty="0"/>
                <a:t>Actual</a:t>
              </a:r>
              <a:endParaRPr lang="zh-CN" altLang="en-US" dirty="0"/>
            </a:p>
          </p:txBody>
        </p:sp>
        <p:sp>
          <p:nvSpPr>
            <p:cNvPr id="42" name="文本框 41"/>
            <p:cNvSpPr txBox="1"/>
            <p:nvPr/>
          </p:nvSpPr>
          <p:spPr>
            <a:xfrm>
              <a:off x="3550702" y="3028876"/>
              <a:ext cx="400110" cy="191719"/>
            </a:xfrm>
            <a:prstGeom prst="rect">
              <a:avLst/>
            </a:prstGeom>
            <a:noFill/>
          </p:spPr>
          <p:txBody>
            <a:bodyPr vert="eaVert" wrap="none" rtlCol="0">
              <a:spAutoFit/>
            </a:bodyPr>
            <a:lstStyle/>
            <a:p>
              <a:r>
                <a:rPr lang="en-US" altLang="zh-CN" dirty="0"/>
                <a:t>0</a:t>
              </a:r>
              <a:endParaRPr lang="zh-CN" altLang="en-US" dirty="0"/>
            </a:p>
          </p:txBody>
        </p:sp>
        <p:sp>
          <p:nvSpPr>
            <p:cNvPr id="43" name="文本框 42"/>
            <p:cNvSpPr txBox="1"/>
            <p:nvPr/>
          </p:nvSpPr>
          <p:spPr>
            <a:xfrm rot="10800000">
              <a:off x="3550702" y="3844736"/>
              <a:ext cx="400110" cy="191719"/>
            </a:xfrm>
            <a:prstGeom prst="rect">
              <a:avLst/>
            </a:prstGeom>
            <a:noFill/>
          </p:spPr>
          <p:txBody>
            <a:bodyPr vert="eaVert" wrap="none" rtlCol="0">
              <a:spAutoFit/>
            </a:bodyPr>
            <a:lstStyle/>
            <a:p>
              <a:r>
                <a:rPr lang="en-US" altLang="zh-CN" dirty="0"/>
                <a:t>1</a:t>
              </a:r>
              <a:endParaRPr lang="zh-CN" altLang="en-US" dirty="0"/>
            </a:p>
          </p:txBody>
        </p:sp>
        <p:sp>
          <p:nvSpPr>
            <p:cNvPr id="44" name="文本框 43"/>
            <p:cNvSpPr txBox="1"/>
            <p:nvPr/>
          </p:nvSpPr>
          <p:spPr>
            <a:xfrm>
              <a:off x="4200170" y="4348890"/>
              <a:ext cx="941283" cy="307777"/>
            </a:xfrm>
            <a:prstGeom prst="rect">
              <a:avLst/>
            </a:prstGeom>
            <a:noFill/>
          </p:spPr>
          <p:txBody>
            <a:bodyPr wrap="none" rtlCol="0">
              <a:spAutoFit/>
            </a:bodyPr>
            <a:lstStyle/>
            <a:p>
              <a:r>
                <a:rPr lang="en-US" altLang="zh-CN" dirty="0"/>
                <a:t>Predicted</a:t>
              </a:r>
              <a:endParaRPr lang="zh-CN" altLang="en-US" dirty="0"/>
            </a:p>
          </p:txBody>
        </p:sp>
        <p:sp>
          <p:nvSpPr>
            <p:cNvPr id="45" name="文本框 44"/>
            <p:cNvSpPr txBox="1"/>
            <p:nvPr/>
          </p:nvSpPr>
          <p:spPr>
            <a:xfrm>
              <a:off x="4888786" y="4170918"/>
              <a:ext cx="284052" cy="307777"/>
            </a:xfrm>
            <a:prstGeom prst="rect">
              <a:avLst/>
            </a:prstGeom>
            <a:noFill/>
          </p:spPr>
          <p:txBody>
            <a:bodyPr wrap="none" rtlCol="0">
              <a:spAutoFit/>
            </a:bodyPr>
            <a:lstStyle/>
            <a:p>
              <a:r>
                <a:rPr lang="en-US" altLang="zh-CN" dirty="0"/>
                <a:t>1</a:t>
              </a:r>
              <a:endParaRPr lang="zh-CN" altLang="en-US" dirty="0"/>
            </a:p>
          </p:txBody>
        </p:sp>
        <p:sp>
          <p:nvSpPr>
            <p:cNvPr id="46" name="文本框 45"/>
            <p:cNvSpPr txBox="1"/>
            <p:nvPr/>
          </p:nvSpPr>
          <p:spPr>
            <a:xfrm>
              <a:off x="4184478" y="4170918"/>
              <a:ext cx="284052" cy="307777"/>
            </a:xfrm>
            <a:prstGeom prst="rect">
              <a:avLst/>
            </a:prstGeom>
            <a:noFill/>
          </p:spPr>
          <p:txBody>
            <a:bodyPr wrap="none" rtlCol="0">
              <a:spAutoFit/>
            </a:bodyPr>
            <a:lstStyle/>
            <a:p>
              <a:r>
                <a:rPr lang="en-US" altLang="zh-CN" dirty="0"/>
                <a:t>0</a:t>
              </a:r>
              <a:endParaRPr lang="zh-CN" altLang="en-US" dirty="0"/>
            </a:p>
          </p:txBody>
        </p:sp>
      </p:grpSp>
      <p:grpSp>
        <p:nvGrpSpPr>
          <p:cNvPr id="63" name="组合 62"/>
          <p:cNvGrpSpPr/>
          <p:nvPr/>
        </p:nvGrpSpPr>
        <p:grpSpPr>
          <a:xfrm>
            <a:off x="9034646" y="4557926"/>
            <a:ext cx="2029136" cy="1891931"/>
            <a:chOff x="3361676" y="2764736"/>
            <a:chExt cx="2029136" cy="1891931"/>
          </a:xfrm>
        </p:grpSpPr>
        <p:grpSp>
          <p:nvGrpSpPr>
            <p:cNvPr id="64" name="组合 63"/>
            <p:cNvGrpSpPr/>
            <p:nvPr/>
          </p:nvGrpSpPr>
          <p:grpSpPr>
            <a:xfrm>
              <a:off x="3950812" y="2764736"/>
              <a:ext cx="1440000" cy="1446362"/>
              <a:chOff x="3841955" y="2880851"/>
              <a:chExt cx="1440000" cy="1446362"/>
            </a:xfrm>
          </p:grpSpPr>
          <p:sp>
            <p:nvSpPr>
              <p:cNvPr id="71" name="矩形 70"/>
              <p:cNvSpPr/>
              <p:nvPr/>
            </p:nvSpPr>
            <p:spPr>
              <a:xfrm>
                <a:off x="3841955" y="2880851"/>
                <a:ext cx="720000" cy="720000"/>
              </a:xfrm>
              <a:prstGeom prst="rect">
                <a:avLst/>
              </a:prstGeom>
              <a:solidFill>
                <a:srgbClr val="C5050C">
                  <a:alpha val="6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1794k</a:t>
                </a:r>
                <a:endParaRPr lang="zh-CN" altLang="en-US" dirty="0">
                  <a:solidFill>
                    <a:schemeClr val="tx1"/>
                  </a:solidFill>
                </a:endParaRPr>
              </a:p>
            </p:txBody>
          </p:sp>
          <p:sp>
            <p:nvSpPr>
              <p:cNvPr id="72" name="矩形 71"/>
              <p:cNvSpPr/>
              <p:nvPr/>
            </p:nvSpPr>
            <p:spPr>
              <a:xfrm>
                <a:off x="4561955" y="2880851"/>
                <a:ext cx="720000" cy="720000"/>
              </a:xfrm>
              <a:prstGeom prst="rect">
                <a:avLst/>
              </a:prstGeom>
              <a:solidFill>
                <a:srgbClr val="C5050C">
                  <a:alpha val="2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108k</a:t>
                </a:r>
                <a:endParaRPr lang="zh-CN" altLang="en-US" dirty="0">
                  <a:solidFill>
                    <a:schemeClr val="tx1"/>
                  </a:solidFill>
                </a:endParaRPr>
              </a:p>
            </p:txBody>
          </p:sp>
          <p:sp>
            <p:nvSpPr>
              <p:cNvPr id="73" name="矩形 72"/>
              <p:cNvSpPr/>
              <p:nvPr/>
            </p:nvSpPr>
            <p:spPr>
              <a:xfrm>
                <a:off x="3841955" y="3607213"/>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26k</a:t>
                </a:r>
                <a:endParaRPr lang="zh-CN" altLang="en-US" dirty="0">
                  <a:solidFill>
                    <a:schemeClr val="tx1"/>
                  </a:solidFill>
                </a:endParaRPr>
              </a:p>
            </p:txBody>
          </p:sp>
          <p:sp>
            <p:nvSpPr>
              <p:cNvPr id="74" name="矩形 73"/>
              <p:cNvSpPr/>
              <p:nvPr/>
            </p:nvSpPr>
            <p:spPr>
              <a:xfrm>
                <a:off x="4561955" y="3606201"/>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12k</a:t>
                </a:r>
                <a:endParaRPr lang="zh-CN" altLang="en-US" dirty="0">
                  <a:solidFill>
                    <a:schemeClr val="tx1"/>
                  </a:solidFill>
                </a:endParaRPr>
              </a:p>
            </p:txBody>
          </p:sp>
        </p:grpSp>
        <p:sp>
          <p:nvSpPr>
            <p:cNvPr id="65" name="文本框 64"/>
            <p:cNvSpPr txBox="1"/>
            <p:nvPr/>
          </p:nvSpPr>
          <p:spPr>
            <a:xfrm rot="10800000">
              <a:off x="3361676" y="3184984"/>
              <a:ext cx="400110" cy="590867"/>
            </a:xfrm>
            <a:prstGeom prst="rect">
              <a:avLst/>
            </a:prstGeom>
            <a:noFill/>
          </p:spPr>
          <p:txBody>
            <a:bodyPr vert="eaVert" wrap="none" rtlCol="0">
              <a:spAutoFit/>
            </a:bodyPr>
            <a:lstStyle/>
            <a:p>
              <a:r>
                <a:rPr lang="en-US" altLang="zh-CN" dirty="0"/>
                <a:t>Actual</a:t>
              </a:r>
              <a:endParaRPr lang="zh-CN" altLang="en-US" dirty="0"/>
            </a:p>
          </p:txBody>
        </p:sp>
        <p:sp>
          <p:nvSpPr>
            <p:cNvPr id="66" name="文本框 65"/>
            <p:cNvSpPr txBox="1"/>
            <p:nvPr/>
          </p:nvSpPr>
          <p:spPr>
            <a:xfrm>
              <a:off x="3550702" y="3028876"/>
              <a:ext cx="400110" cy="191719"/>
            </a:xfrm>
            <a:prstGeom prst="rect">
              <a:avLst/>
            </a:prstGeom>
            <a:noFill/>
          </p:spPr>
          <p:txBody>
            <a:bodyPr vert="eaVert" wrap="none" rtlCol="0">
              <a:spAutoFit/>
            </a:bodyPr>
            <a:lstStyle/>
            <a:p>
              <a:r>
                <a:rPr lang="en-US" altLang="zh-CN" dirty="0"/>
                <a:t>0</a:t>
              </a:r>
              <a:endParaRPr lang="zh-CN" altLang="en-US" dirty="0"/>
            </a:p>
          </p:txBody>
        </p:sp>
        <p:sp>
          <p:nvSpPr>
            <p:cNvPr id="67" name="文本框 66"/>
            <p:cNvSpPr txBox="1"/>
            <p:nvPr/>
          </p:nvSpPr>
          <p:spPr>
            <a:xfrm rot="10800000">
              <a:off x="3550702" y="3844736"/>
              <a:ext cx="400110" cy="191719"/>
            </a:xfrm>
            <a:prstGeom prst="rect">
              <a:avLst/>
            </a:prstGeom>
            <a:noFill/>
          </p:spPr>
          <p:txBody>
            <a:bodyPr vert="eaVert" wrap="none" rtlCol="0">
              <a:spAutoFit/>
            </a:bodyPr>
            <a:lstStyle/>
            <a:p>
              <a:r>
                <a:rPr lang="en-US" altLang="zh-CN" dirty="0"/>
                <a:t>1</a:t>
              </a:r>
              <a:endParaRPr lang="zh-CN" altLang="en-US" dirty="0"/>
            </a:p>
          </p:txBody>
        </p:sp>
        <p:sp>
          <p:nvSpPr>
            <p:cNvPr id="68" name="文本框 67"/>
            <p:cNvSpPr txBox="1"/>
            <p:nvPr/>
          </p:nvSpPr>
          <p:spPr>
            <a:xfrm>
              <a:off x="4200170" y="4348890"/>
              <a:ext cx="941283" cy="307777"/>
            </a:xfrm>
            <a:prstGeom prst="rect">
              <a:avLst/>
            </a:prstGeom>
            <a:noFill/>
          </p:spPr>
          <p:txBody>
            <a:bodyPr wrap="none" rtlCol="0">
              <a:spAutoFit/>
            </a:bodyPr>
            <a:lstStyle/>
            <a:p>
              <a:r>
                <a:rPr lang="en-US" altLang="zh-CN" dirty="0"/>
                <a:t>Predicted</a:t>
              </a:r>
              <a:endParaRPr lang="zh-CN" altLang="en-US" dirty="0"/>
            </a:p>
          </p:txBody>
        </p:sp>
        <p:sp>
          <p:nvSpPr>
            <p:cNvPr id="69" name="文本框 68"/>
            <p:cNvSpPr txBox="1"/>
            <p:nvPr/>
          </p:nvSpPr>
          <p:spPr>
            <a:xfrm>
              <a:off x="4888786" y="4170918"/>
              <a:ext cx="284052" cy="307777"/>
            </a:xfrm>
            <a:prstGeom prst="rect">
              <a:avLst/>
            </a:prstGeom>
            <a:noFill/>
          </p:spPr>
          <p:txBody>
            <a:bodyPr wrap="none" rtlCol="0">
              <a:spAutoFit/>
            </a:bodyPr>
            <a:lstStyle/>
            <a:p>
              <a:r>
                <a:rPr lang="en-US" altLang="zh-CN" dirty="0"/>
                <a:t>1</a:t>
              </a:r>
              <a:endParaRPr lang="zh-CN" altLang="en-US" dirty="0"/>
            </a:p>
          </p:txBody>
        </p:sp>
        <p:sp>
          <p:nvSpPr>
            <p:cNvPr id="70" name="文本框 69"/>
            <p:cNvSpPr txBox="1"/>
            <p:nvPr/>
          </p:nvSpPr>
          <p:spPr>
            <a:xfrm>
              <a:off x="4184478" y="4170918"/>
              <a:ext cx="284052" cy="307777"/>
            </a:xfrm>
            <a:prstGeom prst="rect">
              <a:avLst/>
            </a:prstGeom>
            <a:noFill/>
          </p:spPr>
          <p:txBody>
            <a:bodyPr wrap="none" rtlCol="0">
              <a:spAutoFit/>
            </a:bodyPr>
            <a:lstStyle/>
            <a:p>
              <a:r>
                <a:rPr lang="en-US" altLang="zh-CN" dirty="0"/>
                <a:t>0</a:t>
              </a:r>
              <a:endParaRPr lang="zh-CN" alt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95300" y="457200"/>
            <a:ext cx="10668000" cy="1066800"/>
          </a:xfrm>
          <a:prstGeom prst="rect">
            <a:avLst/>
          </a:prstGeom>
          <a:noFill/>
          <a:ln>
            <a:noFill/>
          </a:ln>
        </p:spPr>
        <p:txBody>
          <a:bodyPr spcFirstLastPara="1" wrap="square" lIns="0" tIns="45700" rIns="91425" bIns="0" anchor="b" anchorCtr="0">
            <a:normAutofit/>
          </a:bodyPr>
          <a:lstStyle/>
          <a:p>
            <a:pPr marL="0" lvl="0" indent="0" algn="l" rtl="0">
              <a:lnSpc>
                <a:spcPct val="90000"/>
              </a:lnSpc>
              <a:spcBef>
                <a:spcPts val="0"/>
              </a:spcBef>
              <a:spcAft>
                <a:spcPts val="0"/>
              </a:spcAft>
              <a:buClr>
                <a:srgbClr val="353535"/>
              </a:buClr>
              <a:buSzPts val="3400"/>
              <a:buFont typeface="Red Hat Text" panose="02010303040201060303"/>
              <a:buNone/>
            </a:pPr>
            <a:r>
              <a:rPr lang="en-US" dirty="0">
                <a:latin typeface="Times New Roman" panose="02020603050405020304" pitchFamily="18" charset="0"/>
                <a:cs typeface="Times New Roman" panose="02020603050405020304" pitchFamily="18" charset="0"/>
              </a:rPr>
              <a:t>Logistic Regression M</a:t>
            </a:r>
            <a:r>
              <a:rPr lang="en-US" altLang="zh-CN" dirty="0">
                <a:latin typeface="Times New Roman" panose="02020603050405020304" pitchFamily="18" charset="0"/>
                <a:cs typeface="Times New Roman" panose="02020603050405020304" pitchFamily="18" charset="0"/>
              </a:rPr>
              <a:t>odel Using Raw Data</a:t>
            </a:r>
            <a:endParaRPr lang="en-US" dirty="0">
              <a:latin typeface="Times New Roman" panose="02020603050405020304" pitchFamily="18" charset="0"/>
              <a:cs typeface="Times New Roman" panose="02020603050405020304" pitchFamily="18" charset="0"/>
            </a:endParaRPr>
          </a:p>
        </p:txBody>
      </p:sp>
      <p:sp>
        <p:nvSpPr>
          <p:cNvPr id="108" name="Google Shape;108;p16"/>
          <p:cNvSpPr txBox="1">
            <a:spLocks noGrp="1"/>
          </p:cNvSpPr>
          <p:nvPr>
            <p:ph type="body" idx="2"/>
          </p:nvPr>
        </p:nvSpPr>
        <p:spPr>
          <a:xfrm>
            <a:off x="0" y="6498915"/>
            <a:ext cx="6697346" cy="350842"/>
          </a:xfrm>
          <a:prstGeom prst="rect">
            <a:avLst/>
          </a:prstGeom>
          <a:solidFill>
            <a:schemeClr val="accent1"/>
          </a:solidFill>
          <a:ln>
            <a:noFill/>
          </a:ln>
        </p:spPr>
        <p:txBody>
          <a:bodyPr spcFirstLastPara="1" wrap="square" lIns="274300" tIns="64000" rIns="182875" bIns="91425" anchor="ctr" anchorCtr="0">
            <a:spAutoFit/>
          </a:bodyPr>
          <a:lstStyle/>
          <a:p>
            <a:pPr marL="0" lvl="0" indent="0" algn="l" rtl="0">
              <a:lnSpc>
                <a:spcPct val="90000"/>
              </a:lnSpc>
              <a:spcBef>
                <a:spcPts val="0"/>
              </a:spcBef>
              <a:spcAft>
                <a:spcPts val="0"/>
              </a:spcAft>
              <a:buSzPts val="1260"/>
              <a:buNone/>
            </a:pPr>
            <a:r>
              <a:rPr lang="en-US" dirty="0">
                <a:latin typeface="Times New Roman" panose="02020603050405020304" pitchFamily="18" charset="0"/>
                <a:cs typeface="Times New Roman" panose="02020603050405020304" pitchFamily="18" charset="0"/>
              </a:rPr>
              <a:t>STAT 628 2024 FALL, MODEL 3, TUESDAY GROUP 4</a:t>
            </a:r>
            <a:endParaRPr lang="en-US"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495300" y="2097314"/>
            <a:ext cx="10985500"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Accuracy for training set: 0.98</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Accuracy for testing set: 0.98</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ROC-AUC of training set: 0.810</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ROC-AUC for testing set: 0.808</a:t>
            </a:r>
            <a:endParaRPr lang="zh-CN" altLang="en-US" sz="2400" dirty="0">
              <a:latin typeface="Times New Roman" panose="02020603050405020304" pitchFamily="18" charset="0"/>
              <a:cs typeface="Times New Roman" panose="02020603050405020304" pitchFamily="18" charset="0"/>
            </a:endParaRPr>
          </a:p>
        </p:txBody>
      </p:sp>
      <p:grpSp>
        <p:nvGrpSpPr>
          <p:cNvPr id="31" name="组合 30"/>
          <p:cNvGrpSpPr/>
          <p:nvPr/>
        </p:nvGrpSpPr>
        <p:grpSpPr>
          <a:xfrm>
            <a:off x="4868987" y="2309805"/>
            <a:ext cx="3554396" cy="3227935"/>
            <a:chOff x="4868987" y="2309805"/>
            <a:chExt cx="3554396" cy="3227935"/>
          </a:xfrm>
        </p:grpSpPr>
        <p:grpSp>
          <p:nvGrpSpPr>
            <p:cNvPr id="5" name="组合 4"/>
            <p:cNvGrpSpPr/>
            <p:nvPr/>
          </p:nvGrpSpPr>
          <p:grpSpPr>
            <a:xfrm>
              <a:off x="4868987" y="2750457"/>
              <a:ext cx="3141023" cy="2787283"/>
              <a:chOff x="3406155" y="2764736"/>
              <a:chExt cx="1984657" cy="1849671"/>
            </a:xfrm>
          </p:grpSpPr>
          <p:grpSp>
            <p:nvGrpSpPr>
              <p:cNvPr id="6" name="组合 5"/>
              <p:cNvGrpSpPr/>
              <p:nvPr/>
            </p:nvGrpSpPr>
            <p:grpSpPr>
              <a:xfrm>
                <a:off x="3950812" y="2764736"/>
                <a:ext cx="1440000" cy="1446362"/>
                <a:chOff x="3841955" y="2880851"/>
                <a:chExt cx="1440000" cy="1446362"/>
              </a:xfrm>
            </p:grpSpPr>
            <p:sp>
              <p:nvSpPr>
                <p:cNvPr id="13" name="矩形 12"/>
                <p:cNvSpPr/>
                <p:nvPr/>
              </p:nvSpPr>
              <p:spPr>
                <a:xfrm>
                  <a:off x="3841955" y="2880851"/>
                  <a:ext cx="720000" cy="720000"/>
                </a:xfrm>
                <a:prstGeom prst="rect">
                  <a:avLst/>
                </a:prstGeom>
                <a:solidFill>
                  <a:srgbClr val="C5050C">
                    <a:alpha val="6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7606k</a:t>
                  </a:r>
                  <a:endParaRPr lang="zh-CN" altLang="en-US" dirty="0">
                    <a:solidFill>
                      <a:schemeClr val="tx1"/>
                    </a:solidFill>
                  </a:endParaRPr>
                </a:p>
              </p:txBody>
            </p:sp>
            <p:sp>
              <p:nvSpPr>
                <p:cNvPr id="14" name="矩形 13"/>
                <p:cNvSpPr/>
                <p:nvPr/>
              </p:nvSpPr>
              <p:spPr>
                <a:xfrm>
                  <a:off x="4561955" y="2880851"/>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1888</a:t>
                  </a:r>
                  <a:endParaRPr lang="zh-CN" altLang="en-US" sz="1800" dirty="0">
                    <a:solidFill>
                      <a:schemeClr val="tx1"/>
                    </a:solidFill>
                  </a:endParaRPr>
                </a:p>
              </p:txBody>
            </p:sp>
            <p:sp>
              <p:nvSpPr>
                <p:cNvPr id="15" name="矩形 14"/>
                <p:cNvSpPr/>
                <p:nvPr/>
              </p:nvSpPr>
              <p:spPr>
                <a:xfrm>
                  <a:off x="3841955" y="3607213"/>
                  <a:ext cx="720000" cy="720000"/>
                </a:xfrm>
                <a:prstGeom prst="rect">
                  <a:avLst/>
                </a:prstGeom>
                <a:solidFill>
                  <a:srgbClr val="C5050C">
                    <a:alpha val="2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150k</a:t>
                  </a:r>
                  <a:endParaRPr lang="zh-CN" altLang="en-US" dirty="0">
                    <a:solidFill>
                      <a:schemeClr val="tx1"/>
                    </a:solidFill>
                  </a:endParaRPr>
                </a:p>
              </p:txBody>
            </p:sp>
            <p:sp>
              <p:nvSpPr>
                <p:cNvPr id="16" name="矩形 15"/>
                <p:cNvSpPr/>
                <p:nvPr/>
              </p:nvSpPr>
              <p:spPr>
                <a:xfrm>
                  <a:off x="4561955" y="3606201"/>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3042</a:t>
                  </a:r>
                  <a:endParaRPr lang="zh-CN" altLang="en-US" dirty="0">
                    <a:solidFill>
                      <a:schemeClr val="tx1"/>
                    </a:solidFill>
                  </a:endParaRPr>
                </a:p>
              </p:txBody>
            </p:sp>
          </p:grpSp>
          <p:sp>
            <p:nvSpPr>
              <p:cNvPr id="7" name="文本框 6"/>
              <p:cNvSpPr txBox="1"/>
              <p:nvPr/>
            </p:nvSpPr>
            <p:spPr>
              <a:xfrm rot="10800000">
                <a:off x="3406155" y="3213094"/>
                <a:ext cx="311150" cy="534651"/>
              </a:xfrm>
              <a:prstGeom prst="rect">
                <a:avLst/>
              </a:prstGeom>
              <a:noFill/>
            </p:spPr>
            <p:txBody>
              <a:bodyPr vert="eaVert" wrap="none" rtlCol="0">
                <a:spAutoFit/>
              </a:bodyPr>
              <a:lstStyle/>
              <a:p>
                <a:r>
                  <a:rPr lang="en-US" altLang="zh-CN" sz="2000" dirty="0"/>
                  <a:t>Actual</a:t>
                </a:r>
                <a:endParaRPr lang="zh-CN" altLang="en-US" sz="2000" dirty="0"/>
              </a:p>
            </p:txBody>
          </p:sp>
          <p:sp>
            <p:nvSpPr>
              <p:cNvPr id="8" name="文本框 7"/>
              <p:cNvSpPr txBox="1"/>
              <p:nvPr/>
            </p:nvSpPr>
            <p:spPr>
              <a:xfrm>
                <a:off x="3627830" y="3047808"/>
                <a:ext cx="311150" cy="155949"/>
              </a:xfrm>
              <a:prstGeom prst="rect">
                <a:avLst/>
              </a:prstGeom>
              <a:noFill/>
            </p:spPr>
            <p:txBody>
              <a:bodyPr vert="eaVert" wrap="none" rtlCol="0">
                <a:spAutoFit/>
              </a:bodyPr>
              <a:lstStyle/>
              <a:p>
                <a:r>
                  <a:rPr lang="en-US" altLang="zh-CN" sz="2000" dirty="0"/>
                  <a:t>0</a:t>
                </a:r>
                <a:endParaRPr lang="zh-CN" altLang="en-US" sz="2000" dirty="0"/>
              </a:p>
            </p:txBody>
          </p:sp>
          <p:sp>
            <p:nvSpPr>
              <p:cNvPr id="9" name="文本框 8"/>
              <p:cNvSpPr txBox="1"/>
              <p:nvPr/>
            </p:nvSpPr>
            <p:spPr>
              <a:xfrm rot="10800000">
                <a:off x="3634065" y="3808442"/>
                <a:ext cx="311150" cy="155949"/>
              </a:xfrm>
              <a:prstGeom prst="rect">
                <a:avLst/>
              </a:prstGeom>
              <a:noFill/>
            </p:spPr>
            <p:txBody>
              <a:bodyPr vert="eaVert" wrap="none" rtlCol="0">
                <a:spAutoFit/>
              </a:bodyPr>
              <a:lstStyle/>
              <a:p>
                <a:r>
                  <a:rPr lang="en-US" altLang="zh-CN" sz="2000" dirty="0"/>
                  <a:t>1</a:t>
                </a:r>
                <a:endParaRPr lang="zh-CN" altLang="en-US" sz="2000" dirty="0"/>
              </a:p>
            </p:txBody>
          </p:sp>
          <p:sp>
            <p:nvSpPr>
              <p:cNvPr id="10" name="文本框 9"/>
              <p:cNvSpPr txBox="1"/>
              <p:nvPr/>
            </p:nvSpPr>
            <p:spPr>
              <a:xfrm>
                <a:off x="4200170" y="4348890"/>
                <a:ext cx="801373" cy="265517"/>
              </a:xfrm>
              <a:prstGeom prst="rect">
                <a:avLst/>
              </a:prstGeom>
              <a:noFill/>
            </p:spPr>
            <p:txBody>
              <a:bodyPr wrap="none" rtlCol="0">
                <a:spAutoFit/>
              </a:bodyPr>
              <a:lstStyle/>
              <a:p>
                <a:r>
                  <a:rPr lang="en-US" altLang="zh-CN" sz="2000" dirty="0"/>
                  <a:t>Predicted</a:t>
                </a:r>
                <a:endParaRPr lang="zh-CN" altLang="en-US" sz="2000" dirty="0"/>
              </a:p>
            </p:txBody>
          </p:sp>
          <p:sp>
            <p:nvSpPr>
              <p:cNvPr id="11" name="文本框 10"/>
              <p:cNvSpPr txBox="1"/>
              <p:nvPr/>
            </p:nvSpPr>
            <p:spPr>
              <a:xfrm>
                <a:off x="4924056" y="4170918"/>
                <a:ext cx="206826" cy="265517"/>
              </a:xfrm>
              <a:prstGeom prst="rect">
                <a:avLst/>
              </a:prstGeom>
              <a:noFill/>
            </p:spPr>
            <p:txBody>
              <a:bodyPr wrap="none" rtlCol="0">
                <a:spAutoFit/>
              </a:bodyPr>
              <a:lstStyle/>
              <a:p>
                <a:r>
                  <a:rPr lang="en-US" altLang="zh-CN" sz="2000" dirty="0"/>
                  <a:t>1</a:t>
                </a:r>
                <a:endParaRPr lang="zh-CN" altLang="en-US" sz="2000" dirty="0"/>
              </a:p>
            </p:txBody>
          </p:sp>
          <p:sp>
            <p:nvSpPr>
              <p:cNvPr id="12" name="文本框 11"/>
              <p:cNvSpPr txBox="1"/>
              <p:nvPr/>
            </p:nvSpPr>
            <p:spPr>
              <a:xfrm>
                <a:off x="4184478" y="4170918"/>
                <a:ext cx="206826" cy="265517"/>
              </a:xfrm>
              <a:prstGeom prst="rect">
                <a:avLst/>
              </a:prstGeom>
              <a:noFill/>
            </p:spPr>
            <p:txBody>
              <a:bodyPr wrap="none" rtlCol="0">
                <a:spAutoFit/>
              </a:bodyPr>
              <a:lstStyle/>
              <a:p>
                <a:r>
                  <a:rPr lang="en-US" altLang="zh-CN" sz="2000" dirty="0"/>
                  <a:t>0</a:t>
                </a:r>
                <a:endParaRPr lang="zh-CN" altLang="en-US" sz="2000" dirty="0"/>
              </a:p>
            </p:txBody>
          </p:sp>
        </p:grpSp>
        <p:sp>
          <p:nvSpPr>
            <p:cNvPr id="29" name="文本框 28"/>
            <p:cNvSpPr txBox="1"/>
            <p:nvPr/>
          </p:nvSpPr>
          <p:spPr>
            <a:xfrm>
              <a:off x="6125637" y="2309805"/>
              <a:ext cx="229774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Training Set</a:t>
              </a:r>
              <a:endParaRPr lang="zh-CN" altLang="en-US" sz="2000" dirty="0">
                <a:latin typeface="Times New Roman" panose="02020603050405020304" pitchFamily="18" charset="0"/>
                <a:cs typeface="Times New Roman" panose="02020603050405020304" pitchFamily="18" charset="0"/>
              </a:endParaRPr>
            </a:p>
          </p:txBody>
        </p:sp>
      </p:grpSp>
      <p:sp>
        <p:nvSpPr>
          <p:cNvPr id="30" name="文本框 29"/>
          <p:cNvSpPr txBox="1"/>
          <p:nvPr/>
        </p:nvSpPr>
        <p:spPr>
          <a:xfrm>
            <a:off x="7114055" y="1813764"/>
            <a:ext cx="2855665"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Confusion Matrix</a:t>
            </a:r>
            <a:endParaRPr lang="zh-CN" altLang="en-US" sz="2400" dirty="0">
              <a:latin typeface="Times New Roman" panose="02020603050405020304" pitchFamily="18" charset="0"/>
              <a:cs typeface="Times New Roman" panose="02020603050405020304" pitchFamily="18" charset="0"/>
            </a:endParaRPr>
          </a:p>
        </p:txBody>
      </p:sp>
      <p:grpSp>
        <p:nvGrpSpPr>
          <p:cNvPr id="32" name="组合 31"/>
          <p:cNvGrpSpPr/>
          <p:nvPr/>
        </p:nvGrpSpPr>
        <p:grpSpPr>
          <a:xfrm>
            <a:off x="7968207" y="2309805"/>
            <a:ext cx="3554396" cy="3227935"/>
            <a:chOff x="4868987" y="2309805"/>
            <a:chExt cx="3554396" cy="3227935"/>
          </a:xfrm>
        </p:grpSpPr>
        <p:grpSp>
          <p:nvGrpSpPr>
            <p:cNvPr id="33" name="组合 32"/>
            <p:cNvGrpSpPr/>
            <p:nvPr/>
          </p:nvGrpSpPr>
          <p:grpSpPr>
            <a:xfrm>
              <a:off x="4868987" y="2750457"/>
              <a:ext cx="3141023" cy="2787283"/>
              <a:chOff x="3406155" y="2764736"/>
              <a:chExt cx="1984657" cy="1849671"/>
            </a:xfrm>
          </p:grpSpPr>
          <p:grpSp>
            <p:nvGrpSpPr>
              <p:cNvPr id="35" name="组合 34"/>
              <p:cNvGrpSpPr/>
              <p:nvPr/>
            </p:nvGrpSpPr>
            <p:grpSpPr>
              <a:xfrm>
                <a:off x="3950812" y="2764736"/>
                <a:ext cx="1440000" cy="1446362"/>
                <a:chOff x="3841955" y="2880851"/>
                <a:chExt cx="1440000" cy="1446362"/>
              </a:xfrm>
            </p:grpSpPr>
            <p:sp>
              <p:nvSpPr>
                <p:cNvPr id="42" name="矩形 41"/>
                <p:cNvSpPr/>
                <p:nvPr/>
              </p:nvSpPr>
              <p:spPr>
                <a:xfrm>
                  <a:off x="3841955" y="2880851"/>
                  <a:ext cx="720000" cy="720000"/>
                </a:xfrm>
                <a:prstGeom prst="rect">
                  <a:avLst/>
                </a:prstGeom>
                <a:solidFill>
                  <a:srgbClr val="C5050C">
                    <a:alpha val="6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1902k</a:t>
                  </a:r>
                  <a:endParaRPr lang="zh-CN" altLang="en-US" dirty="0">
                    <a:solidFill>
                      <a:schemeClr val="tx1"/>
                    </a:solidFill>
                  </a:endParaRPr>
                </a:p>
              </p:txBody>
            </p:sp>
            <p:sp>
              <p:nvSpPr>
                <p:cNvPr id="43" name="矩形 42"/>
                <p:cNvSpPr/>
                <p:nvPr/>
              </p:nvSpPr>
              <p:spPr>
                <a:xfrm>
                  <a:off x="4561955" y="2880851"/>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497</a:t>
                  </a:r>
                  <a:endParaRPr lang="zh-CN" altLang="en-US" dirty="0">
                    <a:solidFill>
                      <a:schemeClr val="tx1"/>
                    </a:solidFill>
                  </a:endParaRPr>
                </a:p>
              </p:txBody>
            </p:sp>
            <p:sp>
              <p:nvSpPr>
                <p:cNvPr id="44" name="矩形 43"/>
                <p:cNvSpPr/>
                <p:nvPr/>
              </p:nvSpPr>
              <p:spPr>
                <a:xfrm>
                  <a:off x="3841955" y="3607213"/>
                  <a:ext cx="720000" cy="720000"/>
                </a:xfrm>
                <a:prstGeom prst="rect">
                  <a:avLst/>
                </a:prstGeom>
                <a:solidFill>
                  <a:srgbClr val="C5050C">
                    <a:alpha val="20000"/>
                  </a:srgb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37k</a:t>
                  </a:r>
                  <a:endParaRPr lang="zh-CN" altLang="en-US" dirty="0">
                    <a:solidFill>
                      <a:schemeClr val="tx1"/>
                    </a:solidFill>
                  </a:endParaRPr>
                </a:p>
              </p:txBody>
            </p:sp>
            <p:sp>
              <p:nvSpPr>
                <p:cNvPr id="45" name="矩形 44"/>
                <p:cNvSpPr/>
                <p:nvPr/>
              </p:nvSpPr>
              <p:spPr>
                <a:xfrm>
                  <a:off x="4561955" y="3606201"/>
                  <a:ext cx="720000" cy="720000"/>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727</a:t>
                  </a:r>
                  <a:endParaRPr lang="zh-CN" altLang="en-US" dirty="0">
                    <a:solidFill>
                      <a:schemeClr val="tx1"/>
                    </a:solidFill>
                  </a:endParaRPr>
                </a:p>
              </p:txBody>
            </p:sp>
          </p:grpSp>
          <p:sp>
            <p:nvSpPr>
              <p:cNvPr id="36" name="文本框 35"/>
              <p:cNvSpPr txBox="1"/>
              <p:nvPr/>
            </p:nvSpPr>
            <p:spPr>
              <a:xfrm rot="10800000">
                <a:off x="3406155" y="3213094"/>
                <a:ext cx="311150" cy="534651"/>
              </a:xfrm>
              <a:prstGeom prst="rect">
                <a:avLst/>
              </a:prstGeom>
              <a:noFill/>
            </p:spPr>
            <p:txBody>
              <a:bodyPr vert="eaVert" wrap="none" rtlCol="0">
                <a:spAutoFit/>
              </a:bodyPr>
              <a:lstStyle/>
              <a:p>
                <a:r>
                  <a:rPr lang="en-US" altLang="zh-CN" sz="2000" dirty="0"/>
                  <a:t>Actual</a:t>
                </a:r>
                <a:endParaRPr lang="zh-CN" altLang="en-US" sz="2000" dirty="0"/>
              </a:p>
            </p:txBody>
          </p:sp>
          <p:sp>
            <p:nvSpPr>
              <p:cNvPr id="37" name="文本框 36"/>
              <p:cNvSpPr txBox="1"/>
              <p:nvPr/>
            </p:nvSpPr>
            <p:spPr>
              <a:xfrm>
                <a:off x="3627830" y="3047808"/>
                <a:ext cx="311150" cy="155949"/>
              </a:xfrm>
              <a:prstGeom prst="rect">
                <a:avLst/>
              </a:prstGeom>
              <a:noFill/>
            </p:spPr>
            <p:txBody>
              <a:bodyPr vert="eaVert" wrap="none" rtlCol="0">
                <a:spAutoFit/>
              </a:bodyPr>
              <a:lstStyle/>
              <a:p>
                <a:r>
                  <a:rPr lang="en-US" altLang="zh-CN" sz="2000" dirty="0"/>
                  <a:t>0</a:t>
                </a:r>
                <a:endParaRPr lang="zh-CN" altLang="en-US" sz="2000" dirty="0"/>
              </a:p>
            </p:txBody>
          </p:sp>
          <p:sp>
            <p:nvSpPr>
              <p:cNvPr id="38" name="文本框 37"/>
              <p:cNvSpPr txBox="1"/>
              <p:nvPr/>
            </p:nvSpPr>
            <p:spPr>
              <a:xfrm rot="10800000">
                <a:off x="3634065" y="3808442"/>
                <a:ext cx="311150" cy="155949"/>
              </a:xfrm>
              <a:prstGeom prst="rect">
                <a:avLst/>
              </a:prstGeom>
              <a:noFill/>
            </p:spPr>
            <p:txBody>
              <a:bodyPr vert="eaVert" wrap="none" rtlCol="0">
                <a:spAutoFit/>
              </a:bodyPr>
              <a:lstStyle/>
              <a:p>
                <a:r>
                  <a:rPr lang="en-US" altLang="zh-CN" sz="2000" dirty="0"/>
                  <a:t>1</a:t>
                </a:r>
                <a:endParaRPr lang="zh-CN" altLang="en-US" sz="2000" dirty="0"/>
              </a:p>
            </p:txBody>
          </p:sp>
          <p:sp>
            <p:nvSpPr>
              <p:cNvPr id="39" name="文本框 38"/>
              <p:cNvSpPr txBox="1"/>
              <p:nvPr/>
            </p:nvSpPr>
            <p:spPr>
              <a:xfrm>
                <a:off x="4200170" y="4348890"/>
                <a:ext cx="801373" cy="265517"/>
              </a:xfrm>
              <a:prstGeom prst="rect">
                <a:avLst/>
              </a:prstGeom>
              <a:noFill/>
            </p:spPr>
            <p:txBody>
              <a:bodyPr wrap="none" rtlCol="0">
                <a:spAutoFit/>
              </a:bodyPr>
              <a:lstStyle/>
              <a:p>
                <a:r>
                  <a:rPr lang="en-US" altLang="zh-CN" sz="2000" dirty="0"/>
                  <a:t>Predicted</a:t>
                </a:r>
                <a:endParaRPr lang="zh-CN" altLang="en-US" sz="2000" dirty="0"/>
              </a:p>
            </p:txBody>
          </p:sp>
          <p:sp>
            <p:nvSpPr>
              <p:cNvPr id="40" name="文本框 39"/>
              <p:cNvSpPr txBox="1"/>
              <p:nvPr/>
            </p:nvSpPr>
            <p:spPr>
              <a:xfrm>
                <a:off x="4924056" y="4170918"/>
                <a:ext cx="206826" cy="265517"/>
              </a:xfrm>
              <a:prstGeom prst="rect">
                <a:avLst/>
              </a:prstGeom>
              <a:noFill/>
            </p:spPr>
            <p:txBody>
              <a:bodyPr wrap="none" rtlCol="0">
                <a:spAutoFit/>
              </a:bodyPr>
              <a:lstStyle/>
              <a:p>
                <a:r>
                  <a:rPr lang="en-US" altLang="zh-CN" sz="2000" dirty="0"/>
                  <a:t>1</a:t>
                </a:r>
                <a:endParaRPr lang="zh-CN" altLang="en-US" sz="2000" dirty="0"/>
              </a:p>
            </p:txBody>
          </p:sp>
          <p:sp>
            <p:nvSpPr>
              <p:cNvPr id="41" name="文本框 40"/>
              <p:cNvSpPr txBox="1"/>
              <p:nvPr/>
            </p:nvSpPr>
            <p:spPr>
              <a:xfrm>
                <a:off x="4184478" y="4170918"/>
                <a:ext cx="206826" cy="265517"/>
              </a:xfrm>
              <a:prstGeom prst="rect">
                <a:avLst/>
              </a:prstGeom>
              <a:noFill/>
            </p:spPr>
            <p:txBody>
              <a:bodyPr wrap="none" rtlCol="0">
                <a:spAutoFit/>
              </a:bodyPr>
              <a:lstStyle/>
              <a:p>
                <a:r>
                  <a:rPr lang="en-US" altLang="zh-CN" sz="2000" dirty="0"/>
                  <a:t>0</a:t>
                </a:r>
                <a:endParaRPr lang="zh-CN" altLang="en-US" sz="2000" dirty="0"/>
              </a:p>
            </p:txBody>
          </p:sp>
        </p:grpSp>
        <p:sp>
          <p:nvSpPr>
            <p:cNvPr id="34" name="文本框 33"/>
            <p:cNvSpPr txBox="1"/>
            <p:nvPr/>
          </p:nvSpPr>
          <p:spPr>
            <a:xfrm>
              <a:off x="6125637" y="2309805"/>
              <a:ext cx="229774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Testing Set</a:t>
              </a:r>
              <a:endParaRPr lang="zh-CN" altLang="en-US" sz="2000" dirty="0">
                <a:latin typeface="Times New Roman" panose="02020603050405020304" pitchFamily="18" charset="0"/>
                <a:cs typeface="Times New Roman" panose="02020603050405020304" pitchFamily="18" charset="0"/>
              </a:endParaRPr>
            </a:p>
          </p:txBody>
        </p:sp>
      </p:grpSp>
    </p:spTree>
  </p:cSld>
  <p:clrMapOvr>
    <a:masterClrMapping/>
  </p:clrMapOvr>
</p:sld>
</file>

<file path=ppt/tags/tag1.xml><?xml version="1.0" encoding="utf-8"?>
<p:tagLst xmlns:p="http://schemas.openxmlformats.org/presentationml/2006/main">
  <p:tag name="TABLE_ENDDRAG_ORIGIN_RECT" val="720*325"/>
  <p:tag name="TABLE_ENDDRAG_RECT" val="66*134*720*325"/>
</p:tagLst>
</file>

<file path=ppt/tags/tag10.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11.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12.xml><?xml version="1.0" encoding="utf-8"?>
<p:tagLst xmlns:p="http://schemas.openxmlformats.org/presentationml/2006/main">
  <p:tag name="KSO_WM_UNIT_TABLE_BEAUTIFY" val="smartTable{4d988d07-8059-4220-a90e-3702618e0b36}"/>
</p:tagLst>
</file>

<file path=ppt/tags/tag13.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14.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15.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16.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17.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18.xml><?xml version="1.0" encoding="utf-8"?>
<p:tagLst xmlns:p="http://schemas.openxmlformats.org/presentationml/2006/main">
  <p:tag name="commondata" val="eyJoZGlkIjoiZTYwMjhiYWE5ZGUyYTg1NTQzMzE0YzZiYTNlOWJiNTUifQ=="/>
</p:tagLst>
</file>

<file path=ppt/tags/tag2.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3.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4.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5.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6.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7.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8.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ags/tag9.xml><?xml version="1.0" encoding="utf-8"?>
<p:tagLst xmlns:p="http://schemas.openxmlformats.org/presentationml/2006/main">
  <p:tag name="KSO_WM_DIAGRAM_VIRTUALLY_FRAME" val="{&quot;height&quot;:284.5484251968504,&quot;left&quot;:53.24968503937008,&quot;top&quot;:166.46551181102362,&quot;width&quot;:590.3185826771653}"/>
</p:tagLst>
</file>

<file path=ppt/theme/theme1.xml><?xml version="1.0" encoding="utf-8"?>
<a:theme xmlns:a="http://schemas.openxmlformats.org/drawingml/2006/main" name="Office Theme">
  <a:themeElements>
    <a:clrScheme name="UW-Madison theme1">
      <a:dk1>
        <a:srgbClr val="202020"/>
      </a:dk1>
      <a:lt1>
        <a:srgbClr val="FFFFFF"/>
      </a:lt1>
      <a:dk2>
        <a:srgbClr val="101010"/>
      </a:dk2>
      <a:lt2>
        <a:srgbClr val="DADFE1"/>
      </a:lt2>
      <a:accent1>
        <a:srgbClr val="C5050C"/>
      </a:accent1>
      <a:accent2>
        <a:srgbClr val="C5050C"/>
      </a:accent2>
      <a:accent3>
        <a:srgbClr val="9B0000"/>
      </a:accent3>
      <a:accent4>
        <a:srgbClr val="FCCB51"/>
      </a:accent4>
      <a:accent5>
        <a:srgbClr val="80B3AE"/>
      </a:accent5>
      <a:accent6>
        <a:srgbClr val="ADADAD"/>
      </a:accent6>
      <a:hlink>
        <a:srgbClr val="0479A8"/>
      </a:hlink>
      <a:folHlink>
        <a:srgbClr val="0479A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5499</Words>
  <Application>WPS 演示</Application>
  <PresentationFormat>宽屏</PresentationFormat>
  <Paragraphs>475</Paragraphs>
  <Slides>23</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Arial</vt:lpstr>
      <vt:lpstr>Red Hat Display</vt:lpstr>
      <vt:lpstr>Red Hat Text</vt:lpstr>
      <vt:lpstr>Calibri</vt:lpstr>
      <vt:lpstr>Times New Roman</vt:lpstr>
      <vt:lpstr>微软雅黑</vt:lpstr>
      <vt:lpstr>Arial Unicode MS</vt:lpstr>
      <vt:lpstr>Office Theme</vt:lpstr>
      <vt:lpstr>Airline prediction</vt:lpstr>
      <vt:lpstr>About the Data</vt:lpstr>
      <vt:lpstr>Data Merging and Data Processing</vt:lpstr>
      <vt:lpstr>Deal with Missing Data</vt:lpstr>
      <vt:lpstr>Create A New Category</vt:lpstr>
      <vt:lpstr>Data Visualization</vt:lpstr>
      <vt:lpstr>Cancellation Prediction</vt:lpstr>
      <vt:lpstr>Method Selection</vt:lpstr>
      <vt:lpstr>Logistic Regression Model Using Raw Data</vt:lpstr>
      <vt:lpstr>Importance Variables</vt:lpstr>
      <vt:lpstr>How to avoid cancellation? </vt:lpstr>
      <vt:lpstr>Example: Hawaii → ORD</vt:lpstr>
      <vt:lpstr>Delay Prediction</vt:lpstr>
      <vt:lpstr>Model Seletion</vt:lpstr>
      <vt:lpstr>Final Model </vt:lpstr>
      <vt:lpstr>Importance Variables (By SHAP and gain) </vt:lpstr>
      <vt:lpstr>PowerPoint 演示文稿</vt:lpstr>
      <vt:lpstr>PowerPoint 演示文稿</vt:lpstr>
      <vt:lpstr>Summary and shiny</vt:lpstr>
      <vt:lpstr>Advantages</vt:lpstr>
      <vt:lpstr>Disadvantage</vt:lpstr>
      <vt:lpstr>Shiny</vt:lpstr>
      <vt:lpstr>Airline prediction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slide title in title or sentence case</dc:title>
  <dc:creator/>
  <cp:lastModifiedBy>第八个半径</cp:lastModifiedBy>
  <cp:revision>102</cp:revision>
  <dcterms:created xsi:type="dcterms:W3CDTF">2024-11-11T05:37:00Z</dcterms:created>
  <dcterms:modified xsi:type="dcterms:W3CDTF">2024-11-12T05:09:58Z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2052-11.1.0.9995</vt:lpwstr>
  </property>
  <property fmtid="{D5CDD505-2E9C-101B-9397-08002B2CF9AE}" pid="3" name="ICV">
    <vt:lpwstr>13788A356BEE46A4ADDC24F5A514D92C_12</vt:lpwstr>
  </property>
</Properties>
</file>