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70" r:id="rId8"/>
    <p:sldId id="258" r:id="rId9"/>
    <p:sldId id="267" r:id="rId10"/>
    <p:sldId id="263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195EF1-DEB0-420E-92CD-BAA2B8BB937C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F73C1E-EF43-4956-B5D3-DFAA3D7EBEB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0315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5EF1-DEB0-420E-92CD-BAA2B8BB937C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3C1E-EF43-4956-B5D3-DFAA3D7EB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13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5EF1-DEB0-420E-92CD-BAA2B8BB937C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3C1E-EF43-4956-B5D3-DFAA3D7EB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50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5EF1-DEB0-420E-92CD-BAA2B8BB937C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3C1E-EF43-4956-B5D3-DFAA3D7EB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52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195EF1-DEB0-420E-92CD-BAA2B8BB937C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73C1E-EF43-4956-B5D3-DFAA3D7EBE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44489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5EF1-DEB0-420E-92CD-BAA2B8BB937C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3C1E-EF43-4956-B5D3-DFAA3D7EB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6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5EF1-DEB0-420E-92CD-BAA2B8BB937C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3C1E-EF43-4956-B5D3-DFAA3D7EB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39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5EF1-DEB0-420E-92CD-BAA2B8BB937C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3C1E-EF43-4956-B5D3-DFAA3D7EB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30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5EF1-DEB0-420E-92CD-BAA2B8BB937C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3C1E-EF43-4956-B5D3-DFAA3D7EB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74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195EF1-DEB0-420E-92CD-BAA2B8BB937C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73C1E-EF43-4956-B5D3-DFAA3D7EBE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434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195EF1-DEB0-420E-92CD-BAA2B8BB937C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73C1E-EF43-4956-B5D3-DFAA3D7EBE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436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E195EF1-DEB0-420E-92CD-BAA2B8BB937C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6F73C1E-EF43-4956-B5D3-DFAA3D7EBE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835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60105-9E1B-4D57-A3B8-EF1830D9D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试题报告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D4B66F-1B36-4C8F-ADAD-96C7178EF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孙美婷</a:t>
            </a:r>
            <a:endParaRPr lang="en-US" altLang="zh-CN" dirty="0"/>
          </a:p>
          <a:p>
            <a:r>
              <a:rPr lang="en-US" altLang="zh-CN" dirty="0"/>
              <a:t>2019.08.02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365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74E13-A9C9-4684-831E-B7589434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第二部分</a:t>
            </a:r>
            <a:br>
              <a:rPr lang="en-US" altLang="zh-CN" dirty="0"/>
            </a:br>
            <a:r>
              <a:rPr lang="zh-CN" altLang="en-US" dirty="0"/>
              <a:t>开放性问题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12E4C5-19BC-42FA-A3A1-746194D5A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、用户平均浏览次数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、用户浏览时段分析</a:t>
            </a:r>
            <a:endParaRPr lang="en-US" altLang="zh-CN" sz="2000" dirty="0"/>
          </a:p>
          <a:p>
            <a:r>
              <a:rPr lang="en-US" altLang="zh-CN" sz="2000" b="1" dirty="0">
                <a:solidFill>
                  <a:srgbClr val="0070C0"/>
                </a:solidFill>
              </a:rPr>
              <a:t>3</a:t>
            </a:r>
            <a:r>
              <a:rPr lang="zh-CN" altLang="en-US" sz="2000" b="1" dirty="0">
                <a:solidFill>
                  <a:srgbClr val="0070C0"/>
                </a:solidFill>
              </a:rPr>
              <a:t>、转化率漏斗分析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、用户喜好度分析</a:t>
            </a:r>
            <a:endParaRPr lang="en-US" altLang="zh-CN" sz="2000" dirty="0"/>
          </a:p>
          <a:p>
            <a:r>
              <a:rPr lang="en-US" altLang="zh-CN" sz="2000" dirty="0"/>
              <a:t>5</a:t>
            </a:r>
            <a:r>
              <a:rPr lang="zh-CN" altLang="en-US" sz="2000" dirty="0"/>
              <a:t>、不同标签下，购买商品种类及数量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810A93D-0A8D-43BE-8301-5F791FA3C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765" y="523027"/>
            <a:ext cx="6483928" cy="3129974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66F7D6B-62FD-4349-A2D6-91C008FB0320}"/>
              </a:ext>
            </a:extLst>
          </p:cNvPr>
          <p:cNvSpPr txBox="1"/>
          <p:nvPr/>
        </p:nvSpPr>
        <p:spPr>
          <a:xfrm>
            <a:off x="5698836" y="3992540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四天内，下载和浏览的用户数在缓慢的上升中，然后订单量却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没有明显的上升趋势。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58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74E13-A9C9-4684-831E-B7589434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第二部分</a:t>
            </a:r>
            <a:br>
              <a:rPr lang="en-US" altLang="zh-CN" dirty="0"/>
            </a:br>
            <a:r>
              <a:rPr lang="zh-CN" altLang="en-US" dirty="0"/>
              <a:t>开放性问题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12E4C5-19BC-42FA-A3A1-746194D5A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、用户平均浏览次数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、用户浏览时段分析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、转化率漏斗分析</a:t>
            </a:r>
            <a:endParaRPr lang="en-US" altLang="zh-CN" sz="2000" dirty="0"/>
          </a:p>
          <a:p>
            <a:r>
              <a:rPr lang="en-US" altLang="zh-CN" sz="2000" b="1" dirty="0">
                <a:solidFill>
                  <a:srgbClr val="0070C0"/>
                </a:solidFill>
              </a:rPr>
              <a:t>4</a:t>
            </a:r>
            <a:r>
              <a:rPr lang="zh-CN" altLang="en-US" sz="2000" b="1" dirty="0">
                <a:solidFill>
                  <a:srgbClr val="0070C0"/>
                </a:solidFill>
              </a:rPr>
              <a:t>、用户喜好度分析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en-US" altLang="zh-CN" sz="2000" dirty="0"/>
              <a:t>5</a:t>
            </a:r>
            <a:r>
              <a:rPr lang="zh-CN" altLang="en-US" sz="2000" dirty="0"/>
              <a:t>、不同标签下，购买商品种类及数量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D24FD2A-5DEC-42F8-99EF-36E8183576B6}"/>
              </a:ext>
            </a:extLst>
          </p:cNvPr>
          <p:cNvGrpSpPr/>
          <p:nvPr/>
        </p:nvGrpSpPr>
        <p:grpSpPr>
          <a:xfrm>
            <a:off x="5569527" y="467893"/>
            <a:ext cx="6499918" cy="1296849"/>
            <a:chOff x="5569527" y="467893"/>
            <a:chExt cx="6499918" cy="1296849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78FCC52-612A-451D-B9DF-CDA4F19BA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9527" y="837225"/>
              <a:ext cx="6499918" cy="927517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820E48B-4412-4A28-B8E0-4815B9830F94}"/>
                </a:ext>
              </a:extLst>
            </p:cNvPr>
            <p:cNvSpPr txBox="1"/>
            <p:nvPr/>
          </p:nvSpPr>
          <p:spPr>
            <a:xfrm>
              <a:off x="5569527" y="46789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计算公式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CCF9C88-D711-421C-AE3D-07AC0DEC03FF}"/>
              </a:ext>
            </a:extLst>
          </p:cNvPr>
          <p:cNvGrpSpPr/>
          <p:nvPr/>
        </p:nvGrpSpPr>
        <p:grpSpPr>
          <a:xfrm>
            <a:off x="5546444" y="2274311"/>
            <a:ext cx="6225834" cy="3470708"/>
            <a:chOff x="5546444" y="2274311"/>
            <a:chExt cx="6225834" cy="347070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D7A69AE-130A-4EDF-B467-D2856128D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9527" y="2643643"/>
              <a:ext cx="6202751" cy="3101376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0B894FA-DF1F-4A8F-9FDD-A7449525592D}"/>
                </a:ext>
              </a:extLst>
            </p:cNvPr>
            <p:cNvSpPr txBox="1"/>
            <p:nvPr/>
          </p:nvSpPr>
          <p:spPr>
            <a:xfrm>
              <a:off x="5546444" y="2274311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不同类商品的购买率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743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74E13-A9C9-4684-831E-B7589434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第二部分</a:t>
            </a:r>
            <a:br>
              <a:rPr lang="en-US" altLang="zh-CN" dirty="0"/>
            </a:br>
            <a:r>
              <a:rPr lang="zh-CN" altLang="en-US" dirty="0"/>
              <a:t>开放性问题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12E4C5-19BC-42FA-A3A1-746194D5A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、用户平均浏览次数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、用户浏览时段分析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、转化率漏斗分析</a:t>
            </a:r>
            <a:endParaRPr lang="en-US" altLang="zh-CN" sz="2000" dirty="0"/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、用户喜好度分析</a:t>
            </a:r>
            <a:endParaRPr lang="en-US" altLang="zh-CN" sz="2000" dirty="0"/>
          </a:p>
          <a:p>
            <a:r>
              <a:rPr lang="en-US" altLang="zh-CN" sz="2000" b="1" dirty="0">
                <a:solidFill>
                  <a:srgbClr val="0070C0"/>
                </a:solidFill>
              </a:rPr>
              <a:t>5</a:t>
            </a:r>
            <a:r>
              <a:rPr lang="zh-CN" altLang="en-US" sz="2000" b="1" dirty="0">
                <a:solidFill>
                  <a:srgbClr val="0070C0"/>
                </a:solidFill>
              </a:rPr>
              <a:t>、不同标签下，购买商品种类及数量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6E9EABB-975C-4570-9455-87BC2205E890}"/>
              </a:ext>
            </a:extLst>
          </p:cNvPr>
          <p:cNvGrpSpPr/>
          <p:nvPr/>
        </p:nvGrpSpPr>
        <p:grpSpPr>
          <a:xfrm>
            <a:off x="5597237" y="131802"/>
            <a:ext cx="6437745" cy="1396041"/>
            <a:chOff x="5634182" y="316468"/>
            <a:chExt cx="6437745" cy="139604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035CC3B-FB3A-487E-AF35-A453D619F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4182" y="685800"/>
              <a:ext cx="6437745" cy="1026709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B0F327B-C444-493A-9C7A-7A8742F213AB}"/>
                </a:ext>
              </a:extLst>
            </p:cNvPr>
            <p:cNvSpPr txBox="1"/>
            <p:nvPr/>
          </p:nvSpPr>
          <p:spPr>
            <a:xfrm>
              <a:off x="5634182" y="31646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计算公式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7D057709-B419-4E54-ACD3-42CABE4E5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306" y="1946283"/>
            <a:ext cx="6322291" cy="316114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9EFF1A1-7689-4C29-864B-D9419BE1E712}"/>
              </a:ext>
            </a:extLst>
          </p:cNvPr>
          <p:cNvSpPr txBox="1"/>
          <p:nvPr/>
        </p:nvSpPr>
        <p:spPr>
          <a:xfrm>
            <a:off x="5509306" y="5354773"/>
            <a:ext cx="6437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、购买成功数量最多的标签依次为：</a:t>
            </a:r>
            <a:r>
              <a:rPr lang="en-US" altLang="zh-CN" dirty="0" err="1">
                <a:solidFill>
                  <a:srgbClr val="C00000"/>
                </a:solidFill>
              </a:rPr>
              <a:t>lossWeight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 err="1">
                <a:solidFill>
                  <a:srgbClr val="C00000"/>
                </a:solidFill>
              </a:rPr>
              <a:t>getFirm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 err="1">
                <a:solidFill>
                  <a:srgbClr val="C00000"/>
                </a:solidFill>
              </a:rPr>
              <a:t>heartHealth</a:t>
            </a:r>
            <a:r>
              <a:rPr lang="zh-CN" altLang="en-US" dirty="0">
                <a:solidFill>
                  <a:srgbClr val="C00000"/>
                </a:solidFill>
              </a:rPr>
              <a:t>，应该加大对标有该标签客户的宣传力度。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、商品</a:t>
            </a:r>
            <a:r>
              <a:rPr lang="en-US" altLang="zh-CN" dirty="0">
                <a:solidFill>
                  <a:srgbClr val="C00000"/>
                </a:solidFill>
              </a:rPr>
              <a:t>yearly_free_trial_ab4</a:t>
            </a:r>
            <a:r>
              <a:rPr lang="zh-CN" altLang="en-US" dirty="0">
                <a:solidFill>
                  <a:srgbClr val="C00000"/>
                </a:solidFill>
              </a:rPr>
              <a:t>是各标签购买最多的，应该加大对该商品的推荐力度</a:t>
            </a:r>
          </a:p>
        </p:txBody>
      </p:sp>
    </p:spTree>
    <p:extLst>
      <p:ext uri="{BB962C8B-B14F-4D97-AF65-F5344CB8AC3E}">
        <p14:creationId xmlns:p14="http://schemas.microsoft.com/office/powerpoint/2010/main" val="39126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B2E58-4D41-44C1-AAB3-AFA4EECF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第三部分</a:t>
            </a:r>
            <a:br>
              <a:rPr lang="en-US" altLang="zh-CN" dirty="0"/>
            </a:br>
            <a:r>
              <a:rPr lang="zh-CN" altLang="en-US" dirty="0"/>
              <a:t>相关建议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1C2AB-3877-4EEF-A362-653336925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020" y="563418"/>
            <a:ext cx="5212080" cy="529763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解决方案</a:t>
            </a:r>
            <a:endParaRPr lang="en-US" altLang="zh-CN" dirty="0"/>
          </a:p>
          <a:p>
            <a:r>
              <a:rPr lang="zh-CN" altLang="en-US" dirty="0"/>
              <a:t>购买转化率过低问题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、根据用户标签进行精准化推荐。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、在</a:t>
            </a:r>
            <a:r>
              <a:rPr lang="en-US" altLang="zh-CN" dirty="0"/>
              <a:t>15</a:t>
            </a:r>
            <a:r>
              <a:rPr lang="zh-CN" altLang="en-US" dirty="0"/>
              <a:t>点</a:t>
            </a:r>
            <a:r>
              <a:rPr lang="en-US" altLang="zh-CN" dirty="0"/>
              <a:t>-20</a:t>
            </a:r>
            <a:r>
              <a:rPr lang="zh-CN" altLang="en-US" dirty="0"/>
              <a:t>点进行优惠券的投放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、加大对商品</a:t>
            </a:r>
            <a:r>
              <a:rPr lang="en-US" altLang="zh-CN" dirty="0"/>
              <a:t>yearly_free_trial_ab4</a:t>
            </a:r>
            <a:r>
              <a:rPr lang="zh-CN" altLang="en-US" dirty="0"/>
              <a:t>的宣传力度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调整渠道的资源投放额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、加大渠道</a:t>
            </a:r>
            <a:r>
              <a:rPr lang="en-US" altLang="zh-CN" dirty="0"/>
              <a:t>Coach</a:t>
            </a:r>
            <a:r>
              <a:rPr lang="zh-CN" altLang="en-US" dirty="0"/>
              <a:t>和</a:t>
            </a:r>
            <a:r>
              <a:rPr lang="en-US" altLang="zh-CN" dirty="0"/>
              <a:t>Data</a:t>
            </a:r>
            <a:r>
              <a:rPr lang="zh-CN" altLang="en-US" dirty="0"/>
              <a:t>的宣传金额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、购买成功数量最多的标签依次为：</a:t>
            </a:r>
            <a:r>
              <a:rPr lang="en-US" altLang="zh-CN" dirty="0" err="1"/>
              <a:t>lossWeight</a:t>
            </a:r>
            <a:r>
              <a:rPr lang="zh-CN" altLang="en-US" dirty="0"/>
              <a:t>、</a:t>
            </a:r>
            <a:r>
              <a:rPr lang="en-US" altLang="zh-CN" dirty="0" err="1"/>
              <a:t>getFirm</a:t>
            </a:r>
            <a:r>
              <a:rPr lang="zh-CN" altLang="en-US" dirty="0"/>
              <a:t>、</a:t>
            </a:r>
            <a:r>
              <a:rPr lang="en-US" altLang="zh-CN" dirty="0" err="1"/>
              <a:t>heartHealth</a:t>
            </a:r>
            <a:r>
              <a:rPr lang="zh-CN" altLang="en-US" dirty="0"/>
              <a:t>，应该加大对标有该标签客户的宣传力度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536F34-9670-4BEE-B247-1A068C201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问题</a:t>
            </a:r>
            <a:endParaRPr lang="en-US" altLang="zh-CN" sz="2000" dirty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、购买转化率过低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、调整渠道的资源投放额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362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62908-C89A-4F69-B422-1B85AC28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/>
          <a:lstStyle/>
          <a:p>
            <a:r>
              <a:rPr lang="zh-CN" altLang="en-US" dirty="0"/>
              <a:t>数据信息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1A28CF-8E62-476E-A258-E9D00D536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843684"/>
            <a:ext cx="3855720" cy="301105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、数据导入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、数据信息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87468AF-2B0B-4A3A-B879-FCD0F2704C76}"/>
              </a:ext>
            </a:extLst>
          </p:cNvPr>
          <p:cNvGrpSpPr/>
          <p:nvPr/>
        </p:nvGrpSpPr>
        <p:grpSpPr>
          <a:xfrm>
            <a:off x="5458874" y="236253"/>
            <a:ext cx="6733126" cy="6070928"/>
            <a:chOff x="5458874" y="236253"/>
            <a:chExt cx="6733126" cy="607092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5BE82F2-F3F9-48C0-8BB0-CC0445BA26CB}"/>
                </a:ext>
              </a:extLst>
            </p:cNvPr>
            <p:cNvGrpSpPr/>
            <p:nvPr/>
          </p:nvGrpSpPr>
          <p:grpSpPr>
            <a:xfrm>
              <a:off x="5542002" y="236253"/>
              <a:ext cx="6585342" cy="1209738"/>
              <a:chOff x="5542002" y="236253"/>
              <a:chExt cx="6585342" cy="1209738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C8CDC793-B213-4024-B331-E6E7878269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6103" y="685800"/>
                <a:ext cx="6551241" cy="760191"/>
              </a:xfrm>
              <a:prstGeom prst="rect">
                <a:avLst/>
              </a:prstGeom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2A880F-F6C8-466A-8B1F-EDC4E974A441}"/>
                  </a:ext>
                </a:extLst>
              </p:cNvPr>
              <p:cNvSpPr txBox="1"/>
              <p:nvPr/>
            </p:nvSpPr>
            <p:spPr>
              <a:xfrm>
                <a:off x="5542002" y="23625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数据导入</a:t>
                </a:r>
              </a:p>
            </p:txBody>
          </p:sp>
        </p:grp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E6C5B2B-D298-4895-BBF9-A6FAAFD2B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6103" y="4349212"/>
              <a:ext cx="5324672" cy="1957969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92353DD-3828-4C40-981F-9195F354E71A}"/>
                </a:ext>
              </a:extLst>
            </p:cNvPr>
            <p:cNvSpPr txBox="1"/>
            <p:nvPr/>
          </p:nvSpPr>
          <p:spPr>
            <a:xfrm>
              <a:off x="5458874" y="180713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数据信息</a:t>
              </a: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BDB0BAE-929E-4351-BC57-22AB76A08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2002" y="2268296"/>
              <a:ext cx="6649998" cy="17550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291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95461-0C30-41B9-BB31-DEB8AE6F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第一部分</a:t>
            </a:r>
            <a:br>
              <a:rPr lang="en-US" altLang="zh-CN" dirty="0"/>
            </a:br>
            <a:r>
              <a:rPr lang="zh-CN" altLang="en-US" dirty="0"/>
              <a:t>面试测试题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45FA65-1BDF-475B-BD45-AC2295ED7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FFC000"/>
                </a:solidFill>
              </a:rPr>
              <a:t>1</a:t>
            </a:r>
            <a:r>
              <a:rPr lang="zh-CN" altLang="en-US" sz="2000" b="1" dirty="0">
                <a:solidFill>
                  <a:srgbClr val="FFC000"/>
                </a:solidFill>
              </a:rPr>
              <a:t>、整体的购买转化率</a:t>
            </a:r>
            <a:endParaRPr lang="en-US" altLang="zh-CN" sz="2000" b="1" dirty="0">
              <a:solidFill>
                <a:srgbClr val="FFC000"/>
              </a:solidFill>
            </a:endParaRPr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、渠道的购买转化率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、用户第二多的标签及该标签用户的购买转化率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B9902A9-2762-4BDD-8DAF-43DCD36C4FEB}"/>
              </a:ext>
            </a:extLst>
          </p:cNvPr>
          <p:cNvGrpSpPr/>
          <p:nvPr/>
        </p:nvGrpSpPr>
        <p:grpSpPr>
          <a:xfrm>
            <a:off x="5542475" y="11759"/>
            <a:ext cx="6284424" cy="2231384"/>
            <a:chOff x="5542475" y="332509"/>
            <a:chExt cx="6284424" cy="2231384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AB6EF26-B2D2-448D-9770-38A2D642E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2475" y="701841"/>
              <a:ext cx="6284424" cy="186205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B01A79E-807E-48E0-A2CB-9E9CACBDF0C4}"/>
                </a:ext>
              </a:extLst>
            </p:cNvPr>
            <p:cNvSpPr txBox="1"/>
            <p:nvPr/>
          </p:nvSpPr>
          <p:spPr>
            <a:xfrm>
              <a:off x="5542475" y="332509"/>
              <a:ext cx="5310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计算过程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6B03F4A-B059-4ED0-980A-BDCF088F36DE}"/>
              </a:ext>
            </a:extLst>
          </p:cNvPr>
          <p:cNvGrpSpPr/>
          <p:nvPr/>
        </p:nvGrpSpPr>
        <p:grpSpPr>
          <a:xfrm>
            <a:off x="5542475" y="2462626"/>
            <a:ext cx="6165273" cy="4180446"/>
            <a:chOff x="5542475" y="2462626"/>
            <a:chExt cx="6165273" cy="418044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47562EC-BF59-4CB1-9409-0CA01195670F}"/>
                </a:ext>
              </a:extLst>
            </p:cNvPr>
            <p:cNvGrpSpPr/>
            <p:nvPr/>
          </p:nvGrpSpPr>
          <p:grpSpPr>
            <a:xfrm>
              <a:off x="5542475" y="2462626"/>
              <a:ext cx="5966532" cy="3404774"/>
              <a:chOff x="5501568" y="2813152"/>
              <a:chExt cx="5966532" cy="3404774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C389FEC9-3D4A-4812-A6B7-5084935E4B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1568" y="3234660"/>
                <a:ext cx="5966532" cy="2983266"/>
              </a:xfrm>
              <a:prstGeom prst="rect">
                <a:avLst/>
              </a:prstGeom>
            </p:spPr>
          </p:pic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721331B-9AA2-4012-9D84-3EC55171F06E}"/>
                  </a:ext>
                </a:extLst>
              </p:cNvPr>
              <p:cNvSpPr txBox="1"/>
              <p:nvPr/>
            </p:nvSpPr>
            <p:spPr>
              <a:xfrm>
                <a:off x="5542475" y="2813152"/>
                <a:ext cx="3245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购买转化率趋势图</a:t>
                </a: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6FEC75C-76D4-4DA9-8B20-6ACF1992D918}"/>
                </a:ext>
              </a:extLst>
            </p:cNvPr>
            <p:cNvSpPr txBox="1"/>
            <p:nvPr/>
          </p:nvSpPr>
          <p:spPr>
            <a:xfrm>
              <a:off x="5542475" y="5996741"/>
              <a:ext cx="61652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从购买转化率趋势图中可以看出：每日的购买转化率相对稳定，且转化率平均值为</a:t>
              </a:r>
              <a:r>
                <a:rPr lang="en-US" altLang="zh-CN" dirty="0">
                  <a:solidFill>
                    <a:srgbClr val="C00000"/>
                  </a:solidFill>
                </a:rPr>
                <a:t>0.95</a:t>
              </a:r>
              <a:r>
                <a:rPr lang="zh-CN" altLang="en-US" dirty="0">
                  <a:solidFill>
                    <a:srgbClr val="C00000"/>
                  </a:solidFill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16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95461-0C30-41B9-BB31-DEB8AE6F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第一部分</a:t>
            </a:r>
            <a:br>
              <a:rPr lang="en-US" altLang="zh-CN" dirty="0"/>
            </a:br>
            <a:r>
              <a:rPr lang="zh-CN" altLang="en-US" dirty="0"/>
              <a:t>面试测试题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45FA65-1BDF-475B-BD45-AC2295ED7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、整体的购买转化率</a:t>
            </a:r>
            <a:endParaRPr lang="en-US" altLang="zh-CN" sz="2000" dirty="0"/>
          </a:p>
          <a:p>
            <a:r>
              <a:rPr lang="en-US" altLang="zh-CN" sz="2000" b="1" dirty="0">
                <a:solidFill>
                  <a:srgbClr val="FFC000"/>
                </a:solidFill>
              </a:rPr>
              <a:t>2</a:t>
            </a:r>
            <a:r>
              <a:rPr lang="zh-CN" altLang="en-US" sz="2000" b="1" dirty="0">
                <a:solidFill>
                  <a:srgbClr val="FFC000"/>
                </a:solidFill>
              </a:rPr>
              <a:t>、渠道的购买转化率</a:t>
            </a:r>
            <a:endParaRPr lang="en-US" altLang="zh-CN" sz="2000" b="1" dirty="0">
              <a:solidFill>
                <a:srgbClr val="FFC000"/>
              </a:solidFill>
            </a:endParaRPr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、用户第二多的标签及该标签用户的购买转化率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6B03F4A-B059-4ED0-980A-BDCF088F36DE}"/>
              </a:ext>
            </a:extLst>
          </p:cNvPr>
          <p:cNvGrpSpPr/>
          <p:nvPr/>
        </p:nvGrpSpPr>
        <p:grpSpPr>
          <a:xfrm>
            <a:off x="5542475" y="2462626"/>
            <a:ext cx="6165273" cy="4180446"/>
            <a:chOff x="5542475" y="2462626"/>
            <a:chExt cx="6165273" cy="4180446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721331B-9AA2-4012-9D84-3EC55171F06E}"/>
                </a:ext>
              </a:extLst>
            </p:cNvPr>
            <p:cNvSpPr txBox="1"/>
            <p:nvPr/>
          </p:nvSpPr>
          <p:spPr>
            <a:xfrm>
              <a:off x="5583382" y="2462626"/>
              <a:ext cx="324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各渠道购买转化率趋势图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6FEC75C-76D4-4DA9-8B20-6ACF1992D918}"/>
                </a:ext>
              </a:extLst>
            </p:cNvPr>
            <p:cNvSpPr txBox="1"/>
            <p:nvPr/>
          </p:nvSpPr>
          <p:spPr>
            <a:xfrm>
              <a:off x="5542475" y="5996741"/>
              <a:ext cx="61652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从图中可以看出：渠道</a:t>
              </a:r>
              <a:r>
                <a:rPr lang="en-US" altLang="zh-CN" dirty="0">
                  <a:solidFill>
                    <a:srgbClr val="C00000"/>
                  </a:solidFill>
                </a:rPr>
                <a:t>Coach</a:t>
              </a:r>
              <a:r>
                <a:rPr lang="zh-CN" altLang="en-US" dirty="0">
                  <a:solidFill>
                    <a:srgbClr val="C00000"/>
                  </a:solidFill>
                </a:rPr>
                <a:t>的转化率最高，其次为</a:t>
              </a:r>
              <a:r>
                <a:rPr lang="en-US" altLang="zh-CN" dirty="0">
                  <a:solidFill>
                    <a:srgbClr val="C00000"/>
                  </a:solidFill>
                </a:rPr>
                <a:t>Data</a:t>
              </a:r>
              <a:r>
                <a:rPr lang="zh-CN" altLang="en-US" dirty="0">
                  <a:solidFill>
                    <a:srgbClr val="C00000"/>
                  </a:solidFill>
                </a:rPr>
                <a:t>，应加大在这两个渠道的宣传力度。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09862C2A-615A-419B-8952-FB003A53F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382" y="2870448"/>
            <a:ext cx="5993903" cy="2996952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BEE375B2-3952-4684-A660-4C89DD82A899}"/>
              </a:ext>
            </a:extLst>
          </p:cNvPr>
          <p:cNvGrpSpPr/>
          <p:nvPr/>
        </p:nvGrpSpPr>
        <p:grpSpPr>
          <a:xfrm>
            <a:off x="5468584" y="202850"/>
            <a:ext cx="6599382" cy="1884248"/>
            <a:chOff x="5468584" y="202850"/>
            <a:chExt cx="6599382" cy="1884248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B01A79E-807E-48E0-A2CB-9E9CACBDF0C4}"/>
                </a:ext>
              </a:extLst>
            </p:cNvPr>
            <p:cNvSpPr txBox="1"/>
            <p:nvPr/>
          </p:nvSpPr>
          <p:spPr>
            <a:xfrm>
              <a:off x="5468584" y="202850"/>
              <a:ext cx="5310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计算过程</a:t>
              </a: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C7F2A0C-E4C6-4F0F-822F-F040A6BAC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2475" y="558887"/>
              <a:ext cx="6525491" cy="1528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011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95461-0C30-41B9-BB31-DEB8AE6F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第一部分</a:t>
            </a:r>
            <a:br>
              <a:rPr lang="en-US" altLang="zh-CN" dirty="0"/>
            </a:br>
            <a:r>
              <a:rPr lang="zh-CN" altLang="en-US" dirty="0"/>
              <a:t>面试测试题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45FA65-1BDF-475B-BD45-AC2295ED7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、整体的购买转化率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、渠道的购买转化率</a:t>
            </a:r>
            <a:endParaRPr lang="en-US" altLang="zh-CN" sz="2000" dirty="0"/>
          </a:p>
          <a:p>
            <a:r>
              <a:rPr lang="en-US" altLang="zh-CN" sz="2000" b="1" dirty="0">
                <a:solidFill>
                  <a:srgbClr val="FFC000"/>
                </a:solidFill>
              </a:rPr>
              <a:t>3</a:t>
            </a:r>
            <a:r>
              <a:rPr lang="zh-CN" altLang="en-US" sz="2000" b="1" dirty="0">
                <a:solidFill>
                  <a:srgbClr val="FFC000"/>
                </a:solidFill>
              </a:rPr>
              <a:t>、用户第二多的标签及该标签用户的购买转化率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01A79E-807E-48E0-A2CB-9E9CACBDF0C4}"/>
              </a:ext>
            </a:extLst>
          </p:cNvPr>
          <p:cNvSpPr txBox="1"/>
          <p:nvPr/>
        </p:nvSpPr>
        <p:spPr>
          <a:xfrm>
            <a:off x="5542475" y="11759"/>
            <a:ext cx="531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计算过程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6B03F4A-B059-4ED0-980A-BDCF088F36DE}"/>
              </a:ext>
            </a:extLst>
          </p:cNvPr>
          <p:cNvGrpSpPr/>
          <p:nvPr/>
        </p:nvGrpSpPr>
        <p:grpSpPr>
          <a:xfrm>
            <a:off x="5539171" y="1764741"/>
            <a:ext cx="6165273" cy="4132450"/>
            <a:chOff x="5542475" y="2462626"/>
            <a:chExt cx="6165273" cy="388097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721331B-9AA2-4012-9D84-3EC55171F06E}"/>
                </a:ext>
              </a:extLst>
            </p:cNvPr>
            <p:cNvSpPr txBox="1"/>
            <p:nvPr/>
          </p:nvSpPr>
          <p:spPr>
            <a:xfrm>
              <a:off x="5583382" y="2462626"/>
              <a:ext cx="3245556" cy="34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用户标签的数量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6FEC75C-76D4-4DA9-8B20-6ACF1992D918}"/>
                </a:ext>
              </a:extLst>
            </p:cNvPr>
            <p:cNvSpPr txBox="1"/>
            <p:nvPr/>
          </p:nvSpPr>
          <p:spPr>
            <a:xfrm>
              <a:off x="5542475" y="5996741"/>
              <a:ext cx="6165273" cy="34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从图中可以看出：第二多的标签为</a:t>
              </a:r>
              <a:r>
                <a:rPr lang="en-US" altLang="zh-CN" dirty="0" err="1">
                  <a:solidFill>
                    <a:srgbClr val="C00000"/>
                  </a:solidFill>
                </a:rPr>
                <a:t>getFirm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ACD15BE-DF6E-4113-91A1-7ECA9364A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82" y="433267"/>
            <a:ext cx="6707243" cy="7674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04B55B-30F1-4810-87AD-FC215F1A0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638" y="2162948"/>
            <a:ext cx="6351992" cy="317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4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95461-0C30-41B9-BB31-DEB8AE6F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第一部分</a:t>
            </a:r>
            <a:br>
              <a:rPr lang="en-US" altLang="zh-CN" dirty="0"/>
            </a:br>
            <a:r>
              <a:rPr lang="zh-CN" altLang="en-US" dirty="0"/>
              <a:t>面试测试题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45FA65-1BDF-475B-BD45-AC2295ED7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、整体的购买转化率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、渠道的购买转化率</a:t>
            </a:r>
            <a:endParaRPr lang="en-US" altLang="zh-CN" sz="2000" dirty="0"/>
          </a:p>
          <a:p>
            <a:r>
              <a:rPr lang="en-US" altLang="zh-CN" sz="2000" b="1" dirty="0">
                <a:solidFill>
                  <a:srgbClr val="FFC000"/>
                </a:solidFill>
              </a:rPr>
              <a:t>3</a:t>
            </a:r>
            <a:r>
              <a:rPr lang="zh-CN" altLang="en-US" sz="2000" b="1" dirty="0">
                <a:solidFill>
                  <a:srgbClr val="FFC000"/>
                </a:solidFill>
              </a:rPr>
              <a:t>、用户第二多的标签及该标签用户的购买转化率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4F9CB59-87C0-40C6-86E6-0113DDD0A87D}"/>
              </a:ext>
            </a:extLst>
          </p:cNvPr>
          <p:cNvGrpSpPr/>
          <p:nvPr/>
        </p:nvGrpSpPr>
        <p:grpSpPr>
          <a:xfrm>
            <a:off x="5542475" y="11759"/>
            <a:ext cx="6420286" cy="6349606"/>
            <a:chOff x="5542475" y="11759"/>
            <a:chExt cx="6420286" cy="634960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B01A79E-807E-48E0-A2CB-9E9CACBDF0C4}"/>
                </a:ext>
              </a:extLst>
            </p:cNvPr>
            <p:cNvSpPr txBox="1"/>
            <p:nvPr/>
          </p:nvSpPr>
          <p:spPr>
            <a:xfrm>
              <a:off x="5542475" y="11759"/>
              <a:ext cx="5310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计算过程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721331B-9AA2-4012-9D84-3EC55171F06E}"/>
                </a:ext>
              </a:extLst>
            </p:cNvPr>
            <p:cNvSpPr txBox="1"/>
            <p:nvPr/>
          </p:nvSpPr>
          <p:spPr>
            <a:xfrm>
              <a:off x="5603904" y="2843684"/>
              <a:ext cx="324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用户第二多标签的转化率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72AF16F-76D7-41EF-8219-E619356C1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2475" y="3290853"/>
              <a:ext cx="6141024" cy="307051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75619CE-F882-4CE0-89D4-825504F8B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3904" y="349970"/>
              <a:ext cx="6358857" cy="20805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413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74E13-A9C9-4684-831E-B7589434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第二部分</a:t>
            </a:r>
            <a:br>
              <a:rPr lang="en-US" altLang="zh-CN" dirty="0"/>
            </a:br>
            <a:r>
              <a:rPr lang="zh-CN" altLang="en-US" dirty="0"/>
              <a:t>开放性问题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12E4C5-19BC-42FA-A3A1-746194D5A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1</a:t>
            </a:r>
            <a:r>
              <a:rPr lang="zh-CN" altLang="en-US" sz="2000" b="1" dirty="0">
                <a:solidFill>
                  <a:srgbClr val="0070C0"/>
                </a:solidFill>
              </a:rPr>
              <a:t>、用户平均浏览次数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、用户浏览时段分析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、转化率漏斗分析</a:t>
            </a:r>
            <a:endParaRPr lang="en-US" altLang="zh-CN" sz="2000" dirty="0"/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、用户喜好度分析</a:t>
            </a:r>
            <a:endParaRPr lang="en-US" altLang="zh-CN" sz="2000" dirty="0"/>
          </a:p>
          <a:p>
            <a:r>
              <a:rPr lang="en-US" altLang="zh-CN" sz="2000" dirty="0"/>
              <a:t>5</a:t>
            </a:r>
            <a:r>
              <a:rPr lang="zh-CN" altLang="en-US" sz="2000" dirty="0"/>
              <a:t>、不同标签下，购买商品种类及数量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21CCEC4-F41F-4BDA-B00B-FC54FB8D824D}"/>
              </a:ext>
            </a:extLst>
          </p:cNvPr>
          <p:cNvGrpSpPr/>
          <p:nvPr/>
        </p:nvGrpSpPr>
        <p:grpSpPr>
          <a:xfrm>
            <a:off x="5703116" y="104307"/>
            <a:ext cx="4429175" cy="2459472"/>
            <a:chOff x="5767770" y="325978"/>
            <a:chExt cx="4684453" cy="279729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757B814-D4BA-41CE-9FDC-A24E8A4CAC0C}"/>
                </a:ext>
              </a:extLst>
            </p:cNvPr>
            <p:cNvSpPr txBox="1"/>
            <p:nvPr/>
          </p:nvSpPr>
          <p:spPr>
            <a:xfrm>
              <a:off x="5767770" y="32597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计算过程</a:t>
              </a: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443B620-E97A-47F6-9822-4FCC19ACE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7770" y="695310"/>
              <a:ext cx="4684453" cy="2427960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4C00046-87BE-4D59-BE61-ECB3B45CD448}"/>
              </a:ext>
            </a:extLst>
          </p:cNvPr>
          <p:cNvGrpSpPr/>
          <p:nvPr/>
        </p:nvGrpSpPr>
        <p:grpSpPr>
          <a:xfrm>
            <a:off x="5670790" y="2710062"/>
            <a:ext cx="5514446" cy="2739393"/>
            <a:chOff x="5703115" y="3123209"/>
            <a:chExt cx="5611091" cy="3142611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2636628-A4A8-4E6A-984F-589D1B62C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7770" y="3492602"/>
              <a:ext cx="5546436" cy="2773218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44D878E-9BB6-443F-98CC-26A1D699523E}"/>
                </a:ext>
              </a:extLst>
            </p:cNvPr>
            <p:cNvSpPr txBox="1"/>
            <p:nvPr/>
          </p:nvSpPr>
          <p:spPr>
            <a:xfrm>
              <a:off x="5703115" y="3123209"/>
              <a:ext cx="280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平均浏览次数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9803EF1-A039-46FA-AC23-3BB87A302594}"/>
              </a:ext>
            </a:extLst>
          </p:cNvPr>
          <p:cNvSpPr txBox="1"/>
          <p:nvPr/>
        </p:nvSpPr>
        <p:spPr>
          <a:xfrm>
            <a:off x="5659244" y="5643419"/>
            <a:ext cx="616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从图中可以看出：每个用户的平均有</a:t>
            </a:r>
            <a:r>
              <a:rPr lang="en-US" altLang="zh-CN" dirty="0">
                <a:solidFill>
                  <a:srgbClr val="C00000"/>
                </a:solidFill>
              </a:rPr>
              <a:t>2.5</a:t>
            </a:r>
            <a:r>
              <a:rPr lang="zh-CN" altLang="en-US" dirty="0">
                <a:solidFill>
                  <a:srgbClr val="C00000"/>
                </a:solidFill>
              </a:rPr>
              <a:t>次的浏览量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8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74E13-A9C9-4684-831E-B7589434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第二部分</a:t>
            </a:r>
            <a:br>
              <a:rPr lang="en-US" altLang="zh-CN" dirty="0"/>
            </a:br>
            <a:r>
              <a:rPr lang="zh-CN" altLang="en-US" dirty="0"/>
              <a:t>开放性问题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6623DCB-CB06-4C3A-A4C5-3A1A2942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7770" y="830709"/>
            <a:ext cx="5211762" cy="576487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12E4C5-19BC-42FA-A3A1-746194D5A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、用户平均浏览次数</a:t>
            </a:r>
            <a:endParaRPr lang="en-US" altLang="zh-CN" sz="2000" dirty="0"/>
          </a:p>
          <a:p>
            <a:r>
              <a:rPr lang="en-US" altLang="zh-CN" sz="2000" b="1" dirty="0">
                <a:solidFill>
                  <a:srgbClr val="0070C0"/>
                </a:solidFill>
              </a:rPr>
              <a:t>2</a:t>
            </a:r>
            <a:r>
              <a:rPr lang="zh-CN" altLang="en-US" sz="2000" b="1" dirty="0">
                <a:solidFill>
                  <a:srgbClr val="0070C0"/>
                </a:solidFill>
              </a:rPr>
              <a:t>、用户浏览时段分析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、转化率漏斗分析</a:t>
            </a:r>
            <a:endParaRPr lang="en-US" altLang="zh-CN" sz="2000" dirty="0"/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、用户喜好度分析</a:t>
            </a:r>
            <a:endParaRPr lang="en-US" altLang="zh-CN" sz="2000" dirty="0"/>
          </a:p>
          <a:p>
            <a:r>
              <a:rPr lang="en-US" altLang="zh-CN" sz="2000" dirty="0"/>
              <a:t>5</a:t>
            </a:r>
            <a:r>
              <a:rPr lang="zh-CN" altLang="en-US" sz="2000" dirty="0"/>
              <a:t>、不同标签下，购买商品种类及数量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57B814-D4BA-41CE-9FDC-A24E8A4CAC0C}"/>
              </a:ext>
            </a:extLst>
          </p:cNvPr>
          <p:cNvSpPr txBox="1"/>
          <p:nvPr/>
        </p:nvSpPr>
        <p:spPr>
          <a:xfrm>
            <a:off x="5767770" y="3259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计算过程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3000737-AA14-43FF-AED1-8D843A4C48B4}"/>
              </a:ext>
            </a:extLst>
          </p:cNvPr>
          <p:cNvGrpSpPr/>
          <p:nvPr/>
        </p:nvGrpSpPr>
        <p:grpSpPr>
          <a:xfrm>
            <a:off x="5767770" y="1911927"/>
            <a:ext cx="5578766" cy="3177310"/>
            <a:chOff x="5621946" y="1911927"/>
            <a:chExt cx="5578766" cy="317731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9563929-0205-4103-8307-274FE0A9E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1946" y="2299854"/>
              <a:ext cx="5578766" cy="2789383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670AE34-826E-4665-A493-B4C590337394}"/>
                </a:ext>
              </a:extLst>
            </p:cNvPr>
            <p:cNvSpPr txBox="1"/>
            <p:nvPr/>
          </p:nvSpPr>
          <p:spPr>
            <a:xfrm>
              <a:off x="5621946" y="1911927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用户浏览时段人数分布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2FC1015-1462-4627-820C-42403990B5B8}"/>
              </a:ext>
            </a:extLst>
          </p:cNvPr>
          <p:cNvSpPr txBox="1"/>
          <p:nvPr/>
        </p:nvSpPr>
        <p:spPr>
          <a:xfrm>
            <a:off x="5659244" y="5267235"/>
            <a:ext cx="6165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从图中可以看出：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zh-CN" altLang="en-US" dirty="0">
                <a:solidFill>
                  <a:srgbClr val="C00000"/>
                </a:solidFill>
              </a:rPr>
              <a:t>点到</a:t>
            </a:r>
            <a:r>
              <a:rPr lang="en-US" altLang="zh-CN" dirty="0">
                <a:solidFill>
                  <a:srgbClr val="C00000"/>
                </a:solidFill>
              </a:rPr>
              <a:t>16</a:t>
            </a:r>
            <a:r>
              <a:rPr lang="zh-CN" altLang="en-US" dirty="0">
                <a:solidFill>
                  <a:srgbClr val="C00000"/>
                </a:solidFill>
              </a:rPr>
              <a:t>点之间，浏览人数呈现逐渐上升的趋势，到</a:t>
            </a:r>
            <a:r>
              <a:rPr lang="en-US" altLang="zh-CN" dirty="0">
                <a:solidFill>
                  <a:srgbClr val="C00000"/>
                </a:solidFill>
              </a:rPr>
              <a:t>16</a:t>
            </a:r>
            <a:r>
              <a:rPr lang="zh-CN" altLang="en-US" dirty="0">
                <a:solidFill>
                  <a:srgbClr val="C00000"/>
                </a:solidFill>
              </a:rPr>
              <a:t>点时人数达到最大，此后急速下降。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说明用户习惯使用时段为</a:t>
            </a:r>
            <a:r>
              <a:rPr lang="en-US" altLang="zh-CN" dirty="0">
                <a:solidFill>
                  <a:srgbClr val="C00000"/>
                </a:solidFill>
              </a:rPr>
              <a:t>15</a:t>
            </a:r>
            <a:r>
              <a:rPr lang="zh-CN" altLang="en-US" dirty="0">
                <a:solidFill>
                  <a:srgbClr val="C00000"/>
                </a:solidFill>
              </a:rPr>
              <a:t>点</a:t>
            </a:r>
            <a:r>
              <a:rPr lang="en-US" altLang="zh-CN" dirty="0">
                <a:solidFill>
                  <a:srgbClr val="C00000"/>
                </a:solidFill>
              </a:rPr>
              <a:t>-20</a:t>
            </a:r>
            <a:r>
              <a:rPr lang="zh-CN" altLang="en-US" dirty="0">
                <a:solidFill>
                  <a:srgbClr val="C00000"/>
                </a:solidFill>
              </a:rPr>
              <a:t>点之间，应当在该时段进行拉新、优惠券发放等活动，提高流量和转化率</a:t>
            </a:r>
          </a:p>
        </p:txBody>
      </p:sp>
    </p:spTree>
    <p:extLst>
      <p:ext uri="{BB962C8B-B14F-4D97-AF65-F5344CB8AC3E}">
        <p14:creationId xmlns:p14="http://schemas.microsoft.com/office/powerpoint/2010/main" val="2564388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74E13-A9C9-4684-831E-B7589434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第二部分</a:t>
            </a:r>
            <a:br>
              <a:rPr lang="en-US" altLang="zh-CN" dirty="0"/>
            </a:br>
            <a:r>
              <a:rPr lang="zh-CN" altLang="en-US" dirty="0"/>
              <a:t>开放性问题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AC3B1CD-3C38-43A0-9A4F-0731F9213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28"/>
          <a:stretch/>
        </p:blipFill>
        <p:spPr>
          <a:xfrm>
            <a:off x="5569527" y="685800"/>
            <a:ext cx="6483928" cy="960341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12E4C5-19BC-42FA-A3A1-746194D5A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、用户平均浏览次数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、用户浏览时段分析</a:t>
            </a:r>
            <a:endParaRPr lang="en-US" altLang="zh-CN" sz="2000" dirty="0"/>
          </a:p>
          <a:p>
            <a:r>
              <a:rPr lang="en-US" altLang="zh-CN" sz="2000" b="1" dirty="0">
                <a:solidFill>
                  <a:srgbClr val="0070C0"/>
                </a:solidFill>
              </a:rPr>
              <a:t>3</a:t>
            </a:r>
            <a:r>
              <a:rPr lang="zh-CN" altLang="en-US" sz="2000" b="1" dirty="0">
                <a:solidFill>
                  <a:srgbClr val="0070C0"/>
                </a:solidFill>
              </a:rPr>
              <a:t>、转化率漏斗分析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、用户喜好度分析</a:t>
            </a:r>
            <a:endParaRPr lang="en-US" altLang="zh-CN" sz="2000" dirty="0"/>
          </a:p>
          <a:p>
            <a:r>
              <a:rPr lang="en-US" altLang="zh-CN" sz="2000" dirty="0"/>
              <a:t>5</a:t>
            </a:r>
            <a:r>
              <a:rPr lang="zh-CN" altLang="en-US" sz="2000" dirty="0"/>
              <a:t>、不同标签下，购买商品种类及数量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EFAE5C-8D4A-4B08-BC34-E88BDDD54A28}"/>
              </a:ext>
            </a:extLst>
          </p:cNvPr>
          <p:cNvSpPr txBox="1"/>
          <p:nvPr/>
        </p:nvSpPr>
        <p:spPr>
          <a:xfrm>
            <a:off x="5569527" y="3164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计算公式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62157D0-EBB5-4CAA-A108-11376D730C4A}"/>
              </a:ext>
            </a:extLst>
          </p:cNvPr>
          <p:cNvGrpSpPr/>
          <p:nvPr/>
        </p:nvGrpSpPr>
        <p:grpSpPr>
          <a:xfrm>
            <a:off x="5643418" y="2008545"/>
            <a:ext cx="5698836" cy="4128926"/>
            <a:chOff x="5569527" y="2015473"/>
            <a:chExt cx="5698836" cy="4128926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6B3FA0F-FFBD-4420-8A53-F74D8C27BF17}"/>
                </a:ext>
              </a:extLst>
            </p:cNvPr>
            <p:cNvGrpSpPr/>
            <p:nvPr/>
          </p:nvGrpSpPr>
          <p:grpSpPr>
            <a:xfrm>
              <a:off x="5569527" y="2015473"/>
              <a:ext cx="5493812" cy="4128926"/>
              <a:chOff x="5569527" y="2015473"/>
              <a:chExt cx="5493812" cy="4128926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CE2AFB7-163E-41D1-865D-149161CFD6CA}"/>
                  </a:ext>
                </a:extLst>
              </p:cNvPr>
              <p:cNvSpPr txBox="1"/>
              <p:nvPr/>
            </p:nvSpPr>
            <p:spPr>
              <a:xfrm>
                <a:off x="5569527" y="2015473"/>
                <a:ext cx="4907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用户使用阶段分为三部分：下载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zh-CN" altLang="en-US" dirty="0">
                    <a:sym typeface="Wingdings" panose="05000000000000000000" pitchFamily="2" charset="2"/>
                  </a:rPr>
                  <a:t>浏览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zh-CN" altLang="en-US" dirty="0">
                    <a:sym typeface="Wingdings" panose="05000000000000000000" pitchFamily="2" charset="2"/>
                  </a:rPr>
                  <a:t>订单</a:t>
                </a:r>
                <a:endParaRPr lang="zh-CN" altLang="en-US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AA85F1E-E659-43A5-8CED-E71D4338AC33}"/>
                  </a:ext>
                </a:extLst>
              </p:cNvPr>
              <p:cNvSpPr txBox="1"/>
              <p:nvPr/>
            </p:nvSpPr>
            <p:spPr>
              <a:xfrm>
                <a:off x="5569527" y="5498068"/>
                <a:ext cx="54938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</a:rPr>
                  <a:t>浏览转化率要明显高于订单转化率，需要进行个性化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r>
                  <a:rPr lang="zh-CN" altLang="en-US" dirty="0">
                    <a:solidFill>
                      <a:srgbClr val="C00000"/>
                    </a:solidFill>
                  </a:rPr>
                  <a:t>的推荐提高用户的订单转化率。</a:t>
                </a:r>
              </a:p>
            </p:txBody>
          </p:sp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66FD840-2EE2-4053-B539-FCDFAEA23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1927" y="2467933"/>
              <a:ext cx="5546436" cy="2773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096751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231</TotalTime>
  <Words>749</Words>
  <Application>Microsoft Office PowerPoint</Application>
  <PresentationFormat>宽屏</PresentationFormat>
  <Paragraphs>101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Franklin Gothic Book</vt:lpstr>
      <vt:lpstr>华文楷体</vt:lpstr>
      <vt:lpstr>Wingdings</vt:lpstr>
      <vt:lpstr>裁剪</vt:lpstr>
      <vt:lpstr>试题报告</vt:lpstr>
      <vt:lpstr>数据信息</vt:lpstr>
      <vt:lpstr>第一部分 面试测试题</vt:lpstr>
      <vt:lpstr>第一部分 面试测试题</vt:lpstr>
      <vt:lpstr>第一部分 面试测试题</vt:lpstr>
      <vt:lpstr>第一部分 面试测试题</vt:lpstr>
      <vt:lpstr>第二部分 开放性问题</vt:lpstr>
      <vt:lpstr>第二部分 开放性问题</vt:lpstr>
      <vt:lpstr>第二部分 开放性问题</vt:lpstr>
      <vt:lpstr>第二部分 开放性问题</vt:lpstr>
      <vt:lpstr>第二部分 开放性问题</vt:lpstr>
      <vt:lpstr>第二部分 开放性问题</vt:lpstr>
      <vt:lpstr>第三部分 相关建议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试题报告</dc:title>
  <dc:creator>23691</dc:creator>
  <cp:lastModifiedBy>23691</cp:lastModifiedBy>
  <cp:revision>42</cp:revision>
  <dcterms:created xsi:type="dcterms:W3CDTF">2019-08-02T09:10:47Z</dcterms:created>
  <dcterms:modified xsi:type="dcterms:W3CDTF">2019-08-02T14:20:15Z</dcterms:modified>
</cp:coreProperties>
</file>