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75" r:id="rId2"/>
    <p:sldId id="260" r:id="rId3"/>
    <p:sldId id="282" r:id="rId4"/>
    <p:sldId id="285" r:id="rId5"/>
    <p:sldId id="286" r:id="rId6"/>
    <p:sldId id="287" r:id="rId7"/>
    <p:sldId id="289" r:id="rId8"/>
    <p:sldId id="291" r:id="rId9"/>
    <p:sldId id="278" r:id="rId10"/>
    <p:sldId id="279" r:id="rId11"/>
    <p:sldId id="280" r:id="rId12"/>
    <p:sldId id="28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89CD1-46B6-4E21-9A38-6827C35460B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BE86-9D7C-4F31-8F7A-E58344370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3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 fontScale="90000"/>
          </a:bodyPr>
          <a:lstStyle/>
          <a:p>
            <a:r>
              <a:rPr lang="en-CA" sz="4400" dirty="0" err="1">
                <a:solidFill>
                  <a:srgbClr val="FFFFFF"/>
                </a:solidFill>
              </a:rPr>
              <a:t>Cours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d’introduction</a:t>
            </a:r>
            <a:r>
              <a:rPr lang="en-CA" sz="4400" dirty="0">
                <a:solidFill>
                  <a:srgbClr val="FFFFFF"/>
                </a:solidFill>
              </a:rPr>
              <a:t> à la </a:t>
            </a:r>
            <a:r>
              <a:rPr lang="en-CA" sz="4400" dirty="0" err="1">
                <a:solidFill>
                  <a:srgbClr val="FFFFFF"/>
                </a:solidFill>
              </a:rPr>
              <a:t>chimie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1 : Introduction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Classique vs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328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3657A7-18BE-4C48-ABBC-82D8131AF114}"/>
                  </a:ext>
                </a:extLst>
              </p:cNvPr>
              <p:cNvSpPr txBox="1"/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3657A7-18BE-4C48-ABBC-82D8131A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blipFill>
                <a:blip r:embed="rId5"/>
                <a:stretch>
                  <a:fillRect l="-4968" t="-106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17474"/>
            <a:ext cx="2528047" cy="843946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34981 h 843946"/>
              <a:gd name="connsiteX1" fmla="*/ 1773610 w 2528047"/>
              <a:gd name="connsiteY1" fmla="*/ 3 h 843946"/>
              <a:gd name="connsiteX2" fmla="*/ 2528047 w 2528047"/>
              <a:gd name="connsiteY2" fmla="*/ 843946 h 8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43946">
                <a:moveTo>
                  <a:pt x="0" y="834981"/>
                </a:moveTo>
                <a:cubicBezTo>
                  <a:pt x="673098" y="811076"/>
                  <a:pt x="1352269" y="-1491"/>
                  <a:pt x="1773610" y="3"/>
                </a:cubicBezTo>
                <a:cubicBezTo>
                  <a:pt x="2194951" y="1497"/>
                  <a:pt x="2154517" y="842452"/>
                  <a:pt x="2528047" y="8439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blipFill>
                <a:blip r:embed="rId4"/>
                <a:stretch>
                  <a:fillRect l="-4968" t="-106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729242" y="3753692"/>
            <a:ext cx="719557" cy="791415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163745 w 719557"/>
              <a:gd name="connsiteY2" fmla="*/ 54909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373715 w 719557"/>
              <a:gd name="connsiteY3" fmla="*/ 257175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16068 h 816068"/>
              <a:gd name="connsiteX1" fmla="*/ 0 w 719557"/>
              <a:gd name="connsiteY1" fmla="*/ 442071 h 816068"/>
              <a:gd name="connsiteX2" fmla="*/ 235182 w 719557"/>
              <a:gd name="connsiteY2" fmla="*/ 277206 h 816068"/>
              <a:gd name="connsiteX3" fmla="*/ 373715 w 719557"/>
              <a:gd name="connsiteY3" fmla="*/ 229440 h 816068"/>
              <a:gd name="connsiteX4" fmla="*/ 525554 w 719557"/>
              <a:gd name="connsiteY4" fmla="*/ 227059 h 816068"/>
              <a:gd name="connsiteX5" fmla="*/ 457620 w 719557"/>
              <a:gd name="connsiteY5" fmla="*/ 0 h 816068"/>
              <a:gd name="connsiteX6" fmla="*/ 594051 w 719557"/>
              <a:gd name="connsiteY6" fmla="*/ 54068 h 816068"/>
              <a:gd name="connsiteX7" fmla="*/ 674733 w 719557"/>
              <a:gd name="connsiteY7" fmla="*/ 116821 h 816068"/>
              <a:gd name="connsiteX8" fmla="*/ 701628 w 719557"/>
              <a:gd name="connsiteY8" fmla="*/ 143715 h 816068"/>
              <a:gd name="connsiteX9" fmla="*/ 719557 w 719557"/>
              <a:gd name="connsiteY9" fmla="*/ 798138 h 816068"/>
              <a:gd name="connsiteX10" fmla="*/ 2381 w 719557"/>
              <a:gd name="connsiteY10" fmla="*/ 816068 h 816068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73715 w 719557"/>
              <a:gd name="connsiteY3" fmla="*/ 175372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68404 w 719557"/>
              <a:gd name="connsiteY4" fmla="*/ 80122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57237 h 757237"/>
              <a:gd name="connsiteX1" fmla="*/ 0 w 719557"/>
              <a:gd name="connsiteY1" fmla="*/ 383240 h 757237"/>
              <a:gd name="connsiteX2" fmla="*/ 235182 w 719557"/>
              <a:gd name="connsiteY2" fmla="*/ 218375 h 757237"/>
              <a:gd name="connsiteX3" fmla="*/ 368952 w 719557"/>
              <a:gd name="connsiteY3" fmla="*/ 142034 h 757237"/>
              <a:gd name="connsiteX4" fmla="*/ 468404 w 719557"/>
              <a:gd name="connsiteY4" fmla="*/ 75359 h 757237"/>
              <a:gd name="connsiteX5" fmla="*/ 552870 w 719557"/>
              <a:gd name="connsiteY5" fmla="*/ 31656 h 757237"/>
              <a:gd name="connsiteX6" fmla="*/ 603576 w 719557"/>
              <a:gd name="connsiteY6" fmla="*/ 0 h 757237"/>
              <a:gd name="connsiteX7" fmla="*/ 674733 w 719557"/>
              <a:gd name="connsiteY7" fmla="*/ 57990 h 757237"/>
              <a:gd name="connsiteX8" fmla="*/ 701628 w 719557"/>
              <a:gd name="connsiteY8" fmla="*/ 84884 h 757237"/>
              <a:gd name="connsiteX9" fmla="*/ 719557 w 719557"/>
              <a:gd name="connsiteY9" fmla="*/ 739307 h 757237"/>
              <a:gd name="connsiteX10" fmla="*/ 2381 w 719557"/>
              <a:gd name="connsiteY10" fmla="*/ 757237 h 757237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74733 w 719557"/>
              <a:gd name="connsiteY7" fmla="*/ 92168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53301 w 719557"/>
              <a:gd name="connsiteY7" fmla="*/ 8825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557" h="791415">
                <a:moveTo>
                  <a:pt x="2381" y="791415"/>
                </a:moveTo>
                <a:cubicBezTo>
                  <a:pt x="1587" y="666749"/>
                  <a:pt x="794" y="542084"/>
                  <a:pt x="0" y="417418"/>
                </a:cubicBezTo>
                <a:lnTo>
                  <a:pt x="235182" y="252553"/>
                </a:lnTo>
                <a:lnTo>
                  <a:pt x="368952" y="176212"/>
                </a:lnTo>
                <a:lnTo>
                  <a:pt x="468404" y="109537"/>
                </a:lnTo>
                <a:cubicBezTo>
                  <a:pt x="495766" y="92588"/>
                  <a:pt x="518364" y="80402"/>
                  <a:pt x="552870" y="65834"/>
                </a:cubicBezTo>
                <a:lnTo>
                  <a:pt x="603576" y="34178"/>
                </a:lnTo>
                <a:lnTo>
                  <a:pt x="653301" y="8825"/>
                </a:lnTo>
                <a:lnTo>
                  <a:pt x="704009" y="0"/>
                </a:lnTo>
                <a:lnTo>
                  <a:pt x="719557" y="773485"/>
                </a:lnTo>
                <a:lnTo>
                  <a:pt x="2381" y="7914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1342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Notions </a:t>
            </a:r>
            <a:r>
              <a:rPr lang="en-US" dirty="0" err="1">
                <a:solidFill>
                  <a:schemeClr val="bg1"/>
                </a:solidFill>
              </a:rPr>
              <a:t>préalables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05BB-5C43-4EB1-B2CF-1E9B7EE6F6B9}"/>
              </a:ext>
            </a:extLst>
          </p:cNvPr>
          <p:cNvSpPr txBox="1"/>
          <p:nvPr/>
        </p:nvSpPr>
        <p:spPr>
          <a:xfrm>
            <a:off x="0" y="205708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sz="2800" dirty="0"/>
              <a:t>Mécanique classique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Fonctions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Nombre imaginaire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Dérivé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Intégrales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Matrices</a:t>
            </a:r>
          </a:p>
          <a:p>
            <a:pPr marL="285750" indent="-285750">
              <a:buFontTx/>
              <a:buChar char="-"/>
            </a:pP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538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F6AA4-C24C-4433-B39D-459E4D2E3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65" y="2081364"/>
            <a:ext cx="3567571" cy="37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!!!pendule" descr="A picture containing kite, flying, man, colorful&#10;&#10;Description automatically generated">
            <a:extLst>
              <a:ext uri="{FF2B5EF4-FFF2-40B4-BE49-F238E27FC236}">
                <a16:creationId xmlns:a16="http://schemas.microsoft.com/office/drawing/2014/main" id="{8D4C6364-DBCA-4CD7-8DBD-1772C631A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6" y="2142150"/>
            <a:ext cx="3376685" cy="3953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B3EFF4-B7E7-46B1-9EFA-968D741CF47E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B3EFF4-B7E7-46B1-9EFA-968D741C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5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/>
              <p:nvPr/>
            </p:nvSpPr>
            <p:spPr>
              <a:xfrm>
                <a:off x="640976" y="2133607"/>
                <a:ext cx="2424703" cy="760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6" y="2133607"/>
                <a:ext cx="2424703" cy="760144"/>
              </a:xfrm>
              <a:prstGeom prst="rect">
                <a:avLst/>
              </a:prstGeom>
              <a:blipFill>
                <a:blip r:embed="rId4"/>
                <a:stretch>
                  <a:fillRect l="-5779" t="-11200" r="-5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D278FC-6419-427A-8DCB-96127F46A02B}"/>
              </a:ext>
            </a:extLst>
          </p:cNvPr>
          <p:cNvSpPr txBox="1"/>
          <p:nvPr/>
        </p:nvSpPr>
        <p:spPr>
          <a:xfrm>
            <a:off x="640976" y="3254188"/>
            <a:ext cx="28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gravitationelle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32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/>
              <p:nvPr/>
            </p:nvSpPr>
            <p:spPr>
              <a:xfrm>
                <a:off x="640976" y="2133607"/>
                <a:ext cx="2424703" cy="760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6" y="2133607"/>
                <a:ext cx="2424703" cy="760144"/>
              </a:xfrm>
              <a:prstGeom prst="rect">
                <a:avLst/>
              </a:prstGeom>
              <a:blipFill>
                <a:blip r:embed="rId4"/>
                <a:stretch>
                  <a:fillRect l="-5779" t="-11200" r="-5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D278FC-6419-427A-8DCB-96127F46A02B}"/>
              </a:ext>
            </a:extLst>
          </p:cNvPr>
          <p:cNvSpPr txBox="1"/>
          <p:nvPr/>
        </p:nvSpPr>
        <p:spPr>
          <a:xfrm>
            <a:off x="640976" y="3254188"/>
            <a:ext cx="2891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gravitationelle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électrique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012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/>
              <p:nvPr/>
            </p:nvSpPr>
            <p:spPr>
              <a:xfrm>
                <a:off x="640976" y="2133607"/>
                <a:ext cx="2424703" cy="760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6" y="2133607"/>
                <a:ext cx="2424703" cy="760144"/>
              </a:xfrm>
              <a:prstGeom prst="rect">
                <a:avLst/>
              </a:prstGeom>
              <a:blipFill>
                <a:blip r:embed="rId4"/>
                <a:stretch>
                  <a:fillRect l="-5779" t="-11200" r="-5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D278FC-6419-427A-8DCB-96127F46A02B}"/>
              </a:ext>
            </a:extLst>
          </p:cNvPr>
          <p:cNvSpPr txBox="1"/>
          <p:nvPr/>
        </p:nvSpPr>
        <p:spPr>
          <a:xfrm>
            <a:off x="640976" y="3254188"/>
            <a:ext cx="2891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gravitationelle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électrique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magnétique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70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278FC-6419-427A-8DCB-96127F46A02B}"/>
              </a:ext>
            </a:extLst>
          </p:cNvPr>
          <p:cNvSpPr txBox="1"/>
          <p:nvPr/>
        </p:nvSpPr>
        <p:spPr>
          <a:xfrm>
            <a:off x="640976" y="3254188"/>
            <a:ext cx="2891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gravitationelle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électrique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magnétique</a:t>
            </a:r>
            <a:endParaRPr lang="en-CA" dirty="0"/>
          </a:p>
        </p:txBody>
      </p:sp>
      <p:pic>
        <p:nvPicPr>
          <p:cNvPr id="8" name="Picture 7" descr="A picture containing clock, ball&#10;&#10;Description automatically generated">
            <a:extLst>
              <a:ext uri="{FF2B5EF4-FFF2-40B4-BE49-F238E27FC236}">
                <a16:creationId xmlns:a16="http://schemas.microsoft.com/office/drawing/2014/main" id="{EDB1BFFB-C7A8-4290-9CEB-5120327B3F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2" y="1911097"/>
            <a:ext cx="5974080" cy="330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23312-C1DD-4894-9ACE-533B819D4976}"/>
                  </a:ext>
                </a:extLst>
              </p:cNvPr>
              <p:cNvSpPr txBox="1"/>
              <p:nvPr/>
            </p:nvSpPr>
            <p:spPr>
              <a:xfrm>
                <a:off x="1111623" y="4427210"/>
                <a:ext cx="6143605" cy="60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=6.67×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1.66×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−27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7.414×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23312-C1DD-4894-9ACE-533B819D4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23" y="4427210"/>
                <a:ext cx="6143605" cy="601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27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278FC-6419-427A-8DCB-96127F46A02B}"/>
              </a:ext>
            </a:extLst>
          </p:cNvPr>
          <p:cNvSpPr txBox="1"/>
          <p:nvPr/>
        </p:nvSpPr>
        <p:spPr>
          <a:xfrm>
            <a:off x="640976" y="3254188"/>
            <a:ext cx="2891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gravitationelle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électrique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Interaction </a:t>
            </a:r>
            <a:r>
              <a:rPr lang="en-CA" dirty="0" err="1"/>
              <a:t>magnétique</a:t>
            </a:r>
            <a:endParaRPr lang="en-CA" dirty="0"/>
          </a:p>
        </p:txBody>
      </p:sp>
      <p:pic>
        <p:nvPicPr>
          <p:cNvPr id="8" name="Picture 7" descr="A picture containing clock, ball&#10;&#10;Description automatically generated">
            <a:extLst>
              <a:ext uri="{FF2B5EF4-FFF2-40B4-BE49-F238E27FC236}">
                <a16:creationId xmlns:a16="http://schemas.microsoft.com/office/drawing/2014/main" id="{EDB1BFFB-C7A8-4290-9CEB-5120327B3F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2" y="1911097"/>
            <a:ext cx="5974080" cy="330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23312-C1DD-4894-9ACE-533B819D4976}"/>
                  </a:ext>
                </a:extLst>
              </p:cNvPr>
              <p:cNvSpPr txBox="1"/>
              <p:nvPr/>
            </p:nvSpPr>
            <p:spPr>
              <a:xfrm>
                <a:off x="1111623" y="4427210"/>
                <a:ext cx="8094588" cy="580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=6.67×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1.66×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−27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7.414×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=1.36×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−50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r>
                  <a:rPr lang="en-CA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23312-C1DD-4894-9ACE-533B819D4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23" y="4427210"/>
                <a:ext cx="8094588" cy="580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71836-5B10-450E-A6FD-E8E62186D7A1}"/>
                  </a:ext>
                </a:extLst>
              </p:cNvPr>
              <p:cNvSpPr txBox="1"/>
              <p:nvPr/>
            </p:nvSpPr>
            <p:spPr>
              <a:xfrm>
                <a:off x="1111622" y="5044763"/>
                <a:ext cx="8547533" cy="667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=8.988×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−1.602×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−19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7.414×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=1.71×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71836-5B10-450E-A6FD-E8E62186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22" y="5044763"/>
                <a:ext cx="8547533" cy="667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!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09528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78469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234084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538445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78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202</Words>
  <Application>Microsoft Office PowerPoint</Application>
  <PresentationFormat>Widescreen</PresentationFormat>
  <Paragraphs>54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Cours d’introduction à la chimie quantique  Chapitre 1 : Introduction Classique vs Quantique</vt:lpstr>
      <vt:lpstr>Classique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  <vt:lpstr>Notions préalables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Révision 1.1 Revue sur les dérivés de fonctions</dc:title>
  <dc:creator>François Dion</dc:creator>
  <cp:lastModifiedBy>François Dion</cp:lastModifiedBy>
  <cp:revision>38</cp:revision>
  <dcterms:created xsi:type="dcterms:W3CDTF">2020-01-06T02:35:13Z</dcterms:created>
  <dcterms:modified xsi:type="dcterms:W3CDTF">2020-02-16T03:22:41Z</dcterms:modified>
</cp:coreProperties>
</file>