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5" r:id="rId2"/>
    <p:sldId id="307" r:id="rId3"/>
    <p:sldId id="274" r:id="rId4"/>
    <p:sldId id="260" r:id="rId5"/>
    <p:sldId id="300" r:id="rId6"/>
    <p:sldId id="301" r:id="rId7"/>
    <p:sldId id="302" r:id="rId8"/>
    <p:sldId id="308" r:id="rId9"/>
    <p:sldId id="309" r:id="rId10"/>
    <p:sldId id="310" r:id="rId11"/>
    <p:sldId id="311" r:id="rId12"/>
    <p:sldId id="312" r:id="rId13"/>
    <p:sldId id="305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1" r:id="rId22"/>
    <p:sldId id="322" r:id="rId23"/>
    <p:sldId id="325" r:id="rId24"/>
    <p:sldId id="326" r:id="rId25"/>
    <p:sldId id="324" r:id="rId26"/>
    <p:sldId id="295" r:id="rId27"/>
    <p:sldId id="306" r:id="rId28"/>
    <p:sldId id="282" r:id="rId29"/>
    <p:sldId id="294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CD3B26-E01A-4CAE-B4F7-1C03074050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F9156F-4E4D-4082-A4EB-98CF8CBC7741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fonction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26611F30-7D61-4521-8F3C-B67FC5547C0D}" type="parTrans" cxnId="{AD83E560-BAE3-4CBD-96B3-0B15F8CBA70F}">
      <dgm:prSet/>
      <dgm:spPr/>
      <dgm:t>
        <a:bodyPr/>
        <a:lstStyle/>
        <a:p>
          <a:endParaRPr lang="en-US"/>
        </a:p>
      </dgm:t>
    </dgm:pt>
    <dgm:pt modelId="{99B4021E-63EF-4270-8227-866C3514BC7F}" type="sibTrans" cxnId="{AD83E560-BAE3-4CBD-96B3-0B15F8CBA70F}">
      <dgm:prSet/>
      <dgm:spPr/>
      <dgm:t>
        <a:bodyPr/>
        <a:lstStyle/>
        <a:p>
          <a:endParaRPr lang="en-US"/>
        </a:p>
      </dgm:t>
    </dgm:pt>
    <dgm:pt modelId="{657089CC-6D03-48E4-92FB-6C3D50C513C1}">
      <dgm:prSet/>
      <dgm:spPr/>
      <dgm:t>
        <a:bodyPr/>
        <a:lstStyle/>
        <a:p>
          <a:r>
            <a:rPr lang="en-US"/>
            <a:t>Les observables</a:t>
          </a:r>
          <a:endParaRPr lang="en-US" dirty="0"/>
        </a:p>
      </dgm:t>
    </dgm:pt>
    <dgm:pt modelId="{AC76C5B8-5BFF-44E9-9792-7527C1444222}" type="parTrans" cxnId="{84179D85-963F-4CBF-88CC-245B96C0C51A}">
      <dgm:prSet/>
      <dgm:spPr/>
      <dgm:t>
        <a:bodyPr/>
        <a:lstStyle/>
        <a:p>
          <a:endParaRPr lang="en-US"/>
        </a:p>
      </dgm:t>
    </dgm:pt>
    <dgm:pt modelId="{BB947F7B-A9D1-438A-A080-BACF86C2AD74}" type="sibTrans" cxnId="{84179D85-963F-4CBF-88CC-245B96C0C51A}">
      <dgm:prSet/>
      <dgm:spPr/>
      <dgm:t>
        <a:bodyPr/>
        <a:lstStyle/>
        <a:p>
          <a:endParaRPr lang="en-US"/>
        </a:p>
      </dgm:t>
    </dgm:pt>
    <dgm:pt modelId="{C9CA41CA-AF0E-4815-BB97-1BDC5C84F2B1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mesures</a:t>
          </a:r>
          <a:endParaRPr lang="en-US" dirty="0"/>
        </a:p>
      </dgm:t>
    </dgm:pt>
    <dgm:pt modelId="{BB91D631-07AB-4FFE-AB45-79A804DA2DDE}" type="parTrans" cxnId="{EE9EFA01-5C5E-4807-845F-09CA1A8DD5B8}">
      <dgm:prSet/>
      <dgm:spPr/>
      <dgm:t>
        <a:bodyPr/>
        <a:lstStyle/>
        <a:p>
          <a:endParaRPr lang="en-US"/>
        </a:p>
      </dgm:t>
    </dgm:pt>
    <dgm:pt modelId="{E5A91A25-5489-412B-92D3-9B63CBCE603B}" type="sibTrans" cxnId="{EE9EFA01-5C5E-4807-845F-09CA1A8DD5B8}">
      <dgm:prSet/>
      <dgm:spPr/>
      <dgm:t>
        <a:bodyPr/>
        <a:lstStyle/>
        <a:p>
          <a:endParaRPr lang="en-US"/>
        </a:p>
      </dgm:t>
    </dgm:pt>
    <dgm:pt modelId="{EB197100-3F9E-477C-91EF-EA5D4D18F739}">
      <dgm:prSet/>
      <dgm:spPr/>
      <dgm:t>
        <a:bodyPr/>
        <a:lstStyle/>
        <a:p>
          <a:r>
            <a:rPr lang="en-US" dirty="0" err="1"/>
            <a:t>Réduction</a:t>
          </a:r>
          <a:r>
            <a:rPr lang="en-US" dirty="0"/>
            <a:t> du </a:t>
          </a:r>
          <a:r>
            <a:rPr lang="en-US" dirty="0" err="1"/>
            <a:t>paquet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AA29B2E1-D8D8-4554-B46D-E0947D57BC50}" type="parTrans" cxnId="{EEDD1562-CECD-48D9-9505-386D447E700F}">
      <dgm:prSet/>
      <dgm:spPr/>
      <dgm:t>
        <a:bodyPr/>
        <a:lstStyle/>
        <a:p>
          <a:endParaRPr lang="en-CA"/>
        </a:p>
      </dgm:t>
    </dgm:pt>
    <dgm:pt modelId="{D51B857F-ABB4-4C36-9699-B3BE5DAFEB4B}" type="sibTrans" cxnId="{EEDD1562-CECD-48D9-9505-386D447E700F}">
      <dgm:prSet/>
      <dgm:spPr/>
      <dgm:t>
        <a:bodyPr/>
        <a:lstStyle/>
        <a:p>
          <a:endParaRPr lang="en-CA"/>
        </a:p>
      </dgm:t>
    </dgm:pt>
    <dgm:pt modelId="{8C65F753-A70C-463F-B152-EC1C87252FA2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probabilités</a:t>
          </a:r>
          <a:endParaRPr lang="en-US" dirty="0"/>
        </a:p>
      </dgm:t>
    </dgm:pt>
    <dgm:pt modelId="{4328E888-A135-4566-9122-F0168AA69275}" type="parTrans" cxnId="{6F6D443C-993B-4CF9-8EF0-733C6AE6FB70}">
      <dgm:prSet/>
      <dgm:spPr/>
      <dgm:t>
        <a:bodyPr/>
        <a:lstStyle/>
        <a:p>
          <a:endParaRPr lang="en-US"/>
        </a:p>
      </dgm:t>
    </dgm:pt>
    <dgm:pt modelId="{92DDFD20-4F80-4585-BF95-A9A0A4D53111}" type="sibTrans" cxnId="{6F6D443C-993B-4CF9-8EF0-733C6AE6FB70}">
      <dgm:prSet/>
      <dgm:spPr/>
      <dgm:t>
        <a:bodyPr/>
        <a:lstStyle/>
        <a:p>
          <a:endParaRPr lang="en-US"/>
        </a:p>
      </dgm:t>
    </dgm:pt>
    <dgm:pt modelId="{AAEF6BB1-18E0-443F-B400-BA05857AB267}">
      <dgm:prSet/>
      <dgm:spPr/>
      <dgm:t>
        <a:bodyPr/>
        <a:lstStyle/>
        <a:p>
          <a:r>
            <a:rPr lang="en-US"/>
            <a:t>Évolution temporelle</a:t>
          </a:r>
          <a:endParaRPr lang="en-US" dirty="0"/>
        </a:p>
      </dgm:t>
    </dgm:pt>
    <dgm:pt modelId="{9DFCB368-65D0-4D05-96C0-745CF3599B2D}" type="parTrans" cxnId="{F9784D50-D697-4AC7-9B9C-DF451EFB1D6A}">
      <dgm:prSet/>
      <dgm:spPr/>
    </dgm:pt>
    <dgm:pt modelId="{DD726F77-F22D-469C-B3FD-D3A489F391F4}" type="sibTrans" cxnId="{F9784D50-D697-4AC7-9B9C-DF451EFB1D6A}">
      <dgm:prSet/>
      <dgm:spPr/>
    </dgm:pt>
    <dgm:pt modelId="{A2315941-E67D-469D-B013-53FEAA4AAA88}" type="pres">
      <dgm:prSet presAssocID="{EFCD3B26-E01A-4CAE-B4F7-1C03074050E7}" presName="linear" presStyleCnt="0">
        <dgm:presLayoutVars>
          <dgm:animLvl val="lvl"/>
          <dgm:resizeHandles val="exact"/>
        </dgm:presLayoutVars>
      </dgm:prSet>
      <dgm:spPr/>
    </dgm:pt>
    <dgm:pt modelId="{9AA7C051-D100-42DE-8698-87FD3361DD9A}" type="pres">
      <dgm:prSet presAssocID="{88F9156F-4E4D-4082-A4EB-98CF8CBC774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2BFD66-AA3A-4147-A424-7B231826A48E}" type="pres">
      <dgm:prSet presAssocID="{99B4021E-63EF-4270-8227-866C3514BC7F}" presName="spacer" presStyleCnt="0"/>
      <dgm:spPr/>
    </dgm:pt>
    <dgm:pt modelId="{920FE068-94CA-45CF-9EB7-430319A5FBF0}" type="pres">
      <dgm:prSet presAssocID="{AAEF6BB1-18E0-443F-B400-BA05857AB26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CC5DA00-9BBF-4407-8969-0EF9D3382F80}" type="pres">
      <dgm:prSet presAssocID="{DD726F77-F22D-469C-B3FD-D3A489F391F4}" presName="spacer" presStyleCnt="0"/>
      <dgm:spPr/>
    </dgm:pt>
    <dgm:pt modelId="{C3E3A799-F42E-4007-9929-36346A0DD90E}" type="pres">
      <dgm:prSet presAssocID="{657089CC-6D03-48E4-92FB-6C3D50C513C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F6FFEA8-732B-4CF3-A043-BA4E2125FE8D}" type="pres">
      <dgm:prSet presAssocID="{BB947F7B-A9D1-438A-A080-BACF86C2AD74}" presName="spacer" presStyleCnt="0"/>
      <dgm:spPr/>
    </dgm:pt>
    <dgm:pt modelId="{314A8269-D391-4370-A887-02DB3D355D6F}" type="pres">
      <dgm:prSet presAssocID="{C9CA41CA-AF0E-4815-BB97-1BDC5C84F2B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69CF8A1-D01A-4D7D-BB36-E4F10D4CDBA9}" type="pres">
      <dgm:prSet presAssocID="{E5A91A25-5489-412B-92D3-9B63CBCE603B}" presName="spacer" presStyleCnt="0"/>
      <dgm:spPr/>
    </dgm:pt>
    <dgm:pt modelId="{E26883A2-DB42-4E1A-9B30-A0D331EBA4EB}" type="pres">
      <dgm:prSet presAssocID="{8C65F753-A70C-463F-B152-EC1C87252FA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20BC2EE-B457-41EB-9F8E-B2EC2DCCAA35}" type="pres">
      <dgm:prSet presAssocID="{92DDFD20-4F80-4585-BF95-A9A0A4D53111}" presName="spacer" presStyleCnt="0"/>
      <dgm:spPr/>
    </dgm:pt>
    <dgm:pt modelId="{F3C1272A-4E7A-4FC2-A8D1-EEA8D4EFA074}" type="pres">
      <dgm:prSet presAssocID="{EB197100-3F9E-477C-91EF-EA5D4D18F73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E9EFA01-5C5E-4807-845F-09CA1A8DD5B8}" srcId="{EFCD3B26-E01A-4CAE-B4F7-1C03074050E7}" destId="{C9CA41CA-AF0E-4815-BB97-1BDC5C84F2B1}" srcOrd="3" destOrd="0" parTransId="{BB91D631-07AB-4FFE-AB45-79A804DA2DDE}" sibTransId="{E5A91A25-5489-412B-92D3-9B63CBCE603B}"/>
    <dgm:cxn modelId="{6854AD10-B5ED-406E-BEFE-0828C7C3F352}" type="presOf" srcId="{EB197100-3F9E-477C-91EF-EA5D4D18F739}" destId="{F3C1272A-4E7A-4FC2-A8D1-EEA8D4EFA074}" srcOrd="0" destOrd="0" presId="urn:microsoft.com/office/officeart/2005/8/layout/vList2"/>
    <dgm:cxn modelId="{6F6D443C-993B-4CF9-8EF0-733C6AE6FB70}" srcId="{EFCD3B26-E01A-4CAE-B4F7-1C03074050E7}" destId="{8C65F753-A70C-463F-B152-EC1C87252FA2}" srcOrd="4" destOrd="0" parTransId="{4328E888-A135-4566-9122-F0168AA69275}" sibTransId="{92DDFD20-4F80-4585-BF95-A9A0A4D53111}"/>
    <dgm:cxn modelId="{AD83E560-BAE3-4CBD-96B3-0B15F8CBA70F}" srcId="{EFCD3B26-E01A-4CAE-B4F7-1C03074050E7}" destId="{88F9156F-4E4D-4082-A4EB-98CF8CBC7741}" srcOrd="0" destOrd="0" parTransId="{26611F30-7D61-4521-8F3C-B67FC5547C0D}" sibTransId="{99B4021E-63EF-4270-8227-866C3514BC7F}"/>
    <dgm:cxn modelId="{EEDD1562-CECD-48D9-9505-386D447E700F}" srcId="{EFCD3B26-E01A-4CAE-B4F7-1C03074050E7}" destId="{EB197100-3F9E-477C-91EF-EA5D4D18F739}" srcOrd="5" destOrd="0" parTransId="{AA29B2E1-D8D8-4554-B46D-E0947D57BC50}" sibTransId="{D51B857F-ABB4-4C36-9699-B3BE5DAFEB4B}"/>
    <dgm:cxn modelId="{F39B8A64-69C3-4A37-AC02-29DB8F7ABA3A}" type="presOf" srcId="{657089CC-6D03-48E4-92FB-6C3D50C513C1}" destId="{C3E3A799-F42E-4007-9929-36346A0DD90E}" srcOrd="0" destOrd="0" presId="urn:microsoft.com/office/officeart/2005/8/layout/vList2"/>
    <dgm:cxn modelId="{F9784D50-D697-4AC7-9B9C-DF451EFB1D6A}" srcId="{EFCD3B26-E01A-4CAE-B4F7-1C03074050E7}" destId="{AAEF6BB1-18E0-443F-B400-BA05857AB267}" srcOrd="1" destOrd="0" parTransId="{9DFCB368-65D0-4D05-96C0-745CF3599B2D}" sibTransId="{DD726F77-F22D-469C-B3FD-D3A489F391F4}"/>
    <dgm:cxn modelId="{3A5EE981-D668-450F-A6D6-2BB8E134113C}" type="presOf" srcId="{88F9156F-4E4D-4082-A4EB-98CF8CBC7741}" destId="{9AA7C051-D100-42DE-8698-87FD3361DD9A}" srcOrd="0" destOrd="0" presId="urn:microsoft.com/office/officeart/2005/8/layout/vList2"/>
    <dgm:cxn modelId="{84179D85-963F-4CBF-88CC-245B96C0C51A}" srcId="{EFCD3B26-E01A-4CAE-B4F7-1C03074050E7}" destId="{657089CC-6D03-48E4-92FB-6C3D50C513C1}" srcOrd="2" destOrd="0" parTransId="{AC76C5B8-5BFF-44E9-9792-7527C1444222}" sibTransId="{BB947F7B-A9D1-438A-A080-BACF86C2AD74}"/>
    <dgm:cxn modelId="{6A742999-36CD-4C4E-A36F-32C6D8C94B22}" type="presOf" srcId="{8C65F753-A70C-463F-B152-EC1C87252FA2}" destId="{E26883A2-DB42-4E1A-9B30-A0D331EBA4EB}" srcOrd="0" destOrd="0" presId="urn:microsoft.com/office/officeart/2005/8/layout/vList2"/>
    <dgm:cxn modelId="{51E99C9F-D3B9-403D-ACF6-CC5A7F64AF12}" type="presOf" srcId="{AAEF6BB1-18E0-443F-B400-BA05857AB267}" destId="{920FE068-94CA-45CF-9EB7-430319A5FBF0}" srcOrd="0" destOrd="0" presId="urn:microsoft.com/office/officeart/2005/8/layout/vList2"/>
    <dgm:cxn modelId="{8D1CA2A5-B4F9-493B-A5AA-8CD636DDDA23}" type="presOf" srcId="{C9CA41CA-AF0E-4815-BB97-1BDC5C84F2B1}" destId="{314A8269-D391-4370-A887-02DB3D355D6F}" srcOrd="0" destOrd="0" presId="urn:microsoft.com/office/officeart/2005/8/layout/vList2"/>
    <dgm:cxn modelId="{DB9C24AB-2EC1-4A86-ADDC-8595343E8D35}" type="presOf" srcId="{EFCD3B26-E01A-4CAE-B4F7-1C03074050E7}" destId="{A2315941-E67D-469D-B013-53FEAA4AAA88}" srcOrd="0" destOrd="0" presId="urn:microsoft.com/office/officeart/2005/8/layout/vList2"/>
    <dgm:cxn modelId="{E277A4A8-834D-48B1-A78A-1113579A4C57}" type="presParOf" srcId="{A2315941-E67D-469D-B013-53FEAA4AAA88}" destId="{9AA7C051-D100-42DE-8698-87FD3361DD9A}" srcOrd="0" destOrd="0" presId="urn:microsoft.com/office/officeart/2005/8/layout/vList2"/>
    <dgm:cxn modelId="{F1CD237C-2EC5-4DD8-9D98-39FA63196FE9}" type="presParOf" srcId="{A2315941-E67D-469D-B013-53FEAA4AAA88}" destId="{CD2BFD66-AA3A-4147-A424-7B231826A48E}" srcOrd="1" destOrd="0" presId="urn:microsoft.com/office/officeart/2005/8/layout/vList2"/>
    <dgm:cxn modelId="{1B6CEE1B-51E2-49C4-9306-5FFA29597A2F}" type="presParOf" srcId="{A2315941-E67D-469D-B013-53FEAA4AAA88}" destId="{920FE068-94CA-45CF-9EB7-430319A5FBF0}" srcOrd="2" destOrd="0" presId="urn:microsoft.com/office/officeart/2005/8/layout/vList2"/>
    <dgm:cxn modelId="{81CC2B1D-B843-4ADC-B1C8-660CC9E96986}" type="presParOf" srcId="{A2315941-E67D-469D-B013-53FEAA4AAA88}" destId="{5CC5DA00-9BBF-4407-8969-0EF9D3382F80}" srcOrd="3" destOrd="0" presId="urn:microsoft.com/office/officeart/2005/8/layout/vList2"/>
    <dgm:cxn modelId="{B0B95AE7-CA1E-48C5-999D-6832F476040E}" type="presParOf" srcId="{A2315941-E67D-469D-B013-53FEAA4AAA88}" destId="{C3E3A799-F42E-4007-9929-36346A0DD90E}" srcOrd="4" destOrd="0" presId="urn:microsoft.com/office/officeart/2005/8/layout/vList2"/>
    <dgm:cxn modelId="{1AA9D77D-E1B5-4314-B7D7-826621074849}" type="presParOf" srcId="{A2315941-E67D-469D-B013-53FEAA4AAA88}" destId="{1F6FFEA8-732B-4CF3-A043-BA4E2125FE8D}" srcOrd="5" destOrd="0" presId="urn:microsoft.com/office/officeart/2005/8/layout/vList2"/>
    <dgm:cxn modelId="{F7F45B9B-C820-424D-9E94-FBADE8C1ABF2}" type="presParOf" srcId="{A2315941-E67D-469D-B013-53FEAA4AAA88}" destId="{314A8269-D391-4370-A887-02DB3D355D6F}" srcOrd="6" destOrd="0" presId="urn:microsoft.com/office/officeart/2005/8/layout/vList2"/>
    <dgm:cxn modelId="{AB9D6409-1A95-45F5-8545-B740A964DAEF}" type="presParOf" srcId="{A2315941-E67D-469D-B013-53FEAA4AAA88}" destId="{769CF8A1-D01A-4D7D-BB36-E4F10D4CDBA9}" srcOrd="7" destOrd="0" presId="urn:microsoft.com/office/officeart/2005/8/layout/vList2"/>
    <dgm:cxn modelId="{B71DF873-3B7B-4AF6-AB07-4BCD26DB6AEF}" type="presParOf" srcId="{A2315941-E67D-469D-B013-53FEAA4AAA88}" destId="{E26883A2-DB42-4E1A-9B30-A0D331EBA4EB}" srcOrd="8" destOrd="0" presId="urn:microsoft.com/office/officeart/2005/8/layout/vList2"/>
    <dgm:cxn modelId="{BF5CEBB9-49CC-40F9-A08D-77FE655EAAE9}" type="presParOf" srcId="{A2315941-E67D-469D-B013-53FEAA4AAA88}" destId="{D20BC2EE-B457-41EB-9F8E-B2EC2DCCAA35}" srcOrd="9" destOrd="0" presId="urn:microsoft.com/office/officeart/2005/8/layout/vList2"/>
    <dgm:cxn modelId="{4504F3A5-9189-4338-A899-41E61171D3A8}" type="presParOf" srcId="{A2315941-E67D-469D-B013-53FEAA4AAA88}" destId="{F3C1272A-4E7A-4FC2-A8D1-EEA8D4EFA07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7C051-D100-42DE-8698-87FD3361DD9A}">
      <dsp:nvSpPr>
        <dsp:cNvPr id="0" name=""/>
        <dsp:cNvSpPr/>
      </dsp:nvSpPr>
      <dsp:spPr>
        <a:xfrm>
          <a:off x="0" y="68598"/>
          <a:ext cx="6594475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La </a:t>
          </a:r>
          <a:r>
            <a:rPr lang="en-US" sz="3400" kern="1200" dirty="0" err="1"/>
            <a:t>fonction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108407"/>
        <a:ext cx="6514857" cy="735872"/>
      </dsp:txXfrm>
    </dsp:sp>
    <dsp:sp modelId="{920FE068-94CA-45CF-9EB7-430319A5FBF0}">
      <dsp:nvSpPr>
        <dsp:cNvPr id="0" name=""/>
        <dsp:cNvSpPr/>
      </dsp:nvSpPr>
      <dsp:spPr>
        <a:xfrm>
          <a:off x="0" y="982009"/>
          <a:ext cx="6594475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Évolution temporelle</a:t>
          </a:r>
          <a:endParaRPr lang="en-US" sz="3400" kern="1200" dirty="0"/>
        </a:p>
      </dsp:txBody>
      <dsp:txXfrm>
        <a:off x="39809" y="1021818"/>
        <a:ext cx="6514857" cy="735872"/>
      </dsp:txXfrm>
    </dsp:sp>
    <dsp:sp modelId="{C3E3A799-F42E-4007-9929-36346A0DD90E}">
      <dsp:nvSpPr>
        <dsp:cNvPr id="0" name=""/>
        <dsp:cNvSpPr/>
      </dsp:nvSpPr>
      <dsp:spPr>
        <a:xfrm>
          <a:off x="0" y="1895419"/>
          <a:ext cx="6594475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Les observables</a:t>
          </a:r>
          <a:endParaRPr lang="en-US" sz="3400" kern="1200" dirty="0"/>
        </a:p>
      </dsp:txBody>
      <dsp:txXfrm>
        <a:off x="39809" y="1935228"/>
        <a:ext cx="6514857" cy="735872"/>
      </dsp:txXfrm>
    </dsp:sp>
    <dsp:sp modelId="{314A8269-D391-4370-A887-02DB3D355D6F}">
      <dsp:nvSpPr>
        <dsp:cNvPr id="0" name=""/>
        <dsp:cNvSpPr/>
      </dsp:nvSpPr>
      <dsp:spPr>
        <a:xfrm>
          <a:off x="0" y="2808829"/>
          <a:ext cx="6594475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mesures</a:t>
          </a:r>
          <a:endParaRPr lang="en-US" sz="3400" kern="1200" dirty="0"/>
        </a:p>
      </dsp:txBody>
      <dsp:txXfrm>
        <a:off x="39809" y="2848638"/>
        <a:ext cx="6514857" cy="735872"/>
      </dsp:txXfrm>
    </dsp:sp>
    <dsp:sp modelId="{E26883A2-DB42-4E1A-9B30-A0D331EBA4EB}">
      <dsp:nvSpPr>
        <dsp:cNvPr id="0" name=""/>
        <dsp:cNvSpPr/>
      </dsp:nvSpPr>
      <dsp:spPr>
        <a:xfrm>
          <a:off x="0" y="3722239"/>
          <a:ext cx="6594475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probabilités</a:t>
          </a:r>
          <a:endParaRPr lang="en-US" sz="3400" kern="1200" dirty="0"/>
        </a:p>
      </dsp:txBody>
      <dsp:txXfrm>
        <a:off x="39809" y="3762048"/>
        <a:ext cx="6514857" cy="735872"/>
      </dsp:txXfrm>
    </dsp:sp>
    <dsp:sp modelId="{F3C1272A-4E7A-4FC2-A8D1-EEA8D4EFA074}">
      <dsp:nvSpPr>
        <dsp:cNvPr id="0" name=""/>
        <dsp:cNvSpPr/>
      </dsp:nvSpPr>
      <dsp:spPr>
        <a:xfrm>
          <a:off x="0" y="4635649"/>
          <a:ext cx="6594475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Réduction</a:t>
          </a:r>
          <a:r>
            <a:rPr lang="en-US" sz="3400" kern="1200" dirty="0"/>
            <a:t> du </a:t>
          </a:r>
          <a:r>
            <a:rPr lang="en-US" sz="3400" kern="1200" dirty="0" err="1"/>
            <a:t>paquet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4675458"/>
        <a:ext cx="6514857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3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7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5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image" Target="../media/image2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image" Target="../media/image20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6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1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 fontScale="90000"/>
          </a:bodyPr>
          <a:lstStyle/>
          <a:p>
            <a:br>
              <a:rPr lang="en-CA" sz="4400" dirty="0">
                <a:solidFill>
                  <a:srgbClr val="FFFFFF"/>
                </a:solidFill>
              </a:rPr>
            </a:b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Chapitre</a:t>
            </a:r>
            <a:r>
              <a:rPr lang="en-CA" sz="4400" dirty="0">
                <a:solidFill>
                  <a:srgbClr val="FFFFFF"/>
                </a:solidFill>
              </a:rPr>
              <a:t> 2 : Les </a:t>
            </a:r>
            <a:r>
              <a:rPr lang="en-CA" sz="4400" dirty="0" err="1">
                <a:solidFill>
                  <a:srgbClr val="FFFFFF"/>
                </a:solidFill>
              </a:rPr>
              <a:t>postulats</a:t>
            </a:r>
            <a:r>
              <a:rPr lang="en-CA" sz="4400" dirty="0">
                <a:solidFill>
                  <a:srgbClr val="FFFFFF"/>
                </a:solidFill>
              </a:rPr>
              <a:t> de la </a:t>
            </a:r>
            <a:r>
              <a:rPr lang="en-CA" sz="4400" dirty="0" err="1">
                <a:solidFill>
                  <a:srgbClr val="FFFFFF"/>
                </a:solidFill>
              </a:rPr>
              <a:t>mécanique</a:t>
            </a:r>
            <a:r>
              <a:rPr lang="en-CA" sz="4400" dirty="0">
                <a:solidFill>
                  <a:srgbClr val="FFFFFF"/>
                </a:solidFill>
              </a:rPr>
              <a:t> </a:t>
            </a:r>
            <a:r>
              <a:rPr lang="en-CA" sz="4400" dirty="0" err="1">
                <a:solidFill>
                  <a:srgbClr val="FFFFFF"/>
                </a:solidFill>
              </a:rPr>
              <a:t>quantique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Partie</a:t>
            </a:r>
            <a:r>
              <a:rPr lang="en-CA" sz="4400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 dirty="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CA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Ψ</m:t>
                    </m:r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r>
                  <a:rPr lang="fr-FR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fr-FR" sz="2400" dirty="0"/>
                  <a:t>Le module au carré de la fonction d’onde donne la densité de probabilité de trouver instantanément le système dans la configuration au temps t.</a:t>
                </a: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1200329"/>
              </a:xfrm>
              <a:prstGeom prst="rect">
                <a:avLst/>
              </a:prstGeom>
              <a:blipFill>
                <a:blip r:embed="rId5"/>
                <a:stretch>
                  <a:fillRect l="-77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fctonde">
                <a:extLst>
                  <a:ext uri="{FF2B5EF4-FFF2-40B4-BE49-F238E27FC236}">
                    <a16:creationId xmlns:a16="http://schemas.microsoft.com/office/drawing/2014/main" id="{FC13126A-DF1B-45D0-847C-ABDAEB931BE4}"/>
                  </a:ext>
                </a:extLst>
              </p:cNvPr>
              <p:cNvSpPr txBox="1"/>
              <p:nvPr/>
            </p:nvSpPr>
            <p:spPr>
              <a:xfrm>
                <a:off x="629890" y="4158941"/>
                <a:ext cx="5146442" cy="1195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trlP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fr-CA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d>
                            <m:dPr>
                              <m:begChr m:val="|"/>
                              <m:endChr m:val="|"/>
                              <m:ctrlP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3600" b="0" i="0" dirty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CA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600" b="0" i="1" dirty="0" err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3600" b="0" i="1" dirty="0" err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CA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!!!fctonde">
                <a:extLst>
                  <a:ext uri="{FF2B5EF4-FFF2-40B4-BE49-F238E27FC236}">
                    <a16:creationId xmlns:a16="http://schemas.microsoft.com/office/drawing/2014/main" id="{FC13126A-DF1B-45D0-847C-ABDAEB931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90" y="4158941"/>
                <a:ext cx="5146442" cy="1195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D38ABD0-2D5C-41EA-ADB4-278577604E1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90600" y="518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!!!Rectangle 9">
            <a:extLst>
              <a:ext uri="{FF2B5EF4-FFF2-40B4-BE49-F238E27FC236}">
                <a16:creationId xmlns:a16="http://schemas.microsoft.com/office/drawing/2014/main" id="{8E6B64F0-8D25-4703-BA61-6E56DA536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388C929-EAF9-4E4B-84BA-173640422D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644" y="3193426"/>
            <a:ext cx="6607162" cy="3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03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CA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Ψ</m:t>
                    </m:r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r>
                  <a:rPr lang="fr-FR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fr-FR" sz="2400" dirty="0"/>
                  <a:t>Le module au carré de la fonction d’onde donne la densité de probabilité de trouver instantanément le système dans la configuration au temps t.</a:t>
                </a: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1200329"/>
              </a:xfrm>
              <a:prstGeom prst="rect">
                <a:avLst/>
              </a:prstGeom>
              <a:blipFill>
                <a:blip r:embed="rId5"/>
                <a:stretch>
                  <a:fillRect l="-77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fctonde">
                <a:extLst>
                  <a:ext uri="{FF2B5EF4-FFF2-40B4-BE49-F238E27FC236}">
                    <a16:creationId xmlns:a16="http://schemas.microsoft.com/office/drawing/2014/main" id="{FC13126A-DF1B-45D0-847C-ABDAEB931BE4}"/>
                  </a:ext>
                </a:extLst>
              </p:cNvPr>
              <p:cNvSpPr txBox="1"/>
              <p:nvPr/>
            </p:nvSpPr>
            <p:spPr>
              <a:xfrm>
                <a:off x="629890" y="4158941"/>
                <a:ext cx="5146442" cy="129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trlP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d>
                            <m:dPr>
                              <m:begChr m:val="|"/>
                              <m:endChr m:val="|"/>
                              <m:ctrlP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3600" b="0" i="0" dirty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CA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600" b="0" i="1" dirty="0" err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3600" b="0" i="1" dirty="0" err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CA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0" i="1" dirty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!!!fctonde">
                <a:extLst>
                  <a:ext uri="{FF2B5EF4-FFF2-40B4-BE49-F238E27FC236}">
                    <a16:creationId xmlns:a16="http://schemas.microsoft.com/office/drawing/2014/main" id="{FC13126A-DF1B-45D0-847C-ABDAEB931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90" y="4158941"/>
                <a:ext cx="5146442" cy="12911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D38ABD0-2D5C-41EA-ADB4-278577604E1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90600" y="518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!!!Rectangle 9">
            <a:extLst>
              <a:ext uri="{FF2B5EF4-FFF2-40B4-BE49-F238E27FC236}">
                <a16:creationId xmlns:a16="http://schemas.microsoft.com/office/drawing/2014/main" id="{8E6B64F0-8D25-4703-BA61-6E56DA536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038939F7-BAAF-413A-A147-42D6EC975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92" y="3246171"/>
            <a:ext cx="6426819" cy="361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92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CA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Ψ</m:t>
                    </m:r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r>
                  <a:rPr lang="fr-FR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fr-FR" sz="2400" dirty="0"/>
                  <a:t>Le module au carré de la fonction d’onde donne la densité de probabilité de trouver instantanément le système dans la configuration au temps t.</a:t>
                </a: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1200329"/>
              </a:xfrm>
              <a:prstGeom prst="rect">
                <a:avLst/>
              </a:prstGeom>
              <a:blipFill>
                <a:blip r:embed="rId5"/>
                <a:stretch>
                  <a:fillRect l="-77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fctonde">
                <a:extLst>
                  <a:ext uri="{FF2B5EF4-FFF2-40B4-BE49-F238E27FC236}">
                    <a16:creationId xmlns:a16="http://schemas.microsoft.com/office/drawing/2014/main" id="{FC13126A-DF1B-45D0-847C-ABDAEB931BE4}"/>
                  </a:ext>
                </a:extLst>
              </p:cNvPr>
              <p:cNvSpPr txBox="1"/>
              <p:nvPr/>
            </p:nvSpPr>
            <p:spPr>
              <a:xfrm>
                <a:off x="629890" y="4158941"/>
                <a:ext cx="5146442" cy="1198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trlP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d>
                            <m:dPr>
                              <m:begChr m:val="|"/>
                              <m:endChr m:val="|"/>
                              <m:ctrlP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3600" b="0" i="0" dirty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CA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600" b="0" i="1" dirty="0" err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3600" b="0" i="1" dirty="0" err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CA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0" i="1" dirty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!!!fctonde">
                <a:extLst>
                  <a:ext uri="{FF2B5EF4-FFF2-40B4-BE49-F238E27FC236}">
                    <a16:creationId xmlns:a16="http://schemas.microsoft.com/office/drawing/2014/main" id="{FC13126A-DF1B-45D0-847C-ABDAEB931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90" y="4158941"/>
                <a:ext cx="5146442" cy="11987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D38ABD0-2D5C-41EA-ADB4-278577604E1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90600" y="518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!!!Rectangle 9">
            <a:extLst>
              <a:ext uri="{FF2B5EF4-FFF2-40B4-BE49-F238E27FC236}">
                <a16:creationId xmlns:a16="http://schemas.microsoft.com/office/drawing/2014/main" id="{8E6B64F0-8D25-4703-BA61-6E56DA536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B2B046-2588-4286-8A35-FFC2DA54E7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32" y="3195901"/>
            <a:ext cx="6415668" cy="36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84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338993" y="3038187"/>
                <a:ext cx="4375239" cy="635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fr-CA" sz="2400" dirty="0"/>
                      <m:t>)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CA" sz="2400" dirty="0"/>
                  <a:t>)</a:t>
                </a:r>
              </a:p>
            </p:txBody>
          </p:sp>
        </mc:Choice>
        <mc:Fallback xmlns="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93" y="3038187"/>
                <a:ext cx="4375239" cy="635367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D373B86-A598-45AF-8D7A-E6A988D90CFD}"/>
                  </a:ext>
                </a:extLst>
              </p:cNvPr>
              <p:cNvSpPr/>
              <p:nvPr/>
            </p:nvSpPr>
            <p:spPr>
              <a:xfrm>
                <a:off x="4117764" y="3689508"/>
                <a:ext cx="4375239" cy="833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C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D373B86-A598-45AF-8D7A-E6A988D90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764" y="3689508"/>
                <a:ext cx="4375239" cy="833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8650F0-F404-4C23-8B58-AD84F8DB2DC5}"/>
                  </a:ext>
                </a:extLst>
              </p:cNvPr>
              <p:cNvSpPr/>
              <p:nvPr/>
            </p:nvSpPr>
            <p:spPr>
              <a:xfrm>
                <a:off x="2356688" y="4703754"/>
                <a:ext cx="12618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fr-CA" sz="2400" dirty="0"/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8650F0-F404-4C23-8B58-AD84F8DB2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88" y="4703754"/>
                <a:ext cx="1261819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073D2B-0E8F-4335-A3C2-30C628E5C8C8}"/>
                  </a:ext>
                </a:extLst>
              </p:cNvPr>
              <p:cNvSpPr/>
              <p:nvPr/>
            </p:nvSpPr>
            <p:spPr>
              <a:xfrm>
                <a:off x="3510258" y="4703754"/>
                <a:ext cx="2053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24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fr-CA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CA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fr-CA" sz="2400" dirty="0"/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073D2B-0E8F-4335-A3C2-30C628E5C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258" y="4703754"/>
                <a:ext cx="2053704" cy="461665"/>
              </a:xfrm>
              <a:prstGeom prst="rect">
                <a:avLst/>
              </a:prstGeom>
              <a:blipFill>
                <a:blip r:embed="rId7"/>
                <a:stretch>
                  <a:fillRect r="-118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49A355-DBE9-4178-AFDA-B3EC9C9ADA8F}"/>
                  </a:ext>
                </a:extLst>
              </p:cNvPr>
              <p:cNvSpPr/>
              <p:nvPr/>
            </p:nvSpPr>
            <p:spPr>
              <a:xfrm>
                <a:off x="5448395" y="4703754"/>
                <a:ext cx="2223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24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fr-CA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A" sz="24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fr-CA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fr-CA" sz="2400" dirty="0"/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49A355-DBE9-4178-AFDA-B3EC9C9ADA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95" y="4703754"/>
                <a:ext cx="2223622" cy="461665"/>
              </a:xfrm>
              <a:prstGeom prst="rect">
                <a:avLst/>
              </a:prstGeom>
              <a:blipFill>
                <a:blip r:embed="rId8"/>
                <a:stretch>
                  <a:fillRect r="-109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8942B7-53A5-4413-9C61-D444AC04FF10}"/>
                  </a:ext>
                </a:extLst>
              </p:cNvPr>
              <p:cNvSpPr/>
              <p:nvPr/>
            </p:nvSpPr>
            <p:spPr>
              <a:xfrm>
                <a:off x="7551734" y="4703754"/>
                <a:ext cx="30234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CA" sz="2400" dirty="0"/>
                        <m:t> </m:t>
                      </m:r>
                      <m:r>
                        <m:rPr>
                          <m:sty m:val="p"/>
                        </m:rPr>
                        <a:rPr lang="en-CA" sz="24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fr-CA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fr-CA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fr-CA" sz="2400" dirty="0"/>
                        <m:t>)</m:t>
                      </m:r>
                      <m:r>
                        <a:rPr lang="fr-CA" sz="24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fr-CA" sz="2400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fr-CA" sz="2400" dirty="0"/>
                        <m:t>..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8942B7-53A5-4413-9C61-D444AC04F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734" y="4703754"/>
                <a:ext cx="3023456" cy="461665"/>
              </a:xfrm>
              <a:prstGeom prst="rect">
                <a:avLst/>
              </a:prstGeom>
              <a:blipFill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3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338993" y="3038187"/>
                <a:ext cx="4375239" cy="635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fr-CA" sz="2400" dirty="0"/>
                      <m:t>)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CA" sz="2400" dirty="0"/>
                  <a:t>)</a:t>
                </a:r>
              </a:p>
            </p:txBody>
          </p:sp>
        </mc:Choice>
        <mc:Fallback xmlns="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93" y="3038187"/>
                <a:ext cx="4375239" cy="635367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D373B86-A598-45AF-8D7A-E6A988D90CFD}"/>
                  </a:ext>
                </a:extLst>
              </p:cNvPr>
              <p:cNvSpPr/>
              <p:nvPr/>
            </p:nvSpPr>
            <p:spPr>
              <a:xfrm>
                <a:off x="4117764" y="3689508"/>
                <a:ext cx="4375239" cy="833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C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D373B86-A598-45AF-8D7A-E6A988D90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764" y="3689508"/>
                <a:ext cx="4375239" cy="833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68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338993" y="3038187"/>
                <a:ext cx="4375239" cy="635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fr-CA" sz="2400" dirty="0"/>
                      <m:t>)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CA" sz="2400" dirty="0"/>
                  <a:t>)</a:t>
                </a:r>
              </a:p>
            </p:txBody>
          </p:sp>
        </mc:Choice>
        <mc:Fallback xmlns="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93" y="3038187"/>
                <a:ext cx="4375239" cy="635367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D373B86-A598-45AF-8D7A-E6A988D90CFD}"/>
                  </a:ext>
                </a:extLst>
              </p:cNvPr>
              <p:cNvSpPr/>
              <p:nvPr/>
            </p:nvSpPr>
            <p:spPr>
              <a:xfrm>
                <a:off x="4117764" y="3689508"/>
                <a:ext cx="4375239" cy="833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C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D373B86-A598-45AF-8D7A-E6A988D90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764" y="3689508"/>
                <a:ext cx="4375239" cy="833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18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338993" y="3038187"/>
                <a:ext cx="4375239" cy="635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fr-CA" sz="2400" dirty="0"/>
                      <m:t>)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CA" sz="2400" dirty="0"/>
                  <a:t>)</a:t>
                </a:r>
              </a:p>
            </p:txBody>
          </p:sp>
        </mc:Choice>
        <mc:Fallback xmlns="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93" y="3038187"/>
                <a:ext cx="4375239" cy="635367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D373B86-A598-45AF-8D7A-E6A988D90CFD}"/>
                  </a:ext>
                </a:extLst>
              </p:cNvPr>
              <p:cNvSpPr/>
              <p:nvPr/>
            </p:nvSpPr>
            <p:spPr>
              <a:xfrm>
                <a:off x="4117764" y="3689508"/>
                <a:ext cx="4375239" cy="833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C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D373B86-A598-45AF-8D7A-E6A988D90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764" y="3689508"/>
                <a:ext cx="4375239" cy="833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670683-FB00-4879-ADD7-48939CCAD03E}"/>
                  </a:ext>
                </a:extLst>
              </p:cNvPr>
              <p:cNvSpPr txBox="1"/>
              <p:nvPr/>
            </p:nvSpPr>
            <p:spPr>
              <a:xfrm>
                <a:off x="5007004" y="4538960"/>
                <a:ext cx="273574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fr-CA" sz="2400" dirty="0"/>
                        <m:t>) =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670683-FB00-4879-ADD7-48939CCAD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004" y="4538960"/>
                <a:ext cx="2735749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57A205-A4B6-4977-896A-978C91424F28}"/>
                  </a:ext>
                </a:extLst>
              </p:cNvPr>
              <p:cNvSpPr txBox="1"/>
              <p:nvPr/>
            </p:nvSpPr>
            <p:spPr>
              <a:xfrm>
                <a:off x="5060929" y="5017730"/>
                <a:ext cx="1990545" cy="921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fr-CA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57A205-A4B6-4977-896A-978C91424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929" y="5017730"/>
                <a:ext cx="1990545" cy="921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6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338993" y="3038187"/>
                <a:ext cx="4375239" cy="794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93" y="3038187"/>
                <a:ext cx="4375239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D373B86-A598-45AF-8D7A-E6A988D90CFD}"/>
                  </a:ext>
                </a:extLst>
              </p:cNvPr>
              <p:cNvSpPr/>
              <p:nvPr/>
            </p:nvSpPr>
            <p:spPr>
              <a:xfrm>
                <a:off x="4117764" y="3689508"/>
                <a:ext cx="4375239" cy="833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C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D373B86-A598-45AF-8D7A-E6A988D90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764" y="3689508"/>
                <a:ext cx="4375239" cy="833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670683-FB00-4879-ADD7-48939CCAD03E}"/>
                  </a:ext>
                </a:extLst>
              </p:cNvPr>
              <p:cNvSpPr txBox="1"/>
              <p:nvPr/>
            </p:nvSpPr>
            <p:spPr>
              <a:xfrm>
                <a:off x="5007004" y="4538960"/>
                <a:ext cx="273574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fr-CA" sz="2400" dirty="0"/>
                        <m:t>) =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670683-FB00-4879-ADD7-48939CCAD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004" y="4538960"/>
                <a:ext cx="2735749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57A205-A4B6-4977-896A-978C91424F28}"/>
                  </a:ext>
                </a:extLst>
              </p:cNvPr>
              <p:cNvSpPr txBox="1"/>
              <p:nvPr/>
            </p:nvSpPr>
            <p:spPr>
              <a:xfrm>
                <a:off x="5060929" y="5017730"/>
                <a:ext cx="1990545" cy="921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fr-CA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57A205-A4B6-4977-896A-978C91424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929" y="5017730"/>
                <a:ext cx="1990545" cy="921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24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032505" y="3038187"/>
                <a:ext cx="4681728" cy="794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05" y="3038187"/>
                <a:ext cx="4681728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D373B86-A598-45AF-8D7A-E6A988D90CFD}"/>
                  </a:ext>
                </a:extLst>
              </p:cNvPr>
              <p:cNvSpPr/>
              <p:nvPr/>
            </p:nvSpPr>
            <p:spPr>
              <a:xfrm>
                <a:off x="4117764" y="3689508"/>
                <a:ext cx="4375239" cy="833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C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7D373B86-A598-45AF-8D7A-E6A988D90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764" y="3689508"/>
                <a:ext cx="4375239" cy="833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670683-FB00-4879-ADD7-48939CCAD03E}"/>
                  </a:ext>
                </a:extLst>
              </p:cNvPr>
              <p:cNvSpPr txBox="1"/>
              <p:nvPr/>
            </p:nvSpPr>
            <p:spPr>
              <a:xfrm>
                <a:off x="5007004" y="4538960"/>
                <a:ext cx="273574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fr-CA" sz="2400" dirty="0"/>
                        <m:t>) =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670683-FB00-4879-ADD7-48939CCAD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004" y="4538960"/>
                <a:ext cx="2735749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57A205-A4B6-4977-896A-978C91424F28}"/>
                  </a:ext>
                </a:extLst>
              </p:cNvPr>
              <p:cNvSpPr txBox="1"/>
              <p:nvPr/>
            </p:nvSpPr>
            <p:spPr>
              <a:xfrm>
                <a:off x="5060929" y="5017730"/>
                <a:ext cx="151419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CA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57A205-A4B6-4977-896A-978C91424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929" y="5017730"/>
                <a:ext cx="1514197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662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032504" y="3038187"/>
                <a:ext cx="4873751" cy="794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04" y="3038187"/>
                <a:ext cx="4873751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45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" name="!!!Rectangle 9">
            <a:extLst>
              <a:ext uri="{FF2B5EF4-FFF2-40B4-BE49-F238E27FC236}">
                <a16:creationId xmlns:a16="http://schemas.microsoft.com/office/drawing/2014/main" id="{944E8A68-ECF8-472C-A257-058C99942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9A9D01-E67D-4F1A-8BCB-3498020B2A6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Définition</a:t>
            </a:r>
            <a:r>
              <a:rPr lang="en-US" dirty="0">
                <a:solidFill>
                  <a:schemeClr val="bg1"/>
                </a:solidFill>
              </a:rPr>
              <a:t> d’un </a:t>
            </a:r>
            <a:r>
              <a:rPr lang="en-US" dirty="0" err="1">
                <a:solidFill>
                  <a:schemeClr val="bg1"/>
                </a:solidFill>
              </a:rPr>
              <a:t>postulat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BBBA7-97D3-4886-A7B6-1D9E3D47B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86" y="2442348"/>
            <a:ext cx="9441484" cy="357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7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032504" y="3038187"/>
                <a:ext cx="4873751" cy="794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04" y="3038187"/>
                <a:ext cx="4873751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505C5028-D84C-4DE2-B2AC-5C7FBB69878A}"/>
                  </a:ext>
                </a:extLst>
              </p:cNvPr>
              <p:cNvSpPr/>
              <p:nvPr/>
            </p:nvSpPr>
            <p:spPr>
              <a:xfrm>
                <a:off x="3630168" y="3801405"/>
                <a:ext cx="5112091" cy="784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ℏ(−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505C5028-D84C-4DE2-B2AC-5C7FBB698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168" y="3801405"/>
                <a:ext cx="5112091" cy="7845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3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032504" y="3038187"/>
                <a:ext cx="4873751" cy="794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04" y="3038187"/>
                <a:ext cx="4873751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505C5028-D84C-4DE2-B2AC-5C7FBB69878A}"/>
                  </a:ext>
                </a:extLst>
              </p:cNvPr>
              <p:cNvSpPr/>
              <p:nvPr/>
            </p:nvSpPr>
            <p:spPr>
              <a:xfrm>
                <a:off x="3630168" y="3801405"/>
                <a:ext cx="5112091" cy="644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505C5028-D84C-4DE2-B2AC-5C7FBB698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168" y="3801405"/>
                <a:ext cx="5112091" cy="644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16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032504" y="3038187"/>
                <a:ext cx="4873751" cy="794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04" y="3038187"/>
                <a:ext cx="4873751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505C5028-D84C-4DE2-B2AC-5C7FBB69878A}"/>
                  </a:ext>
                </a:extLst>
              </p:cNvPr>
              <p:cNvSpPr/>
              <p:nvPr/>
            </p:nvSpPr>
            <p:spPr>
              <a:xfrm>
                <a:off x="3630168" y="3801405"/>
                <a:ext cx="5112091" cy="644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505C5028-D84C-4DE2-B2AC-5C7FBB698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168" y="3801405"/>
                <a:ext cx="5112091" cy="644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978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032504" y="3038187"/>
                <a:ext cx="4873751" cy="794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04" y="3038187"/>
                <a:ext cx="4873751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505C5028-D84C-4DE2-B2AC-5C7FBB69878A}"/>
                  </a:ext>
                </a:extLst>
              </p:cNvPr>
              <p:cNvSpPr/>
              <p:nvPr/>
            </p:nvSpPr>
            <p:spPr>
              <a:xfrm>
                <a:off x="3630168" y="3801405"/>
                <a:ext cx="5112091" cy="644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505C5028-D84C-4DE2-B2AC-5C7FBB698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168" y="3801405"/>
                <a:ext cx="5112091" cy="644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D9EFD5-5879-4C72-B032-B5520731F1B2}"/>
                  </a:ext>
                </a:extLst>
              </p:cNvPr>
              <p:cNvSpPr txBox="1"/>
              <p:nvPr/>
            </p:nvSpPr>
            <p:spPr>
              <a:xfrm>
                <a:off x="5007004" y="4538960"/>
                <a:ext cx="273574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fr-CA" sz="2400" dirty="0"/>
                        <m:t>) =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D9EFD5-5879-4C72-B032-B5520731F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004" y="4538960"/>
                <a:ext cx="2735749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334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032504" y="3038187"/>
                <a:ext cx="4873751" cy="794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04" y="3038187"/>
                <a:ext cx="4873751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505C5028-D84C-4DE2-B2AC-5C7FBB69878A}"/>
                  </a:ext>
                </a:extLst>
              </p:cNvPr>
              <p:cNvSpPr/>
              <p:nvPr/>
            </p:nvSpPr>
            <p:spPr>
              <a:xfrm>
                <a:off x="4541520" y="3832763"/>
                <a:ext cx="3108959" cy="471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fr-CA" sz="2400" dirty="0"/>
                      <m:t>)</m:t>
                    </m:r>
                    <m:r>
                      <a:rPr lang="fr-CA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fr-CA" sz="2400" dirty="0"/>
                      <m:t>)</m:t>
                    </m:r>
                  </m:oMath>
                </a14:m>
                <a:endParaRPr lang="fr-CA" sz="2400" dirty="0"/>
              </a:p>
            </p:txBody>
          </p:sp>
        </mc:Choice>
        <mc:Fallback xmlns="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505C5028-D84C-4DE2-B2AC-5C7FBB698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20" y="3832763"/>
                <a:ext cx="3108959" cy="471539"/>
              </a:xfrm>
              <a:prstGeom prst="rect">
                <a:avLst/>
              </a:prstGeom>
              <a:blipFill>
                <a:blip r:embed="rId5"/>
                <a:stretch>
                  <a:fillRect l="-392" t="-519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D9EFD5-5879-4C72-B032-B5520731F1B2}"/>
                  </a:ext>
                </a:extLst>
              </p:cNvPr>
              <p:cNvSpPr txBox="1"/>
              <p:nvPr/>
            </p:nvSpPr>
            <p:spPr>
              <a:xfrm>
                <a:off x="4937509" y="4502384"/>
                <a:ext cx="273574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fr-CA" sz="2400" dirty="0"/>
                        <m:t>) =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D9EFD5-5879-4C72-B032-B5520731F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509" y="4502384"/>
                <a:ext cx="2735749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06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032504" y="3038187"/>
                <a:ext cx="4873751" cy="794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04" y="3038187"/>
                <a:ext cx="4873751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505C5028-D84C-4DE2-B2AC-5C7FBB69878A}"/>
                  </a:ext>
                </a:extLst>
              </p:cNvPr>
              <p:cNvSpPr/>
              <p:nvPr/>
            </p:nvSpPr>
            <p:spPr>
              <a:xfrm>
                <a:off x="3630168" y="3801405"/>
                <a:ext cx="5112091" cy="784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ℏ(−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6" name="!!!eqshro">
                <a:extLst>
                  <a:ext uri="{FF2B5EF4-FFF2-40B4-BE49-F238E27FC236}">
                    <a16:creationId xmlns:a16="http://schemas.microsoft.com/office/drawing/2014/main" id="{505C5028-D84C-4DE2-B2AC-5C7FBB698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168" y="3801405"/>
                <a:ext cx="5112091" cy="7845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10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probabilités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probabilité d’observé une certaine  valeur propre est donné par le carré du module de la projection de la fonction d’état sur la fonction propre associé à cette valeur.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52AB3-C246-4CB9-B3F7-9FA57B8AB06F}"/>
                  </a:ext>
                </a:extLst>
              </p:cNvPr>
              <p:cNvSpPr txBox="1"/>
              <p:nvPr/>
            </p:nvSpPr>
            <p:spPr>
              <a:xfrm>
                <a:off x="620202" y="2936307"/>
                <a:ext cx="1137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Reprenons l’exemple de l’oscillateur unidimensionnelle, dont une fonction soit définie par</a:t>
                </a:r>
                <a14:m>
                  <m:oMath xmlns:m="http://schemas.openxmlformats.org/officeDocument/2006/math">
                    <m:r>
                      <a:rPr lang="fr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χ</m:t>
                    </m:r>
                    <m:r>
                      <m:rPr>
                        <m:nor/>
                      </m:rPr>
                      <a:rPr lang="fr-FR" dirty="0"/>
                      <m:t>(</m:t>
                    </m:r>
                    <m:r>
                      <m:rPr>
                        <m:nor/>
                      </m:rPr>
                      <a:rPr lang="fr-FR" dirty="0"/>
                      <m:t>x</m:t>
                    </m:r>
                    <m:r>
                      <m:rPr>
                        <m:nor/>
                      </m:rPr>
                      <a:rPr lang="fr-FR" dirty="0"/>
                      <m:t>,</m:t>
                    </m:r>
                    <m:r>
                      <m:rPr>
                        <m:nor/>
                      </m:rPr>
                      <a:rPr lang="fr-FR" dirty="0"/>
                      <m:t>t</m:t>
                    </m:r>
                    <m:r>
                      <m:rPr>
                        <m:nor/>
                      </m:rPr>
                      <a:rPr lang="fr-FR" dirty="0"/>
                      <m:t>)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52AB3-C246-4CB9-B3F7-9FA57B8AB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2" y="2936307"/>
                <a:ext cx="11370365" cy="369332"/>
              </a:xfrm>
              <a:prstGeom prst="rect">
                <a:avLst/>
              </a:prstGeom>
              <a:blipFill>
                <a:blip r:embed="rId4"/>
                <a:stretch>
                  <a:fillRect l="-48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359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338993" y="3038187"/>
                <a:ext cx="4375239" cy="1163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sz="2400" i="1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24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CA" sz="2400" dirty="0"/>
                  <a:t>)=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2400" dirty="0"/>
              </a:p>
            </p:txBody>
          </p:sp>
        </mc:Choice>
        <mc:Fallback xmlns="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93" y="3038187"/>
                <a:ext cx="4375239" cy="1163908"/>
              </a:xfrm>
              <a:prstGeom prst="rect">
                <a:avLst/>
              </a:prstGeom>
              <a:blipFill>
                <a:blip r:embed="rId4"/>
                <a:stretch>
                  <a:fillRect b="-109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91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observables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0202" y="2289976"/>
                <a:ext cx="11370365" cy="2281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 chaque propriété physique du système correspond un opérateur linéaire et hermitien.</a:t>
                </a:r>
              </a:p>
              <a:p>
                <a:r>
                  <a:rPr lang="fr-FR" dirty="0"/>
                  <a:t>Pour le construire, on utilise les règles suivantes : 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fr-FR" dirty="0"/>
                  <a:t>Aux coordonnées correspondent un opérateurs de multiplication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fr-FR" dirty="0"/>
                  <a:t> Aux impulsions correspondent l’opérateur suivant: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fr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2" y="2289976"/>
                <a:ext cx="11370365" cy="2281074"/>
              </a:xfrm>
              <a:prstGeom prst="rect">
                <a:avLst/>
              </a:prstGeom>
              <a:blipFill>
                <a:blip r:embed="rId4"/>
                <a:stretch>
                  <a:fillRect l="-483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9B8D37-3F70-4D49-B95C-6402CBC37472}"/>
                  </a:ext>
                </a:extLst>
              </p:cNvPr>
              <p:cNvSpPr txBox="1"/>
              <p:nvPr/>
            </p:nvSpPr>
            <p:spPr>
              <a:xfrm>
                <a:off x="4000009" y="4949929"/>
                <a:ext cx="4191981" cy="455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CA" b="0" dirty="0"/>
                  <a:t>Définition de l’hamiltonien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9B8D37-3F70-4D49-B95C-6402CBC3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09" y="4949929"/>
                <a:ext cx="4191981" cy="455189"/>
              </a:xfrm>
              <a:prstGeom prst="rect">
                <a:avLst/>
              </a:prstGeom>
              <a:blipFill>
                <a:blip r:embed="rId5"/>
                <a:stretch>
                  <a:fillRect l="-334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7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mesures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Soit une propriété physique du système correspondant à un opérateur, les seules valeurs observables sont les valeurs propres de cet opérateur.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DE248-A648-4F1E-8C0E-5AC98F2D5D1A}"/>
                  </a:ext>
                </a:extLst>
              </p:cNvPr>
              <p:cNvSpPr txBox="1"/>
              <p:nvPr/>
            </p:nvSpPr>
            <p:spPr>
              <a:xfrm>
                <a:off x="620202" y="2992020"/>
                <a:ext cx="11370365" cy="2173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L’hamiltonien d’un oscillateur harmonique unidimensionnel est: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−ℏ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Les </a:t>
                </a:r>
                <a:r>
                  <a:rPr lang="en-CA" dirty="0" err="1"/>
                  <a:t>valeurs</a:t>
                </a:r>
                <a:r>
                  <a:rPr lang="en-CA" dirty="0"/>
                  <a:t> </a:t>
                </a:r>
                <a:r>
                  <a:rPr lang="en-CA" dirty="0" err="1"/>
                  <a:t>propres</a:t>
                </a:r>
                <a:r>
                  <a:rPr lang="en-CA" dirty="0"/>
                  <a:t> de </a:t>
                </a:r>
                <a:r>
                  <a:rPr lang="en-CA" dirty="0" err="1"/>
                  <a:t>cet</a:t>
                </a:r>
                <a:r>
                  <a:rPr lang="en-CA" dirty="0"/>
                  <a:t> </a:t>
                </a:r>
                <a:r>
                  <a:rPr lang="en-CA" dirty="0" err="1"/>
                  <a:t>hamiltonien</a:t>
                </a:r>
                <a:r>
                  <a:rPr lang="en-CA" dirty="0"/>
                  <a:t> </a:t>
                </a:r>
                <a:r>
                  <a:rPr lang="en-CA" dirty="0" err="1"/>
                  <a:t>sont</a:t>
                </a:r>
                <a:r>
                  <a:rPr lang="en-CA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=0,1,2,3,4,…(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ℕ</m:t>
                      </m:r>
                      <m:r>
                        <m:rPr>
                          <m:nor/>
                        </m:rPr>
                        <a:rPr lang="fr-CA" b="0" i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CA" dirty="0"/>
              </a:p>
              <a:p>
                <a:r>
                  <a:rPr lang="en-CA" dirty="0" err="1"/>
                  <a:t>Ces</a:t>
                </a:r>
                <a:r>
                  <a:rPr lang="en-CA" dirty="0"/>
                  <a:t> </a:t>
                </a:r>
                <a:r>
                  <a:rPr lang="en-CA" dirty="0" err="1"/>
                  <a:t>valeurs</a:t>
                </a:r>
                <a:r>
                  <a:rPr lang="en-CA" dirty="0"/>
                  <a:t> </a:t>
                </a:r>
                <a:r>
                  <a:rPr lang="en-CA" dirty="0" err="1"/>
                  <a:t>sont</a:t>
                </a:r>
                <a:r>
                  <a:rPr lang="en-CA" dirty="0"/>
                  <a:t> les </a:t>
                </a:r>
                <a:r>
                  <a:rPr lang="en-CA" dirty="0" err="1"/>
                  <a:t>seules</a:t>
                </a:r>
                <a:r>
                  <a:rPr lang="en-CA" dirty="0"/>
                  <a:t> </a:t>
                </a:r>
                <a:r>
                  <a:rPr lang="en-CA" dirty="0" err="1"/>
                  <a:t>valeurs</a:t>
                </a:r>
                <a:r>
                  <a:rPr lang="en-CA" dirty="0"/>
                  <a:t> </a:t>
                </a:r>
                <a:r>
                  <a:rPr lang="en-CA" dirty="0" err="1"/>
                  <a:t>d’énergie</a:t>
                </a:r>
                <a:r>
                  <a:rPr lang="en-CA" dirty="0"/>
                  <a:t> observables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DE248-A648-4F1E-8C0E-5AC98F2D5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2" y="2992020"/>
                <a:ext cx="11370365" cy="2173672"/>
              </a:xfrm>
              <a:prstGeom prst="rect">
                <a:avLst/>
              </a:prstGeom>
              <a:blipFill>
                <a:blip r:embed="rId4"/>
                <a:stretch>
                  <a:fillRect l="-483" t="-1685" b="-3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06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E865A2-8B8D-4CBD-9BB3-6D69E005BA0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Postulats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C8F2FBF-6EB4-4839-8B18-1B29FFB9FF7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1842801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36763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Réduction</a:t>
            </a:r>
            <a:r>
              <a:rPr lang="en-US" dirty="0">
                <a:solidFill>
                  <a:schemeClr val="bg1"/>
                </a:solidFill>
              </a:rPr>
              <a:t> du </a:t>
            </a:r>
            <a:r>
              <a:rPr lang="en-US" dirty="0" err="1">
                <a:solidFill>
                  <a:schemeClr val="bg1"/>
                </a:solidFill>
              </a:rPr>
              <a:t>paquet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d’onde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Lorsqu’une mesure est prise et qu’une des valeurs propres est observé, la fonction du système devient la fonction propre associé à </a:t>
            </a:r>
            <a:r>
              <a:rPr lang="fr-FR"/>
              <a:t>cet valeur.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140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!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Fonction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d’onde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fr-FR" sz="2400" dirty="0"/>
                  <a:t>. </a:t>
                </a:r>
                <a:r>
                  <a:rPr lang="fr-FR" sz="2400" dirty="0">
                    <a:solidFill>
                      <a:schemeClr val="bg2">
                        <a:lumMod val="50000"/>
                      </a:schemeClr>
                    </a:solidFill>
                  </a:rPr>
                  <a:t>Le module au carré de la fonction d’onde donne la densité de probabilité de trouver instantanément le système dans la configuration au temps t.</a:t>
                </a:r>
                <a:endParaRPr lang="en-CA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1200329"/>
              </a:xfrm>
              <a:prstGeom prst="rect">
                <a:avLst/>
              </a:prstGeom>
              <a:blipFill>
                <a:blip r:embed="rId4"/>
                <a:stretch>
                  <a:fillRect l="-77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fctonde">
                <a:extLst>
                  <a:ext uri="{FF2B5EF4-FFF2-40B4-BE49-F238E27FC236}">
                    <a16:creationId xmlns:a16="http://schemas.microsoft.com/office/drawing/2014/main" id="{E849021B-F204-4A58-A4CE-7506A23B71B1}"/>
                  </a:ext>
                </a:extLst>
              </p:cNvPr>
              <p:cNvSpPr txBox="1"/>
              <p:nvPr/>
            </p:nvSpPr>
            <p:spPr>
              <a:xfrm>
                <a:off x="3352311" y="3654899"/>
                <a:ext cx="5146442" cy="12895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dirty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400" b="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fr-CA" sz="2400" b="0" i="1" dirty="0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CA" sz="2400" i="1" dirty="0" err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fr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fr-CA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fr-CA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CA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fr-CA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fr-CA" sz="24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g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4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!!!fctonde">
                <a:extLst>
                  <a:ext uri="{FF2B5EF4-FFF2-40B4-BE49-F238E27FC236}">
                    <a16:creationId xmlns:a16="http://schemas.microsoft.com/office/drawing/2014/main" id="{E849021B-F204-4A58-A4CE-7506A23B7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311" y="3654899"/>
                <a:ext cx="5146442" cy="1289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!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CA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Ψ</m:t>
                    </m:r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  <a:blipFill>
                <a:blip r:embed="rId4"/>
                <a:stretch>
                  <a:fillRect l="-771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!fctonde">
                <a:extLst>
                  <a:ext uri="{FF2B5EF4-FFF2-40B4-BE49-F238E27FC236}">
                    <a16:creationId xmlns:a16="http://schemas.microsoft.com/office/drawing/2014/main" id="{DA29F2C8-F31E-48BF-875A-C8C85020BDF9}"/>
                  </a:ext>
                </a:extLst>
              </p:cNvPr>
              <p:cNvSpPr txBox="1"/>
              <p:nvPr/>
            </p:nvSpPr>
            <p:spPr>
              <a:xfrm>
                <a:off x="3277879" y="3664043"/>
                <a:ext cx="5636241" cy="789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600" b="0" i="0" dirty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b="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600" b="0" i="1" dirty="0" err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CA" sz="3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fr-CA" sz="3600" i="1" dirty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CA" sz="3600" i="1" dirty="0" err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fr-CA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CA" sz="3600" i="1" dirty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fr-CA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CA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CA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lang="en-CA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6" name="!!!fctonde">
                <a:extLst>
                  <a:ext uri="{FF2B5EF4-FFF2-40B4-BE49-F238E27FC236}">
                    <a16:creationId xmlns:a16="http://schemas.microsoft.com/office/drawing/2014/main" id="{DA29F2C8-F31E-48BF-875A-C8C85020B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879" y="3664043"/>
                <a:ext cx="5636241" cy="789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375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!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CA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Ψ</m:t>
                    </m:r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  <a:blipFill>
                <a:blip r:embed="rId4"/>
                <a:stretch>
                  <a:fillRect l="-771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fctonde">
                <a:extLst>
                  <a:ext uri="{FF2B5EF4-FFF2-40B4-BE49-F238E27FC236}">
                    <a16:creationId xmlns:a16="http://schemas.microsoft.com/office/drawing/2014/main" id="{5704B182-3777-4F70-BA4F-C1AC099E8977}"/>
                  </a:ext>
                </a:extLst>
              </p:cNvPr>
              <p:cNvSpPr txBox="1"/>
              <p:nvPr/>
            </p:nvSpPr>
            <p:spPr>
              <a:xfrm>
                <a:off x="3352311" y="3654899"/>
                <a:ext cx="5146442" cy="756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600" b="0" i="0" dirty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600" b="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CA" sz="3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 sz="3600" dirty="0"/>
                  <a:t> 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CA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CA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lang="en-CA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!!!fctonde">
                <a:extLst>
                  <a:ext uri="{FF2B5EF4-FFF2-40B4-BE49-F238E27FC236}">
                    <a16:creationId xmlns:a16="http://schemas.microsoft.com/office/drawing/2014/main" id="{5704B182-3777-4F70-BA4F-C1AC099E8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311" y="3654899"/>
                <a:ext cx="5146442" cy="756810"/>
              </a:xfrm>
              <a:prstGeom prst="rect">
                <a:avLst/>
              </a:prstGeom>
              <a:blipFill>
                <a:blip r:embed="rId5"/>
                <a:stretch>
                  <a:fillRect b="-36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525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!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Fonction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d’onde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CA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Ψ</m:t>
                    </m:r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  <a:blipFill>
                <a:blip r:embed="rId4"/>
                <a:stretch>
                  <a:fillRect l="-771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close up of a mans face&#10;&#10;Description automatically generated">
            <a:extLst>
              <a:ext uri="{FF2B5EF4-FFF2-40B4-BE49-F238E27FC236}">
                <a16:creationId xmlns:a16="http://schemas.microsoft.com/office/drawing/2014/main" id="{DAB5FF6C-496E-4B14-AD72-BC1A8B442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71750"/>
            <a:ext cx="7620000" cy="4286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!!!fctonde">
                <a:extLst>
                  <a:ext uri="{FF2B5EF4-FFF2-40B4-BE49-F238E27FC236}">
                    <a16:creationId xmlns:a16="http://schemas.microsoft.com/office/drawing/2014/main" id="{95D7940A-99C7-4569-807A-8E4D40416CEF}"/>
                  </a:ext>
                </a:extLst>
              </p:cNvPr>
              <p:cNvSpPr txBox="1"/>
              <p:nvPr/>
            </p:nvSpPr>
            <p:spPr>
              <a:xfrm>
                <a:off x="-195781" y="4070448"/>
                <a:ext cx="5146442" cy="802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600" b="0" i="0" dirty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b="0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3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CA" sz="3600" b="0" i="0" dirty="0" smtClean="0">
                          <a:latin typeface="Cambria Math" panose="02040503050406030204" pitchFamily="18" charset="0"/>
                        </a:rPr>
                        <m:t>K</m:t>
                      </m:r>
                      <m:sSup>
                        <m:sSupPr>
                          <m:ctrlPr>
                            <a:rPr lang="fr-CA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3600" i="1" dirty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8" name="!!!fctonde">
                <a:extLst>
                  <a:ext uri="{FF2B5EF4-FFF2-40B4-BE49-F238E27FC236}">
                    <a16:creationId xmlns:a16="http://schemas.microsoft.com/office/drawing/2014/main" id="{95D7940A-99C7-4569-807A-8E4D40416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781" y="4070448"/>
                <a:ext cx="5146442" cy="802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012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CA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Ψ</m:t>
                    </m:r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r>
                  <a:rPr lang="fr-FR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fr-FR" sz="2400" dirty="0"/>
                  <a:t>Le module au carré de la fonction d’onde donne la densité de probabilité de trouver instantanément le système dans la configuration au temps t.</a:t>
                </a: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1200329"/>
              </a:xfrm>
              <a:prstGeom prst="rect">
                <a:avLst/>
              </a:prstGeom>
              <a:blipFill>
                <a:blip r:embed="rId5"/>
                <a:stretch>
                  <a:fillRect l="-77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fctonde">
                <a:extLst>
                  <a:ext uri="{FF2B5EF4-FFF2-40B4-BE49-F238E27FC236}">
                    <a16:creationId xmlns:a16="http://schemas.microsoft.com/office/drawing/2014/main" id="{FC13126A-DF1B-45D0-847C-ABDAEB931BE4}"/>
                  </a:ext>
                </a:extLst>
              </p:cNvPr>
              <p:cNvSpPr txBox="1"/>
              <p:nvPr/>
            </p:nvSpPr>
            <p:spPr>
              <a:xfrm>
                <a:off x="629890" y="4158941"/>
                <a:ext cx="5146442" cy="756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CA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CA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3600" b="0" i="0" dirty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CA" sz="3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600" b="0" i="1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600" b="0" i="1" dirty="0" err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fr-CA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3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 sz="3600" dirty="0"/>
                  <a:t> |K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CA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CA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lang="en-CA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fr-CA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fr-CA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!!!fctonde">
                <a:extLst>
                  <a:ext uri="{FF2B5EF4-FFF2-40B4-BE49-F238E27FC236}">
                    <a16:creationId xmlns:a16="http://schemas.microsoft.com/office/drawing/2014/main" id="{FC13126A-DF1B-45D0-847C-ABDAEB931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90" y="4158941"/>
                <a:ext cx="5146442" cy="756810"/>
              </a:xfrm>
              <a:prstGeom prst="rect">
                <a:avLst/>
              </a:prstGeom>
              <a:blipFill>
                <a:blip r:embed="rId6"/>
                <a:stretch>
                  <a:fillRect b="-3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D38ABD0-2D5C-41EA-ADB4-278577604E1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90600" y="518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!!!Rectangle 9">
            <a:extLst>
              <a:ext uri="{FF2B5EF4-FFF2-40B4-BE49-F238E27FC236}">
                <a16:creationId xmlns:a16="http://schemas.microsoft.com/office/drawing/2014/main" id="{8E6B64F0-8D25-4703-BA61-6E56DA536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E3FF8BB7-4E2F-4252-8002-2556D2C19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32" y="3249186"/>
            <a:ext cx="6415668" cy="36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3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CA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Ψ</m:t>
                    </m:r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r>
                  <a:rPr lang="fr-FR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fr-FR" sz="2400" dirty="0"/>
                  <a:t>Le module au carré de la fonction d’onde donne la densité de probabilité de trouver instantanément le système dans la configuration au temps t.</a:t>
                </a: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1200329"/>
              </a:xfrm>
              <a:prstGeom prst="rect">
                <a:avLst/>
              </a:prstGeom>
              <a:blipFill>
                <a:blip r:embed="rId5"/>
                <a:stretch>
                  <a:fillRect l="-77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!fctonde">
                <a:extLst>
                  <a:ext uri="{FF2B5EF4-FFF2-40B4-BE49-F238E27FC236}">
                    <a16:creationId xmlns:a16="http://schemas.microsoft.com/office/drawing/2014/main" id="{FC13126A-DF1B-45D0-847C-ABDAEB931BE4}"/>
                  </a:ext>
                </a:extLst>
              </p:cNvPr>
              <p:cNvSpPr txBox="1"/>
              <p:nvPr/>
            </p:nvSpPr>
            <p:spPr>
              <a:xfrm>
                <a:off x="629890" y="4158941"/>
                <a:ext cx="5146442" cy="756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CA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CA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 sz="3600" b="0" i="0" dirty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CA" sz="3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600" b="0" i="1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600" b="0" i="1" dirty="0" err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fr-CA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3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 sz="3600" dirty="0"/>
                  <a:t> |K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CA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CA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lang="en-CA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fr-CA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fr-CA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!!!fctonde">
                <a:extLst>
                  <a:ext uri="{FF2B5EF4-FFF2-40B4-BE49-F238E27FC236}">
                    <a16:creationId xmlns:a16="http://schemas.microsoft.com/office/drawing/2014/main" id="{FC13126A-DF1B-45D0-847C-ABDAEB931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90" y="4158941"/>
                <a:ext cx="5146442" cy="756810"/>
              </a:xfrm>
              <a:prstGeom prst="rect">
                <a:avLst/>
              </a:prstGeom>
              <a:blipFill>
                <a:blip r:embed="rId6"/>
                <a:stretch>
                  <a:fillRect b="-3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D38ABD0-2D5C-41EA-ADB4-278577604E1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90600" y="518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!!!Rectangle 9">
            <a:extLst>
              <a:ext uri="{FF2B5EF4-FFF2-40B4-BE49-F238E27FC236}">
                <a16:creationId xmlns:a16="http://schemas.microsoft.com/office/drawing/2014/main" id="{8E6B64F0-8D25-4703-BA61-6E56DA536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E3FF8BB7-4E2F-4252-8002-2556D2C19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32" y="3249186"/>
            <a:ext cx="6415668" cy="36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02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19334</TotalTime>
  <Words>1346</Words>
  <Application>Microsoft Office PowerPoint</Application>
  <PresentationFormat>Widescreen</PresentationFormat>
  <Paragraphs>132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Office Theme</vt:lpstr>
      <vt:lpstr>  Chapitre 2 : Les postulats de la mécanique quantique Partie 1</vt:lpstr>
      <vt:lpstr>Fonction d’onde </vt:lpstr>
      <vt:lpstr>Postulats</vt:lpstr>
      <vt:lpstr>Fonction d’onde </vt:lpstr>
      <vt:lpstr>Fonction d’onde </vt:lpstr>
      <vt:lpstr>Fonction d’onde </vt:lpstr>
      <vt:lpstr>Fonction d’onde </vt:lpstr>
      <vt:lpstr>Fonction d’onde </vt:lpstr>
      <vt:lpstr>Fonction d’onde </vt:lpstr>
      <vt:lpstr>Fonction d’onde </vt:lpstr>
      <vt:lpstr>Fonction d’onde </vt:lpstr>
      <vt:lpstr>Fonction d’onde </vt:lpstr>
      <vt:lpstr>Évolution temporelle</vt:lpstr>
      <vt:lpstr>Évolution temporelle</vt:lpstr>
      <vt:lpstr>Évolution temporelle</vt:lpstr>
      <vt:lpstr>Évolution temporelle</vt:lpstr>
      <vt:lpstr>Évolution temporelle</vt:lpstr>
      <vt:lpstr>Évolution temporelle</vt:lpstr>
      <vt:lpstr>Évolution temporelle</vt:lpstr>
      <vt:lpstr>Évolution temporelle</vt:lpstr>
      <vt:lpstr>Évolution temporelle</vt:lpstr>
      <vt:lpstr>Évolution temporelle</vt:lpstr>
      <vt:lpstr>Évolution temporelle</vt:lpstr>
      <vt:lpstr>Évolution temporelle</vt:lpstr>
      <vt:lpstr>Évolution temporelle</vt:lpstr>
      <vt:lpstr>Les probabilités</vt:lpstr>
      <vt:lpstr>Évolution temporelle</vt:lpstr>
      <vt:lpstr>Les observables</vt:lpstr>
      <vt:lpstr>Les mesures</vt:lpstr>
      <vt:lpstr>Réduction du paquet d’onde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: Les postulats de la mécanique quantiques</dc:title>
  <dc:creator>François Dion</dc:creator>
  <cp:lastModifiedBy>François Dion</cp:lastModifiedBy>
  <cp:revision>61</cp:revision>
  <dcterms:created xsi:type="dcterms:W3CDTF">2020-01-09T03:29:59Z</dcterms:created>
  <dcterms:modified xsi:type="dcterms:W3CDTF">2020-06-08T15:12:39Z</dcterms:modified>
</cp:coreProperties>
</file>