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5" r:id="rId2"/>
    <p:sldId id="274" r:id="rId3"/>
    <p:sldId id="260" r:id="rId4"/>
    <p:sldId id="315" r:id="rId5"/>
    <p:sldId id="314" r:id="rId6"/>
    <p:sldId id="282" r:id="rId7"/>
    <p:sldId id="294" r:id="rId8"/>
    <p:sldId id="310" r:id="rId9"/>
    <p:sldId id="311" r:id="rId10"/>
    <p:sldId id="313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çois Dion" initials="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CD3B26-E01A-4CAE-B4F7-1C03074050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F9156F-4E4D-4082-A4EB-98CF8CBC7741}">
      <dgm:prSet/>
      <dgm:spPr/>
      <dgm:t>
        <a:bodyPr/>
        <a:lstStyle/>
        <a:p>
          <a:r>
            <a:rPr lang="en-US" dirty="0"/>
            <a:t>La </a:t>
          </a:r>
          <a:r>
            <a:rPr lang="en-US" dirty="0" err="1"/>
            <a:t>fonction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26611F30-7D61-4521-8F3C-B67FC5547C0D}" type="parTrans" cxnId="{AD83E560-BAE3-4CBD-96B3-0B15F8CBA70F}">
      <dgm:prSet/>
      <dgm:spPr/>
      <dgm:t>
        <a:bodyPr/>
        <a:lstStyle/>
        <a:p>
          <a:endParaRPr lang="en-US"/>
        </a:p>
      </dgm:t>
    </dgm:pt>
    <dgm:pt modelId="{99B4021E-63EF-4270-8227-866C3514BC7F}" type="sibTrans" cxnId="{AD83E560-BAE3-4CBD-96B3-0B15F8CBA70F}">
      <dgm:prSet/>
      <dgm:spPr/>
      <dgm:t>
        <a:bodyPr/>
        <a:lstStyle/>
        <a:p>
          <a:endParaRPr lang="en-US"/>
        </a:p>
      </dgm:t>
    </dgm:pt>
    <dgm:pt modelId="{657089CC-6D03-48E4-92FB-6C3D50C513C1}">
      <dgm:prSet/>
      <dgm:spPr/>
      <dgm:t>
        <a:bodyPr/>
        <a:lstStyle/>
        <a:p>
          <a:r>
            <a:rPr lang="en-US" dirty="0"/>
            <a:t>Les observables</a:t>
          </a:r>
        </a:p>
      </dgm:t>
    </dgm:pt>
    <dgm:pt modelId="{AC76C5B8-5BFF-44E9-9792-7527C1444222}" type="parTrans" cxnId="{84179D85-963F-4CBF-88CC-245B96C0C51A}">
      <dgm:prSet/>
      <dgm:spPr/>
      <dgm:t>
        <a:bodyPr/>
        <a:lstStyle/>
        <a:p>
          <a:endParaRPr lang="en-US"/>
        </a:p>
      </dgm:t>
    </dgm:pt>
    <dgm:pt modelId="{BB947F7B-A9D1-438A-A080-BACF86C2AD74}" type="sibTrans" cxnId="{84179D85-963F-4CBF-88CC-245B96C0C51A}">
      <dgm:prSet/>
      <dgm:spPr/>
      <dgm:t>
        <a:bodyPr/>
        <a:lstStyle/>
        <a:p>
          <a:endParaRPr lang="en-US"/>
        </a:p>
      </dgm:t>
    </dgm:pt>
    <dgm:pt modelId="{C9CA41CA-AF0E-4815-BB97-1BDC5C84F2B1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mesures</a:t>
          </a:r>
          <a:endParaRPr lang="en-US" dirty="0"/>
        </a:p>
      </dgm:t>
    </dgm:pt>
    <dgm:pt modelId="{BB91D631-07AB-4FFE-AB45-79A804DA2DDE}" type="parTrans" cxnId="{EE9EFA01-5C5E-4807-845F-09CA1A8DD5B8}">
      <dgm:prSet/>
      <dgm:spPr/>
      <dgm:t>
        <a:bodyPr/>
        <a:lstStyle/>
        <a:p>
          <a:endParaRPr lang="en-US"/>
        </a:p>
      </dgm:t>
    </dgm:pt>
    <dgm:pt modelId="{E5A91A25-5489-412B-92D3-9B63CBCE603B}" type="sibTrans" cxnId="{EE9EFA01-5C5E-4807-845F-09CA1A8DD5B8}">
      <dgm:prSet/>
      <dgm:spPr/>
      <dgm:t>
        <a:bodyPr/>
        <a:lstStyle/>
        <a:p>
          <a:endParaRPr lang="en-US"/>
        </a:p>
      </dgm:t>
    </dgm:pt>
    <dgm:pt modelId="{EB197100-3F9E-477C-91EF-EA5D4D18F739}">
      <dgm:prSet/>
      <dgm:spPr/>
      <dgm:t>
        <a:bodyPr/>
        <a:lstStyle/>
        <a:p>
          <a:r>
            <a:rPr lang="en-US" dirty="0" err="1"/>
            <a:t>Réduction</a:t>
          </a:r>
          <a:r>
            <a:rPr lang="en-US" dirty="0"/>
            <a:t> du </a:t>
          </a:r>
          <a:r>
            <a:rPr lang="en-US" dirty="0" err="1"/>
            <a:t>paquet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AA29B2E1-D8D8-4554-B46D-E0947D57BC50}" type="parTrans" cxnId="{EEDD1562-CECD-48D9-9505-386D447E700F}">
      <dgm:prSet/>
      <dgm:spPr/>
      <dgm:t>
        <a:bodyPr/>
        <a:lstStyle/>
        <a:p>
          <a:endParaRPr lang="en-CA"/>
        </a:p>
      </dgm:t>
    </dgm:pt>
    <dgm:pt modelId="{D51B857F-ABB4-4C36-9699-B3BE5DAFEB4B}" type="sibTrans" cxnId="{EEDD1562-CECD-48D9-9505-386D447E700F}">
      <dgm:prSet/>
      <dgm:spPr/>
      <dgm:t>
        <a:bodyPr/>
        <a:lstStyle/>
        <a:p>
          <a:endParaRPr lang="en-CA"/>
        </a:p>
      </dgm:t>
    </dgm:pt>
    <dgm:pt modelId="{8C65F753-A70C-463F-B152-EC1C87252FA2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probabilités</a:t>
          </a:r>
          <a:endParaRPr lang="en-US" dirty="0"/>
        </a:p>
      </dgm:t>
    </dgm:pt>
    <dgm:pt modelId="{4328E888-A135-4566-9122-F0168AA69275}" type="parTrans" cxnId="{6F6D443C-993B-4CF9-8EF0-733C6AE6FB70}">
      <dgm:prSet/>
      <dgm:spPr/>
      <dgm:t>
        <a:bodyPr/>
        <a:lstStyle/>
        <a:p>
          <a:endParaRPr lang="en-US"/>
        </a:p>
      </dgm:t>
    </dgm:pt>
    <dgm:pt modelId="{92DDFD20-4F80-4585-BF95-A9A0A4D53111}" type="sibTrans" cxnId="{6F6D443C-993B-4CF9-8EF0-733C6AE6FB70}">
      <dgm:prSet/>
      <dgm:spPr/>
      <dgm:t>
        <a:bodyPr/>
        <a:lstStyle/>
        <a:p>
          <a:endParaRPr lang="en-US"/>
        </a:p>
      </dgm:t>
    </dgm:pt>
    <dgm:pt modelId="{AAEF6BB1-18E0-443F-B400-BA05857AB267}">
      <dgm:prSet/>
      <dgm:spPr/>
      <dgm:t>
        <a:bodyPr/>
        <a:lstStyle/>
        <a:p>
          <a:r>
            <a:rPr lang="en-US"/>
            <a:t>Évolution temporelle</a:t>
          </a:r>
          <a:endParaRPr lang="en-US" dirty="0"/>
        </a:p>
      </dgm:t>
    </dgm:pt>
    <dgm:pt modelId="{9DFCB368-65D0-4D05-96C0-745CF3599B2D}" type="parTrans" cxnId="{F9784D50-D697-4AC7-9B9C-DF451EFB1D6A}">
      <dgm:prSet/>
      <dgm:spPr/>
    </dgm:pt>
    <dgm:pt modelId="{DD726F77-F22D-469C-B3FD-D3A489F391F4}" type="sibTrans" cxnId="{F9784D50-D697-4AC7-9B9C-DF451EFB1D6A}">
      <dgm:prSet/>
      <dgm:spPr/>
    </dgm:pt>
    <dgm:pt modelId="{A2315941-E67D-469D-B013-53FEAA4AAA88}" type="pres">
      <dgm:prSet presAssocID="{EFCD3B26-E01A-4CAE-B4F7-1C03074050E7}" presName="linear" presStyleCnt="0">
        <dgm:presLayoutVars>
          <dgm:animLvl val="lvl"/>
          <dgm:resizeHandles val="exact"/>
        </dgm:presLayoutVars>
      </dgm:prSet>
      <dgm:spPr/>
    </dgm:pt>
    <dgm:pt modelId="{9AA7C051-D100-42DE-8698-87FD3361DD9A}" type="pres">
      <dgm:prSet presAssocID="{88F9156F-4E4D-4082-A4EB-98CF8CBC774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D2BFD66-AA3A-4147-A424-7B231826A48E}" type="pres">
      <dgm:prSet presAssocID="{99B4021E-63EF-4270-8227-866C3514BC7F}" presName="spacer" presStyleCnt="0"/>
      <dgm:spPr/>
    </dgm:pt>
    <dgm:pt modelId="{920FE068-94CA-45CF-9EB7-430319A5FBF0}" type="pres">
      <dgm:prSet presAssocID="{AAEF6BB1-18E0-443F-B400-BA05857AB26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CC5DA00-9BBF-4407-8969-0EF9D3382F80}" type="pres">
      <dgm:prSet presAssocID="{DD726F77-F22D-469C-B3FD-D3A489F391F4}" presName="spacer" presStyleCnt="0"/>
      <dgm:spPr/>
    </dgm:pt>
    <dgm:pt modelId="{C3E3A799-F42E-4007-9929-36346A0DD90E}" type="pres">
      <dgm:prSet presAssocID="{657089CC-6D03-48E4-92FB-6C3D50C513C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F6FFEA8-732B-4CF3-A043-BA4E2125FE8D}" type="pres">
      <dgm:prSet presAssocID="{BB947F7B-A9D1-438A-A080-BACF86C2AD74}" presName="spacer" presStyleCnt="0"/>
      <dgm:spPr/>
    </dgm:pt>
    <dgm:pt modelId="{314A8269-D391-4370-A887-02DB3D355D6F}" type="pres">
      <dgm:prSet presAssocID="{C9CA41CA-AF0E-4815-BB97-1BDC5C84F2B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69CF8A1-D01A-4D7D-BB36-E4F10D4CDBA9}" type="pres">
      <dgm:prSet presAssocID="{E5A91A25-5489-412B-92D3-9B63CBCE603B}" presName="spacer" presStyleCnt="0"/>
      <dgm:spPr/>
    </dgm:pt>
    <dgm:pt modelId="{E26883A2-DB42-4E1A-9B30-A0D331EBA4EB}" type="pres">
      <dgm:prSet presAssocID="{8C65F753-A70C-463F-B152-EC1C87252FA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20BC2EE-B457-41EB-9F8E-B2EC2DCCAA35}" type="pres">
      <dgm:prSet presAssocID="{92DDFD20-4F80-4585-BF95-A9A0A4D53111}" presName="spacer" presStyleCnt="0"/>
      <dgm:spPr/>
    </dgm:pt>
    <dgm:pt modelId="{F3C1272A-4E7A-4FC2-A8D1-EEA8D4EFA074}" type="pres">
      <dgm:prSet presAssocID="{EB197100-3F9E-477C-91EF-EA5D4D18F73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E9EFA01-5C5E-4807-845F-09CA1A8DD5B8}" srcId="{EFCD3B26-E01A-4CAE-B4F7-1C03074050E7}" destId="{C9CA41CA-AF0E-4815-BB97-1BDC5C84F2B1}" srcOrd="3" destOrd="0" parTransId="{BB91D631-07AB-4FFE-AB45-79A804DA2DDE}" sibTransId="{E5A91A25-5489-412B-92D3-9B63CBCE603B}"/>
    <dgm:cxn modelId="{6854AD10-B5ED-406E-BEFE-0828C7C3F352}" type="presOf" srcId="{EB197100-3F9E-477C-91EF-EA5D4D18F739}" destId="{F3C1272A-4E7A-4FC2-A8D1-EEA8D4EFA074}" srcOrd="0" destOrd="0" presId="urn:microsoft.com/office/officeart/2005/8/layout/vList2"/>
    <dgm:cxn modelId="{6F6D443C-993B-4CF9-8EF0-733C6AE6FB70}" srcId="{EFCD3B26-E01A-4CAE-B4F7-1C03074050E7}" destId="{8C65F753-A70C-463F-B152-EC1C87252FA2}" srcOrd="4" destOrd="0" parTransId="{4328E888-A135-4566-9122-F0168AA69275}" sibTransId="{92DDFD20-4F80-4585-BF95-A9A0A4D53111}"/>
    <dgm:cxn modelId="{AD83E560-BAE3-4CBD-96B3-0B15F8CBA70F}" srcId="{EFCD3B26-E01A-4CAE-B4F7-1C03074050E7}" destId="{88F9156F-4E4D-4082-A4EB-98CF8CBC7741}" srcOrd="0" destOrd="0" parTransId="{26611F30-7D61-4521-8F3C-B67FC5547C0D}" sibTransId="{99B4021E-63EF-4270-8227-866C3514BC7F}"/>
    <dgm:cxn modelId="{EEDD1562-CECD-48D9-9505-386D447E700F}" srcId="{EFCD3B26-E01A-4CAE-B4F7-1C03074050E7}" destId="{EB197100-3F9E-477C-91EF-EA5D4D18F739}" srcOrd="5" destOrd="0" parTransId="{AA29B2E1-D8D8-4554-B46D-E0947D57BC50}" sibTransId="{D51B857F-ABB4-4C36-9699-B3BE5DAFEB4B}"/>
    <dgm:cxn modelId="{F39B8A64-69C3-4A37-AC02-29DB8F7ABA3A}" type="presOf" srcId="{657089CC-6D03-48E4-92FB-6C3D50C513C1}" destId="{C3E3A799-F42E-4007-9929-36346A0DD90E}" srcOrd="0" destOrd="0" presId="urn:microsoft.com/office/officeart/2005/8/layout/vList2"/>
    <dgm:cxn modelId="{F9784D50-D697-4AC7-9B9C-DF451EFB1D6A}" srcId="{EFCD3B26-E01A-4CAE-B4F7-1C03074050E7}" destId="{AAEF6BB1-18E0-443F-B400-BA05857AB267}" srcOrd="1" destOrd="0" parTransId="{9DFCB368-65D0-4D05-96C0-745CF3599B2D}" sibTransId="{DD726F77-F22D-469C-B3FD-D3A489F391F4}"/>
    <dgm:cxn modelId="{3A5EE981-D668-450F-A6D6-2BB8E134113C}" type="presOf" srcId="{88F9156F-4E4D-4082-A4EB-98CF8CBC7741}" destId="{9AA7C051-D100-42DE-8698-87FD3361DD9A}" srcOrd="0" destOrd="0" presId="urn:microsoft.com/office/officeart/2005/8/layout/vList2"/>
    <dgm:cxn modelId="{84179D85-963F-4CBF-88CC-245B96C0C51A}" srcId="{EFCD3B26-E01A-4CAE-B4F7-1C03074050E7}" destId="{657089CC-6D03-48E4-92FB-6C3D50C513C1}" srcOrd="2" destOrd="0" parTransId="{AC76C5B8-5BFF-44E9-9792-7527C1444222}" sibTransId="{BB947F7B-A9D1-438A-A080-BACF86C2AD74}"/>
    <dgm:cxn modelId="{6A742999-36CD-4C4E-A36F-32C6D8C94B22}" type="presOf" srcId="{8C65F753-A70C-463F-B152-EC1C87252FA2}" destId="{E26883A2-DB42-4E1A-9B30-A0D331EBA4EB}" srcOrd="0" destOrd="0" presId="urn:microsoft.com/office/officeart/2005/8/layout/vList2"/>
    <dgm:cxn modelId="{51E99C9F-D3B9-403D-ACF6-CC5A7F64AF12}" type="presOf" srcId="{AAEF6BB1-18E0-443F-B400-BA05857AB267}" destId="{920FE068-94CA-45CF-9EB7-430319A5FBF0}" srcOrd="0" destOrd="0" presId="urn:microsoft.com/office/officeart/2005/8/layout/vList2"/>
    <dgm:cxn modelId="{8D1CA2A5-B4F9-493B-A5AA-8CD636DDDA23}" type="presOf" srcId="{C9CA41CA-AF0E-4815-BB97-1BDC5C84F2B1}" destId="{314A8269-D391-4370-A887-02DB3D355D6F}" srcOrd="0" destOrd="0" presId="urn:microsoft.com/office/officeart/2005/8/layout/vList2"/>
    <dgm:cxn modelId="{DB9C24AB-2EC1-4A86-ADDC-8595343E8D35}" type="presOf" srcId="{EFCD3B26-E01A-4CAE-B4F7-1C03074050E7}" destId="{A2315941-E67D-469D-B013-53FEAA4AAA88}" srcOrd="0" destOrd="0" presId="urn:microsoft.com/office/officeart/2005/8/layout/vList2"/>
    <dgm:cxn modelId="{E277A4A8-834D-48B1-A78A-1113579A4C57}" type="presParOf" srcId="{A2315941-E67D-469D-B013-53FEAA4AAA88}" destId="{9AA7C051-D100-42DE-8698-87FD3361DD9A}" srcOrd="0" destOrd="0" presId="urn:microsoft.com/office/officeart/2005/8/layout/vList2"/>
    <dgm:cxn modelId="{F1CD237C-2EC5-4DD8-9D98-39FA63196FE9}" type="presParOf" srcId="{A2315941-E67D-469D-B013-53FEAA4AAA88}" destId="{CD2BFD66-AA3A-4147-A424-7B231826A48E}" srcOrd="1" destOrd="0" presId="urn:microsoft.com/office/officeart/2005/8/layout/vList2"/>
    <dgm:cxn modelId="{1B6CEE1B-51E2-49C4-9306-5FFA29597A2F}" type="presParOf" srcId="{A2315941-E67D-469D-B013-53FEAA4AAA88}" destId="{920FE068-94CA-45CF-9EB7-430319A5FBF0}" srcOrd="2" destOrd="0" presId="urn:microsoft.com/office/officeart/2005/8/layout/vList2"/>
    <dgm:cxn modelId="{81CC2B1D-B843-4ADC-B1C8-660CC9E96986}" type="presParOf" srcId="{A2315941-E67D-469D-B013-53FEAA4AAA88}" destId="{5CC5DA00-9BBF-4407-8969-0EF9D3382F80}" srcOrd="3" destOrd="0" presId="urn:microsoft.com/office/officeart/2005/8/layout/vList2"/>
    <dgm:cxn modelId="{B0B95AE7-CA1E-48C5-999D-6832F476040E}" type="presParOf" srcId="{A2315941-E67D-469D-B013-53FEAA4AAA88}" destId="{C3E3A799-F42E-4007-9929-36346A0DD90E}" srcOrd="4" destOrd="0" presId="urn:microsoft.com/office/officeart/2005/8/layout/vList2"/>
    <dgm:cxn modelId="{1AA9D77D-E1B5-4314-B7D7-826621074849}" type="presParOf" srcId="{A2315941-E67D-469D-B013-53FEAA4AAA88}" destId="{1F6FFEA8-732B-4CF3-A043-BA4E2125FE8D}" srcOrd="5" destOrd="0" presId="urn:microsoft.com/office/officeart/2005/8/layout/vList2"/>
    <dgm:cxn modelId="{F7F45B9B-C820-424D-9E94-FBADE8C1ABF2}" type="presParOf" srcId="{A2315941-E67D-469D-B013-53FEAA4AAA88}" destId="{314A8269-D391-4370-A887-02DB3D355D6F}" srcOrd="6" destOrd="0" presId="urn:microsoft.com/office/officeart/2005/8/layout/vList2"/>
    <dgm:cxn modelId="{AB9D6409-1A95-45F5-8545-B740A964DAEF}" type="presParOf" srcId="{A2315941-E67D-469D-B013-53FEAA4AAA88}" destId="{769CF8A1-D01A-4D7D-BB36-E4F10D4CDBA9}" srcOrd="7" destOrd="0" presId="urn:microsoft.com/office/officeart/2005/8/layout/vList2"/>
    <dgm:cxn modelId="{B71DF873-3B7B-4AF6-AB07-4BCD26DB6AEF}" type="presParOf" srcId="{A2315941-E67D-469D-B013-53FEAA4AAA88}" destId="{E26883A2-DB42-4E1A-9B30-A0D331EBA4EB}" srcOrd="8" destOrd="0" presId="urn:microsoft.com/office/officeart/2005/8/layout/vList2"/>
    <dgm:cxn modelId="{BF5CEBB9-49CC-40F9-A08D-77FE655EAAE9}" type="presParOf" srcId="{A2315941-E67D-469D-B013-53FEAA4AAA88}" destId="{D20BC2EE-B457-41EB-9F8E-B2EC2DCCAA35}" srcOrd="9" destOrd="0" presId="urn:microsoft.com/office/officeart/2005/8/layout/vList2"/>
    <dgm:cxn modelId="{4504F3A5-9189-4338-A899-41E61171D3A8}" type="presParOf" srcId="{A2315941-E67D-469D-B013-53FEAA4AAA88}" destId="{F3C1272A-4E7A-4FC2-A8D1-EEA8D4EFA07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7C051-D100-42DE-8698-87FD3361DD9A}">
      <dsp:nvSpPr>
        <dsp:cNvPr id="0" name=""/>
        <dsp:cNvSpPr/>
      </dsp:nvSpPr>
      <dsp:spPr>
        <a:xfrm>
          <a:off x="0" y="68598"/>
          <a:ext cx="6594475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La </a:t>
          </a:r>
          <a:r>
            <a:rPr lang="en-US" sz="3400" kern="1200" dirty="0" err="1"/>
            <a:t>fonction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108407"/>
        <a:ext cx="6514857" cy="735872"/>
      </dsp:txXfrm>
    </dsp:sp>
    <dsp:sp modelId="{920FE068-94CA-45CF-9EB7-430319A5FBF0}">
      <dsp:nvSpPr>
        <dsp:cNvPr id="0" name=""/>
        <dsp:cNvSpPr/>
      </dsp:nvSpPr>
      <dsp:spPr>
        <a:xfrm>
          <a:off x="0" y="982009"/>
          <a:ext cx="6594475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Évolution temporelle</a:t>
          </a:r>
          <a:endParaRPr lang="en-US" sz="3400" kern="1200" dirty="0"/>
        </a:p>
      </dsp:txBody>
      <dsp:txXfrm>
        <a:off x="39809" y="1021818"/>
        <a:ext cx="6514857" cy="735872"/>
      </dsp:txXfrm>
    </dsp:sp>
    <dsp:sp modelId="{C3E3A799-F42E-4007-9929-36346A0DD90E}">
      <dsp:nvSpPr>
        <dsp:cNvPr id="0" name=""/>
        <dsp:cNvSpPr/>
      </dsp:nvSpPr>
      <dsp:spPr>
        <a:xfrm>
          <a:off x="0" y="1895419"/>
          <a:ext cx="6594475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observables</a:t>
          </a:r>
        </a:p>
      </dsp:txBody>
      <dsp:txXfrm>
        <a:off x="39809" y="1935228"/>
        <a:ext cx="6514857" cy="735872"/>
      </dsp:txXfrm>
    </dsp:sp>
    <dsp:sp modelId="{314A8269-D391-4370-A887-02DB3D355D6F}">
      <dsp:nvSpPr>
        <dsp:cNvPr id="0" name=""/>
        <dsp:cNvSpPr/>
      </dsp:nvSpPr>
      <dsp:spPr>
        <a:xfrm>
          <a:off x="0" y="2808829"/>
          <a:ext cx="6594475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</a:t>
          </a:r>
          <a:r>
            <a:rPr lang="en-US" sz="3400" kern="1200" dirty="0" err="1"/>
            <a:t>mesures</a:t>
          </a:r>
          <a:endParaRPr lang="en-US" sz="3400" kern="1200" dirty="0"/>
        </a:p>
      </dsp:txBody>
      <dsp:txXfrm>
        <a:off x="39809" y="2848638"/>
        <a:ext cx="6514857" cy="735872"/>
      </dsp:txXfrm>
    </dsp:sp>
    <dsp:sp modelId="{E26883A2-DB42-4E1A-9B30-A0D331EBA4EB}">
      <dsp:nvSpPr>
        <dsp:cNvPr id="0" name=""/>
        <dsp:cNvSpPr/>
      </dsp:nvSpPr>
      <dsp:spPr>
        <a:xfrm>
          <a:off x="0" y="3722239"/>
          <a:ext cx="6594475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</a:t>
          </a:r>
          <a:r>
            <a:rPr lang="en-US" sz="3400" kern="1200" dirty="0" err="1"/>
            <a:t>probabilités</a:t>
          </a:r>
          <a:endParaRPr lang="en-US" sz="3400" kern="1200" dirty="0"/>
        </a:p>
      </dsp:txBody>
      <dsp:txXfrm>
        <a:off x="39809" y="3762048"/>
        <a:ext cx="6514857" cy="735872"/>
      </dsp:txXfrm>
    </dsp:sp>
    <dsp:sp modelId="{F3C1272A-4E7A-4FC2-A8D1-EEA8D4EFA074}">
      <dsp:nvSpPr>
        <dsp:cNvPr id="0" name=""/>
        <dsp:cNvSpPr/>
      </dsp:nvSpPr>
      <dsp:spPr>
        <a:xfrm>
          <a:off x="0" y="4635649"/>
          <a:ext cx="6594475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Réduction</a:t>
          </a:r>
          <a:r>
            <a:rPr lang="en-US" sz="3400" kern="1200" dirty="0"/>
            <a:t> du </a:t>
          </a:r>
          <a:r>
            <a:rPr lang="en-US" sz="3400" kern="1200" dirty="0" err="1"/>
            <a:t>paquet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4675458"/>
        <a:ext cx="6514857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B33B-7D53-4A53-8399-3CD04566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DE9C3-5FAB-4FC9-BCB3-846C1E5A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F30-1952-4FB0-968E-951D835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A71E-01E9-4732-A3B5-8F5133AC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1253-1AB8-4B58-B7F7-34AFAFCF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3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50CA-5DE9-4D2E-A943-839EE9A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4933-9C69-4597-BC74-653C9AE3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31D1-4F31-4FA6-B7C0-E4E751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A9503-EE7A-4276-96D5-35E879F1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961-2558-4D42-8677-86B62E1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1391-B2C8-4A72-82ED-A72F2983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C5EF-99BA-44E8-89B5-682F1525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4918-BFC6-457C-A5B2-6DEFB07B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4C09-DE53-4746-8EA3-475FD753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AEFC-D1F4-4960-98AB-59127B46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2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4AE7-1720-4410-989A-0DB1D3E3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6B3-C1BC-420A-B501-D8AFD49D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141D-C5DA-48B8-BD94-917DA00A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A6BC-8A0B-43DC-9E3E-07EDE53C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715-3260-4FB8-A25E-F4B0284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84D-80EB-4454-B84F-64E8D89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340-06FC-42A3-8199-4D17B6EC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F5FE-AF59-4662-BCED-BA6AC55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5558-275D-4348-A88A-E989BCA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D295-3CE6-443D-A0EC-0D9CB969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DDB-8923-44B8-9516-08446734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6B65-AFCB-453C-9D50-FC64F06C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4A39-FF4F-4213-8999-917100DA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D85E-8512-4556-B02E-0E3369A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967E-531B-42E1-88CE-CF564DC4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1DF6E-5BBE-4656-A22D-F18E5F6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ABE-C17B-4B4B-934E-5B9C6983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0D77-7A76-4BD3-B0B6-C8FEC2B4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056C-24EE-4C4B-B327-27ABDFF3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A8694-FD3D-425D-8E09-34DA913B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C0A60-DAC2-4597-94CD-6B882119F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02A10-987C-4056-938C-0F5A0FB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0EF97-FD11-4BCE-A94F-BEFAEC7A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FD31F-D42C-42C4-B4C5-B13E510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ADC9-40A9-4D1F-A214-21BD9E5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A4F97-9717-43F2-B096-5AAAEDBF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E295-F713-4F0D-AC23-F80C0016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E29B-D406-429D-B245-C50B5CC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BCE20-12F4-4B03-96BA-34BD76BC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C1B7-EA01-4F0F-97B2-A849AAE5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C33F-9258-4113-A671-F22636D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8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D25-50FF-4A9F-AC67-63A1C77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8312-DDDC-44D9-9CB2-EAAD9433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1312-1CE4-4C00-A227-C4DA3772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3AC5-A1D1-434E-B63A-A7EB09C3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11CA-2499-4137-BAFB-51E0A79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9C1D-8BEF-41BD-852F-6860219E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69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EFE-990B-49B4-995E-184035CC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A525-A488-470C-8B05-FCF052C0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074CE-84F3-4701-BD76-33EC5775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2363-5352-4D4B-81E8-6BB63A24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E28B-DEA5-49A1-8504-C62CE6D5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A14A-0166-4C69-A8C9-0840A255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D6FC-161C-4E54-B817-E95C31D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C2B9-B160-4FE7-833D-7BA9A440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703F-C57D-4F81-B087-2F0D7863E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420C-7621-46C4-B0D7-0A7E12FF1E5F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040B-D7B7-42F4-B098-BC2BEB56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181F-57D2-4F87-8FE4-5D6B58A0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5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0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70.png"/><Relationship Id="rId10" Type="http://schemas.openxmlformats.org/officeDocument/2006/relationships/image" Target="../media/image16.png"/><Relationship Id="rId4" Type="http://schemas.openxmlformats.org/officeDocument/2006/relationships/image" Target="../media/image6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D280F-FA38-47AB-A668-AAE5FF658FB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 fontScale="90000"/>
          </a:bodyPr>
          <a:lstStyle/>
          <a:p>
            <a:br>
              <a:rPr lang="en-CA" sz="4400" dirty="0">
                <a:solidFill>
                  <a:srgbClr val="FFFFFF"/>
                </a:solidFill>
              </a:rPr>
            </a:b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Chapitre</a:t>
            </a:r>
            <a:r>
              <a:rPr lang="en-CA" sz="4400" dirty="0">
                <a:solidFill>
                  <a:srgbClr val="FFFFFF"/>
                </a:solidFill>
              </a:rPr>
              <a:t> 2 : Les </a:t>
            </a:r>
            <a:r>
              <a:rPr lang="en-CA" sz="4400" dirty="0" err="1">
                <a:solidFill>
                  <a:srgbClr val="FFFFFF"/>
                </a:solidFill>
              </a:rPr>
              <a:t>postulats</a:t>
            </a:r>
            <a:r>
              <a:rPr lang="en-CA" sz="4400" dirty="0">
                <a:solidFill>
                  <a:srgbClr val="FFFFFF"/>
                </a:solidFill>
              </a:rPr>
              <a:t> de la </a:t>
            </a:r>
            <a:r>
              <a:rPr lang="en-CA" sz="4400" dirty="0" err="1">
                <a:solidFill>
                  <a:srgbClr val="FFFFFF"/>
                </a:solidFill>
              </a:rPr>
              <a:t>mécanique</a:t>
            </a:r>
            <a:r>
              <a:rPr lang="en-CA" sz="4400" dirty="0">
                <a:solidFill>
                  <a:srgbClr val="FFFFFF"/>
                </a:solidFill>
              </a:rPr>
              <a:t> </a:t>
            </a:r>
            <a:r>
              <a:rPr lang="en-CA" sz="4400" dirty="0" err="1">
                <a:solidFill>
                  <a:srgbClr val="FFFFFF"/>
                </a:solidFill>
              </a:rPr>
              <a:t>quantique</a:t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Partie</a:t>
            </a:r>
            <a:r>
              <a:rPr lang="en-CA" sz="4400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06B38-24FE-40EC-9D98-F8063C13535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CA" sz="3200" dirty="0"/>
              <a:t>Par François Dion</a:t>
            </a:r>
          </a:p>
        </p:txBody>
      </p:sp>
    </p:spTree>
    <p:extLst>
      <p:ext uri="{BB962C8B-B14F-4D97-AF65-F5344CB8AC3E}">
        <p14:creationId xmlns:p14="http://schemas.microsoft.com/office/powerpoint/2010/main" val="345641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probabilités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probabilité d’observé une certaine  valeur propre est donné par le carré du module de la projection de la fonction d’état sur la fonction propre associé à cette valeur. 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52AB3-C246-4CB9-B3F7-9FA57B8AB06F}"/>
              </a:ext>
            </a:extLst>
          </p:cNvPr>
          <p:cNvSpPr txBox="1"/>
          <p:nvPr/>
        </p:nvSpPr>
        <p:spPr>
          <a:xfrm>
            <a:off x="620202" y="2936307"/>
            <a:ext cx="11370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Reprenons l’exemple de l’oscillateur unidimensionnelle, dont une fonction est la somme des deux premières fonctions propres de l’hamiltonien.  </a:t>
            </a:r>
          </a:p>
          <a:p>
            <a:endParaRPr lang="fr-FR" dirty="0"/>
          </a:p>
          <a:p>
            <a:endParaRPr lang="en-CA" dirty="0"/>
          </a:p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0F53F62-44CC-4DCC-B10C-824BB7C762CD}"/>
                  </a:ext>
                </a:extLst>
              </p:cNvPr>
              <p:cNvSpPr/>
              <p:nvPr/>
            </p:nvSpPr>
            <p:spPr>
              <a:xfrm>
                <a:off x="3257384" y="3315186"/>
                <a:ext cx="6096000" cy="9382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fr-CA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)&gt;=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</m:t>
                      </m:r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fr-CA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)&gt;=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0F53F62-44CC-4DCC-B10C-824BB7C7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384" y="3315186"/>
                <a:ext cx="6096000" cy="938206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E9607B-D97C-412C-8437-436B27DB3764}"/>
                  </a:ext>
                </a:extLst>
              </p:cNvPr>
              <p:cNvSpPr txBox="1"/>
              <p:nvPr/>
            </p:nvSpPr>
            <p:spPr>
              <a:xfrm>
                <a:off x="4767655" y="4355257"/>
                <a:ext cx="3359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CA" i="1" dirty="0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)&gt;+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E9607B-D97C-412C-8437-436B27DB3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655" y="4355257"/>
                <a:ext cx="3359509" cy="276999"/>
              </a:xfrm>
              <a:prstGeom prst="rect">
                <a:avLst/>
              </a:prstGeom>
              <a:blipFill>
                <a:blip r:embed="rId5"/>
                <a:stretch>
                  <a:fillRect l="-544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8142209-7C34-44CB-B059-EEB9567F074F}"/>
                  </a:ext>
                </a:extLst>
              </p:cNvPr>
              <p:cNvSpPr/>
              <p:nvPr/>
            </p:nvSpPr>
            <p:spPr>
              <a:xfrm>
                <a:off x="4477448" y="4792514"/>
                <a:ext cx="1935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fr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  <m:sup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8142209-7C34-44CB-B059-EEB9567F0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448" y="4792514"/>
                <a:ext cx="193527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DC8DB0-8EE7-4E18-AF28-F3EB44D6CDF8}"/>
                  </a:ext>
                </a:extLst>
              </p:cNvPr>
              <p:cNvSpPr/>
              <p:nvPr/>
            </p:nvSpPr>
            <p:spPr>
              <a:xfrm>
                <a:off x="6096000" y="5137438"/>
                <a:ext cx="48776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)&gt;+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fr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fr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)&gt;)</m:t>
                      </m:r>
                      <m:sSup>
                        <m:sSup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DC8DB0-8EE7-4E18-AF28-F3EB44D6CD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37438"/>
                <a:ext cx="487768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099DCB-16F4-49AE-ACD0-C1E409452134}"/>
                  </a:ext>
                </a:extLst>
              </p:cNvPr>
              <p:cNvSpPr/>
              <p:nvPr/>
            </p:nvSpPr>
            <p:spPr>
              <a:xfrm>
                <a:off x="2598482" y="6005822"/>
                <a:ext cx="4708277" cy="379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 =∫</m:t>
                      </m:r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fr-CA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fr-CA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fr-CA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CA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099DCB-16F4-49AE-ACD0-C1E409452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82" y="6005822"/>
                <a:ext cx="4708277" cy="379848"/>
              </a:xfrm>
              <a:prstGeom prst="rect">
                <a:avLst/>
              </a:prstGeom>
              <a:blipFill>
                <a:blip r:embed="rId8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3DAF61-522F-4B0C-8CDE-C1E80FCDA4A8}"/>
                  </a:ext>
                </a:extLst>
              </p:cNvPr>
              <p:cNvSpPr/>
              <p:nvPr/>
            </p:nvSpPr>
            <p:spPr>
              <a:xfrm>
                <a:off x="2598481" y="6350746"/>
                <a:ext cx="4836517" cy="379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 =∫</m:t>
                      </m:r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fr-CA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fr-CA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fr-CA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CA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3DAF61-522F-4B0C-8CDE-C1E80FCDA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81" y="6350746"/>
                <a:ext cx="4836517" cy="379848"/>
              </a:xfrm>
              <a:prstGeom prst="rect">
                <a:avLst/>
              </a:prstGeom>
              <a:blipFill>
                <a:blip r:embed="rId9"/>
                <a:stretch>
                  <a:fillRect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5273DB1-6A51-4FF2-BA04-D371E042C2DA}"/>
                  </a:ext>
                </a:extLst>
              </p:cNvPr>
              <p:cNvSpPr/>
              <p:nvPr/>
            </p:nvSpPr>
            <p:spPr>
              <a:xfrm>
                <a:off x="6096000" y="5516317"/>
                <a:ext cx="964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5273DB1-6A51-4FF2-BA04-D371E042C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516317"/>
                <a:ext cx="9646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4162D3-B554-463A-B31A-B696C0D585E4}"/>
                  </a:ext>
                </a:extLst>
              </p:cNvPr>
              <p:cNvSpPr txBox="1"/>
              <p:nvPr/>
            </p:nvSpPr>
            <p:spPr>
              <a:xfrm>
                <a:off x="6305384" y="4817330"/>
                <a:ext cx="3880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)&gt;+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)&gt;)</m:t>
                      </m:r>
                      <m:sSup>
                        <m:sSup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4162D3-B554-463A-B31A-B696C0D58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384" y="4817330"/>
                <a:ext cx="3880806" cy="276999"/>
              </a:xfrm>
              <a:prstGeom prst="rect">
                <a:avLst/>
              </a:prstGeom>
              <a:blipFill>
                <a:blip r:embed="rId11"/>
                <a:stretch>
                  <a:fillRect l="-157" t="-4348" r="-15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29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1" grpId="0"/>
      <p:bldP spid="15" grpId="0"/>
      <p:bldP spid="16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Réduction</a:t>
            </a:r>
            <a:r>
              <a:rPr lang="en-US" dirty="0">
                <a:solidFill>
                  <a:schemeClr val="bg1"/>
                </a:solidFill>
              </a:rPr>
              <a:t> du </a:t>
            </a:r>
            <a:r>
              <a:rPr lang="en-US" dirty="0" err="1">
                <a:solidFill>
                  <a:schemeClr val="bg1"/>
                </a:solidFill>
              </a:rPr>
              <a:t>paquet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d’onde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Lorsqu’une mesure est prise et qu’une des valeurs propres est observé, la fonction du système devient la fonction propre associé à </a:t>
            </a:r>
            <a:r>
              <a:rPr lang="fr-FR"/>
              <a:t>cet valeur. 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2E6607-5495-456B-A802-890BA017A449}"/>
                  </a:ext>
                </a:extLst>
              </p:cNvPr>
              <p:cNvSpPr/>
              <p:nvPr/>
            </p:nvSpPr>
            <p:spPr>
              <a:xfrm>
                <a:off x="3257384" y="3315186"/>
                <a:ext cx="6096000" cy="9382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fr-CA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)&gt;=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</m:t>
                      </m:r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fr-CA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)&gt;=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2E6607-5495-456B-A802-890BA017A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384" y="3315186"/>
                <a:ext cx="6096000" cy="938206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23EB3E-A42A-428F-A896-60A7066BB747}"/>
                  </a:ext>
                </a:extLst>
              </p:cNvPr>
              <p:cNvSpPr txBox="1"/>
              <p:nvPr/>
            </p:nvSpPr>
            <p:spPr>
              <a:xfrm>
                <a:off x="4767655" y="4355257"/>
                <a:ext cx="3359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CA" i="1" dirty="0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)&gt;+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23EB3E-A42A-428F-A896-60A7066BB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655" y="4355257"/>
                <a:ext cx="3359509" cy="276999"/>
              </a:xfrm>
              <a:prstGeom prst="rect">
                <a:avLst/>
              </a:prstGeom>
              <a:blipFill>
                <a:blip r:embed="rId5"/>
                <a:stretch>
                  <a:fillRect l="-544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40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E865A2-8B8D-4CBD-9BB3-6D69E005BA0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Postulats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C8F2FBF-6EB4-4839-8B18-1B29FFB9FF7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1842801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3676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!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N</a:t>
            </a:r>
            <a:r>
              <a:rPr lang="en-US" dirty="0" err="1">
                <a:solidFill>
                  <a:schemeClr val="bg1"/>
                </a:solidFill>
              </a:rPr>
              <a:t>otation</a:t>
            </a:r>
            <a:r>
              <a:rPr lang="en-US" dirty="0">
                <a:solidFill>
                  <a:schemeClr val="bg1"/>
                </a:solidFill>
              </a:rPr>
              <a:t> Bra - </a:t>
            </a:r>
            <a:r>
              <a:rPr lang="en-US" dirty="0" err="1">
                <a:solidFill>
                  <a:schemeClr val="bg1"/>
                </a:solidFill>
              </a:rPr>
              <a:t>Ket</a:t>
            </a:r>
            <a:r>
              <a:rPr lang="en-US" dirty="0">
                <a:solidFill>
                  <a:schemeClr val="bg1"/>
                </a:solidFill>
              </a:rPr>
              <a:t> de Dirac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!!!fctonde">
                <a:extLst>
                  <a:ext uri="{FF2B5EF4-FFF2-40B4-BE49-F238E27FC236}">
                    <a16:creationId xmlns:a16="http://schemas.microsoft.com/office/drawing/2014/main" id="{E849021B-F204-4A58-A4CE-7506A23B71B1}"/>
                  </a:ext>
                </a:extLst>
              </p:cNvPr>
              <p:cNvSpPr txBox="1"/>
              <p:nvPr/>
            </p:nvSpPr>
            <p:spPr>
              <a:xfrm>
                <a:off x="3288303" y="2731355"/>
                <a:ext cx="5146442" cy="383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CA" sz="2400" i="0" dirty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fr-CA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fr-CA" sz="2400" i="0" dirty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) = &lt;</m:t>
                      </m:r>
                      <m:r>
                        <m:rPr>
                          <m:sty m:val="p"/>
                        </m:rPr>
                        <a:rPr lang="fr-CA" sz="240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fr-CA" sz="240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fr-CA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6" name="!!!fctonde">
                <a:extLst>
                  <a:ext uri="{FF2B5EF4-FFF2-40B4-BE49-F238E27FC236}">
                    <a16:creationId xmlns:a16="http://schemas.microsoft.com/office/drawing/2014/main" id="{E849021B-F204-4A58-A4CE-7506A23B7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303" y="2731355"/>
                <a:ext cx="5146442" cy="383310"/>
              </a:xfrm>
              <a:prstGeom prst="rect">
                <a:avLst/>
              </a:prstGeom>
              <a:blipFill>
                <a:blip r:embed="rId4"/>
                <a:stretch>
                  <a:fillRect t="-12698" b="-39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19774EC-0B50-4719-A31C-B6BA9A3889C5}"/>
                  </a:ext>
                </a:extLst>
              </p:cNvPr>
              <p:cNvSpPr/>
              <p:nvPr/>
            </p:nvSpPr>
            <p:spPr>
              <a:xfrm>
                <a:off x="3048000" y="3743336"/>
                <a:ext cx="6096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dirty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A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CA" sz="2400" dirty="0"/>
                      <m:t>&lt;</m:t>
                    </m:r>
                    <m:r>
                      <m:rPr>
                        <m:nor/>
                      </m:rPr>
                      <a:rPr lang="fr-CA" sz="2400" dirty="0"/>
                      <m:t>x</m:t>
                    </m:r>
                    <m:r>
                      <m:rPr>
                        <m:nor/>
                      </m:rPr>
                      <a:rPr lang="fr-CA" sz="2400" dirty="0"/>
                      <m:t>|</m:t>
                    </m:r>
                    <m:r>
                      <m:rPr>
                        <m:sty m:val="p"/>
                      </m:rPr>
                      <a:rPr lang="fr-CA" sz="2400" i="1" dirty="0">
                        <a:latin typeface="Cambria Math" panose="02040503050406030204" pitchFamily="18" charset="0"/>
                      </a:rPr>
                      <m:t>Ψ</m:t>
                    </m:r>
                    <m:r>
                      <m:rPr>
                        <m:nor/>
                      </m:rPr>
                      <a:rPr lang="fr-CA" sz="2400" dirty="0"/>
                      <m:t>&gt;</m:t>
                    </m:r>
                  </m:oMath>
                </a14:m>
                <a:r>
                  <a:rPr lang="fr-CA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400" dirty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fr-CA" sz="2400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CA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CA" sz="2400" dirty="0"/>
                        <m:t>&lt;</m:t>
                      </m:r>
                      <m:r>
                        <m:rPr>
                          <m:sty m:val="p"/>
                        </m:rPr>
                        <a:rPr lang="fr-CA" sz="2400" i="1" dirty="0">
                          <a:latin typeface="Cambria Math" panose="02040503050406030204" pitchFamily="18" charset="0"/>
                        </a:rPr>
                        <m:t>Ψ</m:t>
                      </m:r>
                      <m:r>
                        <m:rPr>
                          <m:nor/>
                        </m:rPr>
                        <a:rPr lang="fr-CA" sz="2400" dirty="0"/>
                        <m:t>|</m:t>
                      </m:r>
                      <m:r>
                        <m:rPr>
                          <m:nor/>
                        </m:rPr>
                        <a:rPr lang="fr-CA" sz="2400" dirty="0"/>
                        <m:t>x</m:t>
                      </m:r>
                      <m:r>
                        <m:rPr>
                          <m:nor/>
                        </m:rPr>
                        <a:rPr lang="fr-CA" sz="2400" dirty="0"/>
                        <m:t>&gt;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19774EC-0B50-4719-A31C-B6BA9A388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743336"/>
                <a:ext cx="6096000" cy="830997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18AEAD3C-6D7F-403D-A47C-812CE61C5BB5}"/>
              </a:ext>
            </a:extLst>
          </p:cNvPr>
          <p:cNvSpPr/>
          <p:nvPr/>
        </p:nvSpPr>
        <p:spPr>
          <a:xfrm rot="16200000">
            <a:off x="6693409" y="2935225"/>
            <a:ext cx="228600" cy="64922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B418CDF-ECDB-4457-B6A8-8BF7DDA0FC3C}"/>
              </a:ext>
            </a:extLst>
          </p:cNvPr>
          <p:cNvSpPr/>
          <p:nvPr/>
        </p:nvSpPr>
        <p:spPr>
          <a:xfrm rot="16200000">
            <a:off x="7287329" y="2990528"/>
            <a:ext cx="238628" cy="548642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7394B-3981-4F3C-BCA4-8C2F567383B3}"/>
              </a:ext>
            </a:extLst>
          </p:cNvPr>
          <p:cNvSpPr txBox="1"/>
          <p:nvPr/>
        </p:nvSpPr>
        <p:spPr>
          <a:xfrm>
            <a:off x="6559852" y="3375902"/>
            <a:ext cx="49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Bra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BC281-8416-45C8-89D0-2EB83624F6DC}"/>
              </a:ext>
            </a:extLst>
          </p:cNvPr>
          <p:cNvSpPr txBox="1"/>
          <p:nvPr/>
        </p:nvSpPr>
        <p:spPr>
          <a:xfrm>
            <a:off x="7185251" y="3404123"/>
            <a:ext cx="49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Ket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!Rectangle 9">
            <a:extLst>
              <a:ext uri="{FF2B5EF4-FFF2-40B4-BE49-F238E27FC236}">
                <a16:creationId xmlns:a16="http://schemas.microsoft.com/office/drawing/2014/main" id="{775E5C77-D9E0-4B2B-A881-5ABB9E71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77B264-4154-4D76-A623-DF93AE8D260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N</a:t>
            </a:r>
            <a:r>
              <a:rPr lang="en-US" dirty="0" err="1">
                <a:solidFill>
                  <a:schemeClr val="bg1"/>
                </a:solidFill>
              </a:rPr>
              <a:t>otation</a:t>
            </a:r>
            <a:r>
              <a:rPr lang="en-US" dirty="0">
                <a:solidFill>
                  <a:schemeClr val="bg1"/>
                </a:solidFill>
              </a:rPr>
              <a:t> Bra - </a:t>
            </a:r>
            <a:r>
              <a:rPr lang="en-US" dirty="0" err="1">
                <a:solidFill>
                  <a:schemeClr val="bg1"/>
                </a:solidFill>
              </a:rPr>
              <a:t>Ket</a:t>
            </a:r>
            <a:r>
              <a:rPr lang="en-US" dirty="0">
                <a:solidFill>
                  <a:schemeClr val="bg1"/>
                </a:solidFill>
              </a:rPr>
              <a:t> de Dirac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!!!fctonde">
                <a:extLst>
                  <a:ext uri="{FF2B5EF4-FFF2-40B4-BE49-F238E27FC236}">
                    <a16:creationId xmlns:a16="http://schemas.microsoft.com/office/drawing/2014/main" id="{0CB6ECD1-0DF1-455B-9DBB-243F5C2467B8}"/>
                  </a:ext>
                </a:extLst>
              </p:cNvPr>
              <p:cNvSpPr txBox="1"/>
              <p:nvPr/>
            </p:nvSpPr>
            <p:spPr>
              <a:xfrm>
                <a:off x="3288303" y="2731355"/>
                <a:ext cx="5146442" cy="383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fr-CA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fr-CA" sz="2400" i="0" dirty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) = &lt;</m:t>
                      </m:r>
                      <m:r>
                        <a:rPr lang="fr-CA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fr-CA" sz="240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fr-CA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15" name="!!!fctonde">
                <a:extLst>
                  <a:ext uri="{FF2B5EF4-FFF2-40B4-BE49-F238E27FC236}">
                    <a16:creationId xmlns:a16="http://schemas.microsoft.com/office/drawing/2014/main" id="{0CB6ECD1-0DF1-455B-9DBB-243F5C246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303" y="2731355"/>
                <a:ext cx="5146442" cy="383310"/>
              </a:xfrm>
              <a:prstGeom prst="rect">
                <a:avLst/>
              </a:prstGeom>
              <a:blipFill>
                <a:blip r:embed="rId4"/>
                <a:stretch>
                  <a:fillRect t="-12698" b="-39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Brace 17">
            <a:extLst>
              <a:ext uri="{FF2B5EF4-FFF2-40B4-BE49-F238E27FC236}">
                <a16:creationId xmlns:a16="http://schemas.microsoft.com/office/drawing/2014/main" id="{32C5854A-87AE-4AC7-9EDF-0C67674FEC63}"/>
              </a:ext>
            </a:extLst>
          </p:cNvPr>
          <p:cNvSpPr/>
          <p:nvPr/>
        </p:nvSpPr>
        <p:spPr>
          <a:xfrm rot="16200000">
            <a:off x="6693409" y="2935225"/>
            <a:ext cx="228600" cy="64922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EB3C4471-0E99-4CCC-B62E-87AE61D4F9C2}"/>
              </a:ext>
            </a:extLst>
          </p:cNvPr>
          <p:cNvSpPr/>
          <p:nvPr/>
        </p:nvSpPr>
        <p:spPr>
          <a:xfrm rot="16200000">
            <a:off x="7287329" y="2990528"/>
            <a:ext cx="238628" cy="548642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1DE87C-1844-4CAC-89E2-E5D7B4323665}"/>
              </a:ext>
            </a:extLst>
          </p:cNvPr>
          <p:cNvSpPr txBox="1"/>
          <p:nvPr/>
        </p:nvSpPr>
        <p:spPr>
          <a:xfrm>
            <a:off x="6559852" y="3375902"/>
            <a:ext cx="49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Bra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CE12B-B4E6-4C30-8F99-CABAE35F6355}"/>
              </a:ext>
            </a:extLst>
          </p:cNvPr>
          <p:cNvSpPr txBox="1"/>
          <p:nvPr/>
        </p:nvSpPr>
        <p:spPr>
          <a:xfrm>
            <a:off x="7185251" y="3404123"/>
            <a:ext cx="49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Ket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9756B1-4836-4FEA-848C-64D23F53F12B}"/>
                  </a:ext>
                </a:extLst>
              </p:cNvPr>
              <p:cNvSpPr/>
              <p:nvPr/>
            </p:nvSpPr>
            <p:spPr>
              <a:xfrm>
                <a:off x="3048000" y="4572424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CA" sz="2400" dirty="0" smtClean="0"/>
                      <m:t>&lt;</m:t>
                    </m:r>
                    <m:r>
                      <a:rPr lang="fr-CA" sz="2400" b="0" i="1" dirty="0" smtClean="0"/>
                      <m:t>𝜒</m:t>
                    </m:r>
                    <m:r>
                      <m:rPr>
                        <m:nor/>
                      </m:rPr>
                      <a:rPr lang="fr-CA" sz="2400" dirty="0"/>
                      <m:t>|</m:t>
                    </m:r>
                    <m:r>
                      <m:rPr>
                        <m:sty m:val="p"/>
                      </m:rPr>
                      <a:rPr lang="fr-CA" sz="2400" i="0" dirty="0">
                        <a:latin typeface="Cambria Math" panose="02040503050406030204" pitchFamily="18" charset="0"/>
                      </a:rPr>
                      <m:t>Ψ</m:t>
                    </m:r>
                    <m:r>
                      <m:rPr>
                        <m:nor/>
                      </m:rPr>
                      <a:rPr lang="fr-CA" sz="2400" dirty="0"/>
                      <m:t>&gt;</m:t>
                    </m:r>
                  </m:oMath>
                </a14:m>
                <a:r>
                  <a:rPr lang="fr-CA" sz="240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CA" sz="2400" dirty="0" smtClean="0"/>
                      <m:t>&lt;</m:t>
                    </m:r>
                    <m:r>
                      <m:rPr>
                        <m:sty m:val="p"/>
                      </m:rPr>
                      <a:rPr lang="fr-CA" sz="2400" b="0" i="0" dirty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m:rPr>
                        <m:nor/>
                      </m:rPr>
                      <a:rPr lang="fr-CA" sz="2400" dirty="0"/>
                      <m:t>|</m:t>
                    </m:r>
                    <m:r>
                      <a:rPr lang="fr-CA" sz="2400" b="0" i="1" dirty="0" smtClean="0"/>
                      <m:t>𝜒</m:t>
                    </m:r>
                    <m:r>
                      <m:rPr>
                        <m:nor/>
                      </m:rPr>
                      <a:rPr lang="fr-CA" sz="2400" dirty="0"/>
                      <m:t>&gt;</m:t>
                    </m:r>
                    <m:r>
                      <m:rPr>
                        <m:nor/>
                      </m:rPr>
                      <a:rPr lang="fr-CA" sz="2400" b="0" i="0" dirty="0" smtClean="0"/>
                      <m:t>*</m:t>
                    </m:r>
                  </m:oMath>
                </a14:m>
                <a:r>
                  <a:rPr lang="fr-CA" sz="2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9756B1-4836-4FEA-848C-64D23F53F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572424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20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7D1D-92EC-426E-85AE-A4D42B64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!!!Rectangle 9">
            <a:extLst>
              <a:ext uri="{FF2B5EF4-FFF2-40B4-BE49-F238E27FC236}">
                <a16:creationId xmlns:a16="http://schemas.microsoft.com/office/drawing/2014/main" id="{A626366B-33EC-41D4-9726-9ACC32AF7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91345B-E1D7-4AED-B208-5731BDF2834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>
                <a:solidFill>
                  <a:schemeClr val="bg1"/>
                </a:solidFill>
              </a:rPr>
              <a:t>N</a:t>
            </a:r>
            <a:r>
              <a:rPr lang="en-US">
                <a:solidFill>
                  <a:schemeClr val="bg1"/>
                </a:solidFill>
              </a:rPr>
              <a:t>otation Bra - Ket de Dirac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!!!fctonde">
                <a:extLst>
                  <a:ext uri="{FF2B5EF4-FFF2-40B4-BE49-F238E27FC236}">
                    <a16:creationId xmlns:a16="http://schemas.microsoft.com/office/drawing/2014/main" id="{2B89CB17-FB9A-43A9-A539-D33520B613CE}"/>
                  </a:ext>
                </a:extLst>
              </p:cNvPr>
              <p:cNvSpPr txBox="1"/>
              <p:nvPr/>
            </p:nvSpPr>
            <p:spPr>
              <a:xfrm>
                <a:off x="3288303" y="2731355"/>
                <a:ext cx="5146442" cy="383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CA" sz="2400" i="0" dirty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fr-CA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fr-CA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sz="24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fr-CA" sz="2400" i="0" dirty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) = &lt;</m:t>
                      </m:r>
                      <m:r>
                        <m:rPr>
                          <m:sty m:val="p"/>
                        </m:rPr>
                        <a:rPr lang="fr-CA" sz="240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fr-CA" sz="2400" i="1" dirty="0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fr-CA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fr-CA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fr-CA" sz="240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fr-CA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6" name="!!!fctonde">
                <a:extLst>
                  <a:ext uri="{FF2B5EF4-FFF2-40B4-BE49-F238E27FC236}">
                    <a16:creationId xmlns:a16="http://schemas.microsoft.com/office/drawing/2014/main" id="{2B89CB17-FB9A-43A9-A539-D33520B61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303" y="2731355"/>
                <a:ext cx="5146442" cy="383310"/>
              </a:xfrm>
              <a:prstGeom prst="rect">
                <a:avLst/>
              </a:prstGeom>
              <a:blipFill>
                <a:blip r:embed="rId4"/>
                <a:stretch>
                  <a:fillRect t="-15873" b="-39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28FAAD7B-86FD-4139-9B4B-46AA11F9607F}"/>
              </a:ext>
            </a:extLst>
          </p:cNvPr>
          <p:cNvSpPr/>
          <p:nvPr/>
        </p:nvSpPr>
        <p:spPr>
          <a:xfrm rot="16200000">
            <a:off x="6495847" y="3011978"/>
            <a:ext cx="228602" cy="49571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94930DD-300A-4668-8D02-AED8A614702B}"/>
              </a:ext>
            </a:extLst>
          </p:cNvPr>
          <p:cNvSpPr/>
          <p:nvPr/>
        </p:nvSpPr>
        <p:spPr>
          <a:xfrm rot="16200000">
            <a:off x="7287329" y="2990528"/>
            <a:ext cx="238628" cy="548642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91C4BA-8F36-43D3-BA41-1C3C1FC44ADE}"/>
              </a:ext>
            </a:extLst>
          </p:cNvPr>
          <p:cNvSpPr txBox="1"/>
          <p:nvPr/>
        </p:nvSpPr>
        <p:spPr>
          <a:xfrm>
            <a:off x="6362291" y="3384163"/>
            <a:ext cx="49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Bra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994AF-9135-4F82-A52F-7E8B900EA401}"/>
              </a:ext>
            </a:extLst>
          </p:cNvPr>
          <p:cNvSpPr txBox="1"/>
          <p:nvPr/>
        </p:nvSpPr>
        <p:spPr>
          <a:xfrm>
            <a:off x="7185251" y="3404123"/>
            <a:ext cx="49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Ket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3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observables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20202" y="2289976"/>
                <a:ext cx="11370365" cy="2548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 chaque propriété physique du système correspond un opérateur linéaire et hermitien.</a:t>
                </a:r>
              </a:p>
              <a:p>
                <a:r>
                  <a:rPr lang="fr-FR" dirty="0"/>
                  <a:t>Pour le construire, on utilise les règles suivantes : 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fr-FR" dirty="0"/>
                  <a:t>Aux coordonnées correspondent un opérateurs de multiplication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400" dirty="0"/>
              </a:p>
              <a:p>
                <a:endParaRPr lang="fr-FR" dirty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fr-FR" dirty="0"/>
                  <a:t> Aux impulsions correspondent l’opérateur suivant: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→−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CA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fr-CA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fr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24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2" y="2289976"/>
                <a:ext cx="11370365" cy="2548968"/>
              </a:xfrm>
              <a:prstGeom prst="rect">
                <a:avLst/>
              </a:prstGeom>
              <a:blipFill>
                <a:blip r:embed="rId4"/>
                <a:stretch>
                  <a:fillRect l="-483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9B8D37-3F70-4D49-B95C-6402CBC37472}"/>
                  </a:ext>
                </a:extLst>
              </p:cNvPr>
              <p:cNvSpPr txBox="1"/>
              <p:nvPr/>
            </p:nvSpPr>
            <p:spPr>
              <a:xfrm>
                <a:off x="3749748" y="4914470"/>
                <a:ext cx="4692503" cy="606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CA" b="0" dirty="0"/>
                  <a:t>Définition de l’hamiltonien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fr-CA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A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9B8D37-3F70-4D49-B95C-6402CBC3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748" y="4914470"/>
                <a:ext cx="4692503" cy="606705"/>
              </a:xfrm>
              <a:prstGeom prst="rect">
                <a:avLst/>
              </a:prstGeom>
              <a:blipFill>
                <a:blip r:embed="rId5"/>
                <a:stretch>
                  <a:fillRect l="-2987" b="-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76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mesures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Soit une propriété physique du système correspondant à un opérateur, les seules valeurs observables sont les valeurs propres de cet opérateur. 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DE248-A648-4F1E-8C0E-5AC98F2D5D1A}"/>
                  </a:ext>
                </a:extLst>
              </p:cNvPr>
              <p:cNvSpPr txBox="1"/>
              <p:nvPr/>
            </p:nvSpPr>
            <p:spPr>
              <a:xfrm>
                <a:off x="620202" y="2992020"/>
                <a:ext cx="11370365" cy="179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L’hamiltonien d’un oscillateur harmonique unidimensionnel est: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A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fr-CA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CA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fr-CA" b="0" i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−ℏ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fr-CA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DE248-A648-4F1E-8C0E-5AC98F2D5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2" y="2992020"/>
                <a:ext cx="11370365" cy="1792927"/>
              </a:xfrm>
              <a:prstGeom prst="rect">
                <a:avLst/>
              </a:prstGeom>
              <a:blipFill>
                <a:blip r:embed="rId4"/>
                <a:stretch>
                  <a:fillRect l="-483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1AB54B8-0D1E-4A85-BB0B-041AF0039A51}"/>
                  </a:ext>
                </a:extLst>
              </p:cNvPr>
              <p:cNvSpPr/>
              <p:nvPr/>
            </p:nvSpPr>
            <p:spPr>
              <a:xfrm>
                <a:off x="620202" y="4705756"/>
                <a:ext cx="10800654" cy="1268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Les </a:t>
                </a:r>
                <a:r>
                  <a:rPr lang="en-CA" dirty="0" err="1"/>
                  <a:t>valeurs</a:t>
                </a:r>
                <a:r>
                  <a:rPr lang="en-CA" dirty="0"/>
                  <a:t> </a:t>
                </a:r>
                <a:r>
                  <a:rPr lang="en-CA" dirty="0" err="1"/>
                  <a:t>propres</a:t>
                </a:r>
                <a:r>
                  <a:rPr lang="en-CA" dirty="0"/>
                  <a:t> de </a:t>
                </a:r>
                <a:r>
                  <a:rPr lang="en-CA" dirty="0" err="1"/>
                  <a:t>cet</a:t>
                </a:r>
                <a:r>
                  <a:rPr lang="en-CA" dirty="0"/>
                  <a:t> </a:t>
                </a:r>
                <a:r>
                  <a:rPr lang="en-CA" dirty="0" err="1"/>
                  <a:t>hamiltonien</a:t>
                </a:r>
                <a:r>
                  <a:rPr lang="en-CA" dirty="0"/>
                  <a:t> </a:t>
                </a:r>
                <a:r>
                  <a:rPr lang="en-CA" dirty="0" err="1"/>
                  <a:t>sont</a:t>
                </a:r>
                <a:r>
                  <a:rPr lang="en-CA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=0,1,2,3,4,…(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ℕ</m:t>
                      </m:r>
                      <m:r>
                        <m:rPr>
                          <m:nor/>
                        </m:rPr>
                        <a:rPr lang="fr-CA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CA" dirty="0"/>
              </a:p>
              <a:p>
                <a:r>
                  <a:rPr lang="en-CA" dirty="0" err="1"/>
                  <a:t>Ces</a:t>
                </a:r>
                <a:r>
                  <a:rPr lang="en-CA" dirty="0"/>
                  <a:t> </a:t>
                </a:r>
                <a:r>
                  <a:rPr lang="en-CA" dirty="0" err="1"/>
                  <a:t>valeurs</a:t>
                </a:r>
                <a:r>
                  <a:rPr lang="en-CA" dirty="0"/>
                  <a:t> </a:t>
                </a:r>
                <a:r>
                  <a:rPr lang="en-CA" dirty="0" err="1"/>
                  <a:t>sont</a:t>
                </a:r>
                <a:r>
                  <a:rPr lang="en-CA" dirty="0"/>
                  <a:t> les </a:t>
                </a:r>
                <a:r>
                  <a:rPr lang="en-CA" dirty="0" err="1"/>
                  <a:t>seules</a:t>
                </a:r>
                <a:r>
                  <a:rPr lang="en-CA" dirty="0"/>
                  <a:t> </a:t>
                </a:r>
                <a:r>
                  <a:rPr lang="en-CA" dirty="0" err="1"/>
                  <a:t>valeurs</a:t>
                </a:r>
                <a:r>
                  <a:rPr lang="en-CA" dirty="0"/>
                  <a:t> </a:t>
                </a:r>
                <a:r>
                  <a:rPr lang="en-CA" dirty="0" err="1"/>
                  <a:t>d’énergie</a:t>
                </a:r>
                <a:r>
                  <a:rPr lang="en-CA" dirty="0"/>
                  <a:t> observables</a:t>
                </a:r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1AB54B8-0D1E-4A85-BB0B-041AF0039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2" y="4705756"/>
                <a:ext cx="10800654" cy="1268681"/>
              </a:xfrm>
              <a:prstGeom prst="rect">
                <a:avLst/>
              </a:prstGeom>
              <a:blipFill>
                <a:blip r:embed="rId5"/>
                <a:stretch>
                  <a:fillRect l="-508" t="-2885" b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06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probabilités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probabilité d’observé une certaine  valeur propre est donné par le carré du module de la projection de la fonction d’état sur la fonction propre associé à cette valeur. 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52AB3-C246-4CB9-B3F7-9FA57B8AB06F}"/>
              </a:ext>
            </a:extLst>
          </p:cNvPr>
          <p:cNvSpPr txBox="1"/>
          <p:nvPr/>
        </p:nvSpPr>
        <p:spPr>
          <a:xfrm>
            <a:off x="620202" y="2936307"/>
            <a:ext cx="113703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Prenons l’exemple de deux états propres d’un hamiltonien. </a:t>
            </a:r>
          </a:p>
          <a:p>
            <a:pPr/>
            <a:endParaRPr lang="fr-FR" sz="2400" dirty="0"/>
          </a:p>
          <a:p>
            <a:endParaRPr lang="en-CA" dirty="0"/>
          </a:p>
          <a:p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0F53F62-44CC-4DCC-B10C-824BB7C762CD}"/>
                  </a:ext>
                </a:extLst>
              </p:cNvPr>
              <p:cNvSpPr/>
              <p:nvPr/>
            </p:nvSpPr>
            <p:spPr>
              <a:xfrm>
                <a:off x="3348387" y="4439340"/>
                <a:ext cx="6096000" cy="9382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fr-CA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)&gt;=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</m:t>
                      </m:r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fr-CA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)&gt;=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0F53F62-44CC-4DCC-B10C-824BB7C7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87" y="4439340"/>
                <a:ext cx="6096000" cy="938206"/>
              </a:xfrm>
              <a:prstGeom prst="rect">
                <a:avLst/>
              </a:prstGeom>
              <a:blipFill>
                <a:blip r:embed="rId4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63543C-09D5-46E7-89F9-2A42EF76563B}"/>
                  </a:ext>
                </a:extLst>
              </p:cNvPr>
              <p:cNvSpPr txBox="1"/>
              <p:nvPr/>
            </p:nvSpPr>
            <p:spPr>
              <a:xfrm>
                <a:off x="4146963" y="3933497"/>
                <a:ext cx="4498848" cy="5688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fr-C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63543C-09D5-46E7-89F9-2A42EF765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963" y="3933497"/>
                <a:ext cx="4498848" cy="568874"/>
              </a:xfrm>
              <a:prstGeom prst="rect">
                <a:avLst/>
              </a:prstGeom>
              <a:blipFill>
                <a:blip r:embed="rId5"/>
                <a:stretch>
                  <a:fillRect t="-7447" b="-15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3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probabilités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probabilité d’observé une certaine  valeur propre est donné par le carré du module de la projection de la fonction d’état sur la fonction propre associé à cette valeur. 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52AB3-C246-4CB9-B3F7-9FA57B8AB06F}"/>
                  </a:ext>
                </a:extLst>
              </p:cNvPr>
              <p:cNvSpPr txBox="1"/>
              <p:nvPr/>
            </p:nvSpPr>
            <p:spPr>
              <a:xfrm>
                <a:off x="620202" y="2936307"/>
                <a:ext cx="1137036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Prenons l’exemple de deux états propres d’un hamiltonien. Considérons une fonction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dirty="0"/>
                  <a:t> qui est la somme des deux fonctions propres.   </a:t>
                </a:r>
              </a:p>
              <a:p>
                <a:endParaRPr lang="fr-FR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52AB3-C246-4CB9-B3F7-9FA57B8AB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2" y="2936307"/>
                <a:ext cx="11370365" cy="1477328"/>
              </a:xfrm>
              <a:prstGeom prst="rect">
                <a:avLst/>
              </a:prstGeom>
              <a:blipFill>
                <a:blip r:embed="rId4"/>
                <a:stretch>
                  <a:fillRect l="-483" t="-2479" r="-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E9607B-D97C-412C-8437-436B27DB3764}"/>
                  </a:ext>
                </a:extLst>
              </p:cNvPr>
              <p:cNvSpPr txBox="1"/>
              <p:nvPr/>
            </p:nvSpPr>
            <p:spPr>
              <a:xfrm>
                <a:off x="4767655" y="4355257"/>
                <a:ext cx="3359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CA" i="1" dirty="0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)&gt;+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E9607B-D97C-412C-8437-436B27DB3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655" y="4355257"/>
                <a:ext cx="3359509" cy="276999"/>
              </a:xfrm>
              <a:prstGeom prst="rect">
                <a:avLst/>
              </a:prstGeom>
              <a:blipFill>
                <a:blip r:embed="rId5"/>
                <a:stretch>
                  <a:fillRect l="-544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5D5A7D-55F3-4F43-88C2-DAE140FE449C}"/>
                  </a:ext>
                </a:extLst>
              </p:cNvPr>
              <p:cNvSpPr/>
              <p:nvPr/>
            </p:nvSpPr>
            <p:spPr>
              <a:xfrm>
                <a:off x="4561349" y="4792514"/>
                <a:ext cx="3964803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fr-CA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fr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=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fr-CA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fr-CA" i="1" dirty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fr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CA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)&gt;+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fr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)&gt;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5D5A7D-55F3-4F43-88C2-DAE140FE4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349" y="4792514"/>
                <a:ext cx="3964803" cy="376770"/>
              </a:xfrm>
              <a:prstGeom prst="rect">
                <a:avLst/>
              </a:prstGeom>
              <a:blipFill>
                <a:blip r:embed="rId6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854EBB-A61D-467A-B1AA-41D9AED7A7E3}"/>
                  </a:ext>
                </a:extLst>
              </p:cNvPr>
              <p:cNvSpPr/>
              <p:nvPr/>
            </p:nvSpPr>
            <p:spPr>
              <a:xfrm>
                <a:off x="5423184" y="5141157"/>
                <a:ext cx="3106491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=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fr-CA" i="1" dirty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fr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CA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)&gt;+</m:t>
                    </m:r>
                    <m:acc>
                      <m:accPr>
                        <m:chr m:val="̂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fr-CA" i="1" dirty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fr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)&gt;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854EBB-A61D-467A-B1AA-41D9AED7A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184" y="5141157"/>
                <a:ext cx="3106491" cy="376770"/>
              </a:xfrm>
              <a:prstGeom prst="rect">
                <a:avLst/>
              </a:prstGeom>
              <a:blipFill>
                <a:blip r:embed="rId7"/>
                <a:stretch>
                  <a:fillRect l="-1768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3D1974-1387-41EE-A638-A12A735B8258}"/>
                  </a:ext>
                </a:extLst>
              </p:cNvPr>
              <p:cNvSpPr/>
              <p:nvPr/>
            </p:nvSpPr>
            <p:spPr>
              <a:xfrm>
                <a:off x="5419661" y="5520036"/>
                <a:ext cx="3106491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=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CA" i="1" dirty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̂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sSub>
                      <m:sSubPr>
                        <m:ctrlPr>
                          <a:rPr lang="fr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CA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)&gt;+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̂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sSub>
                      <m:sSubPr>
                        <m:ctrlPr>
                          <a:rPr lang="fr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)&gt;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3D1974-1387-41EE-A638-A12A735B8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661" y="5520036"/>
                <a:ext cx="3106491" cy="376770"/>
              </a:xfrm>
              <a:prstGeom prst="rect">
                <a:avLst/>
              </a:prstGeom>
              <a:blipFill>
                <a:blip r:embed="rId8"/>
                <a:stretch>
                  <a:fillRect l="-1569" t="-655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0885386-ADB7-4D34-B411-48A9AEC69B48}"/>
                  </a:ext>
                </a:extLst>
              </p:cNvPr>
              <p:cNvSpPr/>
              <p:nvPr/>
            </p:nvSpPr>
            <p:spPr>
              <a:xfrm>
                <a:off x="5348583" y="5896806"/>
                <a:ext cx="32486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=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CA" i="1" dirty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CA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)&gt;+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)&gt;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0885386-ADB7-4D34-B411-48A9AEC69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83" y="5896806"/>
                <a:ext cx="3248646" cy="369332"/>
              </a:xfrm>
              <a:prstGeom prst="rect">
                <a:avLst/>
              </a:prstGeom>
              <a:blipFill>
                <a:blip r:embed="rId9"/>
                <a:stretch>
                  <a:fillRect l="-15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1D148DD-A2E5-4967-AAC8-EB131827CCF8}"/>
                  </a:ext>
                </a:extLst>
              </p:cNvPr>
              <p:cNvSpPr/>
              <p:nvPr/>
            </p:nvSpPr>
            <p:spPr>
              <a:xfrm>
                <a:off x="3257384" y="3305076"/>
                <a:ext cx="6096000" cy="9382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fr-CA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)&gt;=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</m:t>
                      </m:r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fr-CA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)&gt;=</m:t>
                      </m:r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1" dirty="0">
                          <a:latin typeface="Cambria Math" panose="02040503050406030204" pitchFamily="18" charset="0"/>
                        </a:rPr>
                        <m:t>)&gt;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1D148DD-A2E5-4967-AAC8-EB131827C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384" y="3305076"/>
                <a:ext cx="6096000" cy="938206"/>
              </a:xfrm>
              <a:prstGeom prst="rect">
                <a:avLst/>
              </a:prstGeom>
              <a:blipFill>
                <a:blip r:embed="rId10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89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21180</TotalTime>
  <Words>714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  Chapitre 2 : Les postulats de la mécanique quantique Partie 2</vt:lpstr>
      <vt:lpstr>Postulats</vt:lpstr>
      <vt:lpstr>Notation Bra - Ket de Dirac</vt:lpstr>
      <vt:lpstr>Notation Bra - Ket de Dirac</vt:lpstr>
      <vt:lpstr>PowerPoint Presentation</vt:lpstr>
      <vt:lpstr>Les observables</vt:lpstr>
      <vt:lpstr>Les mesures</vt:lpstr>
      <vt:lpstr>Les probabilités</vt:lpstr>
      <vt:lpstr>Les probabilités</vt:lpstr>
      <vt:lpstr>Les probabilités</vt:lpstr>
      <vt:lpstr>Réduction du paquet d’onde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 : Les postulats de la mécanique quantiques</dc:title>
  <dc:creator>François Dion</dc:creator>
  <cp:lastModifiedBy>François Dion</cp:lastModifiedBy>
  <cp:revision>87</cp:revision>
  <dcterms:created xsi:type="dcterms:W3CDTF">2020-01-09T03:29:59Z</dcterms:created>
  <dcterms:modified xsi:type="dcterms:W3CDTF">2020-06-08T14:00:50Z</dcterms:modified>
</cp:coreProperties>
</file>