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comments/comment1.xml" ContentType="application/vnd.openxmlformats-officedocument.presentationml.comment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75" r:id="rId2"/>
    <p:sldId id="274" r:id="rId3"/>
    <p:sldId id="260" r:id="rId4"/>
    <p:sldId id="282" r:id="rId5"/>
    <p:sldId id="283" r:id="rId6"/>
    <p:sldId id="281" r:id="rId7"/>
    <p:sldId id="284" r:id="rId8"/>
    <p:sldId id="285" r:id="rId9"/>
    <p:sldId id="286" r:id="rId10"/>
    <p:sldId id="287" r:id="rId11"/>
    <p:sldId id="290" r:id="rId12"/>
    <p:sldId id="291" r:id="rId13"/>
    <p:sldId id="292" r:id="rId14"/>
    <p:sldId id="258" r:id="rId15"/>
    <p:sldId id="278" r:id="rId16"/>
    <p:sldId id="272" r:id="rId17"/>
    <p:sldId id="273" r:id="rId18"/>
    <p:sldId id="279" r:id="rId19"/>
    <p:sldId id="280" r:id="rId20"/>
    <p:sldId id="288" r:id="rId21"/>
    <p:sldId id="2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çois Dion" initials="F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4T00:48:18.058" idx="1">
    <p:pos x="10" y="10"/>
    <p:text>http://uel.unisciel.fr/physique/outils_nancy/outils_nancy_ch07/co/apprendre_01_03.html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CD3B26-E01A-4CAE-B4F7-1C03074050E7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8F9156F-4E4D-4082-A4EB-98CF8CBC7741}">
      <dgm:prSet/>
      <dgm:spPr/>
      <dgm:t>
        <a:bodyPr/>
        <a:lstStyle/>
        <a:p>
          <a:r>
            <a:rPr lang="en-US"/>
            <a:t>Définition d’une dérivé de fonctions</a:t>
          </a:r>
        </a:p>
      </dgm:t>
    </dgm:pt>
    <dgm:pt modelId="{26611F30-7D61-4521-8F3C-B67FC5547C0D}" type="parTrans" cxnId="{AD83E560-BAE3-4CBD-96B3-0B15F8CBA70F}">
      <dgm:prSet/>
      <dgm:spPr/>
      <dgm:t>
        <a:bodyPr/>
        <a:lstStyle/>
        <a:p>
          <a:endParaRPr lang="en-US"/>
        </a:p>
      </dgm:t>
    </dgm:pt>
    <dgm:pt modelId="{99B4021E-63EF-4270-8227-866C3514BC7F}" type="sibTrans" cxnId="{AD83E560-BAE3-4CBD-96B3-0B15F8CBA70F}">
      <dgm:prSet/>
      <dgm:spPr/>
      <dgm:t>
        <a:bodyPr/>
        <a:lstStyle/>
        <a:p>
          <a:endParaRPr lang="en-US"/>
        </a:p>
      </dgm:t>
    </dgm:pt>
    <dgm:pt modelId="{657089CC-6D03-48E4-92FB-6C3D50C513C1}">
      <dgm:prSet/>
      <dgm:spPr/>
      <dgm:t>
        <a:bodyPr/>
        <a:lstStyle/>
        <a:p>
          <a:r>
            <a:rPr lang="en-US"/>
            <a:t>Calcul d’une dérivé de fonctions</a:t>
          </a:r>
        </a:p>
      </dgm:t>
    </dgm:pt>
    <dgm:pt modelId="{AC76C5B8-5BFF-44E9-9792-7527C1444222}" type="parTrans" cxnId="{84179D85-963F-4CBF-88CC-245B96C0C51A}">
      <dgm:prSet/>
      <dgm:spPr/>
      <dgm:t>
        <a:bodyPr/>
        <a:lstStyle/>
        <a:p>
          <a:endParaRPr lang="en-US"/>
        </a:p>
      </dgm:t>
    </dgm:pt>
    <dgm:pt modelId="{BB947F7B-A9D1-438A-A080-BACF86C2AD74}" type="sibTrans" cxnId="{84179D85-963F-4CBF-88CC-245B96C0C51A}">
      <dgm:prSet/>
      <dgm:spPr/>
      <dgm:t>
        <a:bodyPr/>
        <a:lstStyle/>
        <a:p>
          <a:endParaRPr lang="en-US"/>
        </a:p>
      </dgm:t>
    </dgm:pt>
    <dgm:pt modelId="{C9CA41CA-AF0E-4815-BB97-1BDC5C84F2B1}">
      <dgm:prSet/>
      <dgm:spPr/>
      <dgm:t>
        <a:bodyPr/>
        <a:lstStyle/>
        <a:p>
          <a:r>
            <a:rPr lang="en-US"/>
            <a:t>Notations</a:t>
          </a:r>
        </a:p>
      </dgm:t>
    </dgm:pt>
    <dgm:pt modelId="{BB91D631-07AB-4FFE-AB45-79A804DA2DDE}" type="parTrans" cxnId="{EE9EFA01-5C5E-4807-845F-09CA1A8DD5B8}">
      <dgm:prSet/>
      <dgm:spPr/>
      <dgm:t>
        <a:bodyPr/>
        <a:lstStyle/>
        <a:p>
          <a:endParaRPr lang="en-US"/>
        </a:p>
      </dgm:t>
    </dgm:pt>
    <dgm:pt modelId="{E5A91A25-5489-412B-92D3-9B63CBCE603B}" type="sibTrans" cxnId="{EE9EFA01-5C5E-4807-845F-09CA1A8DD5B8}">
      <dgm:prSet/>
      <dgm:spPr/>
      <dgm:t>
        <a:bodyPr/>
        <a:lstStyle/>
        <a:p>
          <a:endParaRPr lang="en-US"/>
        </a:p>
      </dgm:t>
    </dgm:pt>
    <dgm:pt modelId="{F20A1811-B7EB-43B3-AD52-ECE1F8885B03}">
      <dgm:prSet/>
      <dgm:spPr/>
      <dgm:t>
        <a:bodyPr/>
        <a:lstStyle/>
        <a:p>
          <a:r>
            <a:rPr lang="en-US"/>
            <a:t>Propriétés des dérivés de fonctions</a:t>
          </a:r>
        </a:p>
      </dgm:t>
    </dgm:pt>
    <dgm:pt modelId="{0932127E-2C74-456E-AC0A-3030081BE5A0}" type="parTrans" cxnId="{FC2F1546-CF61-471E-BA69-48C5E332A265}">
      <dgm:prSet/>
      <dgm:spPr/>
      <dgm:t>
        <a:bodyPr/>
        <a:lstStyle/>
        <a:p>
          <a:endParaRPr lang="en-US"/>
        </a:p>
      </dgm:t>
    </dgm:pt>
    <dgm:pt modelId="{E501AE6B-9761-46C7-8E0F-4ACC5067E0DD}" type="sibTrans" cxnId="{FC2F1546-CF61-471E-BA69-48C5E332A265}">
      <dgm:prSet/>
      <dgm:spPr/>
      <dgm:t>
        <a:bodyPr/>
        <a:lstStyle/>
        <a:p>
          <a:endParaRPr lang="en-US"/>
        </a:p>
      </dgm:t>
    </dgm:pt>
    <dgm:pt modelId="{EF36B551-07CB-4070-B254-E22577385FE1}" type="pres">
      <dgm:prSet presAssocID="{EFCD3B26-E01A-4CAE-B4F7-1C03074050E7}" presName="matrix" presStyleCnt="0">
        <dgm:presLayoutVars>
          <dgm:chMax val="1"/>
          <dgm:dir/>
          <dgm:resizeHandles val="exact"/>
        </dgm:presLayoutVars>
      </dgm:prSet>
      <dgm:spPr/>
    </dgm:pt>
    <dgm:pt modelId="{D7CC4BC7-C2AC-4905-B749-4DA37104510E}" type="pres">
      <dgm:prSet presAssocID="{EFCD3B26-E01A-4CAE-B4F7-1C03074050E7}" presName="diamond" presStyleLbl="bgShp" presStyleIdx="0" presStyleCnt="1"/>
      <dgm:spPr/>
    </dgm:pt>
    <dgm:pt modelId="{3F4A4302-BA86-4E9D-913A-051A63899AA9}" type="pres">
      <dgm:prSet presAssocID="{EFCD3B26-E01A-4CAE-B4F7-1C03074050E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3BCF4B9-EAEE-4F8C-B2EE-3EF7021CAE3C}" type="pres">
      <dgm:prSet presAssocID="{EFCD3B26-E01A-4CAE-B4F7-1C03074050E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603E9ED-2D2D-411F-B9FD-01B349CDCF68}" type="pres">
      <dgm:prSet presAssocID="{EFCD3B26-E01A-4CAE-B4F7-1C03074050E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B8E821D-C55C-429B-A32E-0E99DF5D26AB}" type="pres">
      <dgm:prSet presAssocID="{EFCD3B26-E01A-4CAE-B4F7-1C03074050E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E9EFA01-5C5E-4807-845F-09CA1A8DD5B8}" srcId="{EFCD3B26-E01A-4CAE-B4F7-1C03074050E7}" destId="{C9CA41CA-AF0E-4815-BB97-1BDC5C84F2B1}" srcOrd="2" destOrd="0" parTransId="{BB91D631-07AB-4FFE-AB45-79A804DA2DDE}" sibTransId="{E5A91A25-5489-412B-92D3-9B63CBCE603B}"/>
    <dgm:cxn modelId="{49C8BF2B-6D9A-4B68-B19E-48CF3B11A300}" type="presOf" srcId="{88F9156F-4E4D-4082-A4EB-98CF8CBC7741}" destId="{3F4A4302-BA86-4E9D-913A-051A63899AA9}" srcOrd="0" destOrd="0" presId="urn:microsoft.com/office/officeart/2005/8/layout/matrix3"/>
    <dgm:cxn modelId="{AD83E560-BAE3-4CBD-96B3-0B15F8CBA70F}" srcId="{EFCD3B26-E01A-4CAE-B4F7-1C03074050E7}" destId="{88F9156F-4E4D-4082-A4EB-98CF8CBC7741}" srcOrd="0" destOrd="0" parTransId="{26611F30-7D61-4521-8F3C-B67FC5547C0D}" sibTransId="{99B4021E-63EF-4270-8227-866C3514BC7F}"/>
    <dgm:cxn modelId="{FC2F1546-CF61-471E-BA69-48C5E332A265}" srcId="{EFCD3B26-E01A-4CAE-B4F7-1C03074050E7}" destId="{F20A1811-B7EB-43B3-AD52-ECE1F8885B03}" srcOrd="3" destOrd="0" parTransId="{0932127E-2C74-456E-AC0A-3030081BE5A0}" sibTransId="{E501AE6B-9761-46C7-8E0F-4ACC5067E0DD}"/>
    <dgm:cxn modelId="{457C2B55-B3EC-4980-A904-3640C3808D30}" type="presOf" srcId="{C9CA41CA-AF0E-4815-BB97-1BDC5C84F2B1}" destId="{E603E9ED-2D2D-411F-B9FD-01B349CDCF68}" srcOrd="0" destOrd="0" presId="urn:microsoft.com/office/officeart/2005/8/layout/matrix3"/>
    <dgm:cxn modelId="{8C1AE576-7DE2-4733-8246-4EC6ABF18E76}" type="presOf" srcId="{657089CC-6D03-48E4-92FB-6C3D50C513C1}" destId="{43BCF4B9-EAEE-4F8C-B2EE-3EF7021CAE3C}" srcOrd="0" destOrd="0" presId="urn:microsoft.com/office/officeart/2005/8/layout/matrix3"/>
    <dgm:cxn modelId="{84179D85-963F-4CBF-88CC-245B96C0C51A}" srcId="{EFCD3B26-E01A-4CAE-B4F7-1C03074050E7}" destId="{657089CC-6D03-48E4-92FB-6C3D50C513C1}" srcOrd="1" destOrd="0" parTransId="{AC76C5B8-5BFF-44E9-9792-7527C1444222}" sibTransId="{BB947F7B-A9D1-438A-A080-BACF86C2AD74}"/>
    <dgm:cxn modelId="{C291F7AA-48A3-4FEB-802E-6F46F8032633}" type="presOf" srcId="{EFCD3B26-E01A-4CAE-B4F7-1C03074050E7}" destId="{EF36B551-07CB-4070-B254-E22577385FE1}" srcOrd="0" destOrd="0" presId="urn:microsoft.com/office/officeart/2005/8/layout/matrix3"/>
    <dgm:cxn modelId="{1581FEC4-6263-44F6-9A15-3E3E0FD555FB}" type="presOf" srcId="{F20A1811-B7EB-43B3-AD52-ECE1F8885B03}" destId="{BB8E821D-C55C-429B-A32E-0E99DF5D26AB}" srcOrd="0" destOrd="0" presId="urn:microsoft.com/office/officeart/2005/8/layout/matrix3"/>
    <dgm:cxn modelId="{263024EE-D46B-4F41-9943-986D31D0C2D4}" type="presParOf" srcId="{EF36B551-07CB-4070-B254-E22577385FE1}" destId="{D7CC4BC7-C2AC-4905-B749-4DA37104510E}" srcOrd="0" destOrd="0" presId="urn:microsoft.com/office/officeart/2005/8/layout/matrix3"/>
    <dgm:cxn modelId="{686486FA-E9DF-4E5C-911B-19312B3354C6}" type="presParOf" srcId="{EF36B551-07CB-4070-B254-E22577385FE1}" destId="{3F4A4302-BA86-4E9D-913A-051A63899AA9}" srcOrd="1" destOrd="0" presId="urn:microsoft.com/office/officeart/2005/8/layout/matrix3"/>
    <dgm:cxn modelId="{FFC6B6EB-C72F-4337-BDCD-F49D70291309}" type="presParOf" srcId="{EF36B551-07CB-4070-B254-E22577385FE1}" destId="{43BCF4B9-EAEE-4F8C-B2EE-3EF7021CAE3C}" srcOrd="2" destOrd="0" presId="urn:microsoft.com/office/officeart/2005/8/layout/matrix3"/>
    <dgm:cxn modelId="{A08B96B4-A254-457A-8DC3-04A58AAB0FE0}" type="presParOf" srcId="{EF36B551-07CB-4070-B254-E22577385FE1}" destId="{E603E9ED-2D2D-411F-B9FD-01B349CDCF68}" srcOrd="3" destOrd="0" presId="urn:microsoft.com/office/officeart/2005/8/layout/matrix3"/>
    <dgm:cxn modelId="{D4FA4788-DBCD-45AA-9415-A6EDF5D4AB24}" type="presParOf" srcId="{EF36B551-07CB-4070-B254-E22577385FE1}" destId="{BB8E821D-C55C-429B-A32E-0E99DF5D26A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C4BC7-C2AC-4905-B749-4DA37104510E}">
      <dsp:nvSpPr>
        <dsp:cNvPr id="0" name=""/>
        <dsp:cNvSpPr/>
      </dsp:nvSpPr>
      <dsp:spPr>
        <a:xfrm>
          <a:off x="348456" y="0"/>
          <a:ext cx="5572125" cy="557212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A4302-BA86-4E9D-913A-051A63899AA9}">
      <dsp:nvSpPr>
        <dsp:cNvPr id="0" name=""/>
        <dsp:cNvSpPr/>
      </dsp:nvSpPr>
      <dsp:spPr>
        <a:xfrm>
          <a:off x="877808" y="529351"/>
          <a:ext cx="2173128" cy="2173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Définition d’une dérivé de fonctions</a:t>
          </a:r>
        </a:p>
      </dsp:txBody>
      <dsp:txXfrm>
        <a:off x="983891" y="635434"/>
        <a:ext cx="1960962" cy="1960962"/>
      </dsp:txXfrm>
    </dsp:sp>
    <dsp:sp modelId="{43BCF4B9-EAEE-4F8C-B2EE-3EF7021CAE3C}">
      <dsp:nvSpPr>
        <dsp:cNvPr id="0" name=""/>
        <dsp:cNvSpPr/>
      </dsp:nvSpPr>
      <dsp:spPr>
        <a:xfrm>
          <a:off x="3218100" y="529351"/>
          <a:ext cx="2173128" cy="21731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Calcul d’une dérivé de fonctions</a:t>
          </a:r>
        </a:p>
      </dsp:txBody>
      <dsp:txXfrm>
        <a:off x="3324183" y="635434"/>
        <a:ext cx="1960962" cy="1960962"/>
      </dsp:txXfrm>
    </dsp:sp>
    <dsp:sp modelId="{E603E9ED-2D2D-411F-B9FD-01B349CDCF68}">
      <dsp:nvSpPr>
        <dsp:cNvPr id="0" name=""/>
        <dsp:cNvSpPr/>
      </dsp:nvSpPr>
      <dsp:spPr>
        <a:xfrm>
          <a:off x="877808" y="2869644"/>
          <a:ext cx="2173128" cy="21731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Notations</a:t>
          </a:r>
        </a:p>
      </dsp:txBody>
      <dsp:txXfrm>
        <a:off x="983891" y="2975727"/>
        <a:ext cx="1960962" cy="1960962"/>
      </dsp:txXfrm>
    </dsp:sp>
    <dsp:sp modelId="{BB8E821D-C55C-429B-A32E-0E99DF5D26AB}">
      <dsp:nvSpPr>
        <dsp:cNvPr id="0" name=""/>
        <dsp:cNvSpPr/>
      </dsp:nvSpPr>
      <dsp:spPr>
        <a:xfrm>
          <a:off x="3218100" y="2869644"/>
          <a:ext cx="2173128" cy="217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Propriétés des dérivés de fonctions</a:t>
          </a:r>
        </a:p>
      </dsp:txBody>
      <dsp:txXfrm>
        <a:off x="3324183" y="2975727"/>
        <a:ext cx="1960962" cy="1960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B33B-7D53-4A53-8399-3CD04566E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DE9C3-5FAB-4FC9-BCB3-846C1E5A8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CF30-1952-4FB0-968E-951D8352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A71E-01E9-4732-A3B5-8F5133AC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61253-1AB8-4B58-B7F7-34AFAFCF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63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50CA-5DE9-4D2E-A943-839EE9AA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A4933-9C69-4597-BC74-653C9AE33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31D1-4F31-4FA6-B7C0-E4E7511B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A9503-EE7A-4276-96D5-35E879F1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F961-2558-4D42-8677-86B62E12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77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1391-B2C8-4A72-82ED-A72F29836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0C5EF-99BA-44E8-89B5-682F1525C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44918-BFC6-457C-A5B2-6DEFB07B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B4C09-DE53-4746-8EA3-475FD753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AEFC-D1F4-4960-98AB-59127B46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21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4AE7-1720-4410-989A-0DB1D3E3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C6B3-C1BC-420A-B501-D8AFD49D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6141D-C5DA-48B8-BD94-917DA00A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A6BC-8A0B-43DC-9E3E-07EDE53C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7715-3260-4FB8-A25E-F4B02846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76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984D-80EB-4454-B84F-64E8D892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2340-06FC-42A3-8199-4D17B6EC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5F5FE-AF59-4662-BCED-BA6AC55D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5558-275D-4348-A88A-E989BCA7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D295-3CE6-443D-A0EC-0D9CB969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80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ADDB-8923-44B8-9516-08446734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6B65-AFCB-453C-9D50-FC64F06CA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24A39-FF4F-4213-8999-917100DA2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ED85E-8512-4556-B02E-0E3369A8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8967E-531B-42E1-88CE-CF564DC4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1DF6E-5BBE-4656-A22D-F18E5F6E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35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EABE-C17B-4B4B-934E-5B9C6983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D0D77-7A76-4BD3-B0B6-C8FEC2B41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A056C-24EE-4C4B-B327-27ABDFF3A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A8694-FD3D-425D-8E09-34DA913B7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C0A60-DAC2-4597-94CD-6B882119F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02A10-987C-4056-938C-0F5A0FBE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0EF97-FD11-4BCE-A94F-BEFAEC7A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FD31F-D42C-42C4-B4C5-B13E5108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97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ADC9-40A9-4D1F-A214-21BD9E51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A4F97-9717-43F2-B096-5AAAEDBF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E295-F713-4F0D-AC23-F80C0016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1E29B-D406-429D-B245-C50B5CCF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02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BCE20-12F4-4B03-96BA-34BD76BC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C1B7-EA01-4F0F-97B2-A849AAE5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FC33F-9258-4113-A671-F22636D5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88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AD25-50FF-4A9F-AC67-63A1C77D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8312-DDDC-44D9-9CB2-EAAD94331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E1312-1CE4-4C00-A227-C4DA37724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73AC5-A1D1-434E-B63A-A7EB09C3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211CA-2499-4137-BAFB-51E0A797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49C1D-8BEF-41BD-852F-6860219E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69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7EFE-990B-49B4-995E-184035CC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EA525-A488-470C-8B05-FCF052C02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074CE-84F3-4701-BD76-33EC57757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C2363-5352-4D4B-81E8-6BB63A24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BE28B-DEA5-49A1-8504-C62CE6D5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CA14A-0166-4C69-A8C9-0840A255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12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FD6FC-161C-4E54-B817-E95C31D1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C2B9-B160-4FE7-833D-7BA9A440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703F-C57D-4F81-B087-2F0D7863E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D420C-7621-46C4-B0D7-0A7E12FF1E5F}" type="datetimeFigureOut">
              <a:rPr lang="en-CA" smtClean="0"/>
              <a:t>2020-01-07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3040B-D7B7-42F4-B098-BC2BEB560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181F-57D2-4F87-8FE4-5D6B58A0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57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39.xml"/><Relationship Id="rId7" Type="http://schemas.openxmlformats.org/officeDocument/2006/relationships/image" Target="../media/image12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image" Target="../media/image18.png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image" Target="../media/image17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16.png"/><Relationship Id="rId5" Type="http://schemas.openxmlformats.org/officeDocument/2006/relationships/tags" Target="../tags/tag46.xml"/><Relationship Id="rId10" Type="http://schemas.openxmlformats.org/officeDocument/2006/relationships/image" Target="../media/image15.png"/><Relationship Id="rId4" Type="http://schemas.openxmlformats.org/officeDocument/2006/relationships/tags" Target="../tags/tag45.xml"/><Relationship Id="rId9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52.xml"/><Relationship Id="rId7" Type="http://schemas.openxmlformats.org/officeDocument/2006/relationships/image" Target="../media/image20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3.png"/><Relationship Id="rId4" Type="http://schemas.openxmlformats.org/officeDocument/2006/relationships/tags" Target="../tags/tag53.xml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56.xml"/><Relationship Id="rId7" Type="http://schemas.openxmlformats.org/officeDocument/2006/relationships/image" Target="../media/image20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6.png"/><Relationship Id="rId4" Type="http://schemas.openxmlformats.org/officeDocument/2006/relationships/tags" Target="../tags/tag57.xml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60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../media/image190.png"/><Relationship Id="rId5" Type="http://schemas.openxmlformats.org/officeDocument/2006/relationships/tags" Target="../tags/tag62.xml"/><Relationship Id="rId10" Type="http://schemas.openxmlformats.org/officeDocument/2006/relationships/image" Target="../media/image180.png"/><Relationship Id="rId4" Type="http://schemas.openxmlformats.org/officeDocument/2006/relationships/tags" Target="../tags/tag61.xml"/><Relationship Id="rId9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51.png"/><Relationship Id="rId3" Type="http://schemas.openxmlformats.org/officeDocument/2006/relationships/tags" Target="../tags/tag66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41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230.png"/><Relationship Id="rId5" Type="http://schemas.openxmlformats.org/officeDocument/2006/relationships/tags" Target="../tags/tag68.xml"/><Relationship Id="rId10" Type="http://schemas.openxmlformats.org/officeDocument/2006/relationships/image" Target="../media/image220.png"/><Relationship Id="rId4" Type="http://schemas.openxmlformats.org/officeDocument/2006/relationships/tags" Target="../tags/tag67.xml"/><Relationship Id="rId9" Type="http://schemas.openxmlformats.org/officeDocument/2006/relationships/image" Target="../media/image2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image" Target="../media/image250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240.png"/><Relationship Id="rId5" Type="http://schemas.openxmlformats.org/officeDocument/2006/relationships/image" Target="../media/image28.png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comments" Target="../comments/comment1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29.png"/><Relationship Id="rId5" Type="http://schemas.openxmlformats.org/officeDocument/2006/relationships/image" Target="../media/image280.png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6.xml"/><Relationship Id="rId7" Type="http://schemas.openxmlformats.org/officeDocument/2006/relationships/diagramLayout" Target="../diagrams/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diagramData" Target="../diagrams/data1.xml"/><Relationship Id="rId5" Type="http://schemas.openxmlformats.org/officeDocument/2006/relationships/slideLayout" Target="../slideLayouts/slideLayout6.xml"/><Relationship Id="rId10" Type="http://schemas.microsoft.com/office/2007/relationships/diagramDrawing" Target="../diagrams/drawing1.xml"/><Relationship Id="rId4" Type="http://schemas.openxmlformats.org/officeDocument/2006/relationships/tags" Target="../tags/tag7.xml"/><Relationship Id="rId9" Type="http://schemas.openxmlformats.org/officeDocument/2006/relationships/diagramColors" Target="../diagrams/colors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8.pn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7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6.png"/><Relationship Id="rId5" Type="http://schemas.openxmlformats.org/officeDocument/2006/relationships/tags" Target="../tags/tag24.xml"/><Relationship Id="rId10" Type="http://schemas.openxmlformats.org/officeDocument/2006/relationships/image" Target="../media/image5.png"/><Relationship Id="rId4" Type="http://schemas.openxmlformats.org/officeDocument/2006/relationships/tags" Target="../tags/tag23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.png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image" Target="../media/image7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6.png"/><Relationship Id="rId5" Type="http://schemas.openxmlformats.org/officeDocument/2006/relationships/tags" Target="../tags/tag31.xml"/><Relationship Id="rId10" Type="http://schemas.openxmlformats.org/officeDocument/2006/relationships/image" Target="../media/image5.png"/><Relationship Id="rId4" Type="http://schemas.openxmlformats.org/officeDocument/2006/relationships/tags" Target="../tags/tag30.xm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D280F-FA38-47AB-A668-AAE5FF658FB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br>
              <a:rPr lang="en-CA" sz="4400">
                <a:solidFill>
                  <a:srgbClr val="FFFFFF"/>
                </a:solidFill>
              </a:rPr>
            </a:br>
            <a:br>
              <a:rPr lang="en-CA" sz="4400">
                <a:solidFill>
                  <a:srgbClr val="FFFFFF"/>
                </a:solidFill>
              </a:rPr>
            </a:br>
            <a:r>
              <a:rPr lang="en-CA" sz="4400">
                <a:solidFill>
                  <a:srgbClr val="FFFFFF"/>
                </a:solidFill>
              </a:rPr>
              <a:t>Chapitre 1 : Révision</a:t>
            </a:r>
            <a:br>
              <a:rPr lang="en-CA" sz="4400">
                <a:solidFill>
                  <a:srgbClr val="FFFFFF"/>
                </a:solidFill>
              </a:rPr>
            </a:br>
            <a:r>
              <a:rPr lang="en-CA" sz="4400">
                <a:solidFill>
                  <a:srgbClr val="FFFFFF"/>
                </a:solidFill>
              </a:rPr>
              <a:t>1.1 Revue sur les dérivés de fonctions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06B38-24FE-40EC-9D98-F8063C13535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r>
              <a:rPr lang="en-CA" sz="3200"/>
              <a:t>Par François Dion</a:t>
            </a:r>
          </a:p>
        </p:txBody>
      </p:sp>
    </p:spTree>
    <p:extLst>
      <p:ext uri="{BB962C8B-B14F-4D97-AF65-F5344CB8AC3E}">
        <p14:creationId xmlns:p14="http://schemas.microsoft.com/office/powerpoint/2010/main" val="345641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Table des dérivés de fonctions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 noGrp="1"/>
              </p:cNvGraphicFramePr>
              <p:nvPr>
                <p:ph idx="1"/>
                <p:custDataLst>
                  <p:tags r:id="rId3"/>
                </p:custDataLst>
                <p:extLst>
                  <p:ext uri="{D42A27DB-BD31-4B8C-83A1-F6EECF244321}">
                    <p14:modId xmlns:p14="http://schemas.microsoft.com/office/powerpoint/2010/main" val="3492095872"/>
                  </p:ext>
                </p:extLst>
              </p:nvPr>
            </p:nvGraphicFramePr>
            <p:xfrm>
              <a:off x="838200" y="2058095"/>
              <a:ext cx="105156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𝑘𝑥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92095872"/>
                  </p:ext>
                </p:extLst>
              </p:nvPr>
            </p:nvGraphicFramePr>
            <p:xfrm>
              <a:off x="838200" y="2058095"/>
              <a:ext cx="105156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16" t="-1639" r="-99884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232" t="-1639" b="-5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16" t="-103333" r="-99884" b="-5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232" t="-103333" b="-5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16" t="-200000" r="-9988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232" t="-2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16" t="-300000" r="-9988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232" t="-3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16" t="-400000" r="-9988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232" t="-4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16" t="-508333" r="-99884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232" t="-508333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16" t="-598361" r="-99884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232" t="-598361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Oval 5"/>
          <p:cNvSpPr/>
          <p:nvPr>
            <p:custDataLst>
              <p:tags r:id="rId4"/>
            </p:custDataLst>
          </p:nvPr>
        </p:nvSpPr>
        <p:spPr>
          <a:xfrm>
            <a:off x="2621902" y="3152952"/>
            <a:ext cx="7585788" cy="4571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534244" y="4705008"/>
                <a:ext cx="43760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i="1" dirty="0" smtClean="0">
                          <a:latin typeface="Cambria Math" panose="02040503050406030204" pitchFamily="18" charset="0"/>
                        </a:rPr>
                        <m:t>𝑆𝑜𝑖𝑡</m:t>
                      </m:r>
                      <m:r>
                        <a:rPr lang="en-CA" sz="3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6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3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3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6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36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36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1534244" y="4705008"/>
                <a:ext cx="4376058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97FFA19-5622-4E11-BBC1-F9184E336596}"/>
                  </a:ext>
                </a:extLst>
              </p:cNvPr>
              <p:cNvSpPr/>
              <p:nvPr/>
            </p:nvSpPr>
            <p:spPr>
              <a:xfrm>
                <a:off x="1545454" y="5568443"/>
                <a:ext cx="4503028" cy="8902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CA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CA" sz="36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36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CA" sz="3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3600" dirty="0"/>
                  <a:t>  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97FFA19-5622-4E11-BBC1-F9184E3365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454" y="5568443"/>
                <a:ext cx="4503028" cy="890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35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Preuve</a:t>
            </a:r>
            <a:br>
              <a:rPr lang="en-US" dirty="0">
                <a:solidFill>
                  <a:schemeClr val="bg1"/>
                </a:solidFill>
              </a:rPr>
            </a:b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DE91F987-3B79-4E87-9B21-57EEE740C3BA}"/>
                  </a:ext>
                </a:extLst>
              </p:cNvPr>
              <p:cNvSpPr txBox="1">
                <a:spLocks/>
              </p:cNvSpPr>
              <p:nvPr>
                <p:custDataLst>
                  <p:tags r:id="rId3"/>
                </p:custDataLst>
              </p:nvPr>
            </p:nvSpPr>
            <p:spPr>
              <a:xfrm>
                <a:off x="1189653" y="2619889"/>
                <a:ext cx="9812694" cy="181179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A" sz="440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CA" sz="4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sz="4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CA" sz="4400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CA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sz="4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CA" sz="4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 sz="4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CA" sz="4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CA" sz="44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CA" sz="4400" dirty="0"/>
              </a:p>
            </p:txBody>
          </p:sp>
        </mc:Choice>
        <mc:Fallback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DE91F987-3B79-4E87-9B21-57EEE740C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189653" y="2619889"/>
                <a:ext cx="9812694" cy="18117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A5F1050A-15C0-4218-A0A8-89936CE31C62}"/>
                  </a:ext>
                </a:extLst>
              </p:cNvPr>
              <p:cNvSpPr txBox="1">
                <a:spLocks/>
              </p:cNvSpPr>
              <p:nvPr>
                <p:custDataLst>
                  <p:tags r:id="rId4"/>
                </p:custDataLst>
              </p:nvPr>
            </p:nvSpPr>
            <p:spPr>
              <a:xfrm>
                <a:off x="1286069" y="3956086"/>
                <a:ext cx="8702351" cy="122396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</p:txBody>
          </p:sp>
        </mc:Choice>
        <mc:Fallback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A5F1050A-15C0-4218-A0A8-89936CE31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286069" y="3956086"/>
                <a:ext cx="8702351" cy="12239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B3CBB90-7B8A-4963-8F70-2A8AFEB27FF6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89670" y="4424590"/>
                <a:ext cx="959064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B3CBB90-7B8A-4963-8F70-2A8AFEB27F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5989670" y="4424590"/>
                <a:ext cx="959064" cy="7694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A96779-3233-4478-95E0-22199E792903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8660582" y="3053004"/>
                <a:ext cx="946298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A96779-3233-4478-95E0-22199E792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8660582" y="3053004"/>
                <a:ext cx="946298" cy="769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1337A62-485A-4D3D-B034-F03AE794624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921618" y="2960336"/>
            <a:ext cx="53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endParaRPr lang="en-CA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FD5CF-26DC-4953-8886-23ACF9E1472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874849" y="3221946"/>
            <a:ext cx="248093" cy="415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5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59259E-6 L -0.23307 -0.14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54" y="-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Preuve</a:t>
            </a:r>
            <a:br>
              <a:rPr lang="en-US" dirty="0">
                <a:solidFill>
                  <a:schemeClr val="bg1"/>
                </a:solidFill>
              </a:rPr>
            </a:b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DE91F987-3B79-4E87-9B21-57EEE740C3BA}"/>
                  </a:ext>
                </a:extLst>
              </p:cNvPr>
              <p:cNvSpPr txBox="1">
                <a:spLocks/>
              </p:cNvSpPr>
              <p:nvPr>
                <p:custDataLst>
                  <p:tags r:id="rId3"/>
                </p:custDataLst>
              </p:nvPr>
            </p:nvSpPr>
            <p:spPr>
              <a:xfrm>
                <a:off x="1873543" y="2681835"/>
                <a:ext cx="8232253" cy="10026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fr-CA" sz="3600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CA" sz="36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CA" sz="36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CA" sz="3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                      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A" sz="3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CA" sz="3600" dirty="0"/>
              </a:p>
            </p:txBody>
          </p:sp>
        </mc:Choice>
        <mc:Fallback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DE91F987-3B79-4E87-9B21-57EEE740C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873543" y="2681835"/>
                <a:ext cx="8232253" cy="10026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A5F1050A-15C0-4218-A0A8-89936CE31C62}"/>
                  </a:ext>
                </a:extLst>
              </p:cNvPr>
              <p:cNvSpPr txBox="1">
                <a:spLocks/>
              </p:cNvSpPr>
              <p:nvPr>
                <p:custDataLst>
                  <p:tags r:id="rId4"/>
                </p:custDataLst>
              </p:nvPr>
            </p:nvSpPr>
            <p:spPr>
              <a:xfrm>
                <a:off x="1286069" y="3956086"/>
                <a:ext cx="8702351" cy="122396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3600" dirty="0"/>
              </a:p>
            </p:txBody>
          </p:sp>
        </mc:Choice>
        <mc:Fallback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A5F1050A-15C0-4218-A0A8-89936CE31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286069" y="3956086"/>
                <a:ext cx="8702351" cy="12239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C1DDC60-F493-416E-A7BE-674EDE448CA0}"/>
                  </a:ext>
                </a:extLst>
              </p:cNvPr>
              <p:cNvSpPr/>
              <p:nvPr/>
            </p:nvSpPr>
            <p:spPr>
              <a:xfrm>
                <a:off x="5565527" y="2610426"/>
                <a:ext cx="211910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360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sz="360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CA"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sz="3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C1DDC60-F493-416E-A7BE-674EDE448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527" y="2610426"/>
                <a:ext cx="2119106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76FF4D-BBC0-47BD-B196-E296FC1F466A}"/>
                  </a:ext>
                </a:extLst>
              </p:cNvPr>
              <p:cNvSpPr/>
              <p:nvPr/>
            </p:nvSpPr>
            <p:spPr>
              <a:xfrm>
                <a:off x="7941195" y="2610425"/>
                <a:ext cx="103586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360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CA" sz="36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sz="36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CA" sz="36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76FF4D-BBC0-47BD-B196-E296FC1F4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195" y="2610425"/>
                <a:ext cx="1035861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015795B-BB29-4720-B873-9FFEBD30D427}"/>
                  </a:ext>
                </a:extLst>
              </p:cNvPr>
              <p:cNvSpPr/>
              <p:nvPr/>
            </p:nvSpPr>
            <p:spPr>
              <a:xfrm>
                <a:off x="3477157" y="2862337"/>
                <a:ext cx="10343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360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sz="36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015795B-BB29-4720-B873-9FFEBD30D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157" y="2862337"/>
                <a:ext cx="1034322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90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Preuve</a:t>
            </a:r>
            <a:br>
              <a:rPr lang="en-US" dirty="0">
                <a:solidFill>
                  <a:schemeClr val="bg1"/>
                </a:solidFill>
              </a:rPr>
            </a:b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DE91F987-3B79-4E87-9B21-57EEE740C3BA}"/>
                  </a:ext>
                </a:extLst>
              </p:cNvPr>
              <p:cNvSpPr txBox="1">
                <a:spLocks/>
              </p:cNvSpPr>
              <p:nvPr>
                <p:custDataLst>
                  <p:tags r:id="rId3"/>
                </p:custDataLst>
              </p:nvPr>
            </p:nvSpPr>
            <p:spPr>
              <a:xfrm>
                <a:off x="1873543" y="2681835"/>
                <a:ext cx="8232253" cy="10026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fr-CA" sz="3600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CA" sz="36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CA" sz="36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CA" sz="3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                      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A" sz="3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CA" sz="3600" dirty="0"/>
              </a:p>
            </p:txBody>
          </p:sp>
        </mc:Choice>
        <mc:Fallback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DE91F987-3B79-4E87-9B21-57EEE740C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873543" y="2681835"/>
                <a:ext cx="8232253" cy="10026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A5F1050A-15C0-4218-A0A8-89936CE31C62}"/>
                  </a:ext>
                </a:extLst>
              </p:cNvPr>
              <p:cNvSpPr txBox="1">
                <a:spLocks/>
              </p:cNvSpPr>
              <p:nvPr>
                <p:custDataLst>
                  <p:tags r:id="rId4"/>
                </p:custDataLst>
              </p:nvPr>
            </p:nvSpPr>
            <p:spPr>
              <a:xfrm>
                <a:off x="1286069" y="3956086"/>
                <a:ext cx="8702351" cy="122396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3600" dirty="0"/>
              </a:p>
            </p:txBody>
          </p:sp>
        </mc:Choice>
        <mc:Fallback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A5F1050A-15C0-4218-A0A8-89936CE31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286069" y="3956086"/>
                <a:ext cx="8702351" cy="12239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C1DDC60-F493-416E-A7BE-674EDE448CA0}"/>
                  </a:ext>
                </a:extLst>
              </p:cNvPr>
              <p:cNvSpPr/>
              <p:nvPr/>
            </p:nvSpPr>
            <p:spPr>
              <a:xfrm>
                <a:off x="5565527" y="2610426"/>
                <a:ext cx="219438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sz="36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CA" sz="3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 sz="36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36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C1DDC60-F493-416E-A7BE-674EDE448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527" y="2610426"/>
                <a:ext cx="219438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76FF4D-BBC0-47BD-B196-E296FC1F466A}"/>
                  </a:ext>
                </a:extLst>
              </p:cNvPr>
              <p:cNvSpPr/>
              <p:nvPr/>
            </p:nvSpPr>
            <p:spPr>
              <a:xfrm>
                <a:off x="7941195" y="2610425"/>
                <a:ext cx="74443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360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fr-CA" sz="3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36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76FF4D-BBC0-47BD-B196-E296FC1F4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195" y="2610425"/>
                <a:ext cx="744435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015795B-BB29-4720-B873-9FFEBD30D427}"/>
                  </a:ext>
                </a:extLst>
              </p:cNvPr>
              <p:cNvSpPr/>
              <p:nvPr/>
            </p:nvSpPr>
            <p:spPr>
              <a:xfrm>
                <a:off x="3477157" y="2862337"/>
                <a:ext cx="7741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36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015795B-BB29-4720-B873-9FFEBD30D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157" y="2862337"/>
                <a:ext cx="774122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4077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1"/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1141445" y="513183"/>
                <a:ext cx="9812694" cy="181179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A" sz="440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CA" sz="4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sz="4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CA" sz="4400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CA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sz="4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CA" sz="4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 sz="4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CA" sz="4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CA" sz="44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CA" sz="4400" dirty="0"/>
              </a:p>
            </p:txBody>
          </p:sp>
        </mc:Choice>
        <mc:Fallback>
          <p:sp>
            <p:nvSpPr>
              <p:cNvPr id="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1141445" y="513183"/>
                <a:ext cx="9812694" cy="18117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>
                <p:custDataLst>
                  <p:tags r:id="rId2"/>
                </p:custDataLst>
              </p:nvPr>
            </p:nvSpPr>
            <p:spPr>
              <a:xfrm>
                <a:off x="1237861" y="1849380"/>
                <a:ext cx="8702351" cy="122396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861" y="1849380"/>
                <a:ext cx="8702351" cy="12239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93EAAE-3AB2-49F5-A090-476981FC33C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41462" y="2317884"/>
                <a:ext cx="959064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93EAAE-3AB2-49F5-A090-476981FC3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462" y="2317884"/>
                <a:ext cx="959064" cy="7694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61B600-5C70-4E03-8C30-F302CEF1E8E9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8612374" y="946298"/>
                <a:ext cx="946298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61B600-5C70-4E03-8C30-F302CEF1E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374" y="946298"/>
                <a:ext cx="946298" cy="7694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9882C7A-2E52-4433-8B39-1D0092FA2AC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873410" y="853630"/>
            <a:ext cx="53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endParaRPr lang="en-CA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99304-6B43-4770-82E5-7F497CEE296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826641" y="1115240"/>
            <a:ext cx="248093" cy="415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32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-0.23307 -0.14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54" y="-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/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1141445" y="513183"/>
                <a:ext cx="9812694" cy="181179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4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CA" sz="44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 sz="4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sz="4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45" y="513183"/>
                <a:ext cx="9812694" cy="18117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B5B160-DD51-4746-9635-446628C0C93E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1141445" y="2977138"/>
                <a:ext cx="731700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4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CA" sz="4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4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44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4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4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4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4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4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4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4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CA" sz="4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B5B160-DD51-4746-9635-446628C0C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45" y="2977138"/>
                <a:ext cx="7317003" cy="769441"/>
              </a:xfrm>
              <a:prstGeom prst="rect">
                <a:avLst/>
              </a:prstGeom>
              <a:blipFill>
                <a:blip r:embed="rId9"/>
                <a:stretch>
                  <a:fillRect t="-14961" b="-370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F486682-3FFA-4C1B-A81A-5AF83022AB9D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3306952" y="3763585"/>
                <a:ext cx="734495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F486682-3FFA-4C1B-A81A-5AF83022A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952" y="3763585"/>
                <a:ext cx="734495" cy="7694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0FEB761-AB65-4841-B9A1-AA15848CC6B0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3945754" y="3768885"/>
                <a:ext cx="4055405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0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CA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CA" sz="40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A" sz="400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0FEB761-AB65-4841-B9A1-AA15848CC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54" y="3768885"/>
                <a:ext cx="4055405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BA718AC-225D-45FD-A8AD-08A1E1E8312D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3959929" y="3783057"/>
                <a:ext cx="4055405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0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CA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CA" sz="40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A" sz="400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BA718AC-225D-45FD-A8AD-08A1E1E83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929" y="3783057"/>
                <a:ext cx="4055405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4D6EFE0E-6795-41CD-BFF8-BD63BB5C5E0C}"/>
                  </a:ext>
                </a:extLst>
              </p:cNvPr>
              <p:cNvSpPr txBox="1">
                <a:spLocks/>
              </p:cNvSpPr>
              <p:nvPr>
                <p:custDataLst>
                  <p:tags r:id="rId6"/>
                </p:custDataLst>
              </p:nvPr>
            </p:nvSpPr>
            <p:spPr>
              <a:xfrm>
                <a:off x="1383988" y="4298363"/>
                <a:ext cx="9144000" cy="181179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sz="4400">
                                  <a:latin typeface="Cambria Math" panose="02040503050406030204" pitchFamily="18" charset="0"/>
                                </a:rPr>
                                <m:t>dx</m:t>
                              </m:r>
                            </m:e>
                            <m:sup>
                              <m:r>
                                <a:rPr lang="en-CA" sz="4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CA" sz="44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A" sz="4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4D6EFE0E-6795-41CD-BFF8-BD63BB5C5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988" y="4298363"/>
                <a:ext cx="9144000" cy="181179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85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0.07683 -0.4057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1" y="-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7" grpId="1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  <p:custDataLst>
                  <p:tags r:id="rId1"/>
                </p:custDataLst>
              </p:nvPr>
            </p:nvSpPr>
            <p:spPr>
              <a:xfrm>
                <a:off x="749558" y="233264"/>
                <a:ext cx="10913706" cy="925383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𝑁𝑜𝑡𝑎𝑡𝑖𝑜𝑛</m:t>
                      </m:r>
                    </m:oMath>
                  </m:oMathPara>
                </a14:m>
                <a:br>
                  <a:rPr lang="en-CA" dirty="0"/>
                </a:br>
                <a:endParaRPr lang="en-CA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  <p:custDataLst>
                  <p:tags r:id="rId1"/>
                </p:custDataLst>
              </p:nvPr>
            </p:nvSpPr>
            <p:spPr>
              <a:xfrm>
                <a:off x="749558" y="233264"/>
                <a:ext cx="10913706" cy="925383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/>
              <p:cNvSpPr txBox="1">
                <a:spLocks/>
              </p:cNvSpPr>
              <p:nvPr>
                <p:custDataLst>
                  <p:tags r:id="rId2"/>
                </p:custDataLst>
              </p:nvPr>
            </p:nvSpPr>
            <p:spPr>
              <a:xfrm>
                <a:off x="0" y="695955"/>
                <a:ext cx="9144000" cy="181179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95955"/>
                <a:ext cx="9144000" cy="181179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>
                <p:custDataLst>
                  <p:tags r:id="rId3"/>
                </p:custDataLst>
              </p:nvPr>
            </p:nvSpPr>
            <p:spPr>
              <a:xfrm>
                <a:off x="-1" y="2064542"/>
                <a:ext cx="9144000" cy="181179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CA" sz="4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CA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CA" sz="4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CA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CA" sz="4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sup>
                    </m:sSup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4400" b="0" i="1" dirty="0"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64542"/>
                <a:ext cx="9144000" cy="1811792"/>
              </a:xfrm>
              <a:prstGeom prst="rect">
                <a:avLst/>
              </a:prstGeom>
              <a:blipFill rotWithShape="0">
                <a:blip r:embed="rId7"/>
                <a:stretch>
                  <a:fillRect b="-87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105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49558" y="233264"/>
            <a:ext cx="10913706" cy="925383"/>
          </a:xfrm>
        </p:spPr>
        <p:txBody>
          <a:bodyPr>
            <a:normAutofit/>
          </a:bodyPr>
          <a:lstStyle/>
          <a:p>
            <a:r>
              <a:rPr lang="en-CA" dirty="0" err="1"/>
              <a:t>Dérivé</a:t>
            </a:r>
            <a:r>
              <a:rPr lang="en-CA" dirty="0"/>
              <a:t> d’un </a:t>
            </a:r>
            <a:r>
              <a:rPr lang="en-CA" dirty="0" err="1"/>
              <a:t>produit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/>
              <p:cNvSpPr txBox="1">
                <a:spLocks/>
              </p:cNvSpPr>
              <p:nvPr>
                <p:custDataLst>
                  <p:tags r:id="rId2"/>
                </p:custDataLst>
              </p:nvPr>
            </p:nvSpPr>
            <p:spPr>
              <a:xfrm>
                <a:off x="0" y="695955"/>
                <a:ext cx="9144000" cy="181179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CA" sz="4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CA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4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4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95955"/>
                <a:ext cx="9144000" cy="181179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>
                <p:custDataLst>
                  <p:tags r:id="rId3"/>
                </p:custDataLst>
              </p:nvPr>
            </p:nvSpPr>
            <p:spPr>
              <a:xfrm>
                <a:off x="-1" y="2064542"/>
                <a:ext cx="9144000" cy="181179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4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4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CA" sz="4400" b="0" i="1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CA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CA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4400" b="0" i="1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CA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CA" sz="4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64542"/>
                <a:ext cx="9144000" cy="1811792"/>
              </a:xfrm>
              <a:prstGeom prst="rect">
                <a:avLst/>
              </a:prstGeom>
              <a:blipFill rotWithShape="0">
                <a:blip r:embed="rId6"/>
                <a:stretch>
                  <a:fillRect b="-134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599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49558" y="233264"/>
            <a:ext cx="10913706" cy="925383"/>
          </a:xfrm>
        </p:spPr>
        <p:txBody>
          <a:bodyPr>
            <a:normAutofit/>
          </a:bodyPr>
          <a:lstStyle/>
          <a:p>
            <a:r>
              <a:rPr lang="en-CA" dirty="0" err="1"/>
              <a:t>Dérivé</a:t>
            </a:r>
            <a:r>
              <a:rPr lang="en-CA" dirty="0"/>
              <a:t> </a:t>
            </a:r>
            <a:r>
              <a:rPr lang="en-CA" dirty="0" err="1"/>
              <a:t>partiel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/>
              <p:cNvSpPr txBox="1">
                <a:spLocks/>
              </p:cNvSpPr>
              <p:nvPr>
                <p:custDataLst>
                  <p:tags r:id="rId2"/>
                </p:custDataLst>
              </p:nvPr>
            </p:nvSpPr>
            <p:spPr>
              <a:xfrm>
                <a:off x="0" y="695955"/>
                <a:ext cx="9144000" cy="181179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95955"/>
                <a:ext cx="9144000" cy="1811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D1CA663-9F78-4C11-9B62-491B43E55202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1502229" y="2612571"/>
                <a:ext cx="7408506" cy="1495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CA" sz="4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CA" sz="4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D1CA663-9F78-4C11-9B62-491B43E55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29" y="2612571"/>
                <a:ext cx="7408506" cy="14955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676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49558" y="233264"/>
            <a:ext cx="10913706" cy="925383"/>
          </a:xfrm>
        </p:spPr>
        <p:txBody>
          <a:bodyPr>
            <a:normAutofit/>
          </a:bodyPr>
          <a:lstStyle/>
          <a:p>
            <a:r>
              <a:rPr lang="en-CA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176505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E865A2-8B8D-4CBD-9BB3-6D69E005BA0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 de la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présentation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BC8F2FBF-6EB4-4839-8B18-1B29FFB9FF7F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5624144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636763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equation">
                <a:extLst>
                  <a:ext uri="{FF2B5EF4-FFF2-40B4-BE49-F238E27FC236}">
                    <a16:creationId xmlns:a16="http://schemas.microsoft.com/office/drawing/2014/main" id="{F55C3C31-E23F-4F8B-828D-1B0EDCD1A448}"/>
                  </a:ext>
                </a:extLst>
              </p:cNvPr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1405849" y="2275882"/>
                <a:ext cx="9812694" cy="181179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4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CA" sz="4400" dirty="0"/>
              </a:p>
            </p:txBody>
          </p:sp>
        </mc:Choice>
        <mc:Fallback>
          <p:sp>
            <p:nvSpPr>
              <p:cNvPr id="6" name="equation">
                <a:extLst>
                  <a:ext uri="{FF2B5EF4-FFF2-40B4-BE49-F238E27FC236}">
                    <a16:creationId xmlns:a16="http://schemas.microsoft.com/office/drawing/2014/main" id="{F55C3C31-E23F-4F8B-828D-1B0EDCD1A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1405849" y="2275882"/>
                <a:ext cx="9812694" cy="1811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AC41A85-DF50-4D25-B30C-32801B78EDA6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464897" y="2795752"/>
                <a:ext cx="3416344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4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 sz="4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4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AC41A85-DF50-4D25-B30C-32801B78E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5464897" y="2795752"/>
                <a:ext cx="3416344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487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equation">
                <a:extLst>
                  <a:ext uri="{FF2B5EF4-FFF2-40B4-BE49-F238E27FC236}">
                    <a16:creationId xmlns:a16="http://schemas.microsoft.com/office/drawing/2014/main" id="{4DA86230-70E1-4D9C-81CB-61A827C096A1}"/>
                  </a:ext>
                </a:extLst>
              </p:cNvPr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1405849" y="2275882"/>
                <a:ext cx="9812694" cy="181179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4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CA" sz="4400" dirty="0"/>
              </a:p>
            </p:txBody>
          </p:sp>
        </mc:Choice>
        <mc:Fallback>
          <p:sp>
            <p:nvSpPr>
              <p:cNvPr id="6" name="equation">
                <a:extLst>
                  <a:ext uri="{FF2B5EF4-FFF2-40B4-BE49-F238E27FC236}">
                    <a16:creationId xmlns:a16="http://schemas.microsoft.com/office/drawing/2014/main" id="{4DA86230-70E1-4D9C-81CB-61A827C09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1405849" y="2275882"/>
                <a:ext cx="9812694" cy="1811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CDA201-9BDD-416E-8784-468107D95A86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4687763" y="2797057"/>
                <a:ext cx="482022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4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CA" sz="4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CA" sz="4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sz="4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4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A" sz="440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CDA201-9BDD-416E-8784-468107D95A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4687763" y="2797057"/>
                <a:ext cx="4820229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665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Fonction</a:t>
            </a:r>
            <a:r>
              <a:rPr lang="en-US" dirty="0">
                <a:solidFill>
                  <a:schemeClr val="bg1"/>
                </a:solidFill>
              </a:rPr>
              <a:t> de la variable x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6" name="Content Placeholder 15">
            <a:extLst>
              <a:ext uri="{FF2B5EF4-FFF2-40B4-BE49-F238E27FC236}">
                <a16:creationId xmlns:a16="http://schemas.microsoft.com/office/drawing/2014/main" id="{83733BC4-FC18-47DC-A1B0-42314CCC756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76600" y="1952288"/>
            <a:ext cx="5638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0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Fonction</a:t>
            </a:r>
            <a:r>
              <a:rPr lang="en-US" dirty="0">
                <a:solidFill>
                  <a:schemeClr val="bg1"/>
                </a:solidFill>
              </a:rPr>
              <a:t> de la variable x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5"/>
          <a:srcRect l="336"/>
          <a:stretch/>
        </p:blipFill>
        <p:spPr>
          <a:xfrm>
            <a:off x="3413966" y="1935891"/>
            <a:ext cx="5501434" cy="427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6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Fonction</a:t>
            </a:r>
            <a:r>
              <a:rPr lang="en-US" dirty="0">
                <a:solidFill>
                  <a:schemeClr val="bg1"/>
                </a:solidFill>
              </a:rPr>
              <a:t> de la variable x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40921" y="2051736"/>
            <a:ext cx="57721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7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Fonction</a:t>
            </a:r>
            <a:r>
              <a:rPr lang="en-US" dirty="0">
                <a:solidFill>
                  <a:schemeClr val="bg1"/>
                </a:solidFill>
              </a:rPr>
              <a:t> de la variable x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326648" y="1984430"/>
            <a:ext cx="56007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7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Fonction</a:t>
            </a:r>
            <a:r>
              <a:rPr lang="en-US" dirty="0">
                <a:solidFill>
                  <a:schemeClr val="bg1"/>
                </a:solidFill>
              </a:rPr>
              <a:t> de la variable x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326648" y="1984430"/>
            <a:ext cx="5600700" cy="4191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4182724" y="2694827"/>
                <a:ext cx="2555123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CA" b="0" dirty="0" smtClean="0"/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724" y="2694827"/>
                <a:ext cx="2555123" cy="58458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3DDFA8-E034-4435-81E9-F658286947B0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4607059" y="2617787"/>
                <a:ext cx="24454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E3DDFA8-E034-4435-81E9-F65828694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059" y="2617787"/>
                <a:ext cx="244549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7500" r="-35000"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3325FF-AF7B-4347-AD71-D4E92F067218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033448" y="2584442"/>
                <a:ext cx="24454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93325FF-AF7B-4347-AD71-D4E92F067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448" y="2584442"/>
                <a:ext cx="244549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7500" r="-35000"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182724" y="2273018"/>
                <a:ext cx="750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724" y="2273018"/>
                <a:ext cx="750783" cy="276999"/>
              </a:xfrm>
              <a:prstGeom prst="rect">
                <a:avLst/>
              </a:prstGeom>
              <a:blipFill rotWithShape="1">
                <a:blip r:embed="rId13"/>
                <a:stretch>
                  <a:fillRect l="-6504" r="-7317"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33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273048" y="2042776"/>
            <a:ext cx="5676900" cy="41052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Fonction</a:t>
            </a:r>
            <a:r>
              <a:rPr lang="en-US" dirty="0">
                <a:solidFill>
                  <a:schemeClr val="bg1"/>
                </a:solidFill>
              </a:rPr>
              <a:t> de la variable x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4182724" y="2694827"/>
                <a:ext cx="2555123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CA" b="0" dirty="0" smtClean="0"/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724" y="2694827"/>
                <a:ext cx="2555123" cy="58458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3DDFA8-E034-4435-81E9-F658286947B0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4607059" y="2617787"/>
                <a:ext cx="24454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E3DDFA8-E034-4435-81E9-F65828694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059" y="2617787"/>
                <a:ext cx="244549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7500" r="-35000"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3325FF-AF7B-4347-AD71-D4E92F067218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033448" y="2584442"/>
                <a:ext cx="24454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93325FF-AF7B-4347-AD71-D4E92F067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448" y="2584442"/>
                <a:ext cx="244549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7500" r="-35000"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182724" y="2273018"/>
                <a:ext cx="750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724" y="2273018"/>
                <a:ext cx="750783" cy="276999"/>
              </a:xfrm>
              <a:prstGeom prst="rect">
                <a:avLst/>
              </a:prstGeom>
              <a:blipFill rotWithShape="1">
                <a:blip r:embed="rId13"/>
                <a:stretch>
                  <a:fillRect l="-6504" r="-7317"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796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Définition</a:t>
            </a:r>
            <a:r>
              <a:rPr lang="en-US" dirty="0">
                <a:solidFill>
                  <a:schemeClr val="bg1"/>
                </a:solidFill>
              </a:rPr>
              <a:t> de la </a:t>
            </a:r>
            <a:r>
              <a:rPr lang="en-US" dirty="0" err="1">
                <a:solidFill>
                  <a:schemeClr val="bg1"/>
                </a:solidFill>
              </a:rPr>
              <a:t>dérivée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d’une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fonction</a:t>
            </a:r>
            <a:br>
              <a:rPr lang="en-US" dirty="0">
                <a:solidFill>
                  <a:schemeClr val="bg1"/>
                </a:solidFill>
              </a:rPr>
            </a:b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 txBox="1">
                <a:spLocks/>
              </p:cNvSpPr>
              <p:nvPr>
                <p:custDataLst>
                  <p:tags r:id="rId3"/>
                </p:custDataLst>
              </p:nvPr>
            </p:nvSpPr>
            <p:spPr>
              <a:xfrm>
                <a:off x="1307024" y="2124374"/>
                <a:ext cx="9812694" cy="181179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A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CA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CA" smtClean="0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CA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CA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A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CA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CA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CA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CA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CA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A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024" y="2124374"/>
                <a:ext cx="9812694" cy="181179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2978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330</Words>
  <Application>Microsoft Office PowerPoint</Application>
  <PresentationFormat>Widescreen</PresentationFormat>
  <Paragraphs>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  Chapitre 1 : Révision 1.1 Revue sur les dérivés de fonctions</vt:lpstr>
      <vt:lpstr>Plan de la présentation</vt:lpstr>
      <vt:lpstr>Fonction de la variable x</vt:lpstr>
      <vt:lpstr>Fonction de la variable x</vt:lpstr>
      <vt:lpstr>Fonction de la variable x</vt:lpstr>
      <vt:lpstr>Fonction de la variable x</vt:lpstr>
      <vt:lpstr>Fonction de la variable x</vt:lpstr>
      <vt:lpstr>Fonction de la variable x</vt:lpstr>
      <vt:lpstr>Définition de la dérivée d’une fonction </vt:lpstr>
      <vt:lpstr>Table des dérivés de fonctions  </vt:lpstr>
      <vt:lpstr>Preuve </vt:lpstr>
      <vt:lpstr>Preuve </vt:lpstr>
      <vt:lpstr>Preuve </vt:lpstr>
      <vt:lpstr>PowerPoint Presentation</vt:lpstr>
      <vt:lpstr>PowerPoint Presentation</vt:lpstr>
      <vt:lpstr>Notation </vt:lpstr>
      <vt:lpstr>Dérivé d’un produit</vt:lpstr>
      <vt:lpstr>Dérivé partiel</vt:lpstr>
      <vt:lpstr>Merci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: Révision 1.1 Revue sur les dérivés de fonctions</dc:title>
  <dc:creator>François Dion</dc:creator>
  <cp:lastModifiedBy>François Dion</cp:lastModifiedBy>
  <cp:revision>12</cp:revision>
  <dcterms:created xsi:type="dcterms:W3CDTF">2020-01-06T02:35:13Z</dcterms:created>
  <dcterms:modified xsi:type="dcterms:W3CDTF">2020-01-08T04:16:04Z</dcterms:modified>
</cp:coreProperties>
</file>