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5" r:id="rId2"/>
    <p:sldId id="260" r:id="rId3"/>
    <p:sldId id="282" r:id="rId4"/>
    <p:sldId id="285" r:id="rId5"/>
    <p:sldId id="288" r:id="rId6"/>
    <p:sldId id="291" r:id="rId7"/>
    <p:sldId id="289" r:id="rId8"/>
    <p:sldId id="290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hyperlink" Target="https://fr.wikipedia.org/wiki/Particule_dans_une_bo%C3%AEte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hyperlink" Target="https://fr.wikipedia.org/wiki/Particule_dans_une_bo%C3%AEte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br>
              <a:rPr lang="en-CA" sz="4400" dirty="0">
                <a:solidFill>
                  <a:srgbClr val="FFFFFF"/>
                </a:solidFill>
              </a:rPr>
            </a:b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Chapitre</a:t>
            </a:r>
            <a:r>
              <a:rPr lang="en-CA" sz="4400" dirty="0">
                <a:solidFill>
                  <a:srgbClr val="FFFFFF"/>
                </a:solidFill>
              </a:rPr>
              <a:t> 4 : Cas simple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Partie</a:t>
            </a:r>
            <a:r>
              <a:rPr lang="en-CA" sz="4400" dirty="0">
                <a:solidFill>
                  <a:srgbClr val="FFFFFF"/>
                </a:solidFill>
              </a:rPr>
              <a:t> 1: </a:t>
            </a:r>
            <a:r>
              <a:rPr lang="en-CA" sz="4400" dirty="0" err="1">
                <a:solidFill>
                  <a:srgbClr val="FFFFFF"/>
                </a:solidFill>
              </a:rPr>
              <a:t>Particules</a:t>
            </a:r>
            <a:r>
              <a:rPr lang="en-CA" sz="4400" dirty="0">
                <a:solidFill>
                  <a:srgbClr val="FFFFFF"/>
                </a:solidFill>
              </a:rPr>
              <a:t> dans </a:t>
            </a:r>
            <a:r>
              <a:rPr lang="en-CA" sz="4400" dirty="0" err="1">
                <a:solidFill>
                  <a:srgbClr val="FFFFFF"/>
                </a:solidFill>
              </a:rPr>
              <a:t>une</a:t>
            </a:r>
            <a:r>
              <a:rPr lang="en-CA" sz="4400" dirty="0">
                <a:solidFill>
                  <a:srgbClr val="FFFFFF"/>
                </a:solidFill>
              </a:rPr>
              <a:t> </a:t>
            </a:r>
            <a:r>
              <a:rPr lang="en-CA" sz="4400" dirty="0" err="1">
                <a:solidFill>
                  <a:srgbClr val="FFFFFF"/>
                </a:solidFill>
              </a:rPr>
              <a:t>boîte</a:t>
            </a:r>
            <a:endParaRPr lang="en-CA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 dirty="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er </a:t>
            </a:r>
            <a:r>
              <a:rPr lang="en-US" dirty="0" err="1">
                <a:solidFill>
                  <a:schemeClr val="bg1"/>
                </a:solidFill>
              </a:rPr>
              <a:t>cas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Particule</a:t>
            </a:r>
            <a:r>
              <a:rPr lang="en-US" dirty="0">
                <a:solidFill>
                  <a:schemeClr val="bg1"/>
                </a:solidFill>
              </a:rPr>
              <a:t> libre</a:t>
            </a:r>
            <a:endParaRPr lang="en-CA" baseline="30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57D8C-5BE1-45BF-97A1-3445463F896B}"/>
              </a:ext>
            </a:extLst>
          </p:cNvPr>
          <p:cNvSpPr/>
          <p:nvPr/>
        </p:nvSpPr>
        <p:spPr>
          <a:xfrm>
            <a:off x="182879" y="2057083"/>
            <a:ext cx="11854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Cas unidimensionnelle (x)</a:t>
            </a:r>
          </a:p>
          <a:p>
            <a:r>
              <a:rPr lang="fr-FR" sz="2400" dirty="0"/>
              <a:t>Le potentiel considéré nulle partout.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A5BA0C8-0EE8-40D9-AB87-EA7B59DAA28B}"/>
                  </a:ext>
                </a:extLst>
              </p:cNvPr>
              <p:cNvSpPr/>
              <p:nvPr/>
            </p:nvSpPr>
            <p:spPr>
              <a:xfrm>
                <a:off x="487386" y="2906006"/>
                <a:ext cx="31976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𝑝𝑜𝑢𝑟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𝑡𝑜𝑢𝑡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A5BA0C8-0EE8-40D9-AB87-EA7B59DAA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86" y="2906006"/>
                <a:ext cx="3197607" cy="461665"/>
              </a:xfrm>
              <a:prstGeom prst="rect">
                <a:avLst/>
              </a:prstGeom>
              <a:blipFill>
                <a:blip r:embed="rId4"/>
                <a:stretch>
                  <a:fillRect l="-573" b="-10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9B0490F-86F7-4AA4-A539-7074182E12E3}"/>
              </a:ext>
            </a:extLst>
          </p:cNvPr>
          <p:cNvSpPr/>
          <p:nvPr/>
        </p:nvSpPr>
        <p:spPr>
          <a:xfrm>
            <a:off x="0" y="6388978"/>
            <a:ext cx="612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5"/>
              </a:rPr>
              <a:t>https://fr.wikipedia.org/wiki/Particule_dans_une_bo%C3%AEte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CCC681-4D1F-4538-9EBA-61E45255CD37}"/>
                  </a:ext>
                </a:extLst>
              </p:cNvPr>
              <p:cNvSpPr/>
              <p:nvPr/>
            </p:nvSpPr>
            <p:spPr>
              <a:xfrm>
                <a:off x="4346154" y="2720089"/>
                <a:ext cx="2162900" cy="833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CCC681-4D1F-4538-9EBA-61E45255C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154" y="2720089"/>
                <a:ext cx="2162900" cy="833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 </a:t>
            </a:r>
            <a:r>
              <a:rPr lang="en-US" dirty="0" err="1">
                <a:solidFill>
                  <a:schemeClr val="bg1"/>
                </a:solidFill>
              </a:rPr>
              <a:t>potentiel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34585E-076C-4FCB-A3DD-0AEF93567F3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38200" y="6954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77BAE-15C4-4092-98E4-22217CC36940}"/>
              </a:ext>
            </a:extLst>
          </p:cNvPr>
          <p:cNvSpPr/>
          <p:nvPr/>
        </p:nvSpPr>
        <p:spPr>
          <a:xfrm>
            <a:off x="182879" y="2057083"/>
            <a:ext cx="1185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Le potentiel considéré est le cas où: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3492D6-A157-4D0F-ACF1-E6D403DDB9F1}"/>
                  </a:ext>
                </a:extLst>
              </p:cNvPr>
              <p:cNvSpPr/>
              <p:nvPr/>
            </p:nvSpPr>
            <p:spPr>
              <a:xfrm>
                <a:off x="487386" y="2906006"/>
                <a:ext cx="448616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/>
                        <m:t>∞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à 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𝑒𝑥𝑡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𝑟𝑖𝑒𝑢𝑟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𝑏𝑜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î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𝑡𝑒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à 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𝑟𝑖𝑒𝑢𝑟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𝑏𝑜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î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𝑡𝑒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3492D6-A157-4D0F-ACF1-E6D403DDB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86" y="2906006"/>
                <a:ext cx="4486165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7CA03D45-7ADA-4F41-9B29-5C89D1F8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657FCF-612D-4362-806C-D72580AC5D77}"/>
              </a:ext>
            </a:extLst>
          </p:cNvPr>
          <p:cNvSpPr/>
          <p:nvPr/>
        </p:nvSpPr>
        <p:spPr>
          <a:xfrm>
            <a:off x="0" y="6388978"/>
            <a:ext cx="612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7"/>
              </a:rPr>
              <a:t>https://fr.wikipedia.org/wiki/Particule_dans_une_bo%C3%AEte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076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L’hamiltonien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/>
              <p:nvPr/>
            </p:nvSpPr>
            <p:spPr>
              <a:xfrm>
                <a:off x="1401786" y="2472071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86" y="2472071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704F9FF-46A7-439E-AE03-52566517E615}"/>
                  </a:ext>
                </a:extLst>
              </p:cNvPr>
              <p:cNvSpPr/>
              <p:nvPr/>
            </p:nvSpPr>
            <p:spPr>
              <a:xfrm>
                <a:off x="3675837" y="2751214"/>
                <a:ext cx="12697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704F9FF-46A7-439E-AE03-52566517E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37" y="2751214"/>
                <a:ext cx="12697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B24738-6043-4454-A511-944CA9D6F928}"/>
              </a:ext>
            </a:extLst>
          </p:cNvPr>
          <p:cNvCxnSpPr/>
          <p:nvPr/>
        </p:nvCxnSpPr>
        <p:spPr>
          <a:xfrm flipV="1">
            <a:off x="4079055" y="2756046"/>
            <a:ext cx="685800" cy="603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5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Équation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Shrödinger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indépendante</a:t>
            </a:r>
            <a:r>
              <a:rPr lang="en-US" dirty="0">
                <a:solidFill>
                  <a:schemeClr val="bg1"/>
                </a:solidFill>
              </a:rPr>
              <a:t> du temps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/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16849" y="3505046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49" y="3505046"/>
                <a:ext cx="2518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DEF5E58-DB54-4E32-962E-F96841CABFEA}"/>
                  </a:ext>
                </a:extLst>
              </p:cNvPr>
              <p:cNvSpPr/>
              <p:nvPr/>
            </p:nvSpPr>
            <p:spPr>
              <a:xfrm>
                <a:off x="1357142" y="3505046"/>
                <a:ext cx="538224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DEF5E58-DB54-4E32-962E-F96841CAB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42" y="3505046"/>
                <a:ext cx="538224" cy="534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4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Équation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Shrödinger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indépendante</a:t>
            </a:r>
            <a:r>
              <a:rPr lang="en-US" dirty="0">
                <a:solidFill>
                  <a:schemeClr val="bg1"/>
                </a:solidFill>
              </a:rPr>
              <a:t> du temps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/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2033372" y="3510973"/>
                <a:ext cx="23455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372" y="3510973"/>
                <a:ext cx="234557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1464193" y="3499431"/>
                <a:ext cx="1318566" cy="534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93" y="3499431"/>
                <a:ext cx="1318566" cy="534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B54C1B0-9D59-40E6-9644-4D1F360C44A3}"/>
                  </a:ext>
                </a:extLst>
              </p:cNvPr>
              <p:cNvSpPr/>
              <p:nvPr/>
            </p:nvSpPr>
            <p:spPr>
              <a:xfrm>
                <a:off x="1881774" y="4116166"/>
                <a:ext cx="1995281" cy="376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B54C1B0-9D59-40E6-9644-4D1F360C4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774" y="4116166"/>
                <a:ext cx="1995281" cy="376770"/>
              </a:xfrm>
              <a:prstGeom prst="rect">
                <a:avLst/>
              </a:prstGeom>
              <a:blipFill>
                <a:blip r:embed="rId8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CB3FC2-C935-44BE-83D1-7B5725374C80}"/>
                  </a:ext>
                </a:extLst>
              </p:cNvPr>
              <p:cNvSpPr/>
              <p:nvPr/>
            </p:nvSpPr>
            <p:spPr>
              <a:xfrm>
                <a:off x="1256043" y="4864751"/>
                <a:ext cx="3435941" cy="1062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CA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/>
                            <m:sup/>
                          </m:sSup>
                        </m:num>
                        <m:den/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CB3FC2-C935-44BE-83D1-7B5725374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43" y="4864751"/>
                <a:ext cx="3435941" cy="10621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95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Équation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Shrödinger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indépendante</a:t>
            </a:r>
            <a:r>
              <a:rPr lang="en-US" dirty="0">
                <a:solidFill>
                  <a:schemeClr val="bg1"/>
                </a:solidFill>
              </a:rPr>
              <a:t> du temps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/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93" y="2472071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2033372" y="3510973"/>
                <a:ext cx="23455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372" y="3510973"/>
                <a:ext cx="234557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165376" y="3288191"/>
                <a:ext cx="2597634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6" y="3288191"/>
                <a:ext cx="2597634" cy="956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18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</a:t>
            </a:r>
            <a:r>
              <a:rPr lang="en-US" dirty="0" err="1">
                <a:solidFill>
                  <a:schemeClr val="bg1"/>
                </a:solidFill>
              </a:rPr>
              <a:t>générales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9AEA0A-967C-4788-9798-9A436DEE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22" y="2276856"/>
            <a:ext cx="4170835" cy="33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/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5CBC5C-E4A0-4C67-95D0-75A0ADB99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5" y="2224102"/>
                <a:ext cx="25187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/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8A06A9-AD25-449B-9F9C-95AF3238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2" y="2224102"/>
                <a:ext cx="1757469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/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B37C00-2D41-4791-B6C4-41FC2EA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" y="3587459"/>
                <a:ext cx="497072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11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 </a:t>
            </a:r>
            <a:r>
              <a:rPr lang="en-US" dirty="0" err="1">
                <a:solidFill>
                  <a:schemeClr val="bg1"/>
                </a:solidFill>
              </a:rPr>
              <a:t>générale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/>
              <p:nvPr/>
            </p:nvSpPr>
            <p:spPr>
              <a:xfrm>
                <a:off x="1118322" y="2472071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252668-C24B-4CD0-8861-A79843F63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22" y="2472071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9261A4-1491-4E21-A03C-219528245472}"/>
                  </a:ext>
                </a:extLst>
              </p:cNvPr>
              <p:cNvSpPr/>
              <p:nvPr/>
            </p:nvSpPr>
            <p:spPr>
              <a:xfrm>
                <a:off x="4160226" y="2642759"/>
                <a:ext cx="2496517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9261A4-1491-4E21-A03C-219528245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226" y="2642759"/>
                <a:ext cx="2496517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51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273</Words>
  <Application>Microsoft Office PowerPoint</Application>
  <PresentationFormat>Widescreen</PresentationFormat>
  <Paragraphs>37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  Chapitre 4 : Cas simple Partie 1: Particules dans une boîte</vt:lpstr>
      <vt:lpstr>1er cas : Particule libre</vt:lpstr>
      <vt:lpstr>Le potentiel</vt:lpstr>
      <vt:lpstr>L’hamiltonien</vt:lpstr>
      <vt:lpstr>Équation de Shrödinger indépendante du temps</vt:lpstr>
      <vt:lpstr>Équation de Shrödinger indépendante du temps</vt:lpstr>
      <vt:lpstr>Équation de Shrödinger indépendante du temps</vt:lpstr>
      <vt:lpstr>Solutions générales</vt:lpstr>
      <vt:lpstr>Solution générale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: Les postulats de la mécanique quantiques</dc:title>
  <dc:creator>François Dion</dc:creator>
  <cp:lastModifiedBy>François Dion</cp:lastModifiedBy>
  <cp:revision>24</cp:revision>
  <dcterms:created xsi:type="dcterms:W3CDTF">2020-01-09T03:29:59Z</dcterms:created>
  <dcterms:modified xsi:type="dcterms:W3CDTF">2020-01-10T15:41:34Z</dcterms:modified>
</cp:coreProperties>
</file>