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85" r:id="rId6"/>
    <p:sldId id="261" r:id="rId7"/>
    <p:sldId id="286" r:id="rId8"/>
    <p:sldId id="287" r:id="rId9"/>
    <p:sldId id="268" r:id="rId10"/>
    <p:sldId id="271" r:id="rId11"/>
    <p:sldId id="291" r:id="rId12"/>
    <p:sldId id="295" r:id="rId13"/>
    <p:sldId id="288" r:id="rId14"/>
    <p:sldId id="296" r:id="rId15"/>
    <p:sldId id="292" r:id="rId16"/>
    <p:sldId id="293" r:id="rId17"/>
    <p:sldId id="294" r:id="rId18"/>
    <p:sldId id="298" r:id="rId19"/>
    <p:sldId id="297" r:id="rId2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AF3"/>
    <a:srgbClr val="007ED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4660"/>
  </p:normalViewPr>
  <p:slideViewPr>
    <p:cSldViewPr snapToGrid="0">
      <p:cViewPr varScale="1">
        <p:scale>
          <a:sx n="142" d="100"/>
          <a:sy n="142" d="100"/>
        </p:scale>
        <p:origin x="-128" y="-21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253B400B-13E7-4092-903F-9AB890B23E9A}" type="datetimeFigureOut">
              <a:rPr lang="zh-CN" altLang="en-US"/>
              <a:pPr>
                <a:defRPr/>
              </a:pPr>
              <a:t>17/7/5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8794712-5904-427E-9D18-2A9E9DE4742A}" type="slidenum">
              <a:rPr lang="zh-CN" altLang="en-US"/>
              <a:pPr/>
              <a:t>‹#›</a:t>
            </a:fld>
            <a:endParaRPr lang="zh-CN" altLang="en-US"/>
          </a:p>
        </p:txBody>
      </p:sp>
    </p:spTree>
    <p:extLst>
      <p:ext uri="{BB962C8B-B14F-4D97-AF65-F5344CB8AC3E}">
        <p14:creationId xmlns:p14="http://schemas.microsoft.com/office/powerpoint/2010/main" val="951234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9F73B8E4-7711-4245-A930-FC36A44B4B6A}" type="slidenum">
              <a:rPr lang="zh-CN" altLang="en-US"/>
              <a:pPr/>
              <a:t>4</a:t>
            </a:fld>
            <a:endParaRPr lang="zh-CN" altLang="en-US"/>
          </a:p>
        </p:txBody>
      </p:sp>
    </p:spTree>
    <p:extLst>
      <p:ext uri="{BB962C8B-B14F-4D97-AF65-F5344CB8AC3E}">
        <p14:creationId xmlns:p14="http://schemas.microsoft.com/office/powerpoint/2010/main" val="2631305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无页码">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5304401"/>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有页码">
    <p:spTree>
      <p:nvGrpSpPr>
        <p:cNvPr id="1" name=""/>
        <p:cNvGrpSpPr/>
        <p:nvPr/>
      </p:nvGrpSpPr>
      <p:grpSpPr>
        <a:xfrm>
          <a:off x="0" y="0"/>
          <a:ext cx="0" cy="0"/>
          <a:chOff x="0" y="0"/>
          <a:chExt cx="0" cy="0"/>
        </a:xfrm>
      </p:grpSpPr>
      <p:sp>
        <p:nvSpPr>
          <p:cNvPr id="2" name="椭圆 1"/>
          <p:cNvSpPr/>
          <p:nvPr userDrawn="1"/>
        </p:nvSpPr>
        <p:spPr>
          <a:xfrm>
            <a:off x="11304588" y="6086475"/>
            <a:ext cx="298450" cy="298450"/>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椭圆 2"/>
          <p:cNvSpPr/>
          <p:nvPr userDrawn="1"/>
        </p:nvSpPr>
        <p:spPr>
          <a:xfrm>
            <a:off x="11603038" y="6034088"/>
            <a:ext cx="142875" cy="141287"/>
          </a:xfrm>
          <a:prstGeom prst="ellipse">
            <a:avLst/>
          </a:prstGeom>
          <a:solidFill>
            <a:srgbClr val="007ED9">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椭圆 3"/>
          <p:cNvSpPr/>
          <p:nvPr userDrawn="1"/>
        </p:nvSpPr>
        <p:spPr>
          <a:xfrm>
            <a:off x="11690350" y="6248400"/>
            <a:ext cx="60325" cy="6032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灯片编号占位符 4"/>
          <p:cNvSpPr>
            <a:spLocks noGrp="1"/>
          </p:cNvSpPr>
          <p:nvPr>
            <p:ph type="sldNum" sz="quarter" idx="10"/>
          </p:nvPr>
        </p:nvSpPr>
        <p:spPr>
          <a:xfrm>
            <a:off x="11239500" y="6048375"/>
            <a:ext cx="430213" cy="365125"/>
          </a:xfrm>
        </p:spPr>
        <p:txBody>
          <a:bodyPr/>
          <a:lstStyle>
            <a:lvl1pPr algn="ctr">
              <a:defRPr>
                <a:solidFill>
                  <a:schemeClr val="bg1"/>
                </a:solidFill>
                <a:latin typeface="Century Gothic" pitchFamily="34" charset="0"/>
                <a:ea typeface="微软雅黑" pitchFamily="34" charset="-122"/>
              </a:defRPr>
            </a:lvl1pPr>
          </a:lstStyle>
          <a:p>
            <a:fld id="{3CAA7E89-ABB9-485B-8EAF-4D6A08193F1C}" type="slidenum">
              <a:rPr lang="zh-CN" altLang="en-US"/>
              <a:pPr/>
              <a:t>‹#›</a:t>
            </a:fld>
            <a:endParaRPr lang="zh-CN" altLang="en-US"/>
          </a:p>
        </p:txBody>
      </p:sp>
      <p:sp>
        <p:nvSpPr>
          <p:cNvPr id="6" name="矩形 5"/>
          <p:cNvSpPr/>
          <p:nvPr userDrawn="1"/>
        </p:nvSpPr>
        <p:spPr>
          <a:xfrm>
            <a:off x="8596808" y="6120312"/>
            <a:ext cx="2621230" cy="246221"/>
          </a:xfrm>
          <a:prstGeom prst="rect">
            <a:avLst/>
          </a:prstGeom>
        </p:spPr>
        <p:txBody>
          <a:bodyPr wrap="none">
            <a:spAutoFit/>
          </a:bodyPr>
          <a:lstStyle/>
          <a:p>
            <a:r>
              <a:rPr lang="zh-CN" altLang="en-US" sz="1000" b="0" i="0" kern="1200" dirty="0" smtClean="0">
                <a:solidFill>
                  <a:schemeClr val="tx1"/>
                </a:solidFill>
                <a:latin typeface="Calibri" pitchFamily="34" charset="0"/>
                <a:ea typeface="微软雅黑"/>
                <a:cs typeface="+mn-cs"/>
              </a:rPr>
              <a:t>诚信为先，用户至上，勤奋主动，结果导向</a:t>
            </a:r>
            <a:endParaRPr lang="zh-CN" altLang="en-US" sz="1000" b="0" i="0" dirty="0">
              <a:ea typeface="微软雅黑"/>
            </a:endParaRPr>
          </a:p>
        </p:txBody>
      </p:sp>
      <p:pic>
        <p:nvPicPr>
          <p:cNvPr id="7" name="图片 6"/>
          <p:cNvPicPr>
            <a:picLocks noChangeAspect="1"/>
          </p:cNvPicPr>
          <p:nvPr userDrawn="1"/>
        </p:nvPicPr>
        <p:blipFill>
          <a:blip r:embed="rId2"/>
          <a:stretch>
            <a:fillRect/>
          </a:stretch>
        </p:blipFill>
        <p:spPr>
          <a:xfrm>
            <a:off x="11242056" y="165002"/>
            <a:ext cx="791575" cy="338818"/>
          </a:xfrm>
          <a:prstGeom prst="rect">
            <a:avLst/>
          </a:prstGeom>
        </p:spPr>
      </p:pic>
    </p:spTree>
    <p:extLst>
      <p:ext uri="{BB962C8B-B14F-4D97-AF65-F5344CB8AC3E}">
        <p14:creationId xmlns:p14="http://schemas.microsoft.com/office/powerpoint/2010/main" val="138525073"/>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75D6424-2A38-4113-8D85-15E0655AD89C}" type="datetime1">
              <a:rPr lang="zh-CN" altLang="en-US"/>
              <a:pPr>
                <a:defRPr/>
              </a:pPr>
              <a:t>17/7/5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80F63C7-9F3E-43CD-B8B1-682246650FD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ransition xmlns:p14="http://schemas.microsoft.com/office/powerpoint/2010/main">
    <p:fade/>
  </p:transition>
  <p:hf hdr="0" ftr="0" dt="0"/>
  <p:txStyles>
    <p:titleStyle>
      <a:lvl1pPr algn="l" rtl="0" eaLnBrk="0" fontAlgn="base" hangingPunct="0">
        <a:lnSpc>
          <a:spcPct val="90000"/>
        </a:lnSpc>
        <a:spcBef>
          <a:spcPct val="0"/>
        </a:spcBef>
        <a:spcAft>
          <a:spcPct val="0"/>
        </a:spcAft>
        <a:defRPr sz="4400" kern="1200">
          <a:solidFill>
            <a:schemeClr val="tx1"/>
          </a:solidFill>
          <a:latin typeface="微软雅黑 Light" panose="020B0502040204020203" pitchFamily="34" charset="-122"/>
          <a:ea typeface="微软雅黑 Light" panose="020B0502040204020203" pitchFamily="34" charset="-122"/>
          <a:cs typeface="+mj-cs"/>
        </a:defRPr>
      </a:lvl1pPr>
      <a:lvl2pPr algn="l" rtl="0" eaLnBrk="0" fontAlgn="base" hangingPunct="0">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2pPr>
      <a:lvl3pPr algn="l" rtl="0" eaLnBrk="0" fontAlgn="base" hangingPunct="0">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3pPr>
      <a:lvl4pPr algn="l" rtl="0" eaLnBrk="0" fontAlgn="base" hangingPunct="0">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4pPr>
      <a:lvl5pPr algn="l" rtl="0" eaLnBrk="0" fontAlgn="base" hangingPunct="0">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5pPr>
      <a:lvl6pPr marL="457200" algn="l" rtl="0" fontAlgn="base">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6pPr>
      <a:lvl7pPr marL="914400" algn="l" rtl="0" fontAlgn="base">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7pPr>
      <a:lvl8pPr marL="1371600" algn="l" rtl="0" fontAlgn="base">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8pPr>
      <a:lvl9pPr marL="1828800" algn="l" rtl="0" fontAlgn="base">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www.pptstore.net/author/jiangjie/" TargetMode="External"/><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椭圆 85"/>
          <p:cNvSpPr/>
          <p:nvPr/>
        </p:nvSpPr>
        <p:spPr>
          <a:xfrm rot="11047877" flipV="1">
            <a:off x="8308975" y="5719763"/>
            <a:ext cx="176213" cy="176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88" name="椭圆 87"/>
          <p:cNvSpPr/>
          <p:nvPr/>
        </p:nvSpPr>
        <p:spPr>
          <a:xfrm rot="11047877">
            <a:off x="3890963" y="5235575"/>
            <a:ext cx="123825" cy="1238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89" name="椭圆 88"/>
          <p:cNvSpPr/>
          <p:nvPr/>
        </p:nvSpPr>
        <p:spPr>
          <a:xfrm rot="11047877">
            <a:off x="4294188" y="6721475"/>
            <a:ext cx="123825" cy="1238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1" name="椭圆 90"/>
          <p:cNvSpPr/>
          <p:nvPr/>
        </p:nvSpPr>
        <p:spPr>
          <a:xfrm rot="11047877">
            <a:off x="7078663" y="6456363"/>
            <a:ext cx="452437" cy="4524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椭圆 91"/>
          <p:cNvSpPr/>
          <p:nvPr/>
        </p:nvSpPr>
        <p:spPr>
          <a:xfrm rot="11047877" flipH="1">
            <a:off x="8724900" y="4476750"/>
            <a:ext cx="138113" cy="138113"/>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3" name="椭圆 92"/>
          <p:cNvSpPr/>
          <p:nvPr/>
        </p:nvSpPr>
        <p:spPr>
          <a:xfrm rot="11047877" flipH="1">
            <a:off x="4899025" y="6496050"/>
            <a:ext cx="139700" cy="138113"/>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4" name="椭圆 93"/>
          <p:cNvSpPr/>
          <p:nvPr/>
        </p:nvSpPr>
        <p:spPr>
          <a:xfrm rot="11047877" flipH="1">
            <a:off x="7996238" y="4240213"/>
            <a:ext cx="422275" cy="4222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5" name="椭圆 94"/>
          <p:cNvSpPr/>
          <p:nvPr/>
        </p:nvSpPr>
        <p:spPr>
          <a:xfrm>
            <a:off x="169863" y="3019425"/>
            <a:ext cx="517525" cy="5191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6" name="椭圆 95"/>
          <p:cNvSpPr/>
          <p:nvPr/>
        </p:nvSpPr>
        <p:spPr>
          <a:xfrm>
            <a:off x="6731000" y="6753225"/>
            <a:ext cx="271463" cy="2714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9" name="椭圆 98"/>
          <p:cNvSpPr/>
          <p:nvPr/>
        </p:nvSpPr>
        <p:spPr>
          <a:xfrm flipV="1">
            <a:off x="10110788" y="4351338"/>
            <a:ext cx="384175" cy="384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00" name="椭圆 99"/>
          <p:cNvSpPr/>
          <p:nvPr/>
        </p:nvSpPr>
        <p:spPr>
          <a:xfrm flipV="1">
            <a:off x="4464050" y="5535613"/>
            <a:ext cx="384175" cy="384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01" name="椭圆 100"/>
          <p:cNvSpPr/>
          <p:nvPr/>
        </p:nvSpPr>
        <p:spPr>
          <a:xfrm>
            <a:off x="1817688" y="6245225"/>
            <a:ext cx="471487" cy="471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02" name="椭圆 101"/>
          <p:cNvSpPr/>
          <p:nvPr/>
        </p:nvSpPr>
        <p:spPr>
          <a:xfrm>
            <a:off x="11842750" y="3402013"/>
            <a:ext cx="271463" cy="271462"/>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03" name="椭圆 102"/>
          <p:cNvSpPr/>
          <p:nvPr/>
        </p:nvSpPr>
        <p:spPr>
          <a:xfrm>
            <a:off x="11102975" y="4179888"/>
            <a:ext cx="269875" cy="271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04" name="椭圆 103"/>
          <p:cNvSpPr/>
          <p:nvPr/>
        </p:nvSpPr>
        <p:spPr>
          <a:xfrm>
            <a:off x="9615488" y="6046788"/>
            <a:ext cx="271462" cy="271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05" name="椭圆 104"/>
          <p:cNvSpPr/>
          <p:nvPr/>
        </p:nvSpPr>
        <p:spPr>
          <a:xfrm>
            <a:off x="2860675" y="6430963"/>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06" name="椭圆 105"/>
          <p:cNvSpPr/>
          <p:nvPr/>
        </p:nvSpPr>
        <p:spPr>
          <a:xfrm>
            <a:off x="7159625" y="5703888"/>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07" name="椭圆 106"/>
          <p:cNvSpPr/>
          <p:nvPr/>
        </p:nvSpPr>
        <p:spPr>
          <a:xfrm>
            <a:off x="9618663" y="2452688"/>
            <a:ext cx="282575" cy="285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09" name="椭圆 108"/>
          <p:cNvSpPr/>
          <p:nvPr/>
        </p:nvSpPr>
        <p:spPr>
          <a:xfrm flipH="1">
            <a:off x="1428750" y="5278438"/>
            <a:ext cx="368300" cy="3683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10" name="椭圆 109"/>
          <p:cNvSpPr/>
          <p:nvPr/>
        </p:nvSpPr>
        <p:spPr>
          <a:xfrm>
            <a:off x="3117850" y="5554663"/>
            <a:ext cx="608013" cy="608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11" name="椭圆 110"/>
          <p:cNvSpPr/>
          <p:nvPr/>
        </p:nvSpPr>
        <p:spPr>
          <a:xfrm>
            <a:off x="6462713" y="6118225"/>
            <a:ext cx="344487" cy="346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12" name="椭圆 111"/>
          <p:cNvSpPr/>
          <p:nvPr/>
        </p:nvSpPr>
        <p:spPr>
          <a:xfrm>
            <a:off x="8501063" y="5019675"/>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13" name="椭圆 112"/>
          <p:cNvSpPr/>
          <p:nvPr/>
        </p:nvSpPr>
        <p:spPr>
          <a:xfrm>
            <a:off x="8526463" y="6335713"/>
            <a:ext cx="1100137" cy="11001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15" name="椭圆 114"/>
          <p:cNvSpPr/>
          <p:nvPr/>
        </p:nvSpPr>
        <p:spPr>
          <a:xfrm>
            <a:off x="5118100" y="6583363"/>
            <a:ext cx="728663" cy="728662"/>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17" name="椭圆 116"/>
          <p:cNvSpPr/>
          <p:nvPr/>
        </p:nvSpPr>
        <p:spPr>
          <a:xfrm flipH="1">
            <a:off x="3421063" y="4489450"/>
            <a:ext cx="309562" cy="311150"/>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18" name="椭圆 117"/>
          <p:cNvSpPr/>
          <p:nvPr/>
        </p:nvSpPr>
        <p:spPr>
          <a:xfrm>
            <a:off x="9518650" y="5357813"/>
            <a:ext cx="350838" cy="3524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7937500" y="6753225"/>
            <a:ext cx="361950" cy="360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20" name="椭圆 119"/>
          <p:cNvSpPr/>
          <p:nvPr/>
        </p:nvSpPr>
        <p:spPr>
          <a:xfrm>
            <a:off x="10304463" y="5583238"/>
            <a:ext cx="522287" cy="5222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flipH="1">
            <a:off x="5786438" y="6280150"/>
            <a:ext cx="315912" cy="315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23" name="椭圆 122"/>
          <p:cNvSpPr/>
          <p:nvPr/>
        </p:nvSpPr>
        <p:spPr>
          <a:xfrm rot="11047877">
            <a:off x="4237038" y="6276975"/>
            <a:ext cx="123825" cy="1238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26" name="椭圆 125"/>
          <p:cNvSpPr/>
          <p:nvPr/>
        </p:nvSpPr>
        <p:spPr>
          <a:xfrm>
            <a:off x="4870450" y="5681663"/>
            <a:ext cx="669925" cy="6699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27" name="椭圆 126"/>
          <p:cNvSpPr/>
          <p:nvPr/>
        </p:nvSpPr>
        <p:spPr>
          <a:xfrm>
            <a:off x="7967663" y="6008688"/>
            <a:ext cx="439737" cy="4397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28" name="椭圆 127"/>
          <p:cNvSpPr/>
          <p:nvPr/>
        </p:nvSpPr>
        <p:spPr>
          <a:xfrm>
            <a:off x="6088063" y="6635750"/>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29" name="椭圆 128"/>
          <p:cNvSpPr/>
          <p:nvPr/>
        </p:nvSpPr>
        <p:spPr>
          <a:xfrm>
            <a:off x="11652250" y="4589463"/>
            <a:ext cx="728663" cy="730250"/>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30" name="椭圆 129"/>
          <p:cNvSpPr/>
          <p:nvPr/>
        </p:nvSpPr>
        <p:spPr>
          <a:xfrm>
            <a:off x="10537825" y="6399213"/>
            <a:ext cx="412750" cy="412750"/>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31" name="椭圆 130"/>
          <p:cNvSpPr/>
          <p:nvPr/>
        </p:nvSpPr>
        <p:spPr>
          <a:xfrm>
            <a:off x="465138" y="5934075"/>
            <a:ext cx="730250" cy="728663"/>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33" name="椭圆 132"/>
          <p:cNvSpPr/>
          <p:nvPr/>
        </p:nvSpPr>
        <p:spPr>
          <a:xfrm>
            <a:off x="4124325" y="5864225"/>
            <a:ext cx="282575" cy="2841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34" name="椭圆 133"/>
          <p:cNvSpPr/>
          <p:nvPr/>
        </p:nvSpPr>
        <p:spPr>
          <a:xfrm rot="11047877" flipH="1">
            <a:off x="7205663" y="5405438"/>
            <a:ext cx="138112" cy="138112"/>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35" name="椭圆 134"/>
          <p:cNvSpPr/>
          <p:nvPr/>
        </p:nvSpPr>
        <p:spPr>
          <a:xfrm>
            <a:off x="3779838" y="6300788"/>
            <a:ext cx="990600" cy="990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36" name="椭圆 135"/>
          <p:cNvSpPr/>
          <p:nvPr/>
        </p:nvSpPr>
        <p:spPr>
          <a:xfrm>
            <a:off x="1812925" y="3538538"/>
            <a:ext cx="490538" cy="490537"/>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11" name="椭圆 210"/>
          <p:cNvSpPr/>
          <p:nvPr/>
        </p:nvSpPr>
        <p:spPr>
          <a:xfrm flipH="1">
            <a:off x="11687175" y="2138363"/>
            <a:ext cx="444500" cy="444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13" name="椭圆 212"/>
          <p:cNvSpPr/>
          <p:nvPr/>
        </p:nvSpPr>
        <p:spPr>
          <a:xfrm flipH="1">
            <a:off x="2317750" y="2322513"/>
            <a:ext cx="266700" cy="2682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14" name="椭圆 213"/>
          <p:cNvSpPr/>
          <p:nvPr/>
        </p:nvSpPr>
        <p:spPr>
          <a:xfrm rot="11047877" flipV="1">
            <a:off x="9999663" y="1350963"/>
            <a:ext cx="149225" cy="149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15" name="椭圆 214"/>
          <p:cNvSpPr/>
          <p:nvPr/>
        </p:nvSpPr>
        <p:spPr>
          <a:xfrm flipH="1">
            <a:off x="2636838" y="4654550"/>
            <a:ext cx="601662" cy="600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16" name="椭圆 215"/>
          <p:cNvSpPr/>
          <p:nvPr/>
        </p:nvSpPr>
        <p:spPr>
          <a:xfrm>
            <a:off x="0" y="4555596"/>
            <a:ext cx="382587" cy="382587"/>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17" name="椭圆 216"/>
          <p:cNvSpPr/>
          <p:nvPr/>
        </p:nvSpPr>
        <p:spPr>
          <a:xfrm>
            <a:off x="7702550" y="4910138"/>
            <a:ext cx="638175" cy="6381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9159875" y="4476750"/>
            <a:ext cx="541338"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19" name="椭圆 218"/>
          <p:cNvSpPr/>
          <p:nvPr/>
        </p:nvSpPr>
        <p:spPr>
          <a:xfrm>
            <a:off x="11637963" y="3808413"/>
            <a:ext cx="541337"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flipV="1">
            <a:off x="9682163" y="3733800"/>
            <a:ext cx="274637" cy="276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21" name="椭圆 220"/>
          <p:cNvSpPr/>
          <p:nvPr/>
        </p:nvSpPr>
        <p:spPr>
          <a:xfrm>
            <a:off x="6561138" y="5537200"/>
            <a:ext cx="409575" cy="4095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pic>
        <p:nvPicPr>
          <p:cNvPr id="196" name="图片 195"/>
          <p:cNvPicPr>
            <a:picLocks noChangeAspect="1"/>
          </p:cNvPicPr>
          <p:nvPr/>
        </p:nvPicPr>
        <p:blipFill>
          <a:blip r:embed="rId2"/>
          <a:srcRect l="36905" t="33759" r="32570" b="22025"/>
          <a:stretch>
            <a:fillRect/>
          </a:stretch>
        </p:blipFill>
        <p:spPr>
          <a:xfrm rot="1501864">
            <a:off x="7973266" y="1354132"/>
            <a:ext cx="407562" cy="407562"/>
          </a:xfrm>
          <a:custGeom>
            <a:avLst/>
            <a:gdLst>
              <a:gd name="connsiteX0" fmla="*/ 588998 w 1177996"/>
              <a:gd name="connsiteY0" fmla="*/ 0 h 1177994"/>
              <a:gd name="connsiteX1" fmla="*/ 1177996 w 1177996"/>
              <a:gd name="connsiteY1" fmla="*/ 588997 h 1177994"/>
              <a:gd name="connsiteX2" fmla="*/ 588998 w 1177996"/>
              <a:gd name="connsiteY2" fmla="*/ 1177994 h 1177994"/>
              <a:gd name="connsiteX3" fmla="*/ 0 w 1177996"/>
              <a:gd name="connsiteY3" fmla="*/ 588997 h 1177994"/>
              <a:gd name="connsiteX4" fmla="*/ 588998 w 1177996"/>
              <a:gd name="connsiteY4" fmla="*/ 0 h 1177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7996" h="1177994">
                <a:moveTo>
                  <a:pt x="588998" y="0"/>
                </a:moveTo>
                <a:cubicBezTo>
                  <a:pt x="914293" y="0"/>
                  <a:pt x="1177996" y="263703"/>
                  <a:pt x="1177996" y="588997"/>
                </a:cubicBezTo>
                <a:cubicBezTo>
                  <a:pt x="1177996" y="914291"/>
                  <a:pt x="914293" y="1177994"/>
                  <a:pt x="588998" y="1177994"/>
                </a:cubicBezTo>
                <a:cubicBezTo>
                  <a:pt x="263703" y="1177994"/>
                  <a:pt x="0" y="914291"/>
                  <a:pt x="0" y="588997"/>
                </a:cubicBezTo>
                <a:cubicBezTo>
                  <a:pt x="0" y="263703"/>
                  <a:pt x="263703" y="0"/>
                  <a:pt x="588998" y="0"/>
                </a:cubicBezTo>
                <a:close/>
              </a:path>
            </a:pathLst>
          </a:custGeom>
        </p:spPr>
      </p:pic>
      <p:sp>
        <p:nvSpPr>
          <p:cNvPr id="197" name="椭圆 196"/>
          <p:cNvSpPr/>
          <p:nvPr/>
        </p:nvSpPr>
        <p:spPr>
          <a:xfrm>
            <a:off x="11261725" y="5419725"/>
            <a:ext cx="271463" cy="2714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98" name="椭圆 197"/>
          <p:cNvSpPr/>
          <p:nvPr/>
        </p:nvSpPr>
        <p:spPr>
          <a:xfrm flipV="1">
            <a:off x="11339513" y="6289675"/>
            <a:ext cx="276225" cy="2746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10" name="任意多边形 209"/>
          <p:cNvSpPr/>
          <p:nvPr/>
        </p:nvSpPr>
        <p:spPr bwMode="auto">
          <a:xfrm rot="13500000" flipH="1">
            <a:off x="3590925" y="273050"/>
            <a:ext cx="5072063" cy="507047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E97C00"/>
              </a:solidFill>
              <a:latin typeface="微软雅黑" panose="020B0503020204020204" pitchFamily="34" charset="-122"/>
              <a:ea typeface="微软雅黑" panose="020B0503020204020204" pitchFamily="34" charset="-122"/>
            </a:endParaRPr>
          </a:p>
        </p:txBody>
      </p:sp>
      <p:cxnSp>
        <p:nvCxnSpPr>
          <p:cNvPr id="225" name="直接连接符 224"/>
          <p:cNvCxnSpPr/>
          <p:nvPr/>
        </p:nvCxnSpPr>
        <p:spPr bwMode="auto">
          <a:xfrm>
            <a:off x="3786188" y="2400300"/>
            <a:ext cx="463708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bwMode="auto">
          <a:xfrm>
            <a:off x="3786188" y="2435225"/>
            <a:ext cx="268763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bwMode="auto">
          <a:xfrm>
            <a:off x="3786188" y="3421063"/>
            <a:ext cx="463708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bwMode="auto">
          <a:xfrm>
            <a:off x="6965950" y="3484563"/>
            <a:ext cx="1457325"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49" name="图片 348"/>
          <p:cNvPicPr>
            <a:picLocks noChangeAspect="1"/>
          </p:cNvPicPr>
          <p:nvPr/>
        </p:nvPicPr>
        <p:blipFill>
          <a:blip r:embed="rId2"/>
          <a:srcRect l="35176"/>
          <a:stretch>
            <a:fillRect/>
          </a:stretch>
        </p:blipFill>
        <p:spPr bwMode="auto">
          <a:xfrm>
            <a:off x="3801491" y="3545431"/>
            <a:ext cx="2276528" cy="2763294"/>
          </a:xfrm>
          <a:custGeom>
            <a:avLst/>
            <a:gdLst>
              <a:gd name="connsiteX0" fmla="*/ 0 w 2501639"/>
              <a:gd name="connsiteY0" fmla="*/ 0 h 3037113"/>
              <a:gd name="connsiteX1" fmla="*/ 2501639 w 2501639"/>
              <a:gd name="connsiteY1" fmla="*/ 0 h 3037113"/>
              <a:gd name="connsiteX2" fmla="*/ 2501639 w 2501639"/>
              <a:gd name="connsiteY2" fmla="*/ 3031844 h 3037113"/>
              <a:gd name="connsiteX3" fmla="*/ 2499610 w 2501639"/>
              <a:gd name="connsiteY3" fmla="*/ 3037113 h 3037113"/>
              <a:gd name="connsiteX4" fmla="*/ 2494398 w 2501639"/>
              <a:gd name="connsiteY4" fmla="*/ 3037113 h 3037113"/>
              <a:gd name="connsiteX5" fmla="*/ 2494398 w 2501639"/>
              <a:gd name="connsiteY5" fmla="*/ 2995749 h 3037113"/>
              <a:gd name="connsiteX6" fmla="*/ 2459527 w 2501639"/>
              <a:gd name="connsiteY6" fmla="*/ 2905197 h 3037113"/>
              <a:gd name="connsiteX7" fmla="*/ 717381 w 2501639"/>
              <a:gd name="connsiteY7" fmla="*/ 1444903 h 3037113"/>
              <a:gd name="connsiteX8" fmla="*/ 19111 w 2501639"/>
              <a:gd name="connsiteY8" fmla="*/ 132437 h 303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639" h="3037113">
                <a:moveTo>
                  <a:pt x="0" y="0"/>
                </a:moveTo>
                <a:lnTo>
                  <a:pt x="2501639" y="0"/>
                </a:lnTo>
                <a:lnTo>
                  <a:pt x="2501639" y="3031844"/>
                </a:lnTo>
                <a:lnTo>
                  <a:pt x="2499610" y="3037113"/>
                </a:lnTo>
                <a:lnTo>
                  <a:pt x="2494398" y="3037113"/>
                </a:lnTo>
                <a:lnTo>
                  <a:pt x="2494398" y="2995749"/>
                </a:lnTo>
                <a:lnTo>
                  <a:pt x="2459527" y="2905197"/>
                </a:lnTo>
                <a:cubicBezTo>
                  <a:pt x="2141873" y="2211741"/>
                  <a:pt x="1279306" y="2006828"/>
                  <a:pt x="717381" y="1444903"/>
                </a:cubicBezTo>
                <a:cubicBezTo>
                  <a:pt x="344970" y="1072492"/>
                  <a:pt x="112213" y="613311"/>
                  <a:pt x="19111" y="132437"/>
                </a:cubicBezTo>
                <a:close/>
              </a:path>
            </a:pathLst>
          </a:custGeom>
        </p:spPr>
      </p:pic>
      <p:sp>
        <p:nvSpPr>
          <p:cNvPr id="201" name="椭圆 200"/>
          <p:cNvSpPr/>
          <p:nvPr/>
        </p:nvSpPr>
        <p:spPr>
          <a:xfrm>
            <a:off x="8070849" y="1056747"/>
            <a:ext cx="477838" cy="47783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22" name="椭圆 221"/>
          <p:cNvSpPr/>
          <p:nvPr/>
        </p:nvSpPr>
        <p:spPr>
          <a:xfrm>
            <a:off x="3444875" y="3463925"/>
            <a:ext cx="676275" cy="677863"/>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1" name="文本框 70"/>
          <p:cNvSpPr txBox="1"/>
          <p:nvPr/>
        </p:nvSpPr>
        <p:spPr>
          <a:xfrm>
            <a:off x="4244040" y="2501688"/>
            <a:ext cx="3035834" cy="830997"/>
          </a:xfrm>
          <a:prstGeom prst="rect">
            <a:avLst/>
          </a:prstGeom>
          <a:noFill/>
        </p:spPr>
        <p:txBody>
          <a:bodyPr wrap="square" rtlCol="0">
            <a:spAutoFit/>
          </a:bodyPr>
          <a:lstStyle/>
          <a:p>
            <a:r>
              <a:rPr lang="en-US" altLang="zh-CN" sz="4800" dirty="0" smtClean="0">
                <a:solidFill>
                  <a:schemeClr val="bg1"/>
                </a:solidFill>
                <a:latin typeface="微软雅黑" panose="020B0503020204020204" pitchFamily="34" charset="-122"/>
                <a:ea typeface="微软雅黑" panose="020B0503020204020204" pitchFamily="34" charset="-122"/>
              </a:rPr>
              <a:t>     </a:t>
            </a:r>
            <a:r>
              <a:rPr lang="zh-CN" altLang="en-US" sz="3600" dirty="0" smtClean="0">
                <a:solidFill>
                  <a:schemeClr val="bg1"/>
                </a:solidFill>
                <a:latin typeface="微软雅黑" panose="020B0503020204020204" pitchFamily="34" charset="-122"/>
                <a:ea typeface="微软雅黑" panose="020B0503020204020204" pitchFamily="34" charset="-122"/>
              </a:rPr>
              <a:t>股票</a:t>
            </a:r>
            <a:r>
              <a:rPr lang="en-US" altLang="zh-CN" sz="3600" dirty="0" smtClean="0">
                <a:solidFill>
                  <a:schemeClr val="bg1"/>
                </a:solidFill>
                <a:latin typeface="微软雅黑" panose="020B0503020204020204" pitchFamily="34" charset="-122"/>
                <a:ea typeface="微软雅黑" panose="020B0503020204020204" pitchFamily="34" charset="-122"/>
              </a:rPr>
              <a:t>(k</a:t>
            </a:r>
            <a:r>
              <a:rPr lang="zh-CN" altLang="en-US" sz="3600" dirty="0" smtClean="0">
                <a:solidFill>
                  <a:schemeClr val="bg1"/>
                </a:solidFill>
                <a:latin typeface="微软雅黑" panose="020B0503020204020204" pitchFamily="34" charset="-122"/>
                <a:ea typeface="微软雅黑" panose="020B0503020204020204" pitchFamily="34" charset="-122"/>
              </a:rPr>
              <a:t>线</a:t>
            </a:r>
            <a:r>
              <a:rPr lang="en-US" altLang="zh-CN" sz="3600" dirty="0" smtClean="0">
                <a:solidFill>
                  <a:schemeClr val="bg1"/>
                </a:solidFill>
                <a:latin typeface="微软雅黑" panose="020B0503020204020204" pitchFamily="34" charset="-122"/>
                <a:ea typeface="微软雅黑" panose="020B0503020204020204" pitchFamily="34" charset="-122"/>
              </a:rPr>
              <a:t>)</a:t>
            </a:r>
            <a:endParaRPr lang="zh-CN" altLang="en-US" sz="3600" dirty="0">
              <a:solidFill>
                <a:schemeClr val="bg1"/>
              </a:solidFill>
              <a:latin typeface="微软雅黑" panose="020B0503020204020204" pitchFamily="34" charset="-122"/>
              <a:ea typeface="微软雅黑" panose="020B0503020204020204" pitchFamily="34" charset="-122"/>
            </a:endParaRPr>
          </a:p>
        </p:txBody>
      </p:sp>
      <p:pic>
        <p:nvPicPr>
          <p:cNvPr id="72" name="图片 71"/>
          <p:cNvPicPr>
            <a:picLocks noChangeAspect="1"/>
          </p:cNvPicPr>
          <p:nvPr/>
        </p:nvPicPr>
        <p:blipFill>
          <a:blip r:embed="rId3"/>
          <a:stretch>
            <a:fillRect/>
          </a:stretch>
        </p:blipFill>
        <p:spPr>
          <a:xfrm>
            <a:off x="5364241" y="1648241"/>
            <a:ext cx="1470975" cy="624051"/>
          </a:xfrm>
          <a:prstGeom prst="rect">
            <a:avLst/>
          </a:prstGeom>
        </p:spPr>
      </p:pic>
      <p:sp>
        <p:nvSpPr>
          <p:cNvPr id="73" name="文本框 72">
            <a:hlinkClick r:id="rId4"/>
          </p:cNvPr>
          <p:cNvSpPr txBox="1"/>
          <p:nvPr/>
        </p:nvSpPr>
        <p:spPr>
          <a:xfrm>
            <a:off x="6022263" y="3652473"/>
            <a:ext cx="184666" cy="646331"/>
          </a:xfrm>
          <a:prstGeom prst="rect">
            <a:avLst/>
          </a:prstGeom>
          <a:noFill/>
        </p:spPr>
        <p:txBody>
          <a:bodyPr wrap="none" rtlCol="0">
            <a:spAutoFit/>
          </a:bodyPr>
          <a:lstStyle/>
          <a:p>
            <a:pPr algn="ctr"/>
            <a:endParaRPr lang="en-US" altLang="zh-CN" sz="1200" dirty="0">
              <a:solidFill>
                <a:schemeClr val="bg1"/>
              </a:solidFill>
              <a:latin typeface="微软雅黑" panose="020B0503020204020204" pitchFamily="34" charset="-122"/>
              <a:ea typeface="微软雅黑" panose="020B0503020204020204" pitchFamily="34" charset="-122"/>
            </a:endParaRPr>
          </a:p>
          <a:p>
            <a:pPr algn="ct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anim calcmode="lin" valueType="num">
                                      <p:cBhvr>
                                        <p:cTn id="8" dur="500" fill="hold"/>
                                        <p:tgtEl>
                                          <p:spTgt spid="86"/>
                                        </p:tgtEl>
                                        <p:attrNameLst>
                                          <p:attrName>ppt_x</p:attrName>
                                        </p:attrNameLst>
                                      </p:cBhvr>
                                      <p:tavLst>
                                        <p:tav tm="0">
                                          <p:val>
                                            <p:strVal val="#ppt_x"/>
                                          </p:val>
                                        </p:tav>
                                        <p:tav tm="100000">
                                          <p:val>
                                            <p:strVal val="#ppt_x"/>
                                          </p:val>
                                        </p:tav>
                                      </p:tavLst>
                                    </p:anim>
                                    <p:anim calcmode="lin" valueType="num">
                                      <p:cBhvr>
                                        <p:cTn id="9" dur="500" fill="hold"/>
                                        <p:tgtEl>
                                          <p:spTgt spid="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anim calcmode="lin" valueType="num">
                                      <p:cBhvr>
                                        <p:cTn id="13" dur="500" fill="hold"/>
                                        <p:tgtEl>
                                          <p:spTgt spid="88"/>
                                        </p:tgtEl>
                                        <p:attrNameLst>
                                          <p:attrName>ppt_x</p:attrName>
                                        </p:attrNameLst>
                                      </p:cBhvr>
                                      <p:tavLst>
                                        <p:tav tm="0">
                                          <p:val>
                                            <p:strVal val="#ppt_x"/>
                                          </p:val>
                                        </p:tav>
                                        <p:tav tm="100000">
                                          <p:val>
                                            <p:strVal val="#ppt_x"/>
                                          </p:val>
                                        </p:tav>
                                      </p:tavLst>
                                    </p:anim>
                                    <p:anim calcmode="lin" valueType="num">
                                      <p:cBhvr>
                                        <p:cTn id="14" dur="500" fill="hold"/>
                                        <p:tgtEl>
                                          <p:spTgt spid="8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500"/>
                                        <p:tgtEl>
                                          <p:spTgt spid="89"/>
                                        </p:tgtEl>
                                      </p:cBhvr>
                                    </p:animEffect>
                                    <p:anim calcmode="lin" valueType="num">
                                      <p:cBhvr>
                                        <p:cTn id="18" dur="500" fill="hold"/>
                                        <p:tgtEl>
                                          <p:spTgt spid="89"/>
                                        </p:tgtEl>
                                        <p:attrNameLst>
                                          <p:attrName>ppt_x</p:attrName>
                                        </p:attrNameLst>
                                      </p:cBhvr>
                                      <p:tavLst>
                                        <p:tav tm="0">
                                          <p:val>
                                            <p:strVal val="#ppt_x"/>
                                          </p:val>
                                        </p:tav>
                                        <p:tav tm="100000">
                                          <p:val>
                                            <p:strVal val="#ppt_x"/>
                                          </p:val>
                                        </p:tav>
                                      </p:tavLst>
                                    </p:anim>
                                    <p:anim calcmode="lin" valueType="num">
                                      <p:cBhvr>
                                        <p:cTn id="19" dur="500" fill="hold"/>
                                        <p:tgtEl>
                                          <p:spTgt spid="8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anim calcmode="lin" valueType="num">
                                      <p:cBhvr>
                                        <p:cTn id="23" dur="500" fill="hold"/>
                                        <p:tgtEl>
                                          <p:spTgt spid="91"/>
                                        </p:tgtEl>
                                        <p:attrNameLst>
                                          <p:attrName>ppt_x</p:attrName>
                                        </p:attrNameLst>
                                      </p:cBhvr>
                                      <p:tavLst>
                                        <p:tav tm="0">
                                          <p:val>
                                            <p:strVal val="#ppt_x"/>
                                          </p:val>
                                        </p:tav>
                                        <p:tav tm="100000">
                                          <p:val>
                                            <p:strVal val="#ppt_x"/>
                                          </p:val>
                                        </p:tav>
                                      </p:tavLst>
                                    </p:anim>
                                    <p:anim calcmode="lin" valueType="num">
                                      <p:cBhvr>
                                        <p:cTn id="24" dur="500" fill="hold"/>
                                        <p:tgtEl>
                                          <p:spTgt spid="9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fade">
                                      <p:cBhvr>
                                        <p:cTn id="27" dur="500"/>
                                        <p:tgtEl>
                                          <p:spTgt spid="92"/>
                                        </p:tgtEl>
                                      </p:cBhvr>
                                    </p:animEffect>
                                    <p:anim calcmode="lin" valueType="num">
                                      <p:cBhvr>
                                        <p:cTn id="28" dur="500" fill="hold"/>
                                        <p:tgtEl>
                                          <p:spTgt spid="92"/>
                                        </p:tgtEl>
                                        <p:attrNameLst>
                                          <p:attrName>ppt_x</p:attrName>
                                        </p:attrNameLst>
                                      </p:cBhvr>
                                      <p:tavLst>
                                        <p:tav tm="0">
                                          <p:val>
                                            <p:strVal val="#ppt_x"/>
                                          </p:val>
                                        </p:tav>
                                        <p:tav tm="100000">
                                          <p:val>
                                            <p:strVal val="#ppt_x"/>
                                          </p:val>
                                        </p:tav>
                                      </p:tavLst>
                                    </p:anim>
                                    <p:anim calcmode="lin" valueType="num">
                                      <p:cBhvr>
                                        <p:cTn id="29" dur="500" fill="hold"/>
                                        <p:tgtEl>
                                          <p:spTgt spid="9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fade">
                                      <p:cBhvr>
                                        <p:cTn id="32" dur="500"/>
                                        <p:tgtEl>
                                          <p:spTgt spid="93"/>
                                        </p:tgtEl>
                                      </p:cBhvr>
                                    </p:animEffect>
                                    <p:anim calcmode="lin" valueType="num">
                                      <p:cBhvr>
                                        <p:cTn id="33" dur="500" fill="hold"/>
                                        <p:tgtEl>
                                          <p:spTgt spid="93"/>
                                        </p:tgtEl>
                                        <p:attrNameLst>
                                          <p:attrName>ppt_x</p:attrName>
                                        </p:attrNameLst>
                                      </p:cBhvr>
                                      <p:tavLst>
                                        <p:tav tm="0">
                                          <p:val>
                                            <p:strVal val="#ppt_x"/>
                                          </p:val>
                                        </p:tav>
                                        <p:tav tm="100000">
                                          <p:val>
                                            <p:strVal val="#ppt_x"/>
                                          </p:val>
                                        </p:tav>
                                      </p:tavLst>
                                    </p:anim>
                                    <p:anim calcmode="lin" valueType="num">
                                      <p:cBhvr>
                                        <p:cTn id="34" dur="500" fill="hold"/>
                                        <p:tgtEl>
                                          <p:spTgt spid="9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animEffect transition="in" filter="fade">
                                      <p:cBhvr>
                                        <p:cTn id="37" dur="500"/>
                                        <p:tgtEl>
                                          <p:spTgt spid="94"/>
                                        </p:tgtEl>
                                      </p:cBhvr>
                                    </p:animEffect>
                                    <p:anim calcmode="lin" valueType="num">
                                      <p:cBhvr>
                                        <p:cTn id="38" dur="500" fill="hold"/>
                                        <p:tgtEl>
                                          <p:spTgt spid="94"/>
                                        </p:tgtEl>
                                        <p:attrNameLst>
                                          <p:attrName>ppt_x</p:attrName>
                                        </p:attrNameLst>
                                      </p:cBhvr>
                                      <p:tavLst>
                                        <p:tav tm="0">
                                          <p:val>
                                            <p:strVal val="#ppt_x"/>
                                          </p:val>
                                        </p:tav>
                                        <p:tav tm="100000">
                                          <p:val>
                                            <p:strVal val="#ppt_x"/>
                                          </p:val>
                                        </p:tav>
                                      </p:tavLst>
                                    </p:anim>
                                    <p:anim calcmode="lin" valueType="num">
                                      <p:cBhvr>
                                        <p:cTn id="39" dur="500" fill="hold"/>
                                        <p:tgtEl>
                                          <p:spTgt spid="9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anim calcmode="lin" valueType="num">
                                      <p:cBhvr>
                                        <p:cTn id="43" dur="500" fill="hold"/>
                                        <p:tgtEl>
                                          <p:spTgt spid="95"/>
                                        </p:tgtEl>
                                        <p:attrNameLst>
                                          <p:attrName>ppt_x</p:attrName>
                                        </p:attrNameLst>
                                      </p:cBhvr>
                                      <p:tavLst>
                                        <p:tav tm="0">
                                          <p:val>
                                            <p:strVal val="#ppt_x"/>
                                          </p:val>
                                        </p:tav>
                                        <p:tav tm="100000">
                                          <p:val>
                                            <p:strVal val="#ppt_x"/>
                                          </p:val>
                                        </p:tav>
                                      </p:tavLst>
                                    </p:anim>
                                    <p:anim calcmode="lin" valueType="num">
                                      <p:cBhvr>
                                        <p:cTn id="44" dur="500" fill="hold"/>
                                        <p:tgtEl>
                                          <p:spTgt spid="9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
                                  </p:stCondLst>
                                  <p:childTnLst>
                                    <p:set>
                                      <p:cBhvr>
                                        <p:cTn id="46" dur="1" fill="hold">
                                          <p:stCondLst>
                                            <p:cond delay="0"/>
                                          </p:stCondLst>
                                        </p:cTn>
                                        <p:tgtEl>
                                          <p:spTgt spid="96"/>
                                        </p:tgtEl>
                                        <p:attrNameLst>
                                          <p:attrName>style.visibility</p:attrName>
                                        </p:attrNameLst>
                                      </p:cBhvr>
                                      <p:to>
                                        <p:strVal val="visible"/>
                                      </p:to>
                                    </p:set>
                                    <p:animEffect transition="in" filter="fade">
                                      <p:cBhvr>
                                        <p:cTn id="47" dur="500"/>
                                        <p:tgtEl>
                                          <p:spTgt spid="96"/>
                                        </p:tgtEl>
                                      </p:cBhvr>
                                    </p:animEffect>
                                    <p:anim calcmode="lin" valueType="num">
                                      <p:cBhvr>
                                        <p:cTn id="48" dur="500" fill="hold"/>
                                        <p:tgtEl>
                                          <p:spTgt spid="96"/>
                                        </p:tgtEl>
                                        <p:attrNameLst>
                                          <p:attrName>ppt_x</p:attrName>
                                        </p:attrNameLst>
                                      </p:cBhvr>
                                      <p:tavLst>
                                        <p:tav tm="0">
                                          <p:val>
                                            <p:strVal val="#ppt_x"/>
                                          </p:val>
                                        </p:tav>
                                        <p:tav tm="100000">
                                          <p:val>
                                            <p:strVal val="#ppt_x"/>
                                          </p:val>
                                        </p:tav>
                                      </p:tavLst>
                                    </p:anim>
                                    <p:anim calcmode="lin" valueType="num">
                                      <p:cBhvr>
                                        <p:cTn id="49" dur="500" fill="hold"/>
                                        <p:tgtEl>
                                          <p:spTgt spid="9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0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500"/>
                                        <p:tgtEl>
                                          <p:spTgt spid="99"/>
                                        </p:tgtEl>
                                      </p:cBhvr>
                                    </p:animEffect>
                                    <p:anim calcmode="lin" valueType="num">
                                      <p:cBhvr>
                                        <p:cTn id="53" dur="500" fill="hold"/>
                                        <p:tgtEl>
                                          <p:spTgt spid="99"/>
                                        </p:tgtEl>
                                        <p:attrNameLst>
                                          <p:attrName>ppt_x</p:attrName>
                                        </p:attrNameLst>
                                      </p:cBhvr>
                                      <p:tavLst>
                                        <p:tav tm="0">
                                          <p:val>
                                            <p:strVal val="#ppt_x"/>
                                          </p:val>
                                        </p:tav>
                                        <p:tav tm="100000">
                                          <p:val>
                                            <p:strVal val="#ppt_x"/>
                                          </p:val>
                                        </p:tav>
                                      </p:tavLst>
                                    </p:anim>
                                    <p:anim calcmode="lin" valueType="num">
                                      <p:cBhvr>
                                        <p:cTn id="54" dur="500" fill="hold"/>
                                        <p:tgtEl>
                                          <p:spTgt spid="9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0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500"/>
                                        <p:tgtEl>
                                          <p:spTgt spid="100"/>
                                        </p:tgtEl>
                                      </p:cBhvr>
                                    </p:animEffect>
                                    <p:anim calcmode="lin" valueType="num">
                                      <p:cBhvr>
                                        <p:cTn id="58" dur="500" fill="hold"/>
                                        <p:tgtEl>
                                          <p:spTgt spid="100"/>
                                        </p:tgtEl>
                                        <p:attrNameLst>
                                          <p:attrName>ppt_x</p:attrName>
                                        </p:attrNameLst>
                                      </p:cBhvr>
                                      <p:tavLst>
                                        <p:tav tm="0">
                                          <p:val>
                                            <p:strVal val="#ppt_x"/>
                                          </p:val>
                                        </p:tav>
                                        <p:tav tm="100000">
                                          <p:val>
                                            <p:strVal val="#ppt_x"/>
                                          </p:val>
                                        </p:tav>
                                      </p:tavLst>
                                    </p:anim>
                                    <p:anim calcmode="lin" valueType="num">
                                      <p:cBhvr>
                                        <p:cTn id="59" dur="500" fill="hold"/>
                                        <p:tgtEl>
                                          <p:spTgt spid="10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00"/>
                                  </p:stCondLst>
                                  <p:childTnLst>
                                    <p:set>
                                      <p:cBhvr>
                                        <p:cTn id="61" dur="1" fill="hold">
                                          <p:stCondLst>
                                            <p:cond delay="0"/>
                                          </p:stCondLst>
                                        </p:cTn>
                                        <p:tgtEl>
                                          <p:spTgt spid="101"/>
                                        </p:tgtEl>
                                        <p:attrNameLst>
                                          <p:attrName>style.visibility</p:attrName>
                                        </p:attrNameLst>
                                      </p:cBhvr>
                                      <p:to>
                                        <p:strVal val="visible"/>
                                      </p:to>
                                    </p:set>
                                    <p:animEffect transition="in" filter="fade">
                                      <p:cBhvr>
                                        <p:cTn id="62" dur="500"/>
                                        <p:tgtEl>
                                          <p:spTgt spid="101"/>
                                        </p:tgtEl>
                                      </p:cBhvr>
                                    </p:animEffect>
                                    <p:anim calcmode="lin" valueType="num">
                                      <p:cBhvr>
                                        <p:cTn id="63" dur="500" fill="hold"/>
                                        <p:tgtEl>
                                          <p:spTgt spid="101"/>
                                        </p:tgtEl>
                                        <p:attrNameLst>
                                          <p:attrName>ppt_x</p:attrName>
                                        </p:attrNameLst>
                                      </p:cBhvr>
                                      <p:tavLst>
                                        <p:tav tm="0">
                                          <p:val>
                                            <p:strVal val="#ppt_x"/>
                                          </p:val>
                                        </p:tav>
                                        <p:tav tm="100000">
                                          <p:val>
                                            <p:strVal val="#ppt_x"/>
                                          </p:val>
                                        </p:tav>
                                      </p:tavLst>
                                    </p:anim>
                                    <p:anim calcmode="lin" valueType="num">
                                      <p:cBhvr>
                                        <p:cTn id="64" dur="500" fill="hold"/>
                                        <p:tgtEl>
                                          <p:spTgt spid="10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100"/>
                                  </p:stCondLst>
                                  <p:childTnLst>
                                    <p:set>
                                      <p:cBhvr>
                                        <p:cTn id="66" dur="1" fill="hold">
                                          <p:stCondLst>
                                            <p:cond delay="0"/>
                                          </p:stCondLst>
                                        </p:cTn>
                                        <p:tgtEl>
                                          <p:spTgt spid="102"/>
                                        </p:tgtEl>
                                        <p:attrNameLst>
                                          <p:attrName>style.visibility</p:attrName>
                                        </p:attrNameLst>
                                      </p:cBhvr>
                                      <p:to>
                                        <p:strVal val="visible"/>
                                      </p:to>
                                    </p:set>
                                    <p:animEffect transition="in" filter="fade">
                                      <p:cBhvr>
                                        <p:cTn id="67" dur="500"/>
                                        <p:tgtEl>
                                          <p:spTgt spid="102"/>
                                        </p:tgtEl>
                                      </p:cBhvr>
                                    </p:animEffect>
                                    <p:anim calcmode="lin" valueType="num">
                                      <p:cBhvr>
                                        <p:cTn id="68" dur="500" fill="hold"/>
                                        <p:tgtEl>
                                          <p:spTgt spid="102"/>
                                        </p:tgtEl>
                                        <p:attrNameLst>
                                          <p:attrName>ppt_x</p:attrName>
                                        </p:attrNameLst>
                                      </p:cBhvr>
                                      <p:tavLst>
                                        <p:tav tm="0">
                                          <p:val>
                                            <p:strVal val="#ppt_x"/>
                                          </p:val>
                                        </p:tav>
                                        <p:tav tm="100000">
                                          <p:val>
                                            <p:strVal val="#ppt_x"/>
                                          </p:val>
                                        </p:tav>
                                      </p:tavLst>
                                    </p:anim>
                                    <p:anim calcmode="lin" valueType="num">
                                      <p:cBhvr>
                                        <p:cTn id="69" dur="500" fill="hold"/>
                                        <p:tgtEl>
                                          <p:spTgt spid="10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400"/>
                                  </p:stCondLst>
                                  <p:childTnLst>
                                    <p:set>
                                      <p:cBhvr>
                                        <p:cTn id="71" dur="1" fill="hold">
                                          <p:stCondLst>
                                            <p:cond delay="0"/>
                                          </p:stCondLst>
                                        </p:cTn>
                                        <p:tgtEl>
                                          <p:spTgt spid="103"/>
                                        </p:tgtEl>
                                        <p:attrNameLst>
                                          <p:attrName>style.visibility</p:attrName>
                                        </p:attrNameLst>
                                      </p:cBhvr>
                                      <p:to>
                                        <p:strVal val="visible"/>
                                      </p:to>
                                    </p:set>
                                    <p:animEffect transition="in" filter="fade">
                                      <p:cBhvr>
                                        <p:cTn id="72" dur="500"/>
                                        <p:tgtEl>
                                          <p:spTgt spid="103"/>
                                        </p:tgtEl>
                                      </p:cBhvr>
                                    </p:animEffect>
                                    <p:anim calcmode="lin" valueType="num">
                                      <p:cBhvr>
                                        <p:cTn id="73" dur="500" fill="hold"/>
                                        <p:tgtEl>
                                          <p:spTgt spid="103"/>
                                        </p:tgtEl>
                                        <p:attrNameLst>
                                          <p:attrName>ppt_x</p:attrName>
                                        </p:attrNameLst>
                                      </p:cBhvr>
                                      <p:tavLst>
                                        <p:tav tm="0">
                                          <p:val>
                                            <p:strVal val="#ppt_x"/>
                                          </p:val>
                                        </p:tav>
                                        <p:tav tm="100000">
                                          <p:val>
                                            <p:strVal val="#ppt_x"/>
                                          </p:val>
                                        </p:tav>
                                      </p:tavLst>
                                    </p:anim>
                                    <p:anim calcmode="lin" valueType="num">
                                      <p:cBhvr>
                                        <p:cTn id="74" dur="500" fill="hold"/>
                                        <p:tgtEl>
                                          <p:spTgt spid="10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400"/>
                                  </p:stCondLst>
                                  <p:childTnLst>
                                    <p:set>
                                      <p:cBhvr>
                                        <p:cTn id="76" dur="1" fill="hold">
                                          <p:stCondLst>
                                            <p:cond delay="0"/>
                                          </p:stCondLst>
                                        </p:cTn>
                                        <p:tgtEl>
                                          <p:spTgt spid="104"/>
                                        </p:tgtEl>
                                        <p:attrNameLst>
                                          <p:attrName>style.visibility</p:attrName>
                                        </p:attrNameLst>
                                      </p:cBhvr>
                                      <p:to>
                                        <p:strVal val="visible"/>
                                      </p:to>
                                    </p:set>
                                    <p:animEffect transition="in" filter="fade">
                                      <p:cBhvr>
                                        <p:cTn id="77" dur="500"/>
                                        <p:tgtEl>
                                          <p:spTgt spid="104"/>
                                        </p:tgtEl>
                                      </p:cBhvr>
                                    </p:animEffect>
                                    <p:anim calcmode="lin" valueType="num">
                                      <p:cBhvr>
                                        <p:cTn id="78" dur="500" fill="hold"/>
                                        <p:tgtEl>
                                          <p:spTgt spid="104"/>
                                        </p:tgtEl>
                                        <p:attrNameLst>
                                          <p:attrName>ppt_x</p:attrName>
                                        </p:attrNameLst>
                                      </p:cBhvr>
                                      <p:tavLst>
                                        <p:tav tm="0">
                                          <p:val>
                                            <p:strVal val="#ppt_x"/>
                                          </p:val>
                                        </p:tav>
                                        <p:tav tm="100000">
                                          <p:val>
                                            <p:strVal val="#ppt_x"/>
                                          </p:val>
                                        </p:tav>
                                      </p:tavLst>
                                    </p:anim>
                                    <p:anim calcmode="lin" valueType="num">
                                      <p:cBhvr>
                                        <p:cTn id="79" dur="500" fill="hold"/>
                                        <p:tgtEl>
                                          <p:spTgt spid="10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400"/>
                                  </p:stCondLst>
                                  <p:childTnLst>
                                    <p:set>
                                      <p:cBhvr>
                                        <p:cTn id="81" dur="1" fill="hold">
                                          <p:stCondLst>
                                            <p:cond delay="0"/>
                                          </p:stCondLst>
                                        </p:cTn>
                                        <p:tgtEl>
                                          <p:spTgt spid="105"/>
                                        </p:tgtEl>
                                        <p:attrNameLst>
                                          <p:attrName>style.visibility</p:attrName>
                                        </p:attrNameLst>
                                      </p:cBhvr>
                                      <p:to>
                                        <p:strVal val="visible"/>
                                      </p:to>
                                    </p:set>
                                    <p:animEffect transition="in" filter="fade">
                                      <p:cBhvr>
                                        <p:cTn id="82" dur="500"/>
                                        <p:tgtEl>
                                          <p:spTgt spid="105"/>
                                        </p:tgtEl>
                                      </p:cBhvr>
                                    </p:animEffect>
                                    <p:anim calcmode="lin" valueType="num">
                                      <p:cBhvr>
                                        <p:cTn id="83" dur="500" fill="hold"/>
                                        <p:tgtEl>
                                          <p:spTgt spid="105"/>
                                        </p:tgtEl>
                                        <p:attrNameLst>
                                          <p:attrName>ppt_x</p:attrName>
                                        </p:attrNameLst>
                                      </p:cBhvr>
                                      <p:tavLst>
                                        <p:tav tm="0">
                                          <p:val>
                                            <p:strVal val="#ppt_x"/>
                                          </p:val>
                                        </p:tav>
                                        <p:tav tm="100000">
                                          <p:val>
                                            <p:strVal val="#ppt_x"/>
                                          </p:val>
                                        </p:tav>
                                      </p:tavLst>
                                    </p:anim>
                                    <p:anim calcmode="lin" valueType="num">
                                      <p:cBhvr>
                                        <p:cTn id="84" dur="500" fill="hold"/>
                                        <p:tgtEl>
                                          <p:spTgt spid="10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0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500"/>
                                        <p:tgtEl>
                                          <p:spTgt spid="106"/>
                                        </p:tgtEl>
                                      </p:cBhvr>
                                    </p:animEffect>
                                    <p:anim calcmode="lin" valueType="num">
                                      <p:cBhvr>
                                        <p:cTn id="88" dur="500" fill="hold"/>
                                        <p:tgtEl>
                                          <p:spTgt spid="106"/>
                                        </p:tgtEl>
                                        <p:attrNameLst>
                                          <p:attrName>ppt_x</p:attrName>
                                        </p:attrNameLst>
                                      </p:cBhvr>
                                      <p:tavLst>
                                        <p:tav tm="0">
                                          <p:val>
                                            <p:strVal val="#ppt_x"/>
                                          </p:val>
                                        </p:tav>
                                        <p:tav tm="100000">
                                          <p:val>
                                            <p:strVal val="#ppt_x"/>
                                          </p:val>
                                        </p:tav>
                                      </p:tavLst>
                                    </p:anim>
                                    <p:anim calcmode="lin" valueType="num">
                                      <p:cBhvr>
                                        <p:cTn id="89" dur="500" fill="hold"/>
                                        <p:tgtEl>
                                          <p:spTgt spid="10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anim calcmode="lin" valueType="num">
                                      <p:cBhvr>
                                        <p:cTn id="93" dur="500" fill="hold"/>
                                        <p:tgtEl>
                                          <p:spTgt spid="107"/>
                                        </p:tgtEl>
                                        <p:attrNameLst>
                                          <p:attrName>ppt_x</p:attrName>
                                        </p:attrNameLst>
                                      </p:cBhvr>
                                      <p:tavLst>
                                        <p:tav tm="0">
                                          <p:val>
                                            <p:strVal val="#ppt_x"/>
                                          </p:val>
                                        </p:tav>
                                        <p:tav tm="100000">
                                          <p:val>
                                            <p:strVal val="#ppt_x"/>
                                          </p:val>
                                        </p:tav>
                                      </p:tavLst>
                                    </p:anim>
                                    <p:anim calcmode="lin" valueType="num">
                                      <p:cBhvr>
                                        <p:cTn id="94" dur="500" fill="hold"/>
                                        <p:tgtEl>
                                          <p:spTgt spid="10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300"/>
                                  </p:stCondLst>
                                  <p:childTnLst>
                                    <p:set>
                                      <p:cBhvr>
                                        <p:cTn id="96" dur="1" fill="hold">
                                          <p:stCondLst>
                                            <p:cond delay="0"/>
                                          </p:stCondLst>
                                        </p:cTn>
                                        <p:tgtEl>
                                          <p:spTgt spid="109"/>
                                        </p:tgtEl>
                                        <p:attrNameLst>
                                          <p:attrName>style.visibility</p:attrName>
                                        </p:attrNameLst>
                                      </p:cBhvr>
                                      <p:to>
                                        <p:strVal val="visible"/>
                                      </p:to>
                                    </p:set>
                                    <p:animEffect transition="in" filter="fade">
                                      <p:cBhvr>
                                        <p:cTn id="97" dur="500"/>
                                        <p:tgtEl>
                                          <p:spTgt spid="109"/>
                                        </p:tgtEl>
                                      </p:cBhvr>
                                    </p:animEffect>
                                    <p:anim calcmode="lin" valueType="num">
                                      <p:cBhvr>
                                        <p:cTn id="98" dur="500" fill="hold"/>
                                        <p:tgtEl>
                                          <p:spTgt spid="109"/>
                                        </p:tgtEl>
                                        <p:attrNameLst>
                                          <p:attrName>ppt_x</p:attrName>
                                        </p:attrNameLst>
                                      </p:cBhvr>
                                      <p:tavLst>
                                        <p:tav tm="0">
                                          <p:val>
                                            <p:strVal val="#ppt_x"/>
                                          </p:val>
                                        </p:tav>
                                        <p:tav tm="100000">
                                          <p:val>
                                            <p:strVal val="#ppt_x"/>
                                          </p:val>
                                        </p:tav>
                                      </p:tavLst>
                                    </p:anim>
                                    <p:anim calcmode="lin" valueType="num">
                                      <p:cBhvr>
                                        <p:cTn id="99" dur="500" fill="hold"/>
                                        <p:tgtEl>
                                          <p:spTgt spid="10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300"/>
                                  </p:stCondLst>
                                  <p:childTnLst>
                                    <p:set>
                                      <p:cBhvr>
                                        <p:cTn id="101" dur="1" fill="hold">
                                          <p:stCondLst>
                                            <p:cond delay="0"/>
                                          </p:stCondLst>
                                        </p:cTn>
                                        <p:tgtEl>
                                          <p:spTgt spid="110"/>
                                        </p:tgtEl>
                                        <p:attrNameLst>
                                          <p:attrName>style.visibility</p:attrName>
                                        </p:attrNameLst>
                                      </p:cBhvr>
                                      <p:to>
                                        <p:strVal val="visible"/>
                                      </p:to>
                                    </p:set>
                                    <p:animEffect transition="in" filter="fade">
                                      <p:cBhvr>
                                        <p:cTn id="102" dur="500"/>
                                        <p:tgtEl>
                                          <p:spTgt spid="110"/>
                                        </p:tgtEl>
                                      </p:cBhvr>
                                    </p:animEffect>
                                    <p:anim calcmode="lin" valueType="num">
                                      <p:cBhvr>
                                        <p:cTn id="103" dur="500" fill="hold"/>
                                        <p:tgtEl>
                                          <p:spTgt spid="110"/>
                                        </p:tgtEl>
                                        <p:attrNameLst>
                                          <p:attrName>ppt_x</p:attrName>
                                        </p:attrNameLst>
                                      </p:cBhvr>
                                      <p:tavLst>
                                        <p:tav tm="0">
                                          <p:val>
                                            <p:strVal val="#ppt_x"/>
                                          </p:val>
                                        </p:tav>
                                        <p:tav tm="100000">
                                          <p:val>
                                            <p:strVal val="#ppt_x"/>
                                          </p:val>
                                        </p:tav>
                                      </p:tavLst>
                                    </p:anim>
                                    <p:anim calcmode="lin" valueType="num">
                                      <p:cBhvr>
                                        <p:cTn id="104" dur="500" fill="hold"/>
                                        <p:tgtEl>
                                          <p:spTgt spid="11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300"/>
                                  </p:stCondLst>
                                  <p:childTnLst>
                                    <p:set>
                                      <p:cBhvr>
                                        <p:cTn id="106" dur="1" fill="hold">
                                          <p:stCondLst>
                                            <p:cond delay="0"/>
                                          </p:stCondLst>
                                        </p:cTn>
                                        <p:tgtEl>
                                          <p:spTgt spid="111"/>
                                        </p:tgtEl>
                                        <p:attrNameLst>
                                          <p:attrName>style.visibility</p:attrName>
                                        </p:attrNameLst>
                                      </p:cBhvr>
                                      <p:to>
                                        <p:strVal val="visible"/>
                                      </p:to>
                                    </p:set>
                                    <p:animEffect transition="in" filter="fade">
                                      <p:cBhvr>
                                        <p:cTn id="107" dur="500"/>
                                        <p:tgtEl>
                                          <p:spTgt spid="111"/>
                                        </p:tgtEl>
                                      </p:cBhvr>
                                    </p:animEffect>
                                    <p:anim calcmode="lin" valueType="num">
                                      <p:cBhvr>
                                        <p:cTn id="108" dur="500" fill="hold"/>
                                        <p:tgtEl>
                                          <p:spTgt spid="111"/>
                                        </p:tgtEl>
                                        <p:attrNameLst>
                                          <p:attrName>ppt_x</p:attrName>
                                        </p:attrNameLst>
                                      </p:cBhvr>
                                      <p:tavLst>
                                        <p:tav tm="0">
                                          <p:val>
                                            <p:strVal val="#ppt_x"/>
                                          </p:val>
                                        </p:tav>
                                        <p:tav tm="100000">
                                          <p:val>
                                            <p:strVal val="#ppt_x"/>
                                          </p:val>
                                        </p:tav>
                                      </p:tavLst>
                                    </p:anim>
                                    <p:anim calcmode="lin" valueType="num">
                                      <p:cBhvr>
                                        <p:cTn id="109" dur="500" fill="hold"/>
                                        <p:tgtEl>
                                          <p:spTgt spid="111"/>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00"/>
                                  </p:stCondLst>
                                  <p:childTnLst>
                                    <p:set>
                                      <p:cBhvr>
                                        <p:cTn id="111" dur="1" fill="hold">
                                          <p:stCondLst>
                                            <p:cond delay="0"/>
                                          </p:stCondLst>
                                        </p:cTn>
                                        <p:tgtEl>
                                          <p:spTgt spid="112"/>
                                        </p:tgtEl>
                                        <p:attrNameLst>
                                          <p:attrName>style.visibility</p:attrName>
                                        </p:attrNameLst>
                                      </p:cBhvr>
                                      <p:to>
                                        <p:strVal val="visible"/>
                                      </p:to>
                                    </p:set>
                                    <p:animEffect transition="in" filter="fade">
                                      <p:cBhvr>
                                        <p:cTn id="112" dur="500"/>
                                        <p:tgtEl>
                                          <p:spTgt spid="112"/>
                                        </p:tgtEl>
                                      </p:cBhvr>
                                    </p:animEffect>
                                    <p:anim calcmode="lin" valueType="num">
                                      <p:cBhvr>
                                        <p:cTn id="113" dur="500" fill="hold"/>
                                        <p:tgtEl>
                                          <p:spTgt spid="112"/>
                                        </p:tgtEl>
                                        <p:attrNameLst>
                                          <p:attrName>ppt_x</p:attrName>
                                        </p:attrNameLst>
                                      </p:cBhvr>
                                      <p:tavLst>
                                        <p:tav tm="0">
                                          <p:val>
                                            <p:strVal val="#ppt_x"/>
                                          </p:val>
                                        </p:tav>
                                        <p:tav tm="100000">
                                          <p:val>
                                            <p:strVal val="#ppt_x"/>
                                          </p:val>
                                        </p:tav>
                                      </p:tavLst>
                                    </p:anim>
                                    <p:anim calcmode="lin" valueType="num">
                                      <p:cBhvr>
                                        <p:cTn id="114" dur="500" fill="hold"/>
                                        <p:tgtEl>
                                          <p:spTgt spid="112"/>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300"/>
                                  </p:stCondLst>
                                  <p:childTnLst>
                                    <p:set>
                                      <p:cBhvr>
                                        <p:cTn id="116" dur="1" fill="hold">
                                          <p:stCondLst>
                                            <p:cond delay="0"/>
                                          </p:stCondLst>
                                        </p:cTn>
                                        <p:tgtEl>
                                          <p:spTgt spid="113"/>
                                        </p:tgtEl>
                                        <p:attrNameLst>
                                          <p:attrName>style.visibility</p:attrName>
                                        </p:attrNameLst>
                                      </p:cBhvr>
                                      <p:to>
                                        <p:strVal val="visible"/>
                                      </p:to>
                                    </p:set>
                                    <p:animEffect transition="in" filter="fade">
                                      <p:cBhvr>
                                        <p:cTn id="117" dur="500"/>
                                        <p:tgtEl>
                                          <p:spTgt spid="113"/>
                                        </p:tgtEl>
                                      </p:cBhvr>
                                    </p:animEffect>
                                    <p:anim calcmode="lin" valueType="num">
                                      <p:cBhvr>
                                        <p:cTn id="118" dur="500" fill="hold"/>
                                        <p:tgtEl>
                                          <p:spTgt spid="113"/>
                                        </p:tgtEl>
                                        <p:attrNameLst>
                                          <p:attrName>ppt_x</p:attrName>
                                        </p:attrNameLst>
                                      </p:cBhvr>
                                      <p:tavLst>
                                        <p:tav tm="0">
                                          <p:val>
                                            <p:strVal val="#ppt_x"/>
                                          </p:val>
                                        </p:tav>
                                        <p:tav tm="100000">
                                          <p:val>
                                            <p:strVal val="#ppt_x"/>
                                          </p:val>
                                        </p:tav>
                                      </p:tavLst>
                                    </p:anim>
                                    <p:anim calcmode="lin" valueType="num">
                                      <p:cBhvr>
                                        <p:cTn id="119" dur="500" fill="hold"/>
                                        <p:tgtEl>
                                          <p:spTgt spid="113"/>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300"/>
                                  </p:stCondLst>
                                  <p:childTnLst>
                                    <p:set>
                                      <p:cBhvr>
                                        <p:cTn id="121" dur="1" fill="hold">
                                          <p:stCondLst>
                                            <p:cond delay="0"/>
                                          </p:stCondLst>
                                        </p:cTn>
                                        <p:tgtEl>
                                          <p:spTgt spid="115"/>
                                        </p:tgtEl>
                                        <p:attrNameLst>
                                          <p:attrName>style.visibility</p:attrName>
                                        </p:attrNameLst>
                                      </p:cBhvr>
                                      <p:to>
                                        <p:strVal val="visible"/>
                                      </p:to>
                                    </p:set>
                                    <p:animEffect transition="in" filter="fade">
                                      <p:cBhvr>
                                        <p:cTn id="122" dur="500"/>
                                        <p:tgtEl>
                                          <p:spTgt spid="115"/>
                                        </p:tgtEl>
                                      </p:cBhvr>
                                    </p:animEffect>
                                    <p:anim calcmode="lin" valueType="num">
                                      <p:cBhvr>
                                        <p:cTn id="123" dur="500" fill="hold"/>
                                        <p:tgtEl>
                                          <p:spTgt spid="115"/>
                                        </p:tgtEl>
                                        <p:attrNameLst>
                                          <p:attrName>ppt_x</p:attrName>
                                        </p:attrNameLst>
                                      </p:cBhvr>
                                      <p:tavLst>
                                        <p:tav tm="0">
                                          <p:val>
                                            <p:strVal val="#ppt_x"/>
                                          </p:val>
                                        </p:tav>
                                        <p:tav tm="100000">
                                          <p:val>
                                            <p:strVal val="#ppt_x"/>
                                          </p:val>
                                        </p:tav>
                                      </p:tavLst>
                                    </p:anim>
                                    <p:anim calcmode="lin" valueType="num">
                                      <p:cBhvr>
                                        <p:cTn id="124" dur="500" fill="hold"/>
                                        <p:tgtEl>
                                          <p:spTgt spid="115"/>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600"/>
                                  </p:stCondLst>
                                  <p:childTnLst>
                                    <p:set>
                                      <p:cBhvr>
                                        <p:cTn id="126" dur="1" fill="hold">
                                          <p:stCondLst>
                                            <p:cond delay="0"/>
                                          </p:stCondLst>
                                        </p:cTn>
                                        <p:tgtEl>
                                          <p:spTgt spid="117"/>
                                        </p:tgtEl>
                                        <p:attrNameLst>
                                          <p:attrName>style.visibility</p:attrName>
                                        </p:attrNameLst>
                                      </p:cBhvr>
                                      <p:to>
                                        <p:strVal val="visible"/>
                                      </p:to>
                                    </p:set>
                                    <p:animEffect transition="in" filter="fade">
                                      <p:cBhvr>
                                        <p:cTn id="127" dur="500"/>
                                        <p:tgtEl>
                                          <p:spTgt spid="117"/>
                                        </p:tgtEl>
                                      </p:cBhvr>
                                    </p:animEffect>
                                    <p:anim calcmode="lin" valueType="num">
                                      <p:cBhvr>
                                        <p:cTn id="128" dur="500" fill="hold"/>
                                        <p:tgtEl>
                                          <p:spTgt spid="117"/>
                                        </p:tgtEl>
                                        <p:attrNameLst>
                                          <p:attrName>ppt_x</p:attrName>
                                        </p:attrNameLst>
                                      </p:cBhvr>
                                      <p:tavLst>
                                        <p:tav tm="0">
                                          <p:val>
                                            <p:strVal val="#ppt_x"/>
                                          </p:val>
                                        </p:tav>
                                        <p:tav tm="100000">
                                          <p:val>
                                            <p:strVal val="#ppt_x"/>
                                          </p:val>
                                        </p:tav>
                                      </p:tavLst>
                                    </p:anim>
                                    <p:anim calcmode="lin" valueType="num">
                                      <p:cBhvr>
                                        <p:cTn id="129" dur="500" fill="hold"/>
                                        <p:tgtEl>
                                          <p:spTgt spid="117"/>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600"/>
                                  </p:stCondLst>
                                  <p:childTnLst>
                                    <p:set>
                                      <p:cBhvr>
                                        <p:cTn id="131" dur="1" fill="hold">
                                          <p:stCondLst>
                                            <p:cond delay="0"/>
                                          </p:stCondLst>
                                        </p:cTn>
                                        <p:tgtEl>
                                          <p:spTgt spid="118"/>
                                        </p:tgtEl>
                                        <p:attrNameLst>
                                          <p:attrName>style.visibility</p:attrName>
                                        </p:attrNameLst>
                                      </p:cBhvr>
                                      <p:to>
                                        <p:strVal val="visible"/>
                                      </p:to>
                                    </p:set>
                                    <p:animEffect transition="in" filter="fade">
                                      <p:cBhvr>
                                        <p:cTn id="132" dur="500"/>
                                        <p:tgtEl>
                                          <p:spTgt spid="118"/>
                                        </p:tgtEl>
                                      </p:cBhvr>
                                    </p:animEffect>
                                    <p:anim calcmode="lin" valueType="num">
                                      <p:cBhvr>
                                        <p:cTn id="133" dur="500" fill="hold"/>
                                        <p:tgtEl>
                                          <p:spTgt spid="118"/>
                                        </p:tgtEl>
                                        <p:attrNameLst>
                                          <p:attrName>ppt_x</p:attrName>
                                        </p:attrNameLst>
                                      </p:cBhvr>
                                      <p:tavLst>
                                        <p:tav tm="0">
                                          <p:val>
                                            <p:strVal val="#ppt_x"/>
                                          </p:val>
                                        </p:tav>
                                        <p:tav tm="100000">
                                          <p:val>
                                            <p:strVal val="#ppt_x"/>
                                          </p:val>
                                        </p:tav>
                                      </p:tavLst>
                                    </p:anim>
                                    <p:anim calcmode="lin" valueType="num">
                                      <p:cBhvr>
                                        <p:cTn id="134" dur="500" fill="hold"/>
                                        <p:tgtEl>
                                          <p:spTgt spid="118"/>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600"/>
                                  </p:stCondLst>
                                  <p:childTnLst>
                                    <p:set>
                                      <p:cBhvr>
                                        <p:cTn id="136" dur="1" fill="hold">
                                          <p:stCondLst>
                                            <p:cond delay="0"/>
                                          </p:stCondLst>
                                        </p:cTn>
                                        <p:tgtEl>
                                          <p:spTgt spid="119"/>
                                        </p:tgtEl>
                                        <p:attrNameLst>
                                          <p:attrName>style.visibility</p:attrName>
                                        </p:attrNameLst>
                                      </p:cBhvr>
                                      <p:to>
                                        <p:strVal val="visible"/>
                                      </p:to>
                                    </p:set>
                                    <p:animEffect transition="in" filter="fade">
                                      <p:cBhvr>
                                        <p:cTn id="137" dur="500"/>
                                        <p:tgtEl>
                                          <p:spTgt spid="119"/>
                                        </p:tgtEl>
                                      </p:cBhvr>
                                    </p:animEffect>
                                    <p:anim calcmode="lin" valueType="num">
                                      <p:cBhvr>
                                        <p:cTn id="138" dur="500" fill="hold"/>
                                        <p:tgtEl>
                                          <p:spTgt spid="119"/>
                                        </p:tgtEl>
                                        <p:attrNameLst>
                                          <p:attrName>ppt_x</p:attrName>
                                        </p:attrNameLst>
                                      </p:cBhvr>
                                      <p:tavLst>
                                        <p:tav tm="0">
                                          <p:val>
                                            <p:strVal val="#ppt_x"/>
                                          </p:val>
                                        </p:tav>
                                        <p:tav tm="100000">
                                          <p:val>
                                            <p:strVal val="#ppt_x"/>
                                          </p:val>
                                        </p:tav>
                                      </p:tavLst>
                                    </p:anim>
                                    <p:anim calcmode="lin" valueType="num">
                                      <p:cBhvr>
                                        <p:cTn id="139" dur="500" fill="hold"/>
                                        <p:tgtEl>
                                          <p:spTgt spid="119"/>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600"/>
                                  </p:stCondLst>
                                  <p:childTnLst>
                                    <p:set>
                                      <p:cBhvr>
                                        <p:cTn id="141" dur="1" fill="hold">
                                          <p:stCondLst>
                                            <p:cond delay="0"/>
                                          </p:stCondLst>
                                        </p:cTn>
                                        <p:tgtEl>
                                          <p:spTgt spid="120"/>
                                        </p:tgtEl>
                                        <p:attrNameLst>
                                          <p:attrName>style.visibility</p:attrName>
                                        </p:attrNameLst>
                                      </p:cBhvr>
                                      <p:to>
                                        <p:strVal val="visible"/>
                                      </p:to>
                                    </p:set>
                                    <p:animEffect transition="in" filter="fade">
                                      <p:cBhvr>
                                        <p:cTn id="142" dur="500"/>
                                        <p:tgtEl>
                                          <p:spTgt spid="120"/>
                                        </p:tgtEl>
                                      </p:cBhvr>
                                    </p:animEffect>
                                    <p:anim calcmode="lin" valueType="num">
                                      <p:cBhvr>
                                        <p:cTn id="143" dur="500" fill="hold"/>
                                        <p:tgtEl>
                                          <p:spTgt spid="120"/>
                                        </p:tgtEl>
                                        <p:attrNameLst>
                                          <p:attrName>ppt_x</p:attrName>
                                        </p:attrNameLst>
                                      </p:cBhvr>
                                      <p:tavLst>
                                        <p:tav tm="0">
                                          <p:val>
                                            <p:strVal val="#ppt_x"/>
                                          </p:val>
                                        </p:tav>
                                        <p:tav tm="100000">
                                          <p:val>
                                            <p:strVal val="#ppt_x"/>
                                          </p:val>
                                        </p:tav>
                                      </p:tavLst>
                                    </p:anim>
                                    <p:anim calcmode="lin" valueType="num">
                                      <p:cBhvr>
                                        <p:cTn id="144" dur="500" fill="hold"/>
                                        <p:tgtEl>
                                          <p:spTgt spid="120"/>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600"/>
                                  </p:stCondLst>
                                  <p:childTnLst>
                                    <p:set>
                                      <p:cBhvr>
                                        <p:cTn id="146" dur="1" fill="hold">
                                          <p:stCondLst>
                                            <p:cond delay="0"/>
                                          </p:stCondLst>
                                        </p:cTn>
                                        <p:tgtEl>
                                          <p:spTgt spid="121"/>
                                        </p:tgtEl>
                                        <p:attrNameLst>
                                          <p:attrName>style.visibility</p:attrName>
                                        </p:attrNameLst>
                                      </p:cBhvr>
                                      <p:to>
                                        <p:strVal val="visible"/>
                                      </p:to>
                                    </p:set>
                                    <p:animEffect transition="in" filter="fade">
                                      <p:cBhvr>
                                        <p:cTn id="147" dur="500"/>
                                        <p:tgtEl>
                                          <p:spTgt spid="121"/>
                                        </p:tgtEl>
                                      </p:cBhvr>
                                    </p:animEffect>
                                    <p:anim calcmode="lin" valueType="num">
                                      <p:cBhvr>
                                        <p:cTn id="148" dur="500" fill="hold"/>
                                        <p:tgtEl>
                                          <p:spTgt spid="121"/>
                                        </p:tgtEl>
                                        <p:attrNameLst>
                                          <p:attrName>ppt_x</p:attrName>
                                        </p:attrNameLst>
                                      </p:cBhvr>
                                      <p:tavLst>
                                        <p:tav tm="0">
                                          <p:val>
                                            <p:strVal val="#ppt_x"/>
                                          </p:val>
                                        </p:tav>
                                        <p:tav tm="100000">
                                          <p:val>
                                            <p:strVal val="#ppt_x"/>
                                          </p:val>
                                        </p:tav>
                                      </p:tavLst>
                                    </p:anim>
                                    <p:anim calcmode="lin" valueType="num">
                                      <p:cBhvr>
                                        <p:cTn id="149" dur="500" fill="hold"/>
                                        <p:tgtEl>
                                          <p:spTgt spid="121"/>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600"/>
                                  </p:stCondLst>
                                  <p:childTnLst>
                                    <p:set>
                                      <p:cBhvr>
                                        <p:cTn id="151" dur="1" fill="hold">
                                          <p:stCondLst>
                                            <p:cond delay="0"/>
                                          </p:stCondLst>
                                        </p:cTn>
                                        <p:tgtEl>
                                          <p:spTgt spid="123"/>
                                        </p:tgtEl>
                                        <p:attrNameLst>
                                          <p:attrName>style.visibility</p:attrName>
                                        </p:attrNameLst>
                                      </p:cBhvr>
                                      <p:to>
                                        <p:strVal val="visible"/>
                                      </p:to>
                                    </p:set>
                                    <p:animEffect transition="in" filter="fade">
                                      <p:cBhvr>
                                        <p:cTn id="152" dur="500"/>
                                        <p:tgtEl>
                                          <p:spTgt spid="123"/>
                                        </p:tgtEl>
                                      </p:cBhvr>
                                    </p:animEffect>
                                    <p:anim calcmode="lin" valueType="num">
                                      <p:cBhvr>
                                        <p:cTn id="153" dur="500" fill="hold"/>
                                        <p:tgtEl>
                                          <p:spTgt spid="123"/>
                                        </p:tgtEl>
                                        <p:attrNameLst>
                                          <p:attrName>ppt_x</p:attrName>
                                        </p:attrNameLst>
                                      </p:cBhvr>
                                      <p:tavLst>
                                        <p:tav tm="0">
                                          <p:val>
                                            <p:strVal val="#ppt_x"/>
                                          </p:val>
                                        </p:tav>
                                        <p:tav tm="100000">
                                          <p:val>
                                            <p:strVal val="#ppt_x"/>
                                          </p:val>
                                        </p:tav>
                                      </p:tavLst>
                                    </p:anim>
                                    <p:anim calcmode="lin" valueType="num">
                                      <p:cBhvr>
                                        <p:cTn id="154" dur="500" fill="hold"/>
                                        <p:tgtEl>
                                          <p:spTgt spid="123"/>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200"/>
                                  </p:stCondLst>
                                  <p:childTnLst>
                                    <p:set>
                                      <p:cBhvr>
                                        <p:cTn id="156" dur="1" fill="hold">
                                          <p:stCondLst>
                                            <p:cond delay="0"/>
                                          </p:stCondLst>
                                        </p:cTn>
                                        <p:tgtEl>
                                          <p:spTgt spid="126"/>
                                        </p:tgtEl>
                                        <p:attrNameLst>
                                          <p:attrName>style.visibility</p:attrName>
                                        </p:attrNameLst>
                                      </p:cBhvr>
                                      <p:to>
                                        <p:strVal val="visible"/>
                                      </p:to>
                                    </p:set>
                                    <p:animEffect transition="in" filter="fade">
                                      <p:cBhvr>
                                        <p:cTn id="157" dur="500"/>
                                        <p:tgtEl>
                                          <p:spTgt spid="126"/>
                                        </p:tgtEl>
                                      </p:cBhvr>
                                    </p:animEffect>
                                    <p:anim calcmode="lin" valueType="num">
                                      <p:cBhvr>
                                        <p:cTn id="158" dur="500" fill="hold"/>
                                        <p:tgtEl>
                                          <p:spTgt spid="126"/>
                                        </p:tgtEl>
                                        <p:attrNameLst>
                                          <p:attrName>ppt_x</p:attrName>
                                        </p:attrNameLst>
                                      </p:cBhvr>
                                      <p:tavLst>
                                        <p:tav tm="0">
                                          <p:val>
                                            <p:strVal val="#ppt_x"/>
                                          </p:val>
                                        </p:tav>
                                        <p:tav tm="100000">
                                          <p:val>
                                            <p:strVal val="#ppt_x"/>
                                          </p:val>
                                        </p:tav>
                                      </p:tavLst>
                                    </p:anim>
                                    <p:anim calcmode="lin" valueType="num">
                                      <p:cBhvr>
                                        <p:cTn id="159" dur="500" fill="hold"/>
                                        <p:tgtEl>
                                          <p:spTgt spid="126"/>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200"/>
                                  </p:stCondLst>
                                  <p:childTnLst>
                                    <p:set>
                                      <p:cBhvr>
                                        <p:cTn id="161" dur="1" fill="hold">
                                          <p:stCondLst>
                                            <p:cond delay="0"/>
                                          </p:stCondLst>
                                        </p:cTn>
                                        <p:tgtEl>
                                          <p:spTgt spid="127"/>
                                        </p:tgtEl>
                                        <p:attrNameLst>
                                          <p:attrName>style.visibility</p:attrName>
                                        </p:attrNameLst>
                                      </p:cBhvr>
                                      <p:to>
                                        <p:strVal val="visible"/>
                                      </p:to>
                                    </p:set>
                                    <p:animEffect transition="in" filter="fade">
                                      <p:cBhvr>
                                        <p:cTn id="162" dur="500"/>
                                        <p:tgtEl>
                                          <p:spTgt spid="127"/>
                                        </p:tgtEl>
                                      </p:cBhvr>
                                    </p:animEffect>
                                    <p:anim calcmode="lin" valueType="num">
                                      <p:cBhvr>
                                        <p:cTn id="163" dur="500" fill="hold"/>
                                        <p:tgtEl>
                                          <p:spTgt spid="127"/>
                                        </p:tgtEl>
                                        <p:attrNameLst>
                                          <p:attrName>ppt_x</p:attrName>
                                        </p:attrNameLst>
                                      </p:cBhvr>
                                      <p:tavLst>
                                        <p:tav tm="0">
                                          <p:val>
                                            <p:strVal val="#ppt_x"/>
                                          </p:val>
                                        </p:tav>
                                        <p:tav tm="100000">
                                          <p:val>
                                            <p:strVal val="#ppt_x"/>
                                          </p:val>
                                        </p:tav>
                                      </p:tavLst>
                                    </p:anim>
                                    <p:anim calcmode="lin" valueType="num">
                                      <p:cBhvr>
                                        <p:cTn id="164" dur="500" fill="hold"/>
                                        <p:tgtEl>
                                          <p:spTgt spid="127"/>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200"/>
                                  </p:stCondLst>
                                  <p:childTnLst>
                                    <p:set>
                                      <p:cBhvr>
                                        <p:cTn id="166" dur="1" fill="hold">
                                          <p:stCondLst>
                                            <p:cond delay="0"/>
                                          </p:stCondLst>
                                        </p:cTn>
                                        <p:tgtEl>
                                          <p:spTgt spid="128"/>
                                        </p:tgtEl>
                                        <p:attrNameLst>
                                          <p:attrName>style.visibility</p:attrName>
                                        </p:attrNameLst>
                                      </p:cBhvr>
                                      <p:to>
                                        <p:strVal val="visible"/>
                                      </p:to>
                                    </p:set>
                                    <p:animEffect transition="in" filter="fade">
                                      <p:cBhvr>
                                        <p:cTn id="167" dur="500"/>
                                        <p:tgtEl>
                                          <p:spTgt spid="128"/>
                                        </p:tgtEl>
                                      </p:cBhvr>
                                    </p:animEffect>
                                    <p:anim calcmode="lin" valueType="num">
                                      <p:cBhvr>
                                        <p:cTn id="168" dur="500" fill="hold"/>
                                        <p:tgtEl>
                                          <p:spTgt spid="128"/>
                                        </p:tgtEl>
                                        <p:attrNameLst>
                                          <p:attrName>ppt_x</p:attrName>
                                        </p:attrNameLst>
                                      </p:cBhvr>
                                      <p:tavLst>
                                        <p:tav tm="0">
                                          <p:val>
                                            <p:strVal val="#ppt_x"/>
                                          </p:val>
                                        </p:tav>
                                        <p:tav tm="100000">
                                          <p:val>
                                            <p:strVal val="#ppt_x"/>
                                          </p:val>
                                        </p:tav>
                                      </p:tavLst>
                                    </p:anim>
                                    <p:anim calcmode="lin" valueType="num">
                                      <p:cBhvr>
                                        <p:cTn id="169" dur="500" fill="hold"/>
                                        <p:tgtEl>
                                          <p:spTgt spid="128"/>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200"/>
                                  </p:stCondLst>
                                  <p:childTnLst>
                                    <p:set>
                                      <p:cBhvr>
                                        <p:cTn id="171" dur="1" fill="hold">
                                          <p:stCondLst>
                                            <p:cond delay="0"/>
                                          </p:stCondLst>
                                        </p:cTn>
                                        <p:tgtEl>
                                          <p:spTgt spid="129"/>
                                        </p:tgtEl>
                                        <p:attrNameLst>
                                          <p:attrName>style.visibility</p:attrName>
                                        </p:attrNameLst>
                                      </p:cBhvr>
                                      <p:to>
                                        <p:strVal val="visible"/>
                                      </p:to>
                                    </p:set>
                                    <p:animEffect transition="in" filter="fade">
                                      <p:cBhvr>
                                        <p:cTn id="172" dur="500"/>
                                        <p:tgtEl>
                                          <p:spTgt spid="129"/>
                                        </p:tgtEl>
                                      </p:cBhvr>
                                    </p:animEffect>
                                    <p:anim calcmode="lin" valueType="num">
                                      <p:cBhvr>
                                        <p:cTn id="173" dur="500" fill="hold"/>
                                        <p:tgtEl>
                                          <p:spTgt spid="129"/>
                                        </p:tgtEl>
                                        <p:attrNameLst>
                                          <p:attrName>ppt_x</p:attrName>
                                        </p:attrNameLst>
                                      </p:cBhvr>
                                      <p:tavLst>
                                        <p:tav tm="0">
                                          <p:val>
                                            <p:strVal val="#ppt_x"/>
                                          </p:val>
                                        </p:tav>
                                        <p:tav tm="100000">
                                          <p:val>
                                            <p:strVal val="#ppt_x"/>
                                          </p:val>
                                        </p:tav>
                                      </p:tavLst>
                                    </p:anim>
                                    <p:anim calcmode="lin" valueType="num">
                                      <p:cBhvr>
                                        <p:cTn id="174" dur="500" fill="hold"/>
                                        <p:tgtEl>
                                          <p:spTgt spid="129"/>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200"/>
                                  </p:stCondLst>
                                  <p:childTnLst>
                                    <p:set>
                                      <p:cBhvr>
                                        <p:cTn id="176" dur="1" fill="hold">
                                          <p:stCondLst>
                                            <p:cond delay="0"/>
                                          </p:stCondLst>
                                        </p:cTn>
                                        <p:tgtEl>
                                          <p:spTgt spid="130"/>
                                        </p:tgtEl>
                                        <p:attrNameLst>
                                          <p:attrName>style.visibility</p:attrName>
                                        </p:attrNameLst>
                                      </p:cBhvr>
                                      <p:to>
                                        <p:strVal val="visible"/>
                                      </p:to>
                                    </p:set>
                                    <p:animEffect transition="in" filter="fade">
                                      <p:cBhvr>
                                        <p:cTn id="177" dur="500"/>
                                        <p:tgtEl>
                                          <p:spTgt spid="130"/>
                                        </p:tgtEl>
                                      </p:cBhvr>
                                    </p:animEffect>
                                    <p:anim calcmode="lin" valueType="num">
                                      <p:cBhvr>
                                        <p:cTn id="178" dur="500" fill="hold"/>
                                        <p:tgtEl>
                                          <p:spTgt spid="130"/>
                                        </p:tgtEl>
                                        <p:attrNameLst>
                                          <p:attrName>ppt_x</p:attrName>
                                        </p:attrNameLst>
                                      </p:cBhvr>
                                      <p:tavLst>
                                        <p:tav tm="0">
                                          <p:val>
                                            <p:strVal val="#ppt_x"/>
                                          </p:val>
                                        </p:tav>
                                        <p:tav tm="100000">
                                          <p:val>
                                            <p:strVal val="#ppt_x"/>
                                          </p:val>
                                        </p:tav>
                                      </p:tavLst>
                                    </p:anim>
                                    <p:anim calcmode="lin" valueType="num">
                                      <p:cBhvr>
                                        <p:cTn id="179" dur="500" fill="hold"/>
                                        <p:tgtEl>
                                          <p:spTgt spid="130"/>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200"/>
                                  </p:stCondLst>
                                  <p:childTnLst>
                                    <p:set>
                                      <p:cBhvr>
                                        <p:cTn id="181" dur="1" fill="hold">
                                          <p:stCondLst>
                                            <p:cond delay="0"/>
                                          </p:stCondLst>
                                        </p:cTn>
                                        <p:tgtEl>
                                          <p:spTgt spid="131"/>
                                        </p:tgtEl>
                                        <p:attrNameLst>
                                          <p:attrName>style.visibility</p:attrName>
                                        </p:attrNameLst>
                                      </p:cBhvr>
                                      <p:to>
                                        <p:strVal val="visible"/>
                                      </p:to>
                                    </p:set>
                                    <p:animEffect transition="in" filter="fade">
                                      <p:cBhvr>
                                        <p:cTn id="182" dur="500"/>
                                        <p:tgtEl>
                                          <p:spTgt spid="131"/>
                                        </p:tgtEl>
                                      </p:cBhvr>
                                    </p:animEffect>
                                    <p:anim calcmode="lin" valueType="num">
                                      <p:cBhvr>
                                        <p:cTn id="183" dur="500" fill="hold"/>
                                        <p:tgtEl>
                                          <p:spTgt spid="131"/>
                                        </p:tgtEl>
                                        <p:attrNameLst>
                                          <p:attrName>ppt_x</p:attrName>
                                        </p:attrNameLst>
                                      </p:cBhvr>
                                      <p:tavLst>
                                        <p:tav tm="0">
                                          <p:val>
                                            <p:strVal val="#ppt_x"/>
                                          </p:val>
                                        </p:tav>
                                        <p:tav tm="100000">
                                          <p:val>
                                            <p:strVal val="#ppt_x"/>
                                          </p:val>
                                        </p:tav>
                                      </p:tavLst>
                                    </p:anim>
                                    <p:anim calcmode="lin" valueType="num">
                                      <p:cBhvr>
                                        <p:cTn id="184" dur="500" fill="hold"/>
                                        <p:tgtEl>
                                          <p:spTgt spid="131"/>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200"/>
                                  </p:stCondLst>
                                  <p:childTnLst>
                                    <p:set>
                                      <p:cBhvr>
                                        <p:cTn id="186" dur="1" fill="hold">
                                          <p:stCondLst>
                                            <p:cond delay="0"/>
                                          </p:stCondLst>
                                        </p:cTn>
                                        <p:tgtEl>
                                          <p:spTgt spid="133"/>
                                        </p:tgtEl>
                                        <p:attrNameLst>
                                          <p:attrName>style.visibility</p:attrName>
                                        </p:attrNameLst>
                                      </p:cBhvr>
                                      <p:to>
                                        <p:strVal val="visible"/>
                                      </p:to>
                                    </p:set>
                                    <p:animEffect transition="in" filter="fade">
                                      <p:cBhvr>
                                        <p:cTn id="187" dur="500"/>
                                        <p:tgtEl>
                                          <p:spTgt spid="133"/>
                                        </p:tgtEl>
                                      </p:cBhvr>
                                    </p:animEffect>
                                    <p:anim calcmode="lin" valueType="num">
                                      <p:cBhvr>
                                        <p:cTn id="188" dur="500" fill="hold"/>
                                        <p:tgtEl>
                                          <p:spTgt spid="133"/>
                                        </p:tgtEl>
                                        <p:attrNameLst>
                                          <p:attrName>ppt_x</p:attrName>
                                        </p:attrNameLst>
                                      </p:cBhvr>
                                      <p:tavLst>
                                        <p:tav tm="0">
                                          <p:val>
                                            <p:strVal val="#ppt_x"/>
                                          </p:val>
                                        </p:tav>
                                        <p:tav tm="100000">
                                          <p:val>
                                            <p:strVal val="#ppt_x"/>
                                          </p:val>
                                        </p:tav>
                                      </p:tavLst>
                                    </p:anim>
                                    <p:anim calcmode="lin" valueType="num">
                                      <p:cBhvr>
                                        <p:cTn id="189" dur="500" fill="hold"/>
                                        <p:tgtEl>
                                          <p:spTgt spid="133"/>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400"/>
                                  </p:stCondLst>
                                  <p:childTnLst>
                                    <p:set>
                                      <p:cBhvr>
                                        <p:cTn id="191" dur="1" fill="hold">
                                          <p:stCondLst>
                                            <p:cond delay="0"/>
                                          </p:stCondLst>
                                        </p:cTn>
                                        <p:tgtEl>
                                          <p:spTgt spid="134"/>
                                        </p:tgtEl>
                                        <p:attrNameLst>
                                          <p:attrName>style.visibility</p:attrName>
                                        </p:attrNameLst>
                                      </p:cBhvr>
                                      <p:to>
                                        <p:strVal val="visible"/>
                                      </p:to>
                                    </p:set>
                                    <p:animEffect transition="in" filter="fade">
                                      <p:cBhvr>
                                        <p:cTn id="192" dur="500"/>
                                        <p:tgtEl>
                                          <p:spTgt spid="134"/>
                                        </p:tgtEl>
                                      </p:cBhvr>
                                    </p:animEffect>
                                    <p:anim calcmode="lin" valueType="num">
                                      <p:cBhvr>
                                        <p:cTn id="193" dur="500" fill="hold"/>
                                        <p:tgtEl>
                                          <p:spTgt spid="134"/>
                                        </p:tgtEl>
                                        <p:attrNameLst>
                                          <p:attrName>ppt_x</p:attrName>
                                        </p:attrNameLst>
                                      </p:cBhvr>
                                      <p:tavLst>
                                        <p:tav tm="0">
                                          <p:val>
                                            <p:strVal val="#ppt_x"/>
                                          </p:val>
                                        </p:tav>
                                        <p:tav tm="100000">
                                          <p:val>
                                            <p:strVal val="#ppt_x"/>
                                          </p:val>
                                        </p:tav>
                                      </p:tavLst>
                                    </p:anim>
                                    <p:anim calcmode="lin" valueType="num">
                                      <p:cBhvr>
                                        <p:cTn id="194" dur="500" fill="hold"/>
                                        <p:tgtEl>
                                          <p:spTgt spid="134"/>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400"/>
                                  </p:stCondLst>
                                  <p:childTnLst>
                                    <p:set>
                                      <p:cBhvr>
                                        <p:cTn id="196" dur="1" fill="hold">
                                          <p:stCondLst>
                                            <p:cond delay="0"/>
                                          </p:stCondLst>
                                        </p:cTn>
                                        <p:tgtEl>
                                          <p:spTgt spid="135"/>
                                        </p:tgtEl>
                                        <p:attrNameLst>
                                          <p:attrName>style.visibility</p:attrName>
                                        </p:attrNameLst>
                                      </p:cBhvr>
                                      <p:to>
                                        <p:strVal val="visible"/>
                                      </p:to>
                                    </p:set>
                                    <p:animEffect transition="in" filter="fade">
                                      <p:cBhvr>
                                        <p:cTn id="197" dur="500"/>
                                        <p:tgtEl>
                                          <p:spTgt spid="135"/>
                                        </p:tgtEl>
                                      </p:cBhvr>
                                    </p:animEffect>
                                    <p:anim calcmode="lin" valueType="num">
                                      <p:cBhvr>
                                        <p:cTn id="198" dur="500" fill="hold"/>
                                        <p:tgtEl>
                                          <p:spTgt spid="135"/>
                                        </p:tgtEl>
                                        <p:attrNameLst>
                                          <p:attrName>ppt_x</p:attrName>
                                        </p:attrNameLst>
                                      </p:cBhvr>
                                      <p:tavLst>
                                        <p:tav tm="0">
                                          <p:val>
                                            <p:strVal val="#ppt_x"/>
                                          </p:val>
                                        </p:tav>
                                        <p:tav tm="100000">
                                          <p:val>
                                            <p:strVal val="#ppt_x"/>
                                          </p:val>
                                        </p:tav>
                                      </p:tavLst>
                                    </p:anim>
                                    <p:anim calcmode="lin" valueType="num">
                                      <p:cBhvr>
                                        <p:cTn id="199" dur="500" fill="hold"/>
                                        <p:tgtEl>
                                          <p:spTgt spid="135"/>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400"/>
                                  </p:stCondLst>
                                  <p:childTnLst>
                                    <p:set>
                                      <p:cBhvr>
                                        <p:cTn id="201" dur="1" fill="hold">
                                          <p:stCondLst>
                                            <p:cond delay="0"/>
                                          </p:stCondLst>
                                        </p:cTn>
                                        <p:tgtEl>
                                          <p:spTgt spid="136"/>
                                        </p:tgtEl>
                                        <p:attrNameLst>
                                          <p:attrName>style.visibility</p:attrName>
                                        </p:attrNameLst>
                                      </p:cBhvr>
                                      <p:to>
                                        <p:strVal val="visible"/>
                                      </p:to>
                                    </p:set>
                                    <p:animEffect transition="in" filter="fade">
                                      <p:cBhvr>
                                        <p:cTn id="202" dur="500"/>
                                        <p:tgtEl>
                                          <p:spTgt spid="136"/>
                                        </p:tgtEl>
                                      </p:cBhvr>
                                    </p:animEffect>
                                    <p:anim calcmode="lin" valueType="num">
                                      <p:cBhvr>
                                        <p:cTn id="203" dur="500" fill="hold"/>
                                        <p:tgtEl>
                                          <p:spTgt spid="136"/>
                                        </p:tgtEl>
                                        <p:attrNameLst>
                                          <p:attrName>ppt_x</p:attrName>
                                        </p:attrNameLst>
                                      </p:cBhvr>
                                      <p:tavLst>
                                        <p:tav tm="0">
                                          <p:val>
                                            <p:strVal val="#ppt_x"/>
                                          </p:val>
                                        </p:tav>
                                        <p:tav tm="100000">
                                          <p:val>
                                            <p:strVal val="#ppt_x"/>
                                          </p:val>
                                        </p:tav>
                                      </p:tavLst>
                                    </p:anim>
                                    <p:anim calcmode="lin" valueType="num">
                                      <p:cBhvr>
                                        <p:cTn id="204" dur="500" fill="hold"/>
                                        <p:tgtEl>
                                          <p:spTgt spid="136"/>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400"/>
                                  </p:stCondLst>
                                  <p:childTnLst>
                                    <p:set>
                                      <p:cBhvr>
                                        <p:cTn id="206" dur="1" fill="hold">
                                          <p:stCondLst>
                                            <p:cond delay="0"/>
                                          </p:stCondLst>
                                        </p:cTn>
                                        <p:tgtEl>
                                          <p:spTgt spid="211"/>
                                        </p:tgtEl>
                                        <p:attrNameLst>
                                          <p:attrName>style.visibility</p:attrName>
                                        </p:attrNameLst>
                                      </p:cBhvr>
                                      <p:to>
                                        <p:strVal val="visible"/>
                                      </p:to>
                                    </p:set>
                                    <p:animEffect transition="in" filter="fade">
                                      <p:cBhvr>
                                        <p:cTn id="207" dur="500"/>
                                        <p:tgtEl>
                                          <p:spTgt spid="211"/>
                                        </p:tgtEl>
                                      </p:cBhvr>
                                    </p:animEffect>
                                    <p:anim calcmode="lin" valueType="num">
                                      <p:cBhvr>
                                        <p:cTn id="208" dur="500" fill="hold"/>
                                        <p:tgtEl>
                                          <p:spTgt spid="211"/>
                                        </p:tgtEl>
                                        <p:attrNameLst>
                                          <p:attrName>ppt_x</p:attrName>
                                        </p:attrNameLst>
                                      </p:cBhvr>
                                      <p:tavLst>
                                        <p:tav tm="0">
                                          <p:val>
                                            <p:strVal val="#ppt_x"/>
                                          </p:val>
                                        </p:tav>
                                        <p:tav tm="100000">
                                          <p:val>
                                            <p:strVal val="#ppt_x"/>
                                          </p:val>
                                        </p:tav>
                                      </p:tavLst>
                                    </p:anim>
                                    <p:anim calcmode="lin" valueType="num">
                                      <p:cBhvr>
                                        <p:cTn id="209" dur="500" fill="hold"/>
                                        <p:tgtEl>
                                          <p:spTgt spid="211"/>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400"/>
                                  </p:stCondLst>
                                  <p:childTnLst>
                                    <p:set>
                                      <p:cBhvr>
                                        <p:cTn id="211" dur="1" fill="hold">
                                          <p:stCondLst>
                                            <p:cond delay="0"/>
                                          </p:stCondLst>
                                        </p:cTn>
                                        <p:tgtEl>
                                          <p:spTgt spid="213"/>
                                        </p:tgtEl>
                                        <p:attrNameLst>
                                          <p:attrName>style.visibility</p:attrName>
                                        </p:attrNameLst>
                                      </p:cBhvr>
                                      <p:to>
                                        <p:strVal val="visible"/>
                                      </p:to>
                                    </p:set>
                                    <p:animEffect transition="in" filter="fade">
                                      <p:cBhvr>
                                        <p:cTn id="212" dur="500"/>
                                        <p:tgtEl>
                                          <p:spTgt spid="213"/>
                                        </p:tgtEl>
                                      </p:cBhvr>
                                    </p:animEffect>
                                    <p:anim calcmode="lin" valueType="num">
                                      <p:cBhvr>
                                        <p:cTn id="213" dur="500" fill="hold"/>
                                        <p:tgtEl>
                                          <p:spTgt spid="213"/>
                                        </p:tgtEl>
                                        <p:attrNameLst>
                                          <p:attrName>ppt_x</p:attrName>
                                        </p:attrNameLst>
                                      </p:cBhvr>
                                      <p:tavLst>
                                        <p:tav tm="0">
                                          <p:val>
                                            <p:strVal val="#ppt_x"/>
                                          </p:val>
                                        </p:tav>
                                        <p:tav tm="100000">
                                          <p:val>
                                            <p:strVal val="#ppt_x"/>
                                          </p:val>
                                        </p:tav>
                                      </p:tavLst>
                                    </p:anim>
                                    <p:anim calcmode="lin" valueType="num">
                                      <p:cBhvr>
                                        <p:cTn id="214" dur="500" fill="hold"/>
                                        <p:tgtEl>
                                          <p:spTgt spid="213"/>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400"/>
                                  </p:stCondLst>
                                  <p:childTnLst>
                                    <p:set>
                                      <p:cBhvr>
                                        <p:cTn id="216" dur="1" fill="hold">
                                          <p:stCondLst>
                                            <p:cond delay="0"/>
                                          </p:stCondLst>
                                        </p:cTn>
                                        <p:tgtEl>
                                          <p:spTgt spid="214"/>
                                        </p:tgtEl>
                                        <p:attrNameLst>
                                          <p:attrName>style.visibility</p:attrName>
                                        </p:attrNameLst>
                                      </p:cBhvr>
                                      <p:to>
                                        <p:strVal val="visible"/>
                                      </p:to>
                                    </p:set>
                                    <p:animEffect transition="in" filter="fade">
                                      <p:cBhvr>
                                        <p:cTn id="217" dur="500"/>
                                        <p:tgtEl>
                                          <p:spTgt spid="214"/>
                                        </p:tgtEl>
                                      </p:cBhvr>
                                    </p:animEffect>
                                    <p:anim calcmode="lin" valueType="num">
                                      <p:cBhvr>
                                        <p:cTn id="218" dur="500" fill="hold"/>
                                        <p:tgtEl>
                                          <p:spTgt spid="214"/>
                                        </p:tgtEl>
                                        <p:attrNameLst>
                                          <p:attrName>ppt_x</p:attrName>
                                        </p:attrNameLst>
                                      </p:cBhvr>
                                      <p:tavLst>
                                        <p:tav tm="0">
                                          <p:val>
                                            <p:strVal val="#ppt_x"/>
                                          </p:val>
                                        </p:tav>
                                        <p:tav tm="100000">
                                          <p:val>
                                            <p:strVal val="#ppt_x"/>
                                          </p:val>
                                        </p:tav>
                                      </p:tavLst>
                                    </p:anim>
                                    <p:anim calcmode="lin" valueType="num">
                                      <p:cBhvr>
                                        <p:cTn id="219" dur="500" fill="hold"/>
                                        <p:tgtEl>
                                          <p:spTgt spid="214"/>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400"/>
                                  </p:stCondLst>
                                  <p:childTnLst>
                                    <p:set>
                                      <p:cBhvr>
                                        <p:cTn id="221" dur="1" fill="hold">
                                          <p:stCondLst>
                                            <p:cond delay="0"/>
                                          </p:stCondLst>
                                        </p:cTn>
                                        <p:tgtEl>
                                          <p:spTgt spid="215"/>
                                        </p:tgtEl>
                                        <p:attrNameLst>
                                          <p:attrName>style.visibility</p:attrName>
                                        </p:attrNameLst>
                                      </p:cBhvr>
                                      <p:to>
                                        <p:strVal val="visible"/>
                                      </p:to>
                                    </p:set>
                                    <p:animEffect transition="in" filter="fade">
                                      <p:cBhvr>
                                        <p:cTn id="222" dur="500"/>
                                        <p:tgtEl>
                                          <p:spTgt spid="215"/>
                                        </p:tgtEl>
                                      </p:cBhvr>
                                    </p:animEffect>
                                    <p:anim calcmode="lin" valueType="num">
                                      <p:cBhvr>
                                        <p:cTn id="223" dur="500" fill="hold"/>
                                        <p:tgtEl>
                                          <p:spTgt spid="215"/>
                                        </p:tgtEl>
                                        <p:attrNameLst>
                                          <p:attrName>ppt_x</p:attrName>
                                        </p:attrNameLst>
                                      </p:cBhvr>
                                      <p:tavLst>
                                        <p:tav tm="0">
                                          <p:val>
                                            <p:strVal val="#ppt_x"/>
                                          </p:val>
                                        </p:tav>
                                        <p:tav tm="100000">
                                          <p:val>
                                            <p:strVal val="#ppt_x"/>
                                          </p:val>
                                        </p:tav>
                                      </p:tavLst>
                                    </p:anim>
                                    <p:anim calcmode="lin" valueType="num">
                                      <p:cBhvr>
                                        <p:cTn id="224" dur="500" fill="hold"/>
                                        <p:tgtEl>
                                          <p:spTgt spid="215"/>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400"/>
                                  </p:stCondLst>
                                  <p:childTnLst>
                                    <p:set>
                                      <p:cBhvr>
                                        <p:cTn id="226" dur="1" fill="hold">
                                          <p:stCondLst>
                                            <p:cond delay="0"/>
                                          </p:stCondLst>
                                        </p:cTn>
                                        <p:tgtEl>
                                          <p:spTgt spid="216"/>
                                        </p:tgtEl>
                                        <p:attrNameLst>
                                          <p:attrName>style.visibility</p:attrName>
                                        </p:attrNameLst>
                                      </p:cBhvr>
                                      <p:to>
                                        <p:strVal val="visible"/>
                                      </p:to>
                                    </p:set>
                                    <p:animEffect transition="in" filter="fade">
                                      <p:cBhvr>
                                        <p:cTn id="227" dur="500"/>
                                        <p:tgtEl>
                                          <p:spTgt spid="216"/>
                                        </p:tgtEl>
                                      </p:cBhvr>
                                    </p:animEffect>
                                    <p:anim calcmode="lin" valueType="num">
                                      <p:cBhvr>
                                        <p:cTn id="228" dur="500" fill="hold"/>
                                        <p:tgtEl>
                                          <p:spTgt spid="216"/>
                                        </p:tgtEl>
                                        <p:attrNameLst>
                                          <p:attrName>ppt_x</p:attrName>
                                        </p:attrNameLst>
                                      </p:cBhvr>
                                      <p:tavLst>
                                        <p:tav tm="0">
                                          <p:val>
                                            <p:strVal val="#ppt_x"/>
                                          </p:val>
                                        </p:tav>
                                        <p:tav tm="100000">
                                          <p:val>
                                            <p:strVal val="#ppt_x"/>
                                          </p:val>
                                        </p:tav>
                                      </p:tavLst>
                                    </p:anim>
                                    <p:anim calcmode="lin" valueType="num">
                                      <p:cBhvr>
                                        <p:cTn id="229" dur="500" fill="hold"/>
                                        <p:tgtEl>
                                          <p:spTgt spid="216"/>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800"/>
                                  </p:stCondLst>
                                  <p:childTnLst>
                                    <p:set>
                                      <p:cBhvr>
                                        <p:cTn id="231" dur="1" fill="hold">
                                          <p:stCondLst>
                                            <p:cond delay="0"/>
                                          </p:stCondLst>
                                        </p:cTn>
                                        <p:tgtEl>
                                          <p:spTgt spid="217"/>
                                        </p:tgtEl>
                                        <p:attrNameLst>
                                          <p:attrName>style.visibility</p:attrName>
                                        </p:attrNameLst>
                                      </p:cBhvr>
                                      <p:to>
                                        <p:strVal val="visible"/>
                                      </p:to>
                                    </p:set>
                                    <p:animEffect transition="in" filter="fade">
                                      <p:cBhvr>
                                        <p:cTn id="232" dur="500"/>
                                        <p:tgtEl>
                                          <p:spTgt spid="217"/>
                                        </p:tgtEl>
                                      </p:cBhvr>
                                    </p:animEffect>
                                    <p:anim calcmode="lin" valueType="num">
                                      <p:cBhvr>
                                        <p:cTn id="233" dur="500" fill="hold"/>
                                        <p:tgtEl>
                                          <p:spTgt spid="217"/>
                                        </p:tgtEl>
                                        <p:attrNameLst>
                                          <p:attrName>ppt_x</p:attrName>
                                        </p:attrNameLst>
                                      </p:cBhvr>
                                      <p:tavLst>
                                        <p:tav tm="0">
                                          <p:val>
                                            <p:strVal val="#ppt_x"/>
                                          </p:val>
                                        </p:tav>
                                        <p:tav tm="100000">
                                          <p:val>
                                            <p:strVal val="#ppt_x"/>
                                          </p:val>
                                        </p:tav>
                                      </p:tavLst>
                                    </p:anim>
                                    <p:anim calcmode="lin" valueType="num">
                                      <p:cBhvr>
                                        <p:cTn id="234" dur="500" fill="hold"/>
                                        <p:tgtEl>
                                          <p:spTgt spid="217"/>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800"/>
                                  </p:stCondLst>
                                  <p:childTnLst>
                                    <p:set>
                                      <p:cBhvr>
                                        <p:cTn id="236" dur="1" fill="hold">
                                          <p:stCondLst>
                                            <p:cond delay="0"/>
                                          </p:stCondLst>
                                        </p:cTn>
                                        <p:tgtEl>
                                          <p:spTgt spid="218"/>
                                        </p:tgtEl>
                                        <p:attrNameLst>
                                          <p:attrName>style.visibility</p:attrName>
                                        </p:attrNameLst>
                                      </p:cBhvr>
                                      <p:to>
                                        <p:strVal val="visible"/>
                                      </p:to>
                                    </p:set>
                                    <p:animEffect transition="in" filter="fade">
                                      <p:cBhvr>
                                        <p:cTn id="237" dur="500"/>
                                        <p:tgtEl>
                                          <p:spTgt spid="218"/>
                                        </p:tgtEl>
                                      </p:cBhvr>
                                    </p:animEffect>
                                    <p:anim calcmode="lin" valueType="num">
                                      <p:cBhvr>
                                        <p:cTn id="238" dur="500" fill="hold"/>
                                        <p:tgtEl>
                                          <p:spTgt spid="218"/>
                                        </p:tgtEl>
                                        <p:attrNameLst>
                                          <p:attrName>ppt_x</p:attrName>
                                        </p:attrNameLst>
                                      </p:cBhvr>
                                      <p:tavLst>
                                        <p:tav tm="0">
                                          <p:val>
                                            <p:strVal val="#ppt_x"/>
                                          </p:val>
                                        </p:tav>
                                        <p:tav tm="100000">
                                          <p:val>
                                            <p:strVal val="#ppt_x"/>
                                          </p:val>
                                        </p:tav>
                                      </p:tavLst>
                                    </p:anim>
                                    <p:anim calcmode="lin" valueType="num">
                                      <p:cBhvr>
                                        <p:cTn id="239" dur="500" fill="hold"/>
                                        <p:tgtEl>
                                          <p:spTgt spid="218"/>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800"/>
                                  </p:stCondLst>
                                  <p:childTnLst>
                                    <p:set>
                                      <p:cBhvr>
                                        <p:cTn id="241" dur="1" fill="hold">
                                          <p:stCondLst>
                                            <p:cond delay="0"/>
                                          </p:stCondLst>
                                        </p:cTn>
                                        <p:tgtEl>
                                          <p:spTgt spid="219"/>
                                        </p:tgtEl>
                                        <p:attrNameLst>
                                          <p:attrName>style.visibility</p:attrName>
                                        </p:attrNameLst>
                                      </p:cBhvr>
                                      <p:to>
                                        <p:strVal val="visible"/>
                                      </p:to>
                                    </p:set>
                                    <p:animEffect transition="in" filter="fade">
                                      <p:cBhvr>
                                        <p:cTn id="242" dur="500"/>
                                        <p:tgtEl>
                                          <p:spTgt spid="219"/>
                                        </p:tgtEl>
                                      </p:cBhvr>
                                    </p:animEffect>
                                    <p:anim calcmode="lin" valueType="num">
                                      <p:cBhvr>
                                        <p:cTn id="243" dur="500" fill="hold"/>
                                        <p:tgtEl>
                                          <p:spTgt spid="219"/>
                                        </p:tgtEl>
                                        <p:attrNameLst>
                                          <p:attrName>ppt_x</p:attrName>
                                        </p:attrNameLst>
                                      </p:cBhvr>
                                      <p:tavLst>
                                        <p:tav tm="0">
                                          <p:val>
                                            <p:strVal val="#ppt_x"/>
                                          </p:val>
                                        </p:tav>
                                        <p:tav tm="100000">
                                          <p:val>
                                            <p:strVal val="#ppt_x"/>
                                          </p:val>
                                        </p:tav>
                                      </p:tavLst>
                                    </p:anim>
                                    <p:anim calcmode="lin" valueType="num">
                                      <p:cBhvr>
                                        <p:cTn id="244" dur="500" fill="hold"/>
                                        <p:tgtEl>
                                          <p:spTgt spid="219"/>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800"/>
                                  </p:stCondLst>
                                  <p:childTnLst>
                                    <p:set>
                                      <p:cBhvr>
                                        <p:cTn id="246" dur="1" fill="hold">
                                          <p:stCondLst>
                                            <p:cond delay="0"/>
                                          </p:stCondLst>
                                        </p:cTn>
                                        <p:tgtEl>
                                          <p:spTgt spid="220"/>
                                        </p:tgtEl>
                                        <p:attrNameLst>
                                          <p:attrName>style.visibility</p:attrName>
                                        </p:attrNameLst>
                                      </p:cBhvr>
                                      <p:to>
                                        <p:strVal val="visible"/>
                                      </p:to>
                                    </p:set>
                                    <p:animEffect transition="in" filter="fade">
                                      <p:cBhvr>
                                        <p:cTn id="247" dur="500"/>
                                        <p:tgtEl>
                                          <p:spTgt spid="220"/>
                                        </p:tgtEl>
                                      </p:cBhvr>
                                    </p:animEffect>
                                    <p:anim calcmode="lin" valueType="num">
                                      <p:cBhvr>
                                        <p:cTn id="248" dur="500" fill="hold"/>
                                        <p:tgtEl>
                                          <p:spTgt spid="220"/>
                                        </p:tgtEl>
                                        <p:attrNameLst>
                                          <p:attrName>ppt_x</p:attrName>
                                        </p:attrNameLst>
                                      </p:cBhvr>
                                      <p:tavLst>
                                        <p:tav tm="0">
                                          <p:val>
                                            <p:strVal val="#ppt_x"/>
                                          </p:val>
                                        </p:tav>
                                        <p:tav tm="100000">
                                          <p:val>
                                            <p:strVal val="#ppt_x"/>
                                          </p:val>
                                        </p:tav>
                                      </p:tavLst>
                                    </p:anim>
                                    <p:anim calcmode="lin" valueType="num">
                                      <p:cBhvr>
                                        <p:cTn id="249" dur="500" fill="hold"/>
                                        <p:tgtEl>
                                          <p:spTgt spid="220"/>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800"/>
                                  </p:stCondLst>
                                  <p:childTnLst>
                                    <p:set>
                                      <p:cBhvr>
                                        <p:cTn id="251" dur="1" fill="hold">
                                          <p:stCondLst>
                                            <p:cond delay="0"/>
                                          </p:stCondLst>
                                        </p:cTn>
                                        <p:tgtEl>
                                          <p:spTgt spid="221"/>
                                        </p:tgtEl>
                                        <p:attrNameLst>
                                          <p:attrName>style.visibility</p:attrName>
                                        </p:attrNameLst>
                                      </p:cBhvr>
                                      <p:to>
                                        <p:strVal val="visible"/>
                                      </p:to>
                                    </p:set>
                                    <p:animEffect transition="in" filter="fade">
                                      <p:cBhvr>
                                        <p:cTn id="252" dur="500"/>
                                        <p:tgtEl>
                                          <p:spTgt spid="221"/>
                                        </p:tgtEl>
                                      </p:cBhvr>
                                    </p:animEffect>
                                    <p:anim calcmode="lin" valueType="num">
                                      <p:cBhvr>
                                        <p:cTn id="253" dur="500" fill="hold"/>
                                        <p:tgtEl>
                                          <p:spTgt spid="221"/>
                                        </p:tgtEl>
                                        <p:attrNameLst>
                                          <p:attrName>ppt_x</p:attrName>
                                        </p:attrNameLst>
                                      </p:cBhvr>
                                      <p:tavLst>
                                        <p:tav tm="0">
                                          <p:val>
                                            <p:strVal val="#ppt_x"/>
                                          </p:val>
                                        </p:tav>
                                        <p:tav tm="100000">
                                          <p:val>
                                            <p:strVal val="#ppt_x"/>
                                          </p:val>
                                        </p:tav>
                                      </p:tavLst>
                                    </p:anim>
                                    <p:anim calcmode="lin" valueType="num">
                                      <p:cBhvr>
                                        <p:cTn id="254" dur="500" fill="hold"/>
                                        <p:tgtEl>
                                          <p:spTgt spid="221"/>
                                        </p:tgtEl>
                                        <p:attrNameLst>
                                          <p:attrName>ppt_y</p:attrName>
                                        </p:attrNameLst>
                                      </p:cBhvr>
                                      <p:tavLst>
                                        <p:tav tm="0">
                                          <p:val>
                                            <p:strVal val="#ppt_y+.1"/>
                                          </p:val>
                                        </p:tav>
                                        <p:tav tm="100000">
                                          <p:val>
                                            <p:strVal val="#ppt_y"/>
                                          </p:val>
                                        </p:tav>
                                      </p:tavLst>
                                    </p:anim>
                                  </p:childTnLst>
                                </p:cTn>
                              </p:par>
                              <p:par>
                                <p:cTn id="255" presetID="42" presetClass="entr" presetSubtype="0" fill="hold" nodeType="withEffect">
                                  <p:stCondLst>
                                    <p:cond delay="800"/>
                                  </p:stCondLst>
                                  <p:childTnLst>
                                    <p:set>
                                      <p:cBhvr>
                                        <p:cTn id="256" dur="1" fill="hold">
                                          <p:stCondLst>
                                            <p:cond delay="0"/>
                                          </p:stCondLst>
                                        </p:cTn>
                                        <p:tgtEl>
                                          <p:spTgt spid="196"/>
                                        </p:tgtEl>
                                        <p:attrNameLst>
                                          <p:attrName>style.visibility</p:attrName>
                                        </p:attrNameLst>
                                      </p:cBhvr>
                                      <p:to>
                                        <p:strVal val="visible"/>
                                      </p:to>
                                    </p:set>
                                    <p:animEffect transition="in" filter="fade">
                                      <p:cBhvr>
                                        <p:cTn id="257" dur="500"/>
                                        <p:tgtEl>
                                          <p:spTgt spid="196"/>
                                        </p:tgtEl>
                                      </p:cBhvr>
                                    </p:animEffect>
                                    <p:anim calcmode="lin" valueType="num">
                                      <p:cBhvr>
                                        <p:cTn id="258" dur="500" fill="hold"/>
                                        <p:tgtEl>
                                          <p:spTgt spid="196"/>
                                        </p:tgtEl>
                                        <p:attrNameLst>
                                          <p:attrName>ppt_x</p:attrName>
                                        </p:attrNameLst>
                                      </p:cBhvr>
                                      <p:tavLst>
                                        <p:tav tm="0">
                                          <p:val>
                                            <p:strVal val="#ppt_x"/>
                                          </p:val>
                                        </p:tav>
                                        <p:tav tm="100000">
                                          <p:val>
                                            <p:strVal val="#ppt_x"/>
                                          </p:val>
                                        </p:tav>
                                      </p:tavLst>
                                    </p:anim>
                                    <p:anim calcmode="lin" valueType="num">
                                      <p:cBhvr>
                                        <p:cTn id="259" dur="500" fill="hold"/>
                                        <p:tgtEl>
                                          <p:spTgt spid="196"/>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800"/>
                                  </p:stCondLst>
                                  <p:childTnLst>
                                    <p:set>
                                      <p:cBhvr>
                                        <p:cTn id="261" dur="1" fill="hold">
                                          <p:stCondLst>
                                            <p:cond delay="0"/>
                                          </p:stCondLst>
                                        </p:cTn>
                                        <p:tgtEl>
                                          <p:spTgt spid="197"/>
                                        </p:tgtEl>
                                        <p:attrNameLst>
                                          <p:attrName>style.visibility</p:attrName>
                                        </p:attrNameLst>
                                      </p:cBhvr>
                                      <p:to>
                                        <p:strVal val="visible"/>
                                      </p:to>
                                    </p:set>
                                    <p:animEffect transition="in" filter="fade">
                                      <p:cBhvr>
                                        <p:cTn id="262" dur="500"/>
                                        <p:tgtEl>
                                          <p:spTgt spid="197"/>
                                        </p:tgtEl>
                                      </p:cBhvr>
                                    </p:animEffect>
                                    <p:anim calcmode="lin" valueType="num">
                                      <p:cBhvr>
                                        <p:cTn id="263" dur="500" fill="hold"/>
                                        <p:tgtEl>
                                          <p:spTgt spid="197"/>
                                        </p:tgtEl>
                                        <p:attrNameLst>
                                          <p:attrName>ppt_x</p:attrName>
                                        </p:attrNameLst>
                                      </p:cBhvr>
                                      <p:tavLst>
                                        <p:tav tm="0">
                                          <p:val>
                                            <p:strVal val="#ppt_x"/>
                                          </p:val>
                                        </p:tav>
                                        <p:tav tm="100000">
                                          <p:val>
                                            <p:strVal val="#ppt_x"/>
                                          </p:val>
                                        </p:tav>
                                      </p:tavLst>
                                    </p:anim>
                                    <p:anim calcmode="lin" valueType="num">
                                      <p:cBhvr>
                                        <p:cTn id="264" dur="500" fill="hold"/>
                                        <p:tgtEl>
                                          <p:spTgt spid="197"/>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400"/>
                                  </p:stCondLst>
                                  <p:childTnLst>
                                    <p:set>
                                      <p:cBhvr>
                                        <p:cTn id="266" dur="1" fill="hold">
                                          <p:stCondLst>
                                            <p:cond delay="0"/>
                                          </p:stCondLst>
                                        </p:cTn>
                                        <p:tgtEl>
                                          <p:spTgt spid="198"/>
                                        </p:tgtEl>
                                        <p:attrNameLst>
                                          <p:attrName>style.visibility</p:attrName>
                                        </p:attrNameLst>
                                      </p:cBhvr>
                                      <p:to>
                                        <p:strVal val="visible"/>
                                      </p:to>
                                    </p:set>
                                    <p:animEffect transition="in" filter="fade">
                                      <p:cBhvr>
                                        <p:cTn id="267" dur="500"/>
                                        <p:tgtEl>
                                          <p:spTgt spid="198"/>
                                        </p:tgtEl>
                                      </p:cBhvr>
                                    </p:animEffect>
                                    <p:anim calcmode="lin" valueType="num">
                                      <p:cBhvr>
                                        <p:cTn id="268" dur="500" fill="hold"/>
                                        <p:tgtEl>
                                          <p:spTgt spid="198"/>
                                        </p:tgtEl>
                                        <p:attrNameLst>
                                          <p:attrName>ppt_x</p:attrName>
                                        </p:attrNameLst>
                                      </p:cBhvr>
                                      <p:tavLst>
                                        <p:tav tm="0">
                                          <p:val>
                                            <p:strVal val="#ppt_x"/>
                                          </p:val>
                                        </p:tav>
                                        <p:tav tm="100000">
                                          <p:val>
                                            <p:strVal val="#ppt_x"/>
                                          </p:val>
                                        </p:tav>
                                      </p:tavLst>
                                    </p:anim>
                                    <p:anim calcmode="lin" valueType="num">
                                      <p:cBhvr>
                                        <p:cTn id="269" dur="500" fill="hold"/>
                                        <p:tgtEl>
                                          <p:spTgt spid="198"/>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400"/>
                                  </p:stCondLst>
                                  <p:childTnLst>
                                    <p:set>
                                      <p:cBhvr>
                                        <p:cTn id="271" dur="1" fill="hold">
                                          <p:stCondLst>
                                            <p:cond delay="0"/>
                                          </p:stCondLst>
                                        </p:cTn>
                                        <p:tgtEl>
                                          <p:spTgt spid="201"/>
                                        </p:tgtEl>
                                        <p:attrNameLst>
                                          <p:attrName>style.visibility</p:attrName>
                                        </p:attrNameLst>
                                      </p:cBhvr>
                                      <p:to>
                                        <p:strVal val="visible"/>
                                      </p:to>
                                    </p:set>
                                    <p:animEffect transition="in" filter="fade">
                                      <p:cBhvr>
                                        <p:cTn id="272" dur="500"/>
                                        <p:tgtEl>
                                          <p:spTgt spid="201"/>
                                        </p:tgtEl>
                                      </p:cBhvr>
                                    </p:animEffect>
                                    <p:anim calcmode="lin" valueType="num">
                                      <p:cBhvr>
                                        <p:cTn id="273" dur="500" fill="hold"/>
                                        <p:tgtEl>
                                          <p:spTgt spid="201"/>
                                        </p:tgtEl>
                                        <p:attrNameLst>
                                          <p:attrName>ppt_x</p:attrName>
                                        </p:attrNameLst>
                                      </p:cBhvr>
                                      <p:tavLst>
                                        <p:tav tm="0">
                                          <p:val>
                                            <p:strVal val="#ppt_x"/>
                                          </p:val>
                                        </p:tav>
                                        <p:tav tm="100000">
                                          <p:val>
                                            <p:strVal val="#ppt_x"/>
                                          </p:val>
                                        </p:tav>
                                      </p:tavLst>
                                    </p:anim>
                                    <p:anim calcmode="lin" valueType="num">
                                      <p:cBhvr>
                                        <p:cTn id="274" dur="500" fill="hold"/>
                                        <p:tgtEl>
                                          <p:spTgt spid="201"/>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400"/>
                                  </p:stCondLst>
                                  <p:childTnLst>
                                    <p:set>
                                      <p:cBhvr>
                                        <p:cTn id="276" dur="1" fill="hold">
                                          <p:stCondLst>
                                            <p:cond delay="0"/>
                                          </p:stCondLst>
                                        </p:cTn>
                                        <p:tgtEl>
                                          <p:spTgt spid="222"/>
                                        </p:tgtEl>
                                        <p:attrNameLst>
                                          <p:attrName>style.visibility</p:attrName>
                                        </p:attrNameLst>
                                      </p:cBhvr>
                                      <p:to>
                                        <p:strVal val="visible"/>
                                      </p:to>
                                    </p:set>
                                    <p:animEffect transition="in" filter="fade">
                                      <p:cBhvr>
                                        <p:cTn id="277" dur="500"/>
                                        <p:tgtEl>
                                          <p:spTgt spid="222"/>
                                        </p:tgtEl>
                                      </p:cBhvr>
                                    </p:animEffect>
                                    <p:anim calcmode="lin" valueType="num">
                                      <p:cBhvr>
                                        <p:cTn id="278" dur="500" fill="hold"/>
                                        <p:tgtEl>
                                          <p:spTgt spid="222"/>
                                        </p:tgtEl>
                                        <p:attrNameLst>
                                          <p:attrName>ppt_x</p:attrName>
                                        </p:attrNameLst>
                                      </p:cBhvr>
                                      <p:tavLst>
                                        <p:tav tm="0">
                                          <p:val>
                                            <p:strVal val="#ppt_x"/>
                                          </p:val>
                                        </p:tav>
                                        <p:tav tm="100000">
                                          <p:val>
                                            <p:strVal val="#ppt_x"/>
                                          </p:val>
                                        </p:tav>
                                      </p:tavLst>
                                    </p:anim>
                                    <p:anim calcmode="lin" valueType="num">
                                      <p:cBhvr>
                                        <p:cTn id="279" dur="500" fill="hold"/>
                                        <p:tgtEl>
                                          <p:spTgt spid="2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8" grpId="0" animBg="1"/>
      <p:bldP spid="89" grpId="0" animBg="1"/>
      <p:bldP spid="91" grpId="0" animBg="1"/>
      <p:bldP spid="92" grpId="0" animBg="1"/>
      <p:bldP spid="93" grpId="0" animBg="1"/>
      <p:bldP spid="94" grpId="0" animBg="1"/>
      <p:bldP spid="95" grpId="0" animBg="1"/>
      <p:bldP spid="96"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9" grpId="0" animBg="1"/>
      <p:bldP spid="110" grpId="0" animBg="1"/>
      <p:bldP spid="111" grpId="0" animBg="1"/>
      <p:bldP spid="112" grpId="0" animBg="1"/>
      <p:bldP spid="113" grpId="0" animBg="1"/>
      <p:bldP spid="115" grpId="0" animBg="1"/>
      <p:bldP spid="117" grpId="0" animBg="1"/>
      <p:bldP spid="118" grpId="0" animBg="1"/>
      <p:bldP spid="119" grpId="0" animBg="1"/>
      <p:bldP spid="120" grpId="0" animBg="1"/>
      <p:bldP spid="121" grpId="0" animBg="1"/>
      <p:bldP spid="123" grpId="0" animBg="1"/>
      <p:bldP spid="126" grpId="0" animBg="1"/>
      <p:bldP spid="127" grpId="0" animBg="1"/>
      <p:bldP spid="128" grpId="0" animBg="1"/>
      <p:bldP spid="129" grpId="0" animBg="1"/>
      <p:bldP spid="130" grpId="0" animBg="1"/>
      <p:bldP spid="131" grpId="0" animBg="1"/>
      <p:bldP spid="133" grpId="0" animBg="1"/>
      <p:bldP spid="134" grpId="0" animBg="1"/>
      <p:bldP spid="135" grpId="0" animBg="1"/>
      <p:bldP spid="136" grpId="0" animBg="1"/>
      <p:bldP spid="211"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197" grpId="0" animBg="1"/>
      <p:bldP spid="198" grpId="0" animBg="1"/>
      <p:bldP spid="201" grpId="0" animBg="1"/>
      <p:bldP spid="2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椭圆 57"/>
          <p:cNvSpPr/>
          <p:nvPr/>
        </p:nvSpPr>
        <p:spPr>
          <a:xfrm rot="2715566">
            <a:off x="4210050" y="1354138"/>
            <a:ext cx="187325" cy="187325"/>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椭圆 58"/>
          <p:cNvSpPr/>
          <p:nvPr/>
        </p:nvSpPr>
        <p:spPr>
          <a:xfrm>
            <a:off x="1311275" y="2033588"/>
            <a:ext cx="152400" cy="1539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椭圆 59"/>
          <p:cNvSpPr/>
          <p:nvPr/>
        </p:nvSpPr>
        <p:spPr>
          <a:xfrm>
            <a:off x="4419600" y="1528763"/>
            <a:ext cx="317500" cy="3159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椭圆 62"/>
          <p:cNvSpPr/>
          <p:nvPr/>
        </p:nvSpPr>
        <p:spPr>
          <a:xfrm>
            <a:off x="4419600" y="4192588"/>
            <a:ext cx="177800" cy="1778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椭圆 64"/>
          <p:cNvSpPr/>
          <p:nvPr/>
        </p:nvSpPr>
        <p:spPr>
          <a:xfrm rot="15358016">
            <a:off x="7852569" y="662782"/>
            <a:ext cx="206375" cy="204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椭圆 65"/>
          <p:cNvSpPr/>
          <p:nvPr/>
        </p:nvSpPr>
        <p:spPr>
          <a:xfrm rot="15358016">
            <a:off x="8257382" y="924719"/>
            <a:ext cx="100012" cy="101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椭圆 66"/>
          <p:cNvSpPr/>
          <p:nvPr/>
        </p:nvSpPr>
        <p:spPr>
          <a:xfrm rot="15358016">
            <a:off x="6334918" y="1678782"/>
            <a:ext cx="100013" cy="101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6"/>
              </a:solidFill>
            </a:endParaRPr>
          </a:p>
        </p:txBody>
      </p:sp>
      <p:sp>
        <p:nvSpPr>
          <p:cNvPr id="68" name="椭圆 67"/>
          <p:cNvSpPr/>
          <p:nvPr/>
        </p:nvSpPr>
        <p:spPr>
          <a:xfrm rot="15358016">
            <a:off x="10645775" y="2732088"/>
            <a:ext cx="204787" cy="2047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椭圆 68"/>
          <p:cNvSpPr/>
          <p:nvPr/>
        </p:nvSpPr>
        <p:spPr>
          <a:xfrm rot="15358016">
            <a:off x="10507662" y="3089276"/>
            <a:ext cx="373063" cy="37306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0" name="椭圆 69"/>
          <p:cNvSpPr/>
          <p:nvPr/>
        </p:nvSpPr>
        <p:spPr>
          <a:xfrm rot="15358016">
            <a:off x="8540750" y="3222625"/>
            <a:ext cx="177800" cy="1778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4" name="组合 1"/>
          <p:cNvGrpSpPr>
            <a:grpSpLocks/>
          </p:cNvGrpSpPr>
          <p:nvPr/>
        </p:nvGrpSpPr>
        <p:grpSpPr bwMode="auto">
          <a:xfrm>
            <a:off x="0" y="242888"/>
            <a:ext cx="1407142" cy="461962"/>
            <a:chOff x="0" y="242888"/>
            <a:chExt cx="1407510" cy="461665"/>
          </a:xfrm>
        </p:grpSpPr>
        <p:sp>
          <p:nvSpPr>
            <p:cNvPr id="71" name="矩形 70"/>
            <p:cNvSpPr/>
            <p:nvPr/>
          </p:nvSpPr>
          <p:spPr>
            <a:xfrm>
              <a:off x="0" y="242888"/>
              <a:ext cx="401743" cy="461665"/>
            </a:xfrm>
            <a:prstGeom prst="rect">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401743" y="242888"/>
              <a:ext cx="1005767" cy="461368"/>
            </a:xfrm>
            <a:prstGeom prst="rect">
              <a:avLst/>
            </a:prstGeom>
            <a:noFill/>
          </p:spPr>
          <p:txBody>
            <a:bodyPr wrap="none">
              <a:spAutoFit/>
            </a:bodyPr>
            <a:lstStyle/>
            <a:p>
              <a:pPr eaLnBrk="1" fontAlgn="auto" hangingPunct="1">
                <a:spcBef>
                  <a:spcPts val="0"/>
                </a:spcBef>
                <a:spcAft>
                  <a:spcPts val="0"/>
                </a:spcAft>
                <a:defRPr/>
              </a:pP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K</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线图</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矩形 1"/>
          <p:cNvSpPr/>
          <p:nvPr/>
        </p:nvSpPr>
        <p:spPr>
          <a:xfrm>
            <a:off x="500827" y="706595"/>
            <a:ext cx="8643173" cy="369332"/>
          </a:xfrm>
          <a:prstGeom prst="rect">
            <a:avLst/>
          </a:prstGeom>
        </p:spPr>
        <p:txBody>
          <a:bodyPr wrap="square">
            <a:spAutoFit/>
          </a:bodyPr>
          <a:lstStyle/>
          <a:p>
            <a:r>
              <a:rPr lang="en-US" altLang="zh-CN" dirty="0"/>
              <a:t>K</a:t>
            </a:r>
            <a:r>
              <a:rPr lang="zh-CN" altLang="en-US" dirty="0"/>
              <a:t>线图看股票长的趋势；分时走势仅仅看当天股价变化的行情。</a:t>
            </a:r>
          </a:p>
        </p:txBody>
      </p:sp>
      <p:pic>
        <p:nvPicPr>
          <p:cNvPr id="73" name="Simulator Screen Shot 2017年3月14日 上午9.11.17.png" descr="Simulator Screen Shot 2017年3月14日 上午9.11.17.png"/>
          <p:cNvPicPr>
            <a:picLocks noChangeAspect="1"/>
          </p:cNvPicPr>
          <p:nvPr/>
        </p:nvPicPr>
        <p:blipFill>
          <a:blip r:embed="rId2">
            <a:extLst/>
          </a:blip>
          <a:stretch>
            <a:fillRect/>
          </a:stretch>
        </p:blipFill>
        <p:spPr>
          <a:xfrm>
            <a:off x="603657" y="1225363"/>
            <a:ext cx="8742127" cy="4717326"/>
          </a:xfrm>
          <a:prstGeom prst="rect">
            <a:avLst/>
          </a:prstGeom>
          <a:ln w="12700">
            <a:miter lim="400000"/>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ppt_w</p:attrName>
                                        </p:attrNameLst>
                                      </p:cBhvr>
                                      <p:tavLst>
                                        <p:tav tm="0">
                                          <p:val>
                                            <p:fltVal val="0"/>
                                          </p:val>
                                        </p:tav>
                                        <p:tav tm="100000">
                                          <p:val>
                                            <p:strVal val="#ppt_w"/>
                                          </p:val>
                                        </p:tav>
                                      </p:tavLst>
                                    </p:anim>
                                    <p:anim calcmode="lin" valueType="num">
                                      <p:cBhvr>
                                        <p:cTn id="23" dur="500" fill="hold"/>
                                        <p:tgtEl>
                                          <p:spTgt spid="63"/>
                                        </p:tgtEl>
                                        <p:attrNameLst>
                                          <p:attrName>ppt_h</p:attrName>
                                        </p:attrNameLst>
                                      </p:cBhvr>
                                      <p:tavLst>
                                        <p:tav tm="0">
                                          <p:val>
                                            <p:fltVal val="0"/>
                                          </p:val>
                                        </p:tav>
                                        <p:tav tm="100000">
                                          <p:val>
                                            <p:strVal val="#ppt_h"/>
                                          </p:val>
                                        </p:tav>
                                      </p:tavLst>
                                    </p:anim>
                                    <p:animEffect transition="in" filter="fade">
                                      <p:cBhvr>
                                        <p:cTn id="24" dur="500"/>
                                        <p:tgtEl>
                                          <p:spTgt spid="6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p:cTn id="27" dur="500" fill="hold"/>
                                        <p:tgtEl>
                                          <p:spTgt spid="65"/>
                                        </p:tgtEl>
                                        <p:attrNameLst>
                                          <p:attrName>ppt_w</p:attrName>
                                        </p:attrNameLst>
                                      </p:cBhvr>
                                      <p:tavLst>
                                        <p:tav tm="0">
                                          <p:val>
                                            <p:fltVal val="0"/>
                                          </p:val>
                                        </p:tav>
                                        <p:tav tm="100000">
                                          <p:val>
                                            <p:strVal val="#ppt_w"/>
                                          </p:val>
                                        </p:tav>
                                      </p:tavLst>
                                    </p:anim>
                                    <p:anim calcmode="lin" valueType="num">
                                      <p:cBhvr>
                                        <p:cTn id="28" dur="500" fill="hold"/>
                                        <p:tgtEl>
                                          <p:spTgt spid="65"/>
                                        </p:tgtEl>
                                        <p:attrNameLst>
                                          <p:attrName>ppt_h</p:attrName>
                                        </p:attrNameLst>
                                      </p:cBhvr>
                                      <p:tavLst>
                                        <p:tav tm="0">
                                          <p:val>
                                            <p:fltVal val="0"/>
                                          </p:val>
                                        </p:tav>
                                        <p:tav tm="100000">
                                          <p:val>
                                            <p:strVal val="#ppt_h"/>
                                          </p:val>
                                        </p:tav>
                                      </p:tavLst>
                                    </p:anim>
                                    <p:animEffect transition="in" filter="fade">
                                      <p:cBhvr>
                                        <p:cTn id="29" dur="500"/>
                                        <p:tgtEl>
                                          <p:spTgt spid="6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6"/>
                                        </p:tgtEl>
                                        <p:attrNameLst>
                                          <p:attrName>style.visibility</p:attrName>
                                        </p:attrNameLst>
                                      </p:cBhvr>
                                      <p:to>
                                        <p:strVal val="visible"/>
                                      </p:to>
                                    </p:set>
                                    <p:anim calcmode="lin" valueType="num">
                                      <p:cBhvr>
                                        <p:cTn id="32" dur="500" fill="hold"/>
                                        <p:tgtEl>
                                          <p:spTgt spid="66"/>
                                        </p:tgtEl>
                                        <p:attrNameLst>
                                          <p:attrName>ppt_w</p:attrName>
                                        </p:attrNameLst>
                                      </p:cBhvr>
                                      <p:tavLst>
                                        <p:tav tm="0">
                                          <p:val>
                                            <p:fltVal val="0"/>
                                          </p:val>
                                        </p:tav>
                                        <p:tav tm="100000">
                                          <p:val>
                                            <p:strVal val="#ppt_w"/>
                                          </p:val>
                                        </p:tav>
                                      </p:tavLst>
                                    </p:anim>
                                    <p:anim calcmode="lin" valueType="num">
                                      <p:cBhvr>
                                        <p:cTn id="33" dur="500" fill="hold"/>
                                        <p:tgtEl>
                                          <p:spTgt spid="66"/>
                                        </p:tgtEl>
                                        <p:attrNameLst>
                                          <p:attrName>ppt_h</p:attrName>
                                        </p:attrNameLst>
                                      </p:cBhvr>
                                      <p:tavLst>
                                        <p:tav tm="0">
                                          <p:val>
                                            <p:fltVal val="0"/>
                                          </p:val>
                                        </p:tav>
                                        <p:tav tm="100000">
                                          <p:val>
                                            <p:strVal val="#ppt_h"/>
                                          </p:val>
                                        </p:tav>
                                      </p:tavLst>
                                    </p:anim>
                                    <p:animEffect transition="in" filter="fade">
                                      <p:cBhvr>
                                        <p:cTn id="34" dur="500"/>
                                        <p:tgtEl>
                                          <p:spTgt spid="6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p:cTn id="37" dur="500" fill="hold"/>
                                        <p:tgtEl>
                                          <p:spTgt spid="67"/>
                                        </p:tgtEl>
                                        <p:attrNameLst>
                                          <p:attrName>ppt_w</p:attrName>
                                        </p:attrNameLst>
                                      </p:cBhvr>
                                      <p:tavLst>
                                        <p:tav tm="0">
                                          <p:val>
                                            <p:fltVal val="0"/>
                                          </p:val>
                                        </p:tav>
                                        <p:tav tm="100000">
                                          <p:val>
                                            <p:strVal val="#ppt_w"/>
                                          </p:val>
                                        </p:tav>
                                      </p:tavLst>
                                    </p:anim>
                                    <p:anim calcmode="lin" valueType="num">
                                      <p:cBhvr>
                                        <p:cTn id="38" dur="500" fill="hold"/>
                                        <p:tgtEl>
                                          <p:spTgt spid="67"/>
                                        </p:tgtEl>
                                        <p:attrNameLst>
                                          <p:attrName>ppt_h</p:attrName>
                                        </p:attrNameLst>
                                      </p:cBhvr>
                                      <p:tavLst>
                                        <p:tav tm="0">
                                          <p:val>
                                            <p:fltVal val="0"/>
                                          </p:val>
                                        </p:tav>
                                        <p:tav tm="100000">
                                          <p:val>
                                            <p:strVal val="#ppt_h"/>
                                          </p:val>
                                        </p:tav>
                                      </p:tavLst>
                                    </p:anim>
                                    <p:animEffect transition="in" filter="fade">
                                      <p:cBhvr>
                                        <p:cTn id="39" dur="500"/>
                                        <p:tgtEl>
                                          <p:spTgt spid="6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p:cTn id="42" dur="500" fill="hold"/>
                                        <p:tgtEl>
                                          <p:spTgt spid="68"/>
                                        </p:tgtEl>
                                        <p:attrNameLst>
                                          <p:attrName>ppt_w</p:attrName>
                                        </p:attrNameLst>
                                      </p:cBhvr>
                                      <p:tavLst>
                                        <p:tav tm="0">
                                          <p:val>
                                            <p:fltVal val="0"/>
                                          </p:val>
                                        </p:tav>
                                        <p:tav tm="100000">
                                          <p:val>
                                            <p:strVal val="#ppt_w"/>
                                          </p:val>
                                        </p:tav>
                                      </p:tavLst>
                                    </p:anim>
                                    <p:anim calcmode="lin" valueType="num">
                                      <p:cBhvr>
                                        <p:cTn id="43" dur="500" fill="hold"/>
                                        <p:tgtEl>
                                          <p:spTgt spid="68"/>
                                        </p:tgtEl>
                                        <p:attrNameLst>
                                          <p:attrName>ppt_h</p:attrName>
                                        </p:attrNameLst>
                                      </p:cBhvr>
                                      <p:tavLst>
                                        <p:tav tm="0">
                                          <p:val>
                                            <p:fltVal val="0"/>
                                          </p:val>
                                        </p:tav>
                                        <p:tav tm="100000">
                                          <p:val>
                                            <p:strVal val="#ppt_h"/>
                                          </p:val>
                                        </p:tav>
                                      </p:tavLst>
                                    </p:anim>
                                    <p:animEffect transition="in" filter="fade">
                                      <p:cBhvr>
                                        <p:cTn id="44" dur="500"/>
                                        <p:tgtEl>
                                          <p:spTgt spid="6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p:cTn id="47" dur="500" fill="hold"/>
                                        <p:tgtEl>
                                          <p:spTgt spid="69"/>
                                        </p:tgtEl>
                                        <p:attrNameLst>
                                          <p:attrName>ppt_w</p:attrName>
                                        </p:attrNameLst>
                                      </p:cBhvr>
                                      <p:tavLst>
                                        <p:tav tm="0">
                                          <p:val>
                                            <p:fltVal val="0"/>
                                          </p:val>
                                        </p:tav>
                                        <p:tav tm="100000">
                                          <p:val>
                                            <p:strVal val="#ppt_w"/>
                                          </p:val>
                                        </p:tav>
                                      </p:tavLst>
                                    </p:anim>
                                    <p:anim calcmode="lin" valueType="num">
                                      <p:cBhvr>
                                        <p:cTn id="48" dur="500" fill="hold"/>
                                        <p:tgtEl>
                                          <p:spTgt spid="69"/>
                                        </p:tgtEl>
                                        <p:attrNameLst>
                                          <p:attrName>ppt_h</p:attrName>
                                        </p:attrNameLst>
                                      </p:cBhvr>
                                      <p:tavLst>
                                        <p:tav tm="0">
                                          <p:val>
                                            <p:fltVal val="0"/>
                                          </p:val>
                                        </p:tav>
                                        <p:tav tm="100000">
                                          <p:val>
                                            <p:strVal val="#ppt_h"/>
                                          </p:val>
                                        </p:tav>
                                      </p:tavLst>
                                    </p:anim>
                                    <p:animEffect transition="in" filter="fade">
                                      <p:cBhvr>
                                        <p:cTn id="49" dur="500"/>
                                        <p:tgtEl>
                                          <p:spTgt spid="6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p:cTn id="52" dur="500" fill="hold"/>
                                        <p:tgtEl>
                                          <p:spTgt spid="70"/>
                                        </p:tgtEl>
                                        <p:attrNameLst>
                                          <p:attrName>ppt_w</p:attrName>
                                        </p:attrNameLst>
                                      </p:cBhvr>
                                      <p:tavLst>
                                        <p:tav tm="0">
                                          <p:val>
                                            <p:fltVal val="0"/>
                                          </p:val>
                                        </p:tav>
                                        <p:tav tm="100000">
                                          <p:val>
                                            <p:strVal val="#ppt_w"/>
                                          </p:val>
                                        </p:tav>
                                      </p:tavLst>
                                    </p:anim>
                                    <p:anim calcmode="lin" valueType="num">
                                      <p:cBhvr>
                                        <p:cTn id="53" dur="500" fill="hold"/>
                                        <p:tgtEl>
                                          <p:spTgt spid="70"/>
                                        </p:tgtEl>
                                        <p:attrNameLst>
                                          <p:attrName>ppt_h</p:attrName>
                                        </p:attrNameLst>
                                      </p:cBhvr>
                                      <p:tavLst>
                                        <p:tav tm="0">
                                          <p:val>
                                            <p:fltVal val="0"/>
                                          </p:val>
                                        </p:tav>
                                        <p:tav tm="100000">
                                          <p:val>
                                            <p:strVal val="#ppt_h"/>
                                          </p:val>
                                        </p:tav>
                                      </p:tavLst>
                                    </p:anim>
                                    <p:animEffect transition="in" filter="fade">
                                      <p:cBhvr>
                                        <p:cTn id="54" dur="500"/>
                                        <p:tgtEl>
                                          <p:spTgt spid="70"/>
                                        </p:tgtEl>
                                      </p:cBhvr>
                                    </p:animEffect>
                                  </p:childTnLst>
                                </p:cTn>
                              </p:par>
                              <p:par>
                                <p:cTn id="55" presetID="22" presetClass="entr" presetSubtype="8"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left)">
                                      <p:cBhvr>
                                        <p:cTn id="5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3" grpId="0" animBg="1"/>
      <p:bldP spid="65" grpId="0" animBg="1"/>
      <p:bldP spid="66" grpId="0" animBg="1"/>
      <p:bldP spid="67" grpId="0" animBg="1"/>
      <p:bldP spid="68" grpId="0" animBg="1"/>
      <p:bldP spid="69" grpId="0" animBg="1"/>
      <p:bldP spid="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rot="21388349">
            <a:off x="11256963" y="3392488"/>
            <a:ext cx="561975" cy="56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rot="21388349">
            <a:off x="8251825" y="3186113"/>
            <a:ext cx="236538" cy="2365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p:nvPr/>
        </p:nvSpPr>
        <p:spPr>
          <a:xfrm rot="21388349">
            <a:off x="7834313" y="3230563"/>
            <a:ext cx="241300" cy="2413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rot="21388349">
            <a:off x="10858500" y="3022600"/>
            <a:ext cx="349250" cy="349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椭圆 46"/>
          <p:cNvSpPr/>
          <p:nvPr/>
        </p:nvSpPr>
        <p:spPr>
          <a:xfrm rot="21388349">
            <a:off x="7867650" y="2735263"/>
            <a:ext cx="427038" cy="4270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rot="21388349">
            <a:off x="8574088" y="2763838"/>
            <a:ext cx="363537" cy="3619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5348114" y="572432"/>
            <a:ext cx="3795886" cy="1477328"/>
          </a:xfrm>
          <a:prstGeom prst="rect">
            <a:avLst/>
          </a:prstGeom>
        </p:spPr>
        <p:txBody>
          <a:bodyPr wrap="square">
            <a:spAutoFit/>
          </a:bodyPr>
          <a:lstStyle/>
          <a:p>
            <a:r>
              <a:rPr lang="zh-CN" altLang="en-US" dirty="0" smtClean="0"/>
              <a:t>在</a:t>
            </a:r>
            <a:r>
              <a:rPr lang="en-US" altLang="zh-CN" dirty="0" smtClean="0"/>
              <a:t>K</a:t>
            </a:r>
            <a:r>
              <a:rPr lang="zh-CN" altLang="en-US" dirty="0"/>
              <a:t>线图中，红色代表阳线，蓝色代表阴线。长上影阳线是阳线实体较短，上影线很长一般没有下影线的</a:t>
            </a:r>
            <a:r>
              <a:rPr lang="en-US" altLang="zh-CN" dirty="0"/>
              <a:t>K</a:t>
            </a:r>
            <a:r>
              <a:rPr lang="zh-CN" altLang="en-US" dirty="0"/>
              <a:t>线</a:t>
            </a:r>
            <a:r>
              <a:rPr lang="en-US" altLang="zh-CN" dirty="0"/>
              <a:t>. </a:t>
            </a:r>
            <a:r>
              <a:rPr lang="zh-CN" altLang="en-US" dirty="0"/>
              <a:t>收盘价等于开盘价则是十字星</a:t>
            </a:r>
            <a:r>
              <a:rPr lang="en-US" altLang="zh-CN" dirty="0"/>
              <a:t>.</a:t>
            </a:r>
            <a:endParaRPr lang="zh-CN" altLang="en-US" dirty="0"/>
          </a:p>
        </p:txBody>
      </p:sp>
      <p:pic>
        <p:nvPicPr>
          <p:cNvPr id="85" name="b151f8198618367a79c720ba2e738bd4b31ce50f.jpg" descr="b151f8198618367a79c720ba2e738bd4b31ce50f.jpg"/>
          <p:cNvPicPr>
            <a:picLocks noChangeAspect="1"/>
          </p:cNvPicPr>
          <p:nvPr/>
        </p:nvPicPr>
        <p:blipFill>
          <a:blip r:embed="rId2">
            <a:extLst/>
          </a:blip>
          <a:srcRect l="24114" r="24114"/>
          <a:stretch>
            <a:fillRect/>
          </a:stretch>
        </p:blipFill>
        <p:spPr>
          <a:xfrm>
            <a:off x="400418" y="164755"/>
            <a:ext cx="4205400" cy="6284045"/>
          </a:xfrm>
          <a:prstGeom prst="rect">
            <a:avLst/>
          </a:prstGeom>
        </p:spPr>
      </p:pic>
    </p:spTree>
    <p:extLst>
      <p:ext uri="{BB962C8B-B14F-4D97-AF65-F5344CB8AC3E}">
        <p14:creationId xmlns:p14="http://schemas.microsoft.com/office/powerpoint/2010/main" val="33593473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500" fill="hold"/>
                                        <p:tgtEl>
                                          <p:spTgt spid="47"/>
                                        </p:tgtEl>
                                        <p:attrNameLst>
                                          <p:attrName>ppt_w</p:attrName>
                                        </p:attrNameLst>
                                      </p:cBhvr>
                                      <p:tavLst>
                                        <p:tav tm="0">
                                          <p:val>
                                            <p:fltVal val="0"/>
                                          </p:val>
                                        </p:tav>
                                        <p:tav tm="100000">
                                          <p:val>
                                            <p:strVal val="#ppt_w"/>
                                          </p:val>
                                        </p:tav>
                                      </p:tavLst>
                                    </p:anim>
                                    <p:anim calcmode="lin" valueType="num">
                                      <p:cBhvr>
                                        <p:cTn id="28" dur="500" fill="hold"/>
                                        <p:tgtEl>
                                          <p:spTgt spid="47"/>
                                        </p:tgtEl>
                                        <p:attrNameLst>
                                          <p:attrName>ppt_h</p:attrName>
                                        </p:attrNameLst>
                                      </p:cBhvr>
                                      <p:tavLst>
                                        <p:tav tm="0">
                                          <p:val>
                                            <p:fltVal val="0"/>
                                          </p:val>
                                        </p:tav>
                                        <p:tav tm="100000">
                                          <p:val>
                                            <p:strVal val="#ppt_h"/>
                                          </p:val>
                                        </p:tav>
                                      </p:tavLst>
                                    </p:anim>
                                    <p:animEffect transition="in" filter="fade">
                                      <p:cBhvr>
                                        <p:cTn id="29" dur="500"/>
                                        <p:tgtEl>
                                          <p:spTgt spid="4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32" grpId="0" animBg="1"/>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a:grpSpLocks/>
          </p:cNvGrpSpPr>
          <p:nvPr/>
        </p:nvGrpSpPr>
        <p:grpSpPr bwMode="auto">
          <a:xfrm>
            <a:off x="1395413" y="2039711"/>
            <a:ext cx="2665185" cy="2346779"/>
            <a:chOff x="1394854" y="2039505"/>
            <a:chExt cx="2666166" cy="2347189"/>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12" name="文本框 5"/>
            <p:cNvSpPr txBox="1">
              <a:spLocks noChangeArrowheads="1"/>
            </p:cNvSpPr>
            <p:nvPr/>
          </p:nvSpPr>
          <p:spPr bwMode="auto">
            <a:xfrm>
              <a:off x="1949498" y="2186816"/>
              <a:ext cx="1962154" cy="20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algn="ctr" eaLnBrk="1" hangingPunct="1">
                <a:lnSpc>
                  <a:spcPct val="100000"/>
                </a:lnSpc>
                <a:spcBef>
                  <a:spcPct val="0"/>
                </a:spcBef>
                <a:buFontTx/>
                <a:buNone/>
              </a:pPr>
              <a:r>
                <a:rPr lang="en-US" altLang="zh-CN" sz="12500" dirty="0" smtClean="0">
                  <a:solidFill>
                    <a:schemeClr val="bg1"/>
                  </a:solidFill>
                  <a:latin typeface="Century Gothic" pitchFamily="34" charset="0"/>
                </a:rPr>
                <a:t>0</a:t>
              </a:r>
              <a:r>
                <a:rPr lang="en-US" altLang="zh-CN" sz="12500" dirty="0">
                  <a:solidFill>
                    <a:schemeClr val="bg1"/>
                  </a:solidFill>
                  <a:latin typeface="Century Gothic" pitchFamily="34" charset="0"/>
                </a:rPr>
                <a:t>4</a:t>
              </a:r>
              <a:endParaRPr lang="zh-CN" altLang="en-US" sz="12500" dirty="0">
                <a:solidFill>
                  <a:schemeClr val="bg1"/>
                </a:solidFill>
                <a:latin typeface="Century Gothic" pitchFamily="34" charset="0"/>
              </a:endParaRPr>
            </a:p>
          </p:txBody>
        </p:sp>
        <p:pic>
          <p:nvPicPr>
            <p:cNvPr id="7" name="图片 6"/>
            <p:cNvPicPr>
              <a:picLocks noChangeAspect="1"/>
            </p:cNvPicPr>
            <p:nvPr/>
          </p:nvPicPr>
          <p:blipFill>
            <a:blip r:embed="rId2"/>
            <a:srcRect l="43447" t="18711" r="10242" b="14206"/>
            <a:stretch>
              <a:fillRect/>
            </a:stretch>
          </p:blipFill>
          <p:spPr>
            <a:xfrm>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15"/>
          <p:cNvGrpSpPr>
            <a:grpSpLocks/>
          </p:cNvGrpSpPr>
          <p:nvPr/>
        </p:nvGrpSpPr>
        <p:grpSpPr bwMode="auto">
          <a:xfrm>
            <a:off x="4135438" y="2443163"/>
            <a:ext cx="6777037" cy="1562517"/>
            <a:chOff x="277329" y="1093495"/>
            <a:chExt cx="5427948" cy="1562584"/>
          </a:xfrm>
        </p:grpSpPr>
        <p:cxnSp>
          <p:nvCxnSpPr>
            <p:cNvPr id="17" name="直接连接符 16"/>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en-US" altLang="zh-CN" sz="4400" dirty="0" smtClean="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线图几个技术指标</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26916" y="1093495"/>
              <a:ext cx="5141865" cy="400067"/>
            </a:xfrm>
            <a:prstGeom prst="rect">
              <a:avLst/>
            </a:prstGeom>
            <a:noFill/>
          </p:spPr>
          <p:txBody>
            <a:bodyPr>
              <a:spAutoFit/>
            </a:bodyPr>
            <a:lstStyle/>
            <a:p>
              <a:pPr eaLnBrk="1" fontAlgn="auto" hangingPunct="1">
                <a:spcBef>
                  <a:spcPts val="0"/>
                </a:spcBef>
                <a:spcAft>
                  <a:spcPts val="0"/>
                </a:spcAft>
                <a:defRPr/>
              </a:pPr>
              <a:endParaRPr lang="zh-CN" altLang="en-US" sz="2000" dirty="0">
                <a:solidFill>
                  <a:schemeClr val="tx1">
                    <a:lumMod val="50000"/>
                    <a:lumOff val="50000"/>
                  </a:schemeClr>
                </a:solidFill>
                <a:latin typeface="Century Gothic" panose="020B0502020202020204" pitchFamily="34" charset="0"/>
                <a:ea typeface="微软雅黑" panose="020B0503020204020204" pitchFamily="34" charset="-122"/>
              </a:endParaRPr>
            </a:p>
          </p:txBody>
        </p:sp>
        <p:sp>
          <p:nvSpPr>
            <p:cNvPr id="20" name="文本框 19"/>
            <p:cNvSpPr txBox="1"/>
            <p:nvPr/>
          </p:nvSpPr>
          <p:spPr>
            <a:xfrm>
              <a:off x="277329" y="2317510"/>
              <a:ext cx="5427948" cy="338569"/>
            </a:xfrm>
            <a:prstGeom prst="rect">
              <a:avLst/>
            </a:prstGeom>
            <a:noFill/>
          </p:spPr>
          <p:txBody>
            <a:bodyPr>
              <a:spAutoFit/>
            </a:bodyPr>
            <a:lstStyle/>
            <a:p>
              <a:pPr eaLnBrk="1" fontAlgn="auto" hangingPunct="1">
                <a:spcBef>
                  <a:spcPts val="0"/>
                </a:spcBef>
                <a:spcAft>
                  <a:spcPts val="0"/>
                </a:spcAft>
                <a:defRPr/>
              </a:pPr>
              <a:endPar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sp>
        <p:nvSpPr>
          <p:cNvPr id="26" name="椭圆 25"/>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10933113" y="3060700"/>
            <a:ext cx="153987"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6207718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2" presetClass="entr" presetSubtype="8" fill="hold" nodeType="withEffect">
                                  <p:stCondLst>
                                    <p:cond delay="50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0" grpId="0" animBg="1"/>
      <p:bldP spid="32" grpId="0" animBg="1"/>
      <p:bldP spid="36" grpId="0" animBg="1"/>
      <p:bldP spid="41" grpId="0" animBg="1"/>
      <p:bldP spid="43" grpId="0" animBg="1"/>
      <p:bldP spid="15" grpId="0" animBg="1"/>
      <p:bldP spid="48" grpId="0" animBg="1"/>
      <p:bldP spid="49" grpId="0" animBg="1"/>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rot="21388349">
            <a:off x="11256963" y="3392488"/>
            <a:ext cx="561975" cy="56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rot="21388349">
            <a:off x="8251825" y="3186113"/>
            <a:ext cx="236538" cy="2365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p:nvPr/>
        </p:nvSpPr>
        <p:spPr>
          <a:xfrm rot="21388349">
            <a:off x="7834313" y="3230563"/>
            <a:ext cx="241300" cy="2413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rot="21388349">
            <a:off x="10858500" y="3022600"/>
            <a:ext cx="349250" cy="349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椭圆 46"/>
          <p:cNvSpPr/>
          <p:nvPr/>
        </p:nvSpPr>
        <p:spPr>
          <a:xfrm rot="21388349">
            <a:off x="7867650" y="2735263"/>
            <a:ext cx="427038" cy="4270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rot="21388349">
            <a:off x="8574088" y="2763838"/>
            <a:ext cx="363537" cy="3619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429280" y="420380"/>
            <a:ext cx="6220718" cy="369332"/>
          </a:xfrm>
          <a:prstGeom prst="rect">
            <a:avLst/>
          </a:prstGeom>
        </p:spPr>
        <p:txBody>
          <a:bodyPr wrap="square">
            <a:spAutoFit/>
          </a:bodyPr>
          <a:lstStyle/>
          <a:p>
            <a:r>
              <a:rPr lang="zh-CN" altLang="en-US" dirty="0"/>
              <a:t>几个术语</a:t>
            </a:r>
          </a:p>
        </p:txBody>
      </p:sp>
      <p:sp>
        <p:nvSpPr>
          <p:cNvPr id="4" name="矩形 3"/>
          <p:cNvSpPr/>
          <p:nvPr/>
        </p:nvSpPr>
        <p:spPr>
          <a:xfrm>
            <a:off x="545543" y="1064366"/>
            <a:ext cx="8598457" cy="1815882"/>
          </a:xfrm>
          <a:prstGeom prst="rect">
            <a:avLst/>
          </a:prstGeom>
        </p:spPr>
        <p:txBody>
          <a:bodyPr wrap="square">
            <a:spAutoFit/>
          </a:bodyPr>
          <a:lstStyle/>
          <a:p>
            <a:r>
              <a:rPr lang="de-DE" altLang="zh-CN" sz="2800" dirty="0"/>
              <a:t>1</a:t>
            </a:r>
            <a:r>
              <a:rPr lang="zh-CN" altLang="de-DE" sz="2800" dirty="0"/>
              <a:t>、</a:t>
            </a:r>
            <a:r>
              <a:rPr lang="de-DE" altLang="zh-CN" sz="2800" dirty="0" err="1"/>
              <a:t>vol</a:t>
            </a:r>
            <a:r>
              <a:rPr lang="de-DE" altLang="zh-CN" sz="2800" dirty="0"/>
              <a:t>  </a:t>
            </a:r>
          </a:p>
          <a:p>
            <a:r>
              <a:rPr lang="de-DE" altLang="zh-CN" sz="2800" dirty="0"/>
              <a:t>2</a:t>
            </a:r>
            <a:r>
              <a:rPr lang="zh-CN" altLang="de-DE" sz="2800" dirty="0"/>
              <a:t>、</a:t>
            </a:r>
            <a:r>
              <a:rPr lang="de-DE" altLang="zh-CN" sz="2800" dirty="0"/>
              <a:t>MACD</a:t>
            </a:r>
          </a:p>
          <a:p>
            <a:r>
              <a:rPr lang="de-DE" altLang="zh-CN" sz="2800" dirty="0"/>
              <a:t>3</a:t>
            </a:r>
            <a:r>
              <a:rPr lang="zh-CN" altLang="de-DE" sz="2800" dirty="0"/>
              <a:t>、</a:t>
            </a:r>
            <a:r>
              <a:rPr lang="de-DE" altLang="zh-CN" sz="2800" dirty="0"/>
              <a:t>KDJ</a:t>
            </a:r>
          </a:p>
          <a:p>
            <a:r>
              <a:rPr lang="de-DE" altLang="zh-CN" sz="2800" dirty="0"/>
              <a:t>4</a:t>
            </a:r>
            <a:r>
              <a:rPr lang="zh-CN" altLang="de-DE" sz="2800" dirty="0"/>
              <a:t>、</a:t>
            </a:r>
            <a:r>
              <a:rPr lang="de-DE" altLang="zh-CN" sz="2800" dirty="0"/>
              <a:t>RSI</a:t>
            </a:r>
            <a:endParaRPr lang="de-DE" altLang="zh-CN" sz="2800" dirty="0"/>
          </a:p>
        </p:txBody>
      </p:sp>
    </p:spTree>
    <p:extLst>
      <p:ext uri="{BB962C8B-B14F-4D97-AF65-F5344CB8AC3E}">
        <p14:creationId xmlns:p14="http://schemas.microsoft.com/office/powerpoint/2010/main" val="33593473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500" fill="hold"/>
                                        <p:tgtEl>
                                          <p:spTgt spid="47"/>
                                        </p:tgtEl>
                                        <p:attrNameLst>
                                          <p:attrName>ppt_w</p:attrName>
                                        </p:attrNameLst>
                                      </p:cBhvr>
                                      <p:tavLst>
                                        <p:tav tm="0">
                                          <p:val>
                                            <p:fltVal val="0"/>
                                          </p:val>
                                        </p:tav>
                                        <p:tav tm="100000">
                                          <p:val>
                                            <p:strVal val="#ppt_w"/>
                                          </p:val>
                                        </p:tav>
                                      </p:tavLst>
                                    </p:anim>
                                    <p:anim calcmode="lin" valueType="num">
                                      <p:cBhvr>
                                        <p:cTn id="28" dur="500" fill="hold"/>
                                        <p:tgtEl>
                                          <p:spTgt spid="47"/>
                                        </p:tgtEl>
                                        <p:attrNameLst>
                                          <p:attrName>ppt_h</p:attrName>
                                        </p:attrNameLst>
                                      </p:cBhvr>
                                      <p:tavLst>
                                        <p:tav tm="0">
                                          <p:val>
                                            <p:fltVal val="0"/>
                                          </p:val>
                                        </p:tav>
                                        <p:tav tm="100000">
                                          <p:val>
                                            <p:strVal val="#ppt_h"/>
                                          </p:val>
                                        </p:tav>
                                      </p:tavLst>
                                    </p:anim>
                                    <p:animEffect transition="in" filter="fade">
                                      <p:cBhvr>
                                        <p:cTn id="29" dur="500"/>
                                        <p:tgtEl>
                                          <p:spTgt spid="4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32"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右箭头 13"/>
          <p:cNvSpPr/>
          <p:nvPr/>
        </p:nvSpPr>
        <p:spPr>
          <a:xfrm>
            <a:off x="5559425" y="2443163"/>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右箭头 14"/>
          <p:cNvSpPr/>
          <p:nvPr/>
        </p:nvSpPr>
        <p:spPr>
          <a:xfrm>
            <a:off x="8188325" y="2443163"/>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942975" y="1812925"/>
            <a:ext cx="231775" cy="233363"/>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椭圆 38"/>
          <p:cNvSpPr/>
          <p:nvPr/>
        </p:nvSpPr>
        <p:spPr>
          <a:xfrm>
            <a:off x="609600" y="2559050"/>
            <a:ext cx="153988" cy="153988"/>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椭圆 39"/>
          <p:cNvSpPr/>
          <p:nvPr/>
        </p:nvSpPr>
        <p:spPr>
          <a:xfrm>
            <a:off x="2663825" y="3236913"/>
            <a:ext cx="153988" cy="155575"/>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3843338" y="1812925"/>
            <a:ext cx="231775" cy="2333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椭圆 43"/>
          <p:cNvSpPr/>
          <p:nvPr/>
        </p:nvSpPr>
        <p:spPr>
          <a:xfrm>
            <a:off x="5451475" y="3108325"/>
            <a:ext cx="104775" cy="104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a:off x="5214938" y="3236913"/>
            <a:ext cx="153987" cy="1555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rot="10800000">
            <a:off x="7642225" y="3192463"/>
            <a:ext cx="231775" cy="2333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椭圆 50"/>
          <p:cNvSpPr/>
          <p:nvPr/>
        </p:nvSpPr>
        <p:spPr>
          <a:xfrm rot="10800000">
            <a:off x="6161088" y="2025650"/>
            <a:ext cx="104775" cy="104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椭圆 51"/>
          <p:cNvSpPr/>
          <p:nvPr/>
        </p:nvSpPr>
        <p:spPr>
          <a:xfrm rot="10800000">
            <a:off x="7997825" y="3046413"/>
            <a:ext cx="155575" cy="153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椭圆 53"/>
          <p:cNvSpPr/>
          <p:nvPr/>
        </p:nvSpPr>
        <p:spPr>
          <a:xfrm rot="10800000">
            <a:off x="10817225" y="2755900"/>
            <a:ext cx="231775" cy="231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椭圆 54"/>
          <p:cNvSpPr/>
          <p:nvPr/>
        </p:nvSpPr>
        <p:spPr>
          <a:xfrm rot="10800000">
            <a:off x="10247313" y="3160713"/>
            <a:ext cx="315912" cy="3159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椭圆 55"/>
          <p:cNvSpPr/>
          <p:nvPr/>
        </p:nvSpPr>
        <p:spPr>
          <a:xfrm rot="10800000">
            <a:off x="10720388" y="2481263"/>
            <a:ext cx="153987" cy="153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p:cNvSpPr txBox="1"/>
          <p:nvPr/>
        </p:nvSpPr>
        <p:spPr>
          <a:xfrm>
            <a:off x="617089" y="1001756"/>
            <a:ext cx="10275891" cy="369332"/>
          </a:xfrm>
          <a:prstGeom prst="rect">
            <a:avLst/>
          </a:prstGeom>
          <a:noFill/>
        </p:spPr>
        <p:txBody>
          <a:bodyPr wrap="square" rtlCol="0">
            <a:spAutoFit/>
          </a:bodyPr>
          <a:lstStyle/>
          <a:p>
            <a:r>
              <a:rPr lang="en-US" altLang="zh-CN" dirty="0" err="1" smtClean="0">
                <a:latin typeface="宋体"/>
                <a:ea typeface="宋体"/>
                <a:cs typeface="宋体"/>
              </a:rPr>
              <a:t>Vol</a:t>
            </a:r>
            <a:r>
              <a:rPr lang="en-US" altLang="zh-CN" dirty="0" smtClean="0">
                <a:latin typeface="宋体"/>
                <a:ea typeface="宋体"/>
                <a:cs typeface="宋体"/>
              </a:rPr>
              <a:t>:</a:t>
            </a:r>
            <a:r>
              <a:rPr lang="zh-CN" altLang="en-US" dirty="0" smtClean="0">
                <a:latin typeface="宋体"/>
                <a:ea typeface="宋体"/>
                <a:cs typeface="宋体"/>
              </a:rPr>
              <a:t>成交量指标</a:t>
            </a:r>
            <a:r>
              <a:rPr lang="en-US" altLang="zh-CN" dirty="0" smtClean="0">
                <a:latin typeface="宋体"/>
                <a:ea typeface="宋体"/>
                <a:cs typeface="宋体"/>
              </a:rPr>
              <a:t> </a:t>
            </a:r>
            <a:endParaRPr kumimoji="1" lang="zh-CN" altLang="en-US" sz="1400" dirty="0">
              <a:latin typeface="宋体"/>
              <a:ea typeface="宋体"/>
              <a:cs typeface="宋体"/>
            </a:endParaRPr>
          </a:p>
        </p:txBody>
      </p:sp>
      <p:sp>
        <p:nvSpPr>
          <p:cNvPr id="53" name="文本框 52"/>
          <p:cNvSpPr txBox="1"/>
          <p:nvPr/>
        </p:nvSpPr>
        <p:spPr>
          <a:xfrm>
            <a:off x="742297" y="1762016"/>
            <a:ext cx="10052307" cy="523220"/>
          </a:xfrm>
          <a:prstGeom prst="rect">
            <a:avLst/>
          </a:prstGeom>
          <a:noFill/>
        </p:spPr>
        <p:txBody>
          <a:bodyPr wrap="square" rtlCol="0">
            <a:spAutoFit/>
          </a:bodyPr>
          <a:lstStyle/>
          <a:p>
            <a:r>
              <a:rPr lang="en-US" altLang="zh-CN" sz="1400" dirty="0" smtClean="0"/>
              <a:t>        </a:t>
            </a:r>
            <a:r>
              <a:rPr lang="zh-CN" altLang="en-US" sz="1400" dirty="0"/>
              <a:t>　　</a:t>
            </a:r>
            <a:r>
              <a:rPr lang="en-US" altLang="zh-CN" sz="1400" dirty="0" smtClean="0"/>
              <a:t>VOL 1M</a:t>
            </a:r>
            <a:r>
              <a:rPr lang="zh-CN" altLang="en-US" sz="1400" dirty="0"/>
              <a:t>在国际通行的说法是</a:t>
            </a:r>
            <a:r>
              <a:rPr lang="en-US" altLang="zh-CN" sz="1400" dirty="0"/>
              <a:t>1M=1</a:t>
            </a:r>
            <a:r>
              <a:rPr lang="zh-CN" altLang="en-US" sz="1400" dirty="0"/>
              <a:t>百万。</a:t>
            </a:r>
            <a:r>
              <a:rPr lang="en-US" altLang="zh-CN" sz="1400" dirty="0"/>
              <a:t>1K=1000</a:t>
            </a:r>
            <a:r>
              <a:rPr lang="zh-CN" altLang="en-US" sz="1400" dirty="0"/>
              <a:t>、</a:t>
            </a:r>
            <a:r>
              <a:rPr lang="en-US" altLang="zh-CN" sz="1400" dirty="0"/>
              <a:t>1M=1</a:t>
            </a:r>
            <a:r>
              <a:rPr lang="zh-CN" altLang="en-US" sz="1400" dirty="0"/>
              <a:t>百万、</a:t>
            </a:r>
            <a:r>
              <a:rPr lang="en-US" altLang="zh-CN" sz="1400" dirty="0"/>
              <a:t>1B=10</a:t>
            </a:r>
            <a:r>
              <a:rPr lang="zh-CN" altLang="en-US" sz="1400" dirty="0"/>
              <a:t>亿</a:t>
            </a:r>
            <a:r>
              <a:rPr lang="zh-CN" altLang="en-US" sz="1400" dirty="0" smtClean="0"/>
              <a:t>。</a:t>
            </a:r>
            <a:endParaRPr lang="en-US" altLang="zh-CN" sz="1400" dirty="0" smtClean="0"/>
          </a:p>
          <a:p>
            <a:r>
              <a:rPr lang="zh-CN" altLang="en-US" sz="1400" dirty="0" smtClean="0"/>
              <a:t>成交量指当天成交</a:t>
            </a:r>
            <a:r>
              <a:rPr lang="zh-CN" altLang="en-US" sz="1400" dirty="0"/>
              <a:t>的股票总手数（</a:t>
            </a:r>
            <a:r>
              <a:rPr lang="en-US" altLang="zh-CN" sz="1400" dirty="0"/>
              <a:t>1</a:t>
            </a:r>
            <a:r>
              <a:rPr lang="zh-CN" altLang="en-US" sz="1400" dirty="0"/>
              <a:t>手</a:t>
            </a:r>
            <a:r>
              <a:rPr lang="en-US" altLang="zh-CN" sz="1400" dirty="0"/>
              <a:t>=100</a:t>
            </a:r>
            <a:r>
              <a:rPr lang="zh-CN" altLang="en-US" sz="1400" dirty="0"/>
              <a:t>股）。</a:t>
            </a:r>
            <a:endParaRPr lang="zh-CN" altLang="en-US" sz="1400" dirty="0"/>
          </a:p>
        </p:txBody>
      </p:sp>
    </p:spTree>
    <p:extLst>
      <p:ext uri="{BB962C8B-B14F-4D97-AF65-F5344CB8AC3E}">
        <p14:creationId xmlns:p14="http://schemas.microsoft.com/office/powerpoint/2010/main" val="23677331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500" fill="hold"/>
                                        <p:tgtEl>
                                          <p:spTgt spid="43"/>
                                        </p:tgtEl>
                                        <p:attrNameLst>
                                          <p:attrName>ppt_w</p:attrName>
                                        </p:attrNameLst>
                                      </p:cBhvr>
                                      <p:tavLst>
                                        <p:tav tm="0">
                                          <p:val>
                                            <p:fltVal val="0"/>
                                          </p:val>
                                        </p:tav>
                                        <p:tav tm="100000">
                                          <p:val>
                                            <p:strVal val="#ppt_w"/>
                                          </p:val>
                                        </p:tav>
                                      </p:tavLst>
                                    </p:anim>
                                    <p:anim calcmode="lin" valueType="num">
                                      <p:cBhvr>
                                        <p:cTn id="20" dur="500" fill="hold"/>
                                        <p:tgtEl>
                                          <p:spTgt spid="43"/>
                                        </p:tgtEl>
                                        <p:attrNameLst>
                                          <p:attrName>ppt_h</p:attrName>
                                        </p:attrNameLst>
                                      </p:cBhvr>
                                      <p:tavLst>
                                        <p:tav tm="0">
                                          <p:val>
                                            <p:fltVal val="0"/>
                                          </p:val>
                                        </p:tav>
                                        <p:tav tm="100000">
                                          <p:val>
                                            <p:strVal val="#ppt_h"/>
                                          </p:val>
                                        </p:tav>
                                      </p:tavLst>
                                    </p:anim>
                                    <p:animEffect transition="in" filter="fade">
                                      <p:cBhvr>
                                        <p:cTn id="21" dur="500"/>
                                        <p:tgtEl>
                                          <p:spTgt spid="4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p:cTn id="24" dur="500" fill="hold"/>
                                        <p:tgtEl>
                                          <p:spTgt spid="44"/>
                                        </p:tgtEl>
                                        <p:attrNameLst>
                                          <p:attrName>ppt_w</p:attrName>
                                        </p:attrNameLst>
                                      </p:cBhvr>
                                      <p:tavLst>
                                        <p:tav tm="0">
                                          <p:val>
                                            <p:fltVal val="0"/>
                                          </p:val>
                                        </p:tav>
                                        <p:tav tm="100000">
                                          <p:val>
                                            <p:strVal val="#ppt_w"/>
                                          </p:val>
                                        </p:tav>
                                      </p:tavLst>
                                    </p:anim>
                                    <p:anim calcmode="lin" valueType="num">
                                      <p:cBhvr>
                                        <p:cTn id="25" dur="500" fill="hold"/>
                                        <p:tgtEl>
                                          <p:spTgt spid="44"/>
                                        </p:tgtEl>
                                        <p:attrNameLst>
                                          <p:attrName>ppt_h</p:attrName>
                                        </p:attrNameLst>
                                      </p:cBhvr>
                                      <p:tavLst>
                                        <p:tav tm="0">
                                          <p:val>
                                            <p:fltVal val="0"/>
                                          </p:val>
                                        </p:tav>
                                        <p:tav tm="100000">
                                          <p:val>
                                            <p:strVal val="#ppt_h"/>
                                          </p:val>
                                        </p:tav>
                                      </p:tavLst>
                                    </p:anim>
                                    <p:animEffect transition="in" filter="fade">
                                      <p:cBhvr>
                                        <p:cTn id="26" dur="500"/>
                                        <p:tgtEl>
                                          <p:spTgt spid="4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animEffect transition="in" filter="fade">
                                      <p:cBhvr>
                                        <p:cTn id="31" dur="500"/>
                                        <p:tgtEl>
                                          <p:spTgt spid="45"/>
                                        </p:tgtEl>
                                      </p:cBhvr>
                                    </p:animEffect>
                                  </p:childTnLst>
                                </p:cTn>
                              </p:par>
                            </p:childTnLst>
                          </p:cTn>
                        </p:par>
                        <p:par>
                          <p:cTn id="32" fill="hold" nodeType="afterGroup">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250"/>
                                        <p:tgtEl>
                                          <p:spTgt spid="14"/>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p:cTn id="38" dur="500" fill="hold"/>
                                        <p:tgtEl>
                                          <p:spTgt spid="50"/>
                                        </p:tgtEl>
                                        <p:attrNameLst>
                                          <p:attrName>ppt_w</p:attrName>
                                        </p:attrNameLst>
                                      </p:cBhvr>
                                      <p:tavLst>
                                        <p:tav tm="0">
                                          <p:val>
                                            <p:fltVal val="0"/>
                                          </p:val>
                                        </p:tav>
                                        <p:tav tm="100000">
                                          <p:val>
                                            <p:strVal val="#ppt_w"/>
                                          </p:val>
                                        </p:tav>
                                      </p:tavLst>
                                    </p:anim>
                                    <p:anim calcmode="lin" valueType="num">
                                      <p:cBhvr>
                                        <p:cTn id="39" dur="500" fill="hold"/>
                                        <p:tgtEl>
                                          <p:spTgt spid="50"/>
                                        </p:tgtEl>
                                        <p:attrNameLst>
                                          <p:attrName>ppt_h</p:attrName>
                                        </p:attrNameLst>
                                      </p:cBhvr>
                                      <p:tavLst>
                                        <p:tav tm="0">
                                          <p:val>
                                            <p:fltVal val="0"/>
                                          </p:val>
                                        </p:tav>
                                        <p:tav tm="100000">
                                          <p:val>
                                            <p:strVal val="#ppt_h"/>
                                          </p:val>
                                        </p:tav>
                                      </p:tavLst>
                                    </p:anim>
                                    <p:animEffect transition="in" filter="fade">
                                      <p:cBhvr>
                                        <p:cTn id="40" dur="500"/>
                                        <p:tgtEl>
                                          <p:spTgt spid="5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p:cTn id="43" dur="500" fill="hold"/>
                                        <p:tgtEl>
                                          <p:spTgt spid="51"/>
                                        </p:tgtEl>
                                        <p:attrNameLst>
                                          <p:attrName>ppt_w</p:attrName>
                                        </p:attrNameLst>
                                      </p:cBhvr>
                                      <p:tavLst>
                                        <p:tav tm="0">
                                          <p:val>
                                            <p:fltVal val="0"/>
                                          </p:val>
                                        </p:tav>
                                        <p:tav tm="100000">
                                          <p:val>
                                            <p:strVal val="#ppt_w"/>
                                          </p:val>
                                        </p:tav>
                                      </p:tavLst>
                                    </p:anim>
                                    <p:anim calcmode="lin" valueType="num">
                                      <p:cBhvr>
                                        <p:cTn id="44" dur="500" fill="hold"/>
                                        <p:tgtEl>
                                          <p:spTgt spid="51"/>
                                        </p:tgtEl>
                                        <p:attrNameLst>
                                          <p:attrName>ppt_h</p:attrName>
                                        </p:attrNameLst>
                                      </p:cBhvr>
                                      <p:tavLst>
                                        <p:tav tm="0">
                                          <p:val>
                                            <p:fltVal val="0"/>
                                          </p:val>
                                        </p:tav>
                                        <p:tav tm="100000">
                                          <p:val>
                                            <p:strVal val="#ppt_h"/>
                                          </p:val>
                                        </p:tav>
                                      </p:tavLst>
                                    </p:anim>
                                    <p:animEffect transition="in" filter="fade">
                                      <p:cBhvr>
                                        <p:cTn id="45" dur="500"/>
                                        <p:tgtEl>
                                          <p:spTgt spid="5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p:cTn id="48" dur="500" fill="hold"/>
                                        <p:tgtEl>
                                          <p:spTgt spid="52"/>
                                        </p:tgtEl>
                                        <p:attrNameLst>
                                          <p:attrName>ppt_w</p:attrName>
                                        </p:attrNameLst>
                                      </p:cBhvr>
                                      <p:tavLst>
                                        <p:tav tm="0">
                                          <p:val>
                                            <p:fltVal val="0"/>
                                          </p:val>
                                        </p:tav>
                                        <p:tav tm="100000">
                                          <p:val>
                                            <p:strVal val="#ppt_w"/>
                                          </p:val>
                                        </p:tav>
                                      </p:tavLst>
                                    </p:anim>
                                    <p:anim calcmode="lin" valueType="num">
                                      <p:cBhvr>
                                        <p:cTn id="49" dur="500" fill="hold"/>
                                        <p:tgtEl>
                                          <p:spTgt spid="52"/>
                                        </p:tgtEl>
                                        <p:attrNameLst>
                                          <p:attrName>ppt_h</p:attrName>
                                        </p:attrNameLst>
                                      </p:cBhvr>
                                      <p:tavLst>
                                        <p:tav tm="0">
                                          <p:val>
                                            <p:fltVal val="0"/>
                                          </p:val>
                                        </p:tav>
                                        <p:tav tm="100000">
                                          <p:val>
                                            <p:strVal val="#ppt_h"/>
                                          </p:val>
                                        </p:tav>
                                      </p:tavLst>
                                    </p:anim>
                                    <p:animEffect transition="in" filter="fade">
                                      <p:cBhvr>
                                        <p:cTn id="50" dur="500"/>
                                        <p:tgtEl>
                                          <p:spTgt spid="52"/>
                                        </p:tgtEl>
                                      </p:cBhvr>
                                    </p:animEffect>
                                  </p:childTnLst>
                                </p:cTn>
                              </p:par>
                            </p:childTnLst>
                          </p:cTn>
                        </p:par>
                        <p:par>
                          <p:cTn id="51" fill="hold" nodeType="afterGroup">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250"/>
                                        <p:tgtEl>
                                          <p:spTgt spid="1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p:cTn id="57" dur="500" fill="hold"/>
                                        <p:tgtEl>
                                          <p:spTgt spid="54"/>
                                        </p:tgtEl>
                                        <p:attrNameLst>
                                          <p:attrName>ppt_w</p:attrName>
                                        </p:attrNameLst>
                                      </p:cBhvr>
                                      <p:tavLst>
                                        <p:tav tm="0">
                                          <p:val>
                                            <p:fltVal val="0"/>
                                          </p:val>
                                        </p:tav>
                                        <p:tav tm="100000">
                                          <p:val>
                                            <p:strVal val="#ppt_w"/>
                                          </p:val>
                                        </p:tav>
                                      </p:tavLst>
                                    </p:anim>
                                    <p:anim calcmode="lin" valueType="num">
                                      <p:cBhvr>
                                        <p:cTn id="58" dur="500" fill="hold"/>
                                        <p:tgtEl>
                                          <p:spTgt spid="54"/>
                                        </p:tgtEl>
                                        <p:attrNameLst>
                                          <p:attrName>ppt_h</p:attrName>
                                        </p:attrNameLst>
                                      </p:cBhvr>
                                      <p:tavLst>
                                        <p:tav tm="0">
                                          <p:val>
                                            <p:fltVal val="0"/>
                                          </p:val>
                                        </p:tav>
                                        <p:tav tm="100000">
                                          <p:val>
                                            <p:strVal val="#ppt_h"/>
                                          </p:val>
                                        </p:tav>
                                      </p:tavLst>
                                    </p:anim>
                                    <p:animEffect transition="in" filter="fade">
                                      <p:cBhvr>
                                        <p:cTn id="59" dur="500"/>
                                        <p:tgtEl>
                                          <p:spTgt spid="5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 calcmode="lin" valueType="num">
                                      <p:cBhvr>
                                        <p:cTn id="62" dur="500" fill="hold"/>
                                        <p:tgtEl>
                                          <p:spTgt spid="55"/>
                                        </p:tgtEl>
                                        <p:attrNameLst>
                                          <p:attrName>ppt_w</p:attrName>
                                        </p:attrNameLst>
                                      </p:cBhvr>
                                      <p:tavLst>
                                        <p:tav tm="0">
                                          <p:val>
                                            <p:fltVal val="0"/>
                                          </p:val>
                                        </p:tav>
                                        <p:tav tm="100000">
                                          <p:val>
                                            <p:strVal val="#ppt_w"/>
                                          </p:val>
                                        </p:tav>
                                      </p:tavLst>
                                    </p:anim>
                                    <p:anim calcmode="lin" valueType="num">
                                      <p:cBhvr>
                                        <p:cTn id="63" dur="500" fill="hold"/>
                                        <p:tgtEl>
                                          <p:spTgt spid="55"/>
                                        </p:tgtEl>
                                        <p:attrNameLst>
                                          <p:attrName>ppt_h</p:attrName>
                                        </p:attrNameLst>
                                      </p:cBhvr>
                                      <p:tavLst>
                                        <p:tav tm="0">
                                          <p:val>
                                            <p:fltVal val="0"/>
                                          </p:val>
                                        </p:tav>
                                        <p:tav tm="100000">
                                          <p:val>
                                            <p:strVal val="#ppt_h"/>
                                          </p:val>
                                        </p:tav>
                                      </p:tavLst>
                                    </p:anim>
                                    <p:animEffect transition="in" filter="fade">
                                      <p:cBhvr>
                                        <p:cTn id="64" dur="500"/>
                                        <p:tgtEl>
                                          <p:spTgt spid="5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p:cTn id="67" dur="500" fill="hold"/>
                                        <p:tgtEl>
                                          <p:spTgt spid="56"/>
                                        </p:tgtEl>
                                        <p:attrNameLst>
                                          <p:attrName>ppt_w</p:attrName>
                                        </p:attrNameLst>
                                      </p:cBhvr>
                                      <p:tavLst>
                                        <p:tav tm="0">
                                          <p:val>
                                            <p:fltVal val="0"/>
                                          </p:val>
                                        </p:tav>
                                        <p:tav tm="100000">
                                          <p:val>
                                            <p:strVal val="#ppt_w"/>
                                          </p:val>
                                        </p:tav>
                                      </p:tavLst>
                                    </p:anim>
                                    <p:anim calcmode="lin" valueType="num">
                                      <p:cBhvr>
                                        <p:cTn id="68" dur="500" fill="hold"/>
                                        <p:tgtEl>
                                          <p:spTgt spid="56"/>
                                        </p:tgtEl>
                                        <p:attrNameLst>
                                          <p:attrName>ppt_h</p:attrName>
                                        </p:attrNameLst>
                                      </p:cBhvr>
                                      <p:tavLst>
                                        <p:tav tm="0">
                                          <p:val>
                                            <p:fltVal val="0"/>
                                          </p:val>
                                        </p:tav>
                                        <p:tav tm="100000">
                                          <p:val>
                                            <p:strVal val="#ppt_h"/>
                                          </p:val>
                                        </p:tav>
                                      </p:tavLst>
                                    </p:anim>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2" grpId="0" animBg="1"/>
      <p:bldP spid="39" grpId="0" animBg="1"/>
      <p:bldP spid="40" grpId="0" animBg="1"/>
      <p:bldP spid="43" grpId="0" animBg="1"/>
      <p:bldP spid="44" grpId="0" animBg="1"/>
      <p:bldP spid="45" grpId="0" animBg="1"/>
      <p:bldP spid="50" grpId="0" animBg="1"/>
      <p:bldP spid="51" grpId="0" animBg="1"/>
      <p:bldP spid="52" grpId="0" animBg="1"/>
      <p:bldP spid="54" grpId="0" animBg="1"/>
      <p:bldP spid="55"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rot="21388349">
            <a:off x="11256963" y="3392488"/>
            <a:ext cx="561975" cy="56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rot="21388349">
            <a:off x="8251825" y="3186113"/>
            <a:ext cx="236538" cy="2365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p:nvPr/>
        </p:nvSpPr>
        <p:spPr>
          <a:xfrm rot="21388349">
            <a:off x="7834313" y="3230563"/>
            <a:ext cx="241300" cy="2413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rot="21388349">
            <a:off x="10858500" y="3022600"/>
            <a:ext cx="349250" cy="349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椭圆 46"/>
          <p:cNvSpPr/>
          <p:nvPr/>
        </p:nvSpPr>
        <p:spPr>
          <a:xfrm rot="21388349">
            <a:off x="7867650" y="2735263"/>
            <a:ext cx="427038" cy="4270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rot="21388349">
            <a:off x="8574088" y="2763838"/>
            <a:ext cx="363537" cy="3619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429280" y="465101"/>
            <a:ext cx="6057061" cy="369332"/>
          </a:xfrm>
          <a:prstGeom prst="rect">
            <a:avLst/>
          </a:prstGeom>
        </p:spPr>
        <p:txBody>
          <a:bodyPr wrap="square">
            <a:spAutoFit/>
          </a:bodyPr>
          <a:lstStyle/>
          <a:p>
            <a:r>
              <a:rPr lang="en-US" altLang="zh-CN" dirty="0"/>
              <a:t>MACD</a:t>
            </a:r>
            <a:endParaRPr lang="en-US" altLang="zh-CN" dirty="0"/>
          </a:p>
        </p:txBody>
      </p:sp>
      <p:pic>
        <p:nvPicPr>
          <p:cNvPr id="10" name="2016081100581759.gif" descr="2016081100581759.gif"/>
          <p:cNvPicPr>
            <a:picLocks noChangeAspect="1"/>
          </p:cNvPicPr>
          <p:nvPr/>
        </p:nvPicPr>
        <p:blipFill>
          <a:blip r:embed="rId2">
            <a:extLst/>
          </a:blip>
          <a:stretch>
            <a:fillRect/>
          </a:stretch>
        </p:blipFill>
        <p:spPr>
          <a:xfrm>
            <a:off x="529251" y="986242"/>
            <a:ext cx="6187256" cy="4798897"/>
          </a:xfrm>
          <a:prstGeom prst="rect">
            <a:avLst/>
          </a:prstGeom>
          <a:ln w="12700">
            <a:miter lim="400000"/>
          </a:ln>
        </p:spPr>
      </p:pic>
      <p:sp>
        <p:nvSpPr>
          <p:cNvPr id="4" name="矩形 3"/>
          <p:cNvSpPr/>
          <p:nvPr/>
        </p:nvSpPr>
        <p:spPr>
          <a:xfrm>
            <a:off x="7065234" y="1010700"/>
            <a:ext cx="4713136" cy="2862323"/>
          </a:xfrm>
          <a:prstGeom prst="rect">
            <a:avLst/>
          </a:prstGeom>
        </p:spPr>
        <p:txBody>
          <a:bodyPr wrap="square">
            <a:spAutoFit/>
          </a:bodyPr>
          <a:lstStyle/>
          <a:p>
            <a:r>
              <a:rPr lang="en-US" altLang="zh-CN" dirty="0"/>
              <a:t>MACD</a:t>
            </a:r>
            <a:r>
              <a:rPr lang="zh-CN" altLang="en-US" dirty="0"/>
              <a:t>称为指数平滑异同平均线，是从双指数移动平均线发展而来的，由快的指数移动平均线（</a:t>
            </a:r>
            <a:r>
              <a:rPr lang="en-US" altLang="zh-CN" dirty="0"/>
              <a:t>EMA</a:t>
            </a:r>
            <a:r>
              <a:rPr lang="zh-CN" altLang="en-US" dirty="0"/>
              <a:t>）减去慢的指数移动平均线，</a:t>
            </a:r>
            <a:r>
              <a:rPr lang="en-US" altLang="zh-CN" dirty="0"/>
              <a:t>MACD</a:t>
            </a:r>
            <a:r>
              <a:rPr lang="zh-CN" altLang="en-US" dirty="0"/>
              <a:t>的意义和双移动平均线基本相同，但阅读起来更方便。当</a:t>
            </a:r>
            <a:r>
              <a:rPr lang="en-US" altLang="zh-CN" dirty="0"/>
              <a:t>MACD</a:t>
            </a:r>
            <a:r>
              <a:rPr lang="zh-CN" altLang="en-US" dirty="0"/>
              <a:t>从负数转向正数，是买的信号。当</a:t>
            </a:r>
            <a:r>
              <a:rPr lang="en-US" altLang="zh-CN" dirty="0"/>
              <a:t>MACD</a:t>
            </a:r>
            <a:r>
              <a:rPr lang="zh-CN" altLang="en-US" dirty="0"/>
              <a:t>从正数转向负数，是卖的信号。当</a:t>
            </a:r>
            <a:r>
              <a:rPr lang="en-US" altLang="zh-CN" dirty="0"/>
              <a:t>MACD</a:t>
            </a:r>
            <a:r>
              <a:rPr lang="zh-CN" altLang="en-US" dirty="0"/>
              <a:t>以大角度变化，表示快的移动平均线和慢的移动平均线的差距非常迅速的拉开，代表了一个市场大趋势的转变。</a:t>
            </a:r>
            <a:endParaRPr lang="zh-CN" altLang="en-US" dirty="0"/>
          </a:p>
        </p:txBody>
      </p:sp>
    </p:spTree>
    <p:extLst>
      <p:ext uri="{BB962C8B-B14F-4D97-AF65-F5344CB8AC3E}">
        <p14:creationId xmlns:p14="http://schemas.microsoft.com/office/powerpoint/2010/main" val="108174941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500" fill="hold"/>
                                        <p:tgtEl>
                                          <p:spTgt spid="47"/>
                                        </p:tgtEl>
                                        <p:attrNameLst>
                                          <p:attrName>ppt_w</p:attrName>
                                        </p:attrNameLst>
                                      </p:cBhvr>
                                      <p:tavLst>
                                        <p:tav tm="0">
                                          <p:val>
                                            <p:fltVal val="0"/>
                                          </p:val>
                                        </p:tav>
                                        <p:tav tm="100000">
                                          <p:val>
                                            <p:strVal val="#ppt_w"/>
                                          </p:val>
                                        </p:tav>
                                      </p:tavLst>
                                    </p:anim>
                                    <p:anim calcmode="lin" valueType="num">
                                      <p:cBhvr>
                                        <p:cTn id="28" dur="500" fill="hold"/>
                                        <p:tgtEl>
                                          <p:spTgt spid="47"/>
                                        </p:tgtEl>
                                        <p:attrNameLst>
                                          <p:attrName>ppt_h</p:attrName>
                                        </p:attrNameLst>
                                      </p:cBhvr>
                                      <p:tavLst>
                                        <p:tav tm="0">
                                          <p:val>
                                            <p:fltVal val="0"/>
                                          </p:val>
                                        </p:tav>
                                        <p:tav tm="100000">
                                          <p:val>
                                            <p:strVal val="#ppt_h"/>
                                          </p:val>
                                        </p:tav>
                                      </p:tavLst>
                                    </p:anim>
                                    <p:animEffect transition="in" filter="fade">
                                      <p:cBhvr>
                                        <p:cTn id="29" dur="500"/>
                                        <p:tgtEl>
                                          <p:spTgt spid="4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32" grpId="0" animBg="1"/>
      <p:bldP spid="47" grpId="0" animBg="1"/>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rot="21388349">
            <a:off x="11256963" y="3392488"/>
            <a:ext cx="561975" cy="56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rot="21388349">
            <a:off x="8251825" y="3186113"/>
            <a:ext cx="236538" cy="2365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p:nvPr/>
        </p:nvSpPr>
        <p:spPr>
          <a:xfrm rot="21388349">
            <a:off x="7834313" y="3230563"/>
            <a:ext cx="241300" cy="2413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rot="21388349">
            <a:off x="10858500" y="3022600"/>
            <a:ext cx="349250" cy="349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椭圆 46"/>
          <p:cNvSpPr/>
          <p:nvPr/>
        </p:nvSpPr>
        <p:spPr>
          <a:xfrm rot="21388349">
            <a:off x="7867650" y="2735263"/>
            <a:ext cx="427038" cy="4270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rot="21388349">
            <a:off x="8574088" y="2763838"/>
            <a:ext cx="363537" cy="3619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2013102416072410.jpg" descr="2013102416072410.jpg"/>
          <p:cNvPicPr>
            <a:picLocks noChangeAspect="1"/>
          </p:cNvPicPr>
          <p:nvPr/>
        </p:nvPicPr>
        <p:blipFill>
          <a:blip r:embed="rId2">
            <a:extLst/>
          </a:blip>
          <a:stretch>
            <a:fillRect/>
          </a:stretch>
        </p:blipFill>
        <p:spPr>
          <a:xfrm>
            <a:off x="804906" y="957034"/>
            <a:ext cx="9301061" cy="5464508"/>
          </a:xfrm>
          <a:prstGeom prst="rect">
            <a:avLst/>
          </a:prstGeom>
          <a:ln w="12700">
            <a:miter lim="400000"/>
          </a:ln>
        </p:spPr>
      </p:pic>
      <p:sp>
        <p:nvSpPr>
          <p:cNvPr id="2" name="矩形 1"/>
          <p:cNvSpPr/>
          <p:nvPr/>
        </p:nvSpPr>
        <p:spPr>
          <a:xfrm>
            <a:off x="795958" y="456157"/>
            <a:ext cx="5560146" cy="369332"/>
          </a:xfrm>
          <a:prstGeom prst="rect">
            <a:avLst/>
          </a:prstGeom>
        </p:spPr>
        <p:txBody>
          <a:bodyPr wrap="square">
            <a:spAutoFit/>
          </a:bodyPr>
          <a:lstStyle/>
          <a:p>
            <a:r>
              <a:rPr lang="en-US" altLang="zh-CN" b="1" dirty="0"/>
              <a:t>KDJ</a:t>
            </a:r>
            <a:endParaRPr lang="en-US" altLang="zh-CN" b="1" dirty="0"/>
          </a:p>
        </p:txBody>
      </p:sp>
    </p:spTree>
    <p:extLst>
      <p:ext uri="{BB962C8B-B14F-4D97-AF65-F5344CB8AC3E}">
        <p14:creationId xmlns:p14="http://schemas.microsoft.com/office/powerpoint/2010/main" val="108174941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500" fill="hold"/>
                                        <p:tgtEl>
                                          <p:spTgt spid="47"/>
                                        </p:tgtEl>
                                        <p:attrNameLst>
                                          <p:attrName>ppt_w</p:attrName>
                                        </p:attrNameLst>
                                      </p:cBhvr>
                                      <p:tavLst>
                                        <p:tav tm="0">
                                          <p:val>
                                            <p:fltVal val="0"/>
                                          </p:val>
                                        </p:tav>
                                        <p:tav tm="100000">
                                          <p:val>
                                            <p:strVal val="#ppt_w"/>
                                          </p:val>
                                        </p:tav>
                                      </p:tavLst>
                                    </p:anim>
                                    <p:anim calcmode="lin" valueType="num">
                                      <p:cBhvr>
                                        <p:cTn id="28" dur="500" fill="hold"/>
                                        <p:tgtEl>
                                          <p:spTgt spid="47"/>
                                        </p:tgtEl>
                                        <p:attrNameLst>
                                          <p:attrName>ppt_h</p:attrName>
                                        </p:attrNameLst>
                                      </p:cBhvr>
                                      <p:tavLst>
                                        <p:tav tm="0">
                                          <p:val>
                                            <p:fltVal val="0"/>
                                          </p:val>
                                        </p:tav>
                                        <p:tav tm="100000">
                                          <p:val>
                                            <p:strVal val="#ppt_h"/>
                                          </p:val>
                                        </p:tav>
                                      </p:tavLst>
                                    </p:anim>
                                    <p:animEffect transition="in" filter="fade">
                                      <p:cBhvr>
                                        <p:cTn id="29" dur="500"/>
                                        <p:tgtEl>
                                          <p:spTgt spid="4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32" grpId="0" animBg="1"/>
      <p:bldP spid="47" grpId="0" animBg="1"/>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rot="21388349">
            <a:off x="11256963" y="3392488"/>
            <a:ext cx="561975" cy="56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rot="21388349">
            <a:off x="8251825" y="3186113"/>
            <a:ext cx="236538" cy="2365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p:nvPr/>
        </p:nvSpPr>
        <p:spPr>
          <a:xfrm rot="21388349">
            <a:off x="7834313" y="3230563"/>
            <a:ext cx="241300" cy="2413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rot="21388349">
            <a:off x="10858500" y="3022600"/>
            <a:ext cx="349250" cy="349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椭圆 46"/>
          <p:cNvSpPr/>
          <p:nvPr/>
        </p:nvSpPr>
        <p:spPr>
          <a:xfrm rot="21388349">
            <a:off x="7867650" y="2735263"/>
            <a:ext cx="427038" cy="4270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rot="21388349">
            <a:off x="8574088" y="2763838"/>
            <a:ext cx="363537" cy="3619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2013102416080413.jpg" descr="2013102416080413.jpg"/>
          <p:cNvPicPr>
            <a:picLocks noChangeAspect="1"/>
          </p:cNvPicPr>
          <p:nvPr/>
        </p:nvPicPr>
        <p:blipFill>
          <a:blip r:embed="rId2">
            <a:extLst/>
          </a:blip>
          <a:stretch>
            <a:fillRect/>
          </a:stretch>
        </p:blipFill>
        <p:spPr>
          <a:xfrm>
            <a:off x="939630" y="190500"/>
            <a:ext cx="8763887" cy="5751301"/>
          </a:xfrm>
          <a:prstGeom prst="rect">
            <a:avLst/>
          </a:prstGeom>
          <a:ln w="12700">
            <a:miter lim="400000"/>
          </a:ln>
        </p:spPr>
      </p:pic>
    </p:spTree>
    <p:extLst>
      <p:ext uri="{BB962C8B-B14F-4D97-AF65-F5344CB8AC3E}">
        <p14:creationId xmlns:p14="http://schemas.microsoft.com/office/powerpoint/2010/main" val="108174941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500" fill="hold"/>
                                        <p:tgtEl>
                                          <p:spTgt spid="47"/>
                                        </p:tgtEl>
                                        <p:attrNameLst>
                                          <p:attrName>ppt_w</p:attrName>
                                        </p:attrNameLst>
                                      </p:cBhvr>
                                      <p:tavLst>
                                        <p:tav tm="0">
                                          <p:val>
                                            <p:fltVal val="0"/>
                                          </p:val>
                                        </p:tav>
                                        <p:tav tm="100000">
                                          <p:val>
                                            <p:strVal val="#ppt_w"/>
                                          </p:val>
                                        </p:tav>
                                      </p:tavLst>
                                    </p:anim>
                                    <p:anim calcmode="lin" valueType="num">
                                      <p:cBhvr>
                                        <p:cTn id="28" dur="500" fill="hold"/>
                                        <p:tgtEl>
                                          <p:spTgt spid="47"/>
                                        </p:tgtEl>
                                        <p:attrNameLst>
                                          <p:attrName>ppt_h</p:attrName>
                                        </p:attrNameLst>
                                      </p:cBhvr>
                                      <p:tavLst>
                                        <p:tav tm="0">
                                          <p:val>
                                            <p:fltVal val="0"/>
                                          </p:val>
                                        </p:tav>
                                        <p:tav tm="100000">
                                          <p:val>
                                            <p:strVal val="#ppt_h"/>
                                          </p:val>
                                        </p:tav>
                                      </p:tavLst>
                                    </p:anim>
                                    <p:animEffect transition="in" filter="fade">
                                      <p:cBhvr>
                                        <p:cTn id="29" dur="500"/>
                                        <p:tgtEl>
                                          <p:spTgt spid="4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32" grpId="0" animBg="1"/>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rot="21388349">
            <a:off x="11256963" y="3392488"/>
            <a:ext cx="561975" cy="56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rot="21388349">
            <a:off x="8251825" y="3186113"/>
            <a:ext cx="236538" cy="2365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p:nvPr/>
        </p:nvSpPr>
        <p:spPr>
          <a:xfrm rot="21388349">
            <a:off x="7834313" y="3230563"/>
            <a:ext cx="241300" cy="2413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rot="21388349">
            <a:off x="10858500" y="3022600"/>
            <a:ext cx="349250" cy="349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椭圆 46"/>
          <p:cNvSpPr/>
          <p:nvPr/>
        </p:nvSpPr>
        <p:spPr>
          <a:xfrm rot="21388349">
            <a:off x="7867650" y="2735263"/>
            <a:ext cx="427038" cy="4270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rot="21388349">
            <a:off x="8574088" y="2763838"/>
            <a:ext cx="363537" cy="3619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RSI"/>
          <p:cNvSpPr/>
          <p:nvPr/>
        </p:nvSpPr>
        <p:spPr>
          <a:xfrm>
            <a:off x="545543" y="526491"/>
            <a:ext cx="1253703" cy="379591"/>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defRPr b="1">
                <a:latin typeface="Helvetica"/>
                <a:ea typeface="Helvetica"/>
                <a:cs typeface="Helvetica"/>
                <a:sym typeface="Helvetica"/>
              </a:defRPr>
            </a:lvl1pPr>
          </a:lstStyle>
          <a:p>
            <a:r>
              <a:rPr dirty="0"/>
              <a:t>RSI</a:t>
            </a:r>
          </a:p>
        </p:txBody>
      </p:sp>
      <p:sp>
        <p:nvSpPr>
          <p:cNvPr id="2" name="矩形 1"/>
          <p:cNvSpPr/>
          <p:nvPr/>
        </p:nvSpPr>
        <p:spPr>
          <a:xfrm>
            <a:off x="581317" y="1100142"/>
            <a:ext cx="10222230" cy="4262705"/>
          </a:xfrm>
          <a:prstGeom prst="rect">
            <a:avLst/>
          </a:prstGeom>
        </p:spPr>
        <p:txBody>
          <a:bodyPr wrap="square">
            <a:spAutoFit/>
          </a:bodyPr>
          <a:lstStyle/>
          <a:p>
            <a:pPr>
              <a:spcBef>
                <a:spcPts val="3800"/>
              </a:spcBef>
              <a:defRPr sz="2200"/>
            </a:pPr>
            <a:r>
              <a:rPr lang="zh-CN" altLang="en-US" dirty="0"/>
              <a:t>相对强弱指标（ＲＳＩ）是由 </a:t>
            </a:r>
            <a:r>
              <a:rPr lang="en-US" altLang="zh-CN" dirty="0"/>
              <a:t>Wells Wider </a:t>
            </a:r>
            <a:r>
              <a:rPr lang="zh-CN" altLang="en-US" dirty="0"/>
              <a:t>创制的一种通过特定时期内股价的变动情况计算市场买卖力量对比</a:t>
            </a:r>
            <a:r>
              <a:rPr lang="en-US" altLang="zh-CN" dirty="0"/>
              <a:t>,</a:t>
            </a:r>
            <a:r>
              <a:rPr lang="zh-CN" altLang="en-US" dirty="0"/>
              <a:t>来判断股价内部本质强弱、推测价格未来的变动方向的技术指标。</a:t>
            </a:r>
          </a:p>
          <a:p>
            <a:pPr>
              <a:spcBef>
                <a:spcPts val="3800"/>
              </a:spcBef>
              <a:defRPr sz="2200"/>
            </a:pPr>
            <a:r>
              <a:rPr lang="zh-CN" altLang="en-US" dirty="0"/>
              <a:t>　　 公式的推导过程如下所示：</a:t>
            </a:r>
          </a:p>
          <a:p>
            <a:pPr>
              <a:spcBef>
                <a:spcPts val="3800"/>
              </a:spcBef>
              <a:defRPr sz="2200"/>
            </a:pPr>
            <a:r>
              <a:rPr lang="zh-CN" altLang="en-US" dirty="0"/>
              <a:t>相对强弱指标（ＲＳＩ）</a:t>
            </a:r>
            <a:r>
              <a:rPr lang="en-US" altLang="zh-CN" dirty="0"/>
              <a:t>=</a:t>
            </a:r>
            <a:r>
              <a:rPr lang="zh-CN" altLang="en-US" dirty="0"/>
              <a:t>（</a:t>
            </a:r>
            <a:r>
              <a:rPr lang="en-US" altLang="zh-CN" dirty="0"/>
              <a:t>N</a:t>
            </a:r>
            <a:r>
              <a:rPr lang="zh-CN" altLang="en-US" dirty="0"/>
              <a:t>日内上涨总幅度平均值</a:t>
            </a:r>
            <a:r>
              <a:rPr lang="en-US" altLang="zh-CN" dirty="0"/>
              <a:t>/ N</a:t>
            </a:r>
            <a:r>
              <a:rPr lang="zh-CN" altLang="en-US" dirty="0"/>
              <a:t>日内上涨总幅度和下跌总幅度平均值）</a:t>
            </a:r>
            <a:r>
              <a:rPr lang="en-US" altLang="zh-CN" dirty="0"/>
              <a:t>╳100%</a:t>
            </a:r>
          </a:p>
          <a:p>
            <a:pPr>
              <a:spcBef>
                <a:spcPts val="3800"/>
              </a:spcBef>
              <a:defRPr sz="2200"/>
            </a:pPr>
            <a:r>
              <a:rPr lang="zh-CN" altLang="en-US" dirty="0"/>
              <a:t>　　 一般短期ＲＳＩ设Ｎ＝</a:t>
            </a:r>
            <a:r>
              <a:rPr lang="en-US" altLang="zh-CN" dirty="0"/>
              <a:t>6,</a:t>
            </a:r>
            <a:r>
              <a:rPr lang="zh-CN" altLang="en-US" dirty="0"/>
              <a:t>长期ＲＳＩ设Ｎ＝</a:t>
            </a:r>
            <a:r>
              <a:rPr lang="en-US" altLang="zh-CN" dirty="0"/>
              <a:t>12</a:t>
            </a:r>
            <a:r>
              <a:rPr lang="zh-CN" altLang="en-US" dirty="0"/>
              <a:t>。ＲＳＩ值永远在</a:t>
            </a:r>
            <a:r>
              <a:rPr lang="en-US" altLang="zh-CN" dirty="0"/>
              <a:t>0-100</a:t>
            </a:r>
            <a:r>
              <a:rPr lang="zh-CN" altLang="en-US" dirty="0"/>
              <a:t>之内变动</a:t>
            </a:r>
            <a:endParaRPr lang="zh-CN" altLang="en-US" dirty="0"/>
          </a:p>
        </p:txBody>
      </p:sp>
    </p:spTree>
    <p:extLst>
      <p:ext uri="{BB962C8B-B14F-4D97-AF65-F5344CB8AC3E}">
        <p14:creationId xmlns:p14="http://schemas.microsoft.com/office/powerpoint/2010/main" val="41801561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500" fill="hold"/>
                                        <p:tgtEl>
                                          <p:spTgt spid="47"/>
                                        </p:tgtEl>
                                        <p:attrNameLst>
                                          <p:attrName>ppt_w</p:attrName>
                                        </p:attrNameLst>
                                      </p:cBhvr>
                                      <p:tavLst>
                                        <p:tav tm="0">
                                          <p:val>
                                            <p:fltVal val="0"/>
                                          </p:val>
                                        </p:tav>
                                        <p:tav tm="100000">
                                          <p:val>
                                            <p:strVal val="#ppt_w"/>
                                          </p:val>
                                        </p:tav>
                                      </p:tavLst>
                                    </p:anim>
                                    <p:anim calcmode="lin" valueType="num">
                                      <p:cBhvr>
                                        <p:cTn id="28" dur="500" fill="hold"/>
                                        <p:tgtEl>
                                          <p:spTgt spid="47"/>
                                        </p:tgtEl>
                                        <p:attrNameLst>
                                          <p:attrName>ppt_h</p:attrName>
                                        </p:attrNameLst>
                                      </p:cBhvr>
                                      <p:tavLst>
                                        <p:tav tm="0">
                                          <p:val>
                                            <p:fltVal val="0"/>
                                          </p:val>
                                        </p:tav>
                                        <p:tav tm="100000">
                                          <p:val>
                                            <p:strVal val="#ppt_h"/>
                                          </p:val>
                                        </p:tav>
                                      </p:tavLst>
                                    </p:anim>
                                    <p:animEffect transition="in" filter="fade">
                                      <p:cBhvr>
                                        <p:cTn id="29" dur="500"/>
                                        <p:tgtEl>
                                          <p:spTgt spid="4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32"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rot="21388349">
            <a:off x="11256963" y="3392488"/>
            <a:ext cx="561975" cy="56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rot="21388349">
            <a:off x="8251825" y="3186113"/>
            <a:ext cx="236538" cy="2365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p:nvPr/>
        </p:nvSpPr>
        <p:spPr>
          <a:xfrm rot="21388349">
            <a:off x="7834313" y="3230563"/>
            <a:ext cx="241300" cy="2413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rot="21388349">
            <a:off x="10858500" y="3022600"/>
            <a:ext cx="349250" cy="349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椭圆 46"/>
          <p:cNvSpPr/>
          <p:nvPr/>
        </p:nvSpPr>
        <p:spPr>
          <a:xfrm rot="21388349">
            <a:off x="7867650" y="2735263"/>
            <a:ext cx="427038" cy="42703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rot="21388349">
            <a:off x="8574088" y="2763838"/>
            <a:ext cx="363537" cy="3619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572373" y="509822"/>
            <a:ext cx="5893657" cy="4811574"/>
          </a:xfrm>
          <a:prstGeom prst="rect">
            <a:avLst/>
          </a:prstGeom>
        </p:spPr>
        <p:txBody>
          <a:bodyPr wrap="square">
            <a:spAutoFit/>
          </a:bodyPr>
          <a:lstStyle/>
          <a:p>
            <a:pPr>
              <a:spcBef>
                <a:spcPts val="3800"/>
              </a:spcBef>
              <a:defRPr sz="2000"/>
            </a:pPr>
            <a:r>
              <a:rPr lang="zh-CN" altLang="en-US" dirty="0"/>
              <a:t>相对强弱指标</a:t>
            </a:r>
            <a:r>
              <a:rPr lang="en-US" altLang="zh-CN" dirty="0"/>
              <a:t>RSI</a:t>
            </a:r>
            <a:r>
              <a:rPr lang="zh-CN" altLang="en-US" dirty="0"/>
              <a:t>应用原则</a:t>
            </a:r>
            <a:r>
              <a:rPr lang="en-US" altLang="zh-CN" dirty="0"/>
              <a:t>:</a:t>
            </a:r>
          </a:p>
          <a:p>
            <a:pPr>
              <a:spcBef>
                <a:spcPts val="3800"/>
              </a:spcBef>
              <a:defRPr sz="2000"/>
            </a:pPr>
            <a:r>
              <a:rPr lang="zh-CN" altLang="en-US" dirty="0"/>
              <a:t>　</a:t>
            </a:r>
            <a:r>
              <a:rPr lang="en-US" altLang="zh-CN" dirty="0"/>
              <a:t>1</a:t>
            </a:r>
            <a:r>
              <a:rPr lang="zh-CN" altLang="en-US" dirty="0"/>
              <a:t>．白色的短期ＲＳＩ值在２０以下</a:t>
            </a:r>
            <a:r>
              <a:rPr lang="en-US" altLang="zh-CN" dirty="0"/>
              <a:t>,</a:t>
            </a:r>
            <a:r>
              <a:rPr lang="zh-CN" altLang="en-US" dirty="0"/>
              <a:t>由下向上交叉黄色的长期ＲＳＩ值时为买入信号。</a:t>
            </a:r>
            <a:r>
              <a:rPr lang="en-US" altLang="zh-CN" dirty="0"/>
              <a:t>(</a:t>
            </a:r>
            <a:r>
              <a:rPr lang="zh-CN" altLang="en-US" dirty="0" smtClean="0"/>
              <a:t>见图</a:t>
            </a:r>
            <a:r>
              <a:rPr lang="en-US" altLang="zh-CN" dirty="0"/>
              <a:t>)</a:t>
            </a:r>
          </a:p>
          <a:p>
            <a:pPr>
              <a:spcBef>
                <a:spcPts val="3800"/>
              </a:spcBef>
              <a:defRPr sz="2000"/>
            </a:pPr>
            <a:r>
              <a:rPr lang="zh-CN" altLang="en-US" dirty="0"/>
              <a:t>　</a:t>
            </a:r>
            <a:r>
              <a:rPr lang="en-US" altLang="zh-CN" dirty="0"/>
              <a:t>2</a:t>
            </a:r>
            <a:r>
              <a:rPr lang="zh-CN" altLang="en-US" dirty="0"/>
              <a:t>．白色的短期ＲＳＩ值在８０以上</a:t>
            </a:r>
            <a:r>
              <a:rPr lang="en-US" altLang="zh-CN" dirty="0"/>
              <a:t>,</a:t>
            </a:r>
            <a:r>
              <a:rPr lang="zh-CN" altLang="en-US" dirty="0"/>
              <a:t>由上向下交叉黄色的长期ＲＳＩ值时为卖出信号。</a:t>
            </a:r>
            <a:r>
              <a:rPr lang="en-US" altLang="zh-CN" dirty="0"/>
              <a:t>(</a:t>
            </a:r>
            <a:r>
              <a:rPr lang="zh-CN" altLang="en-US" dirty="0" smtClean="0"/>
              <a:t>见图</a:t>
            </a:r>
            <a:r>
              <a:rPr lang="en-US" altLang="zh-CN" dirty="0"/>
              <a:t>)</a:t>
            </a:r>
          </a:p>
          <a:p>
            <a:pPr>
              <a:spcBef>
                <a:spcPts val="3800"/>
              </a:spcBef>
              <a:defRPr sz="2000"/>
            </a:pPr>
            <a:r>
              <a:rPr lang="zh-CN" altLang="en-US" dirty="0"/>
              <a:t>　</a:t>
            </a:r>
            <a:r>
              <a:rPr lang="en-US" altLang="zh-CN" dirty="0"/>
              <a:t>3</a:t>
            </a:r>
            <a:r>
              <a:rPr lang="zh-CN" altLang="en-US" dirty="0"/>
              <a:t>．短期ＲＳＩ值由上向下突破５０</a:t>
            </a:r>
            <a:r>
              <a:rPr lang="en-US" altLang="zh-CN" dirty="0"/>
              <a:t>,</a:t>
            </a:r>
            <a:r>
              <a:rPr lang="zh-CN" altLang="en-US" dirty="0"/>
              <a:t>代表股价已经转弱。</a:t>
            </a:r>
            <a:r>
              <a:rPr lang="en-US" altLang="zh-CN" dirty="0"/>
              <a:t>(</a:t>
            </a:r>
            <a:r>
              <a:rPr lang="zh-CN" altLang="en-US" dirty="0" smtClean="0"/>
              <a:t>见图</a:t>
            </a:r>
            <a:r>
              <a:rPr lang="en-US" altLang="zh-CN" dirty="0"/>
              <a:t>)</a:t>
            </a:r>
          </a:p>
          <a:p>
            <a:pPr>
              <a:spcBef>
                <a:spcPts val="3800"/>
              </a:spcBef>
              <a:defRPr sz="2000"/>
            </a:pPr>
            <a:r>
              <a:rPr lang="zh-CN" altLang="en-US" dirty="0"/>
              <a:t>　</a:t>
            </a:r>
            <a:r>
              <a:rPr lang="en-US" altLang="zh-CN" dirty="0"/>
              <a:t>4</a:t>
            </a:r>
            <a:r>
              <a:rPr lang="zh-CN" altLang="en-US" dirty="0"/>
              <a:t>．短期ＲＳＩ值由下向上突破５０</a:t>
            </a:r>
            <a:r>
              <a:rPr lang="en-US" altLang="zh-CN" dirty="0"/>
              <a:t>,</a:t>
            </a:r>
            <a:r>
              <a:rPr lang="zh-CN" altLang="en-US" dirty="0"/>
              <a:t>代表股价已经转强。</a:t>
            </a:r>
            <a:r>
              <a:rPr lang="en-US" altLang="zh-CN" dirty="0" smtClean="0"/>
              <a:t>(</a:t>
            </a:r>
            <a:r>
              <a:rPr lang="zh-CN" altLang="en-US" dirty="0" smtClean="0"/>
              <a:t>图</a:t>
            </a:r>
            <a:r>
              <a:rPr lang="en-US" altLang="zh-CN" dirty="0"/>
              <a:t>)</a:t>
            </a:r>
            <a:endParaRPr lang="en-US" altLang="zh-CN" dirty="0"/>
          </a:p>
        </p:txBody>
      </p:sp>
      <p:pic>
        <p:nvPicPr>
          <p:cNvPr id="10" name="2009031223432940.gif" descr="2009031223432940.gif"/>
          <p:cNvPicPr>
            <a:picLocks noChangeAspect="1"/>
          </p:cNvPicPr>
          <p:nvPr/>
        </p:nvPicPr>
        <p:blipFill>
          <a:blip r:embed="rId2">
            <a:extLst/>
          </a:blip>
          <a:stretch>
            <a:fillRect/>
          </a:stretch>
        </p:blipFill>
        <p:spPr>
          <a:xfrm>
            <a:off x="6309615" y="577858"/>
            <a:ext cx="4953255" cy="4466696"/>
          </a:xfrm>
          <a:prstGeom prst="rect">
            <a:avLst/>
          </a:prstGeom>
          <a:ln w="12700">
            <a:miter lim="400000"/>
          </a:ln>
        </p:spPr>
      </p:pic>
    </p:spTree>
    <p:extLst>
      <p:ext uri="{BB962C8B-B14F-4D97-AF65-F5344CB8AC3E}">
        <p14:creationId xmlns:p14="http://schemas.microsoft.com/office/powerpoint/2010/main" val="41801561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500" fill="hold"/>
                                        <p:tgtEl>
                                          <p:spTgt spid="47"/>
                                        </p:tgtEl>
                                        <p:attrNameLst>
                                          <p:attrName>ppt_w</p:attrName>
                                        </p:attrNameLst>
                                      </p:cBhvr>
                                      <p:tavLst>
                                        <p:tav tm="0">
                                          <p:val>
                                            <p:fltVal val="0"/>
                                          </p:val>
                                        </p:tav>
                                        <p:tav tm="100000">
                                          <p:val>
                                            <p:strVal val="#ppt_w"/>
                                          </p:val>
                                        </p:tav>
                                      </p:tavLst>
                                    </p:anim>
                                    <p:anim calcmode="lin" valueType="num">
                                      <p:cBhvr>
                                        <p:cTn id="28" dur="500" fill="hold"/>
                                        <p:tgtEl>
                                          <p:spTgt spid="47"/>
                                        </p:tgtEl>
                                        <p:attrNameLst>
                                          <p:attrName>ppt_h</p:attrName>
                                        </p:attrNameLst>
                                      </p:cBhvr>
                                      <p:tavLst>
                                        <p:tav tm="0">
                                          <p:val>
                                            <p:fltVal val="0"/>
                                          </p:val>
                                        </p:tav>
                                        <p:tav tm="100000">
                                          <p:val>
                                            <p:strVal val="#ppt_h"/>
                                          </p:val>
                                        </p:tav>
                                      </p:tavLst>
                                    </p:anim>
                                    <p:animEffect transition="in" filter="fade">
                                      <p:cBhvr>
                                        <p:cTn id="29" dur="500"/>
                                        <p:tgtEl>
                                          <p:spTgt spid="4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32" grpId="0" animBg="1"/>
      <p:bldP spid="47" grpId="0" animBg="1"/>
      <p:bldP spid="4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椭圆 185"/>
          <p:cNvSpPr/>
          <p:nvPr/>
        </p:nvSpPr>
        <p:spPr>
          <a:xfrm rot="247877">
            <a:off x="5138738" y="2833688"/>
            <a:ext cx="88900" cy="904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7" name="椭圆 186"/>
          <p:cNvSpPr/>
          <p:nvPr/>
        </p:nvSpPr>
        <p:spPr>
          <a:xfrm rot="10800000">
            <a:off x="5454650" y="6227763"/>
            <a:ext cx="190500" cy="192087"/>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8" name="椭圆 187"/>
          <p:cNvSpPr/>
          <p:nvPr/>
        </p:nvSpPr>
        <p:spPr>
          <a:xfrm rot="10800000">
            <a:off x="5075238" y="5627688"/>
            <a:ext cx="371475" cy="3730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9" name="椭圆 188"/>
          <p:cNvSpPr/>
          <p:nvPr/>
        </p:nvSpPr>
        <p:spPr>
          <a:xfrm rot="10800000">
            <a:off x="5349875" y="3590925"/>
            <a:ext cx="192088"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1" name="椭圆 190"/>
          <p:cNvSpPr/>
          <p:nvPr/>
        </p:nvSpPr>
        <p:spPr>
          <a:xfrm rot="10800000">
            <a:off x="4916488" y="3005138"/>
            <a:ext cx="485775" cy="4841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2" name="椭圆 191"/>
          <p:cNvSpPr/>
          <p:nvPr/>
        </p:nvSpPr>
        <p:spPr>
          <a:xfrm rot="10800000">
            <a:off x="5340350" y="2749550"/>
            <a:ext cx="304800" cy="304800"/>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3" name="椭圆 192"/>
          <p:cNvSpPr/>
          <p:nvPr/>
        </p:nvSpPr>
        <p:spPr>
          <a:xfrm rot="10800000">
            <a:off x="6315075" y="1282700"/>
            <a:ext cx="400050" cy="40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4" name="椭圆 193"/>
          <p:cNvSpPr/>
          <p:nvPr/>
        </p:nvSpPr>
        <p:spPr>
          <a:xfrm rot="247877" flipH="1">
            <a:off x="6086475" y="6538913"/>
            <a:ext cx="96838" cy="96837"/>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5" name="椭圆 194"/>
          <p:cNvSpPr/>
          <p:nvPr/>
        </p:nvSpPr>
        <p:spPr>
          <a:xfrm rot="10800000">
            <a:off x="6781800" y="4119563"/>
            <a:ext cx="404813" cy="4048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6" name="椭圆 195"/>
          <p:cNvSpPr/>
          <p:nvPr/>
        </p:nvSpPr>
        <p:spPr>
          <a:xfrm rot="10800000">
            <a:off x="5894388" y="6696075"/>
            <a:ext cx="542925"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5" name="椭圆 4"/>
          <p:cNvSpPr/>
          <p:nvPr/>
        </p:nvSpPr>
        <p:spPr bwMode="auto">
          <a:xfrm>
            <a:off x="5591175" y="2770188"/>
            <a:ext cx="1368425" cy="1368425"/>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Century Gothic" panose="020B0502020202020204" pitchFamily="34" charset="0"/>
            </a:endParaRPr>
          </a:p>
        </p:txBody>
      </p:sp>
      <p:sp>
        <p:nvSpPr>
          <p:cNvPr id="7232" name="文本框 7"/>
          <p:cNvSpPr txBox="1">
            <a:spLocks noChangeArrowheads="1"/>
          </p:cNvSpPr>
          <p:nvPr/>
        </p:nvSpPr>
        <p:spPr bwMode="auto">
          <a:xfrm>
            <a:off x="5710278" y="2872615"/>
            <a:ext cx="1130221" cy="11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algn="ctr" eaLnBrk="1" hangingPunct="1">
              <a:lnSpc>
                <a:spcPct val="100000"/>
              </a:lnSpc>
              <a:spcBef>
                <a:spcPct val="0"/>
              </a:spcBef>
              <a:buFontTx/>
              <a:buNone/>
            </a:pPr>
            <a:r>
              <a:rPr lang="en-US" altLang="zh-CN" sz="6600" dirty="0">
                <a:solidFill>
                  <a:schemeClr val="bg1"/>
                </a:solidFill>
                <a:latin typeface="Century Gothic" pitchFamily="34" charset="0"/>
              </a:rPr>
              <a:t>02</a:t>
            </a:r>
            <a:endParaRPr lang="zh-CN" altLang="en-US" sz="6600" dirty="0">
              <a:solidFill>
                <a:schemeClr val="bg1"/>
              </a:solidFill>
              <a:latin typeface="Century Gothic" pitchFamily="34" charset="0"/>
            </a:endParaRPr>
          </a:p>
        </p:txBody>
      </p:sp>
      <p:pic>
        <p:nvPicPr>
          <p:cNvPr id="182" name="图片 181"/>
          <p:cNvPicPr>
            <a:picLocks noChangeAspect="1"/>
          </p:cNvPicPr>
          <p:nvPr/>
        </p:nvPicPr>
        <p:blipFill>
          <a:blip r:embed="rId2"/>
          <a:srcRect l="43447" t="18711" r="10242" b="14206"/>
          <a:stretch>
            <a:fillRect/>
          </a:stretch>
        </p:blipFill>
        <p:spPr bwMode="auto">
          <a:xfrm rot="1293395">
            <a:off x="5652499" y="3032661"/>
            <a:ext cx="1215248" cy="1215489"/>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nvGrpSpPr>
          <p:cNvPr id="16" name="组合 15"/>
          <p:cNvGrpSpPr>
            <a:grpSpLocks/>
          </p:cNvGrpSpPr>
          <p:nvPr/>
        </p:nvGrpSpPr>
        <p:grpSpPr bwMode="auto">
          <a:xfrm>
            <a:off x="5232400" y="1684338"/>
            <a:ext cx="1176338" cy="1085850"/>
            <a:chOff x="5231859" y="1684578"/>
            <a:chExt cx="1177200" cy="1085850"/>
          </a:xfrm>
        </p:grpSpPr>
        <p:grpSp>
          <p:nvGrpSpPr>
            <p:cNvPr id="7225" name="组合 10"/>
            <p:cNvGrpSpPr>
              <a:grpSpLocks/>
            </p:cNvGrpSpPr>
            <p:nvPr/>
          </p:nvGrpSpPr>
          <p:grpSpPr bwMode="auto">
            <a:xfrm>
              <a:off x="5323209" y="1684578"/>
              <a:ext cx="1085850" cy="1085850"/>
              <a:chOff x="1276350" y="1504950"/>
              <a:chExt cx="1085850" cy="1085850"/>
            </a:xfrm>
          </p:grpSpPr>
          <p:sp>
            <p:nvSpPr>
              <p:cNvPr id="3" name="椭圆 2"/>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228" name="文本框 6"/>
              <p:cNvSpPr txBox="1">
                <a:spLocks noChangeArrowheads="1"/>
              </p:cNvSpPr>
              <p:nvPr/>
            </p:nvSpPr>
            <p:spPr bwMode="auto">
              <a:xfrm>
                <a:off x="1343825" y="1586210"/>
                <a:ext cx="9509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algn="ctr" eaLnBrk="1" hangingPunct="1">
                  <a:lnSpc>
                    <a:spcPct val="100000"/>
                  </a:lnSpc>
                  <a:spcBef>
                    <a:spcPct val="0"/>
                  </a:spcBef>
                  <a:buFontTx/>
                  <a:buNone/>
                </a:pPr>
                <a:r>
                  <a:rPr lang="en-US" altLang="zh-CN" sz="5400" dirty="0">
                    <a:solidFill>
                      <a:schemeClr val="bg1"/>
                    </a:solidFill>
                    <a:latin typeface="Century Gothic" pitchFamily="34" charset="0"/>
                  </a:rPr>
                  <a:t>01</a:t>
                </a:r>
                <a:endParaRPr lang="zh-CN" altLang="en-US" sz="5400" dirty="0">
                  <a:solidFill>
                    <a:schemeClr val="bg1"/>
                  </a:solidFill>
                  <a:latin typeface="Century Gothic" pitchFamily="34" charset="0"/>
                </a:endParaRPr>
              </a:p>
            </p:txBody>
          </p:sp>
        </p:grpSp>
        <p:pic>
          <p:nvPicPr>
            <p:cNvPr id="183" name="图片 182"/>
            <p:cNvPicPr>
              <a:picLocks noChangeAspect="1"/>
            </p:cNvPicPr>
            <p:nvPr/>
          </p:nvPicPr>
          <p:blipFill>
            <a:blip r:embed="rId2"/>
            <a:srcRect l="43447" t="18711" r="10242" b="14206"/>
            <a:stretch>
              <a:fillRect/>
            </a:stretch>
          </p:blipFill>
          <p:spPr>
            <a:xfrm rot="19343822">
              <a:off x="5231859" y="1742018"/>
              <a:ext cx="1019877" cy="101987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grpSp>
        <p:nvGrpSpPr>
          <p:cNvPr id="18" name="组合 17"/>
          <p:cNvGrpSpPr>
            <a:grpSpLocks/>
          </p:cNvGrpSpPr>
          <p:nvPr/>
        </p:nvGrpSpPr>
        <p:grpSpPr bwMode="auto">
          <a:xfrm>
            <a:off x="4905375" y="3916363"/>
            <a:ext cx="1531938" cy="1531937"/>
            <a:chOff x="4905512" y="3916438"/>
            <a:chExt cx="1531210" cy="1531210"/>
          </a:xfrm>
        </p:grpSpPr>
        <p:grpSp>
          <p:nvGrpSpPr>
            <p:cNvPr id="7221" name="组合 13"/>
            <p:cNvGrpSpPr>
              <a:grpSpLocks/>
            </p:cNvGrpSpPr>
            <p:nvPr/>
          </p:nvGrpSpPr>
          <p:grpSpPr bwMode="auto">
            <a:xfrm>
              <a:off x="4905512" y="3916438"/>
              <a:ext cx="1531210" cy="1531210"/>
              <a:chOff x="1276350" y="4991100"/>
              <a:chExt cx="1085850" cy="1085850"/>
            </a:xfrm>
          </p:grpSpPr>
          <p:sp>
            <p:nvSpPr>
              <p:cNvPr id="4" name="椭圆 3"/>
              <p:cNvSpPr/>
              <p:nvPr/>
            </p:nvSpPr>
            <p:spPr>
              <a:xfrm>
                <a:off x="1276350" y="4991100"/>
                <a:ext cx="1085850" cy="1085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Century Gothic" panose="020B0502020202020204" pitchFamily="34" charset="0"/>
                </a:endParaRPr>
              </a:p>
            </p:txBody>
          </p:sp>
          <p:sp>
            <p:nvSpPr>
              <p:cNvPr id="7224" name="文本框 8"/>
              <p:cNvSpPr txBox="1">
                <a:spLocks noChangeArrowheads="1"/>
              </p:cNvSpPr>
              <p:nvPr/>
            </p:nvSpPr>
            <p:spPr bwMode="auto">
              <a:xfrm>
                <a:off x="1454258" y="5175970"/>
                <a:ext cx="730029" cy="720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algn="ctr" eaLnBrk="1" hangingPunct="1">
                  <a:lnSpc>
                    <a:spcPct val="100000"/>
                  </a:lnSpc>
                  <a:spcBef>
                    <a:spcPct val="0"/>
                  </a:spcBef>
                  <a:buFontTx/>
                  <a:buNone/>
                </a:pPr>
                <a:r>
                  <a:rPr lang="en-US" altLang="zh-CN" sz="6000">
                    <a:solidFill>
                      <a:schemeClr val="bg1"/>
                    </a:solidFill>
                    <a:latin typeface="Century Gothic" pitchFamily="34" charset="0"/>
                  </a:rPr>
                  <a:t>03</a:t>
                </a:r>
                <a:endParaRPr lang="zh-CN" altLang="en-US" sz="6000">
                  <a:solidFill>
                    <a:schemeClr val="bg1"/>
                  </a:solidFill>
                  <a:latin typeface="Century Gothic" pitchFamily="34" charset="0"/>
                </a:endParaRPr>
              </a:p>
            </p:txBody>
          </p:sp>
        </p:grpSp>
        <p:pic>
          <p:nvPicPr>
            <p:cNvPr id="184" name="图片 183"/>
            <p:cNvPicPr>
              <a:picLocks noChangeAspect="1"/>
            </p:cNvPicPr>
            <p:nvPr/>
          </p:nvPicPr>
          <p:blipFill>
            <a:blip r:embed="rId2"/>
            <a:srcRect l="43447" t="18711" r="10242" b="14206"/>
            <a:stretch>
              <a:fillRect/>
            </a:stretch>
          </p:blipFill>
          <p:spPr>
            <a:xfrm rot="19161339">
              <a:off x="4923632" y="4154443"/>
              <a:ext cx="1152845" cy="1152845"/>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grpSp>
        <p:nvGrpSpPr>
          <p:cNvPr id="19" name="组合 18"/>
          <p:cNvGrpSpPr>
            <a:grpSpLocks/>
          </p:cNvGrpSpPr>
          <p:nvPr/>
        </p:nvGrpSpPr>
        <p:grpSpPr bwMode="auto">
          <a:xfrm>
            <a:off x="5741988" y="5356225"/>
            <a:ext cx="1436687" cy="1150938"/>
            <a:chOff x="5741798" y="5356201"/>
            <a:chExt cx="1437191" cy="1150765"/>
          </a:xfrm>
        </p:grpSpPr>
        <p:grpSp>
          <p:nvGrpSpPr>
            <p:cNvPr id="7217" name="组合 12"/>
            <p:cNvGrpSpPr>
              <a:grpSpLocks/>
            </p:cNvGrpSpPr>
            <p:nvPr/>
          </p:nvGrpSpPr>
          <p:grpSpPr bwMode="auto">
            <a:xfrm>
              <a:off x="5741798" y="5366388"/>
              <a:ext cx="1085850" cy="1085850"/>
              <a:chOff x="6099500" y="4991100"/>
              <a:chExt cx="1085850" cy="1085850"/>
            </a:xfrm>
          </p:grpSpPr>
          <p:sp>
            <p:nvSpPr>
              <p:cNvPr id="6" name="椭圆 5"/>
              <p:cNvSpPr/>
              <p:nvPr/>
            </p:nvSpPr>
            <p:spPr>
              <a:xfrm>
                <a:off x="6099500" y="4990436"/>
                <a:ext cx="1086231" cy="10872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220" name="文本框 9"/>
              <p:cNvSpPr txBox="1">
                <a:spLocks noChangeArrowheads="1"/>
              </p:cNvSpPr>
              <p:nvPr/>
            </p:nvSpPr>
            <p:spPr bwMode="auto">
              <a:xfrm>
                <a:off x="6156555" y="5072360"/>
                <a:ext cx="97174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algn="ctr" eaLnBrk="1" hangingPunct="1">
                  <a:lnSpc>
                    <a:spcPct val="100000"/>
                  </a:lnSpc>
                  <a:spcBef>
                    <a:spcPct val="0"/>
                  </a:spcBef>
                  <a:buFontTx/>
                  <a:buNone/>
                </a:pPr>
                <a:r>
                  <a:rPr lang="en-US" altLang="zh-CN" sz="5400">
                    <a:solidFill>
                      <a:schemeClr val="bg1"/>
                    </a:solidFill>
                    <a:latin typeface="Century Gothic" pitchFamily="34" charset="0"/>
                  </a:rPr>
                  <a:t>04</a:t>
                </a:r>
                <a:endParaRPr lang="zh-CN" altLang="en-US" sz="5400">
                  <a:solidFill>
                    <a:schemeClr val="bg1"/>
                  </a:solidFill>
                  <a:latin typeface="Century Gothic" pitchFamily="34" charset="0"/>
                </a:endParaRPr>
              </a:p>
            </p:txBody>
          </p:sp>
        </p:grpSp>
        <p:pic>
          <p:nvPicPr>
            <p:cNvPr id="185" name="图片 184"/>
            <p:cNvPicPr>
              <a:picLocks noChangeAspect="1"/>
            </p:cNvPicPr>
            <p:nvPr/>
          </p:nvPicPr>
          <p:blipFill>
            <a:blip r:embed="rId2"/>
            <a:srcRect l="43447" t="18711" r="10242" b="14206"/>
            <a:stretch>
              <a:fillRect/>
            </a:stretch>
          </p:blipFill>
          <p:spPr>
            <a:xfrm rot="1714423">
              <a:off x="6028224" y="5356201"/>
              <a:ext cx="1150765" cy="1150765"/>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98" name="椭圆 197"/>
          <p:cNvSpPr/>
          <p:nvPr/>
        </p:nvSpPr>
        <p:spPr>
          <a:xfrm rot="10800000">
            <a:off x="6435725" y="4940300"/>
            <a:ext cx="233363" cy="233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grpSp>
        <p:nvGrpSpPr>
          <p:cNvPr id="20" name="组合 19"/>
          <p:cNvGrpSpPr>
            <a:grpSpLocks/>
          </p:cNvGrpSpPr>
          <p:nvPr/>
        </p:nvGrpSpPr>
        <p:grpSpPr bwMode="auto">
          <a:xfrm>
            <a:off x="-227013" y="1765300"/>
            <a:ext cx="12419013" cy="4575175"/>
            <a:chOff x="-226759" y="1764793"/>
            <a:chExt cx="12418759" cy="4576263"/>
          </a:xfrm>
        </p:grpSpPr>
        <p:grpSp>
          <p:nvGrpSpPr>
            <p:cNvPr id="7197" name="组合 213"/>
            <p:cNvGrpSpPr>
              <a:grpSpLocks/>
            </p:cNvGrpSpPr>
            <p:nvPr/>
          </p:nvGrpSpPr>
          <p:grpSpPr bwMode="auto">
            <a:xfrm>
              <a:off x="-18810" y="1764793"/>
              <a:ext cx="5214456" cy="810880"/>
              <a:chOff x="-18810" y="1764793"/>
              <a:chExt cx="5214456" cy="810880"/>
            </a:xfrm>
          </p:grpSpPr>
          <p:cxnSp>
            <p:nvCxnSpPr>
              <p:cNvPr id="209" name="直接连接符 208"/>
              <p:cNvCxnSpPr/>
              <p:nvPr/>
            </p:nvCxnSpPr>
            <p:spPr>
              <a:xfrm>
                <a:off x="411404" y="2207811"/>
                <a:ext cx="4767164"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1" name="文本框 210"/>
              <p:cNvSpPr txBox="1"/>
              <p:nvPr/>
            </p:nvSpPr>
            <p:spPr>
              <a:xfrm>
                <a:off x="2229054" y="1764793"/>
                <a:ext cx="2908240" cy="462073"/>
              </a:xfrm>
              <a:prstGeom prst="rect">
                <a:avLst/>
              </a:prstGeom>
              <a:noFill/>
            </p:spPr>
            <p:txBody>
              <a:bodyPr>
                <a:spAutoFit/>
              </a:bodyPr>
              <a:lstStyle/>
              <a:p>
                <a:pPr algn="r" eaLnBrk="1" fontAlgn="auto" hangingPunct="1">
                  <a:spcBef>
                    <a:spcPts val="0"/>
                  </a:spcBef>
                  <a:spcAft>
                    <a:spcPts val="0"/>
                  </a:spcAft>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什么叫股票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2" name="文本框 211"/>
              <p:cNvSpPr txBox="1"/>
              <p:nvPr/>
            </p:nvSpPr>
            <p:spPr>
              <a:xfrm>
                <a:off x="-18800" y="1856890"/>
                <a:ext cx="2908240" cy="369976"/>
              </a:xfrm>
              <a:prstGeom prst="rect">
                <a:avLst/>
              </a:prstGeom>
              <a:noFill/>
            </p:spPr>
            <p:txBody>
              <a:bodyPr>
                <a:spAutoFit/>
              </a:bodyPr>
              <a:lstStyle/>
              <a:p>
                <a:pPr algn="r" eaLnBrk="1" fontAlgn="auto" hangingPunct="1">
                  <a:spcBef>
                    <a:spcPts val="0"/>
                  </a:spcBef>
                  <a:spcAft>
                    <a:spcPts val="0"/>
                  </a:spcAft>
                  <a:defRPr/>
                </a:pPr>
                <a:endParaRPr lang="zh-CN" altLang="en-US" dirty="0">
                  <a:solidFill>
                    <a:schemeClr val="tx1">
                      <a:lumMod val="50000"/>
                      <a:lumOff val="50000"/>
                    </a:schemeClr>
                  </a:solidFill>
                  <a:latin typeface="Century Gothic" panose="020B0502020202020204" pitchFamily="34" charset="0"/>
                  <a:ea typeface="微软雅黑" panose="020B0503020204020204" pitchFamily="34" charset="-122"/>
                </a:endParaRPr>
              </a:p>
            </p:txBody>
          </p:sp>
          <p:sp>
            <p:nvSpPr>
              <p:cNvPr id="213" name="文本框 212"/>
              <p:cNvSpPr txBox="1"/>
              <p:nvPr/>
            </p:nvSpPr>
            <p:spPr>
              <a:xfrm>
                <a:off x="376480" y="2268151"/>
                <a:ext cx="4819551" cy="308048"/>
              </a:xfrm>
              <a:prstGeom prst="rect">
                <a:avLst/>
              </a:prstGeom>
              <a:noFill/>
            </p:spPr>
            <p:txBody>
              <a:bodyPr>
                <a:spAutoFit/>
              </a:bodyPr>
              <a:lstStyle/>
              <a:p>
                <a:pPr algn="r" eaLnBrk="1" fontAlgn="auto" hangingPunct="1">
                  <a:spcBef>
                    <a:spcPts val="0"/>
                  </a:spcBef>
                  <a:spcAft>
                    <a:spcPts val="0"/>
                  </a:spcAft>
                  <a:defRPr/>
                </a:pPr>
                <a:r>
                  <a:rPr lang="zh-CN" altLang="en-US" sz="14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股票概念、分类</a:t>
                </a:r>
                <a:endPar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grpSp>
          <p:nvGrpSpPr>
            <p:cNvPr id="7198" name="组合 214"/>
            <p:cNvGrpSpPr>
              <a:grpSpLocks/>
            </p:cNvGrpSpPr>
            <p:nvPr/>
          </p:nvGrpSpPr>
          <p:grpSpPr bwMode="auto">
            <a:xfrm>
              <a:off x="-226759" y="3858366"/>
              <a:ext cx="5160857" cy="855116"/>
              <a:chOff x="34102" y="1720053"/>
              <a:chExt cx="5160857" cy="855116"/>
            </a:xfrm>
          </p:grpSpPr>
          <p:cxnSp>
            <p:nvCxnSpPr>
              <p:cNvPr id="216" name="直接连接符 215"/>
              <p:cNvCxnSpPr/>
              <p:nvPr/>
            </p:nvCxnSpPr>
            <p:spPr>
              <a:xfrm>
                <a:off x="410332" y="2206781"/>
                <a:ext cx="476716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10" name="文本框 216"/>
              <p:cNvSpPr txBox="1">
                <a:spLocks noChangeArrowheads="1"/>
              </p:cNvSpPr>
              <p:nvPr/>
            </p:nvSpPr>
            <p:spPr bwMode="auto">
              <a:xfrm>
                <a:off x="2274031" y="1720053"/>
                <a:ext cx="29075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algn="r" eaLnBrk="1" hangingPunct="1">
                  <a:lnSpc>
                    <a:spcPct val="100000"/>
                  </a:lnSpc>
                  <a:spcBef>
                    <a:spcPct val="0"/>
                  </a:spcBef>
                  <a:buFontTx/>
                  <a:buNone/>
                </a:pPr>
                <a:r>
                  <a:rPr lang="zh-CN" altLang="en-US" sz="2400" dirty="0" smtClean="0">
                    <a:solidFill>
                      <a:srgbClr val="404040"/>
                    </a:solidFill>
                    <a:latin typeface="微软雅黑" pitchFamily="34" charset="-122"/>
                    <a:ea typeface="微软雅黑" pitchFamily="34" charset="-122"/>
                  </a:rPr>
                  <a:t>股票分时</a:t>
                </a:r>
                <a:r>
                  <a:rPr lang="en-US" altLang="zh-CN" sz="2400" dirty="0" smtClean="0">
                    <a:solidFill>
                      <a:srgbClr val="404040"/>
                    </a:solidFill>
                    <a:latin typeface="微软雅黑" pitchFamily="34" charset="-122"/>
                    <a:ea typeface="微软雅黑" pitchFamily="34" charset="-122"/>
                  </a:rPr>
                  <a:t> k</a:t>
                </a:r>
                <a:r>
                  <a:rPr lang="zh-CN" altLang="en-US" sz="2400" dirty="0" smtClean="0">
                    <a:solidFill>
                      <a:srgbClr val="404040"/>
                    </a:solidFill>
                    <a:latin typeface="微软雅黑" pitchFamily="34" charset="-122"/>
                    <a:ea typeface="微软雅黑" pitchFamily="34" charset="-122"/>
                  </a:rPr>
                  <a:t>线图</a:t>
                </a:r>
                <a:endParaRPr lang="zh-CN" altLang="en-US" sz="2400" dirty="0">
                  <a:solidFill>
                    <a:srgbClr val="404040"/>
                  </a:solidFill>
                  <a:latin typeface="微软雅黑" pitchFamily="34" charset="-122"/>
                  <a:ea typeface="微软雅黑" pitchFamily="34" charset="-122"/>
                </a:endParaRPr>
              </a:p>
            </p:txBody>
          </p:sp>
          <p:sp>
            <p:nvSpPr>
              <p:cNvPr id="218" name="文本框 217"/>
              <p:cNvSpPr txBox="1"/>
              <p:nvPr/>
            </p:nvSpPr>
            <p:spPr>
              <a:xfrm>
                <a:off x="34102" y="1830454"/>
                <a:ext cx="2906653" cy="368388"/>
              </a:xfrm>
              <a:prstGeom prst="rect">
                <a:avLst/>
              </a:prstGeom>
              <a:noFill/>
            </p:spPr>
            <p:txBody>
              <a:bodyPr>
                <a:spAutoFit/>
              </a:bodyPr>
              <a:lstStyle/>
              <a:p>
                <a:pPr algn="r" eaLnBrk="1" fontAlgn="auto" hangingPunct="1">
                  <a:spcBef>
                    <a:spcPts val="0"/>
                  </a:spcBef>
                  <a:spcAft>
                    <a:spcPts val="0"/>
                  </a:spcAft>
                  <a:defRPr/>
                </a:pPr>
                <a:endParaRPr lang="zh-CN" altLang="en-US" dirty="0">
                  <a:solidFill>
                    <a:schemeClr val="tx1">
                      <a:lumMod val="50000"/>
                      <a:lumOff val="50000"/>
                    </a:schemeClr>
                  </a:solidFill>
                  <a:latin typeface="Century Gothic" panose="020B0502020202020204" pitchFamily="34" charset="0"/>
                  <a:ea typeface="微软雅黑" panose="020B0503020204020204" pitchFamily="34" charset="-122"/>
                </a:endParaRPr>
              </a:p>
            </p:txBody>
          </p:sp>
          <p:sp>
            <p:nvSpPr>
              <p:cNvPr id="219" name="文本框 218"/>
              <p:cNvSpPr txBox="1"/>
              <p:nvPr/>
            </p:nvSpPr>
            <p:spPr>
              <a:xfrm>
                <a:off x="375408" y="2267121"/>
                <a:ext cx="4819551" cy="308048"/>
              </a:xfrm>
              <a:prstGeom prst="rect">
                <a:avLst/>
              </a:prstGeom>
              <a:noFill/>
            </p:spPr>
            <p:txBody>
              <a:bodyPr>
                <a:spAutoFit/>
              </a:bodyPr>
              <a:lstStyle/>
              <a:p>
                <a:pPr algn="r" eaLnBrk="1" fontAlgn="auto" hangingPunct="1">
                  <a:spcBef>
                    <a:spcPts val="0"/>
                  </a:spcBef>
                  <a:spcAft>
                    <a:spcPts val="0"/>
                  </a:spcAft>
                  <a:defRPr/>
                </a:pPr>
                <a:r>
                  <a:rPr lang="zh-CN" altLang="en-US" sz="14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股票图</a:t>
                </a:r>
                <a:endPar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grpSp>
          <p:nvGrpSpPr>
            <p:cNvPr id="7199" name="组合 219"/>
            <p:cNvGrpSpPr>
              <a:grpSpLocks/>
            </p:cNvGrpSpPr>
            <p:nvPr/>
          </p:nvGrpSpPr>
          <p:grpSpPr bwMode="auto">
            <a:xfrm>
              <a:off x="7010337" y="3008956"/>
              <a:ext cx="5181663" cy="798260"/>
              <a:chOff x="277330" y="1745441"/>
              <a:chExt cx="5181663" cy="798260"/>
            </a:xfrm>
          </p:grpSpPr>
          <p:cxnSp>
            <p:nvCxnSpPr>
              <p:cNvPr id="221" name="直接连接符 220"/>
              <p:cNvCxnSpPr/>
              <p:nvPr/>
            </p:nvCxnSpPr>
            <p:spPr>
              <a:xfrm>
                <a:off x="410846" y="2206659"/>
                <a:ext cx="476716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06" name="文本框 221"/>
              <p:cNvSpPr txBox="1">
                <a:spLocks noChangeArrowheads="1"/>
              </p:cNvSpPr>
              <p:nvPr/>
            </p:nvSpPr>
            <p:spPr bwMode="auto">
              <a:xfrm>
                <a:off x="277330" y="1745441"/>
                <a:ext cx="29075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eaLnBrk="1" hangingPunct="1">
                  <a:lnSpc>
                    <a:spcPct val="100000"/>
                  </a:lnSpc>
                  <a:spcBef>
                    <a:spcPct val="0"/>
                  </a:spcBef>
                  <a:buFontTx/>
                  <a:buNone/>
                </a:pPr>
                <a:r>
                  <a:rPr lang="zh-CN" altLang="en-US" sz="2400" smtClean="0">
                    <a:solidFill>
                      <a:srgbClr val="404040"/>
                    </a:solidFill>
                    <a:latin typeface="微软雅黑" pitchFamily="34" charset="-122"/>
                    <a:ea typeface="微软雅黑" pitchFamily="34" charset="-122"/>
                  </a:rPr>
                  <a:t>为什么发行</a:t>
                </a:r>
                <a:r>
                  <a:rPr lang="zh-CN" altLang="en-US" sz="2400" dirty="0" smtClean="0">
                    <a:solidFill>
                      <a:srgbClr val="404040"/>
                    </a:solidFill>
                    <a:latin typeface="微软雅黑" pitchFamily="34" charset="-122"/>
                    <a:ea typeface="微软雅黑" pitchFamily="34" charset="-122"/>
                  </a:rPr>
                  <a:t>股票</a:t>
                </a:r>
                <a:endParaRPr lang="zh-CN" altLang="en-US" sz="2400" dirty="0">
                  <a:solidFill>
                    <a:srgbClr val="404040"/>
                  </a:solidFill>
                  <a:latin typeface="微软雅黑" pitchFamily="34" charset="-122"/>
                  <a:ea typeface="微软雅黑" pitchFamily="34" charset="-122"/>
                </a:endParaRPr>
              </a:p>
            </p:txBody>
          </p:sp>
          <p:sp>
            <p:nvSpPr>
              <p:cNvPr id="223" name="文本框 222"/>
              <p:cNvSpPr txBox="1"/>
              <p:nvPr/>
            </p:nvSpPr>
            <p:spPr>
              <a:xfrm>
                <a:off x="2552340" y="1838271"/>
                <a:ext cx="2906653" cy="368388"/>
              </a:xfrm>
              <a:prstGeom prst="rect">
                <a:avLst/>
              </a:prstGeom>
              <a:noFill/>
            </p:spPr>
            <p:txBody>
              <a:bodyPr>
                <a:spAutoFit/>
              </a:bodyPr>
              <a:lstStyle/>
              <a:p>
                <a:pPr eaLnBrk="1" fontAlgn="auto" hangingPunct="1">
                  <a:spcBef>
                    <a:spcPts val="0"/>
                  </a:spcBef>
                  <a:spcAft>
                    <a:spcPts val="0"/>
                  </a:spcAft>
                  <a:defRPr/>
                </a:pPr>
                <a:endParaRPr lang="zh-CN" altLang="en-US" dirty="0">
                  <a:solidFill>
                    <a:schemeClr val="tx1">
                      <a:lumMod val="50000"/>
                      <a:lumOff val="50000"/>
                    </a:schemeClr>
                  </a:solidFill>
                  <a:latin typeface="Century Gothic" panose="020B0502020202020204" pitchFamily="34" charset="0"/>
                  <a:ea typeface="微软雅黑" panose="020B0503020204020204" pitchFamily="34" charset="-122"/>
                </a:endParaRPr>
              </a:p>
            </p:txBody>
          </p:sp>
          <p:sp>
            <p:nvSpPr>
              <p:cNvPr id="224" name="文本框 223"/>
              <p:cNvSpPr txBox="1"/>
              <p:nvPr/>
            </p:nvSpPr>
            <p:spPr>
              <a:xfrm>
                <a:off x="299724" y="2235241"/>
                <a:ext cx="4819551" cy="308048"/>
              </a:xfrm>
              <a:prstGeom prst="rect">
                <a:avLst/>
              </a:prstGeom>
              <a:noFill/>
            </p:spPr>
            <p:txBody>
              <a:bodyPr>
                <a:spAutoFit/>
              </a:bodyPr>
              <a:lstStyle/>
              <a:p>
                <a:pPr eaLnBrk="1" fontAlgn="auto" hangingPunct="1">
                  <a:spcBef>
                    <a:spcPts val="0"/>
                  </a:spcBef>
                  <a:spcAft>
                    <a:spcPts val="0"/>
                  </a:spcAft>
                  <a:defRPr/>
                </a:pPr>
                <a:r>
                  <a:rPr lang="zh-CN" altLang="en-US" sz="14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股票价值</a:t>
                </a:r>
                <a:endPar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grpSp>
          <p:nvGrpSpPr>
            <p:cNvPr id="7200" name="组合 224"/>
            <p:cNvGrpSpPr>
              <a:grpSpLocks/>
            </p:cNvGrpSpPr>
            <p:nvPr/>
          </p:nvGrpSpPr>
          <p:grpSpPr bwMode="auto">
            <a:xfrm>
              <a:off x="6847261" y="5542796"/>
              <a:ext cx="5232029" cy="798260"/>
              <a:chOff x="277330" y="1745441"/>
              <a:chExt cx="5232029" cy="798260"/>
            </a:xfrm>
          </p:grpSpPr>
          <p:cxnSp>
            <p:nvCxnSpPr>
              <p:cNvPr id="226" name="直接连接符 225"/>
              <p:cNvCxnSpPr/>
              <p:nvPr/>
            </p:nvCxnSpPr>
            <p:spPr>
              <a:xfrm>
                <a:off x="410413" y="2207071"/>
                <a:ext cx="476716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02" name="文本框 226"/>
              <p:cNvSpPr txBox="1">
                <a:spLocks noChangeArrowheads="1"/>
              </p:cNvSpPr>
              <p:nvPr/>
            </p:nvSpPr>
            <p:spPr bwMode="auto">
              <a:xfrm>
                <a:off x="277330" y="1745441"/>
                <a:ext cx="2907516" cy="4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eaLnBrk="1" hangingPunct="1">
                  <a:lnSpc>
                    <a:spcPct val="100000"/>
                  </a:lnSpc>
                  <a:spcBef>
                    <a:spcPct val="0"/>
                  </a:spcBef>
                  <a:buFontTx/>
                  <a:buNone/>
                </a:pPr>
                <a:r>
                  <a:rPr lang="zh-CN" altLang="en-US" sz="2400" dirty="0" smtClean="0">
                    <a:solidFill>
                      <a:srgbClr val="404040"/>
                    </a:solidFill>
                    <a:latin typeface="微软雅黑" pitchFamily="34" charset="-122"/>
                    <a:ea typeface="微软雅黑" pitchFamily="34" charset="-122"/>
                  </a:rPr>
                  <a:t>股票</a:t>
                </a:r>
                <a:r>
                  <a:rPr lang="en-US" altLang="zh-CN" sz="2400" dirty="0" smtClean="0">
                    <a:solidFill>
                      <a:srgbClr val="404040"/>
                    </a:solidFill>
                    <a:latin typeface="微软雅黑" pitchFamily="34" charset="-122"/>
                    <a:ea typeface="微软雅黑" pitchFamily="34" charset="-122"/>
                  </a:rPr>
                  <a:t>k</a:t>
                </a:r>
                <a:r>
                  <a:rPr lang="zh-CN" altLang="en-US" sz="2400" dirty="0" smtClean="0">
                    <a:solidFill>
                      <a:srgbClr val="404040"/>
                    </a:solidFill>
                    <a:latin typeface="微软雅黑" pitchFamily="34" charset="-122"/>
                    <a:ea typeface="微软雅黑" pitchFamily="34" charset="-122"/>
                  </a:rPr>
                  <a:t>线图</a:t>
                </a:r>
                <a:r>
                  <a:rPr lang="en-US" altLang="zh-CN" sz="2400" dirty="0" smtClean="0">
                    <a:solidFill>
                      <a:srgbClr val="404040"/>
                    </a:solidFill>
                    <a:latin typeface="微软雅黑" pitchFamily="34" charset="-122"/>
                    <a:ea typeface="微软雅黑" pitchFamily="34" charset="-122"/>
                  </a:rPr>
                  <a:t> </a:t>
                </a:r>
                <a:r>
                  <a:rPr lang="zh-CN" altLang="en-US" sz="2400" dirty="0" smtClean="0">
                    <a:solidFill>
                      <a:srgbClr val="404040"/>
                    </a:solidFill>
                    <a:latin typeface="微软雅黑" pitchFamily="34" charset="-122"/>
                    <a:ea typeface="微软雅黑" pitchFamily="34" charset="-122"/>
                  </a:rPr>
                  <a:t>指标规则</a:t>
                </a:r>
                <a:endParaRPr lang="zh-CN" altLang="en-US" sz="2400" dirty="0">
                  <a:solidFill>
                    <a:srgbClr val="404040"/>
                  </a:solidFill>
                  <a:latin typeface="微软雅黑" pitchFamily="34" charset="-122"/>
                  <a:ea typeface="微软雅黑" pitchFamily="34" charset="-122"/>
                </a:endParaRPr>
              </a:p>
            </p:txBody>
          </p:sp>
          <p:sp>
            <p:nvSpPr>
              <p:cNvPr id="228" name="文本框 227"/>
              <p:cNvSpPr txBox="1"/>
              <p:nvPr/>
            </p:nvSpPr>
            <p:spPr>
              <a:xfrm>
                <a:off x="2602705" y="1837096"/>
                <a:ext cx="2906654" cy="369975"/>
              </a:xfrm>
              <a:prstGeom prst="rect">
                <a:avLst/>
              </a:prstGeom>
              <a:noFill/>
            </p:spPr>
            <p:txBody>
              <a:bodyPr>
                <a:spAutoFit/>
              </a:bodyPr>
              <a:lstStyle/>
              <a:p>
                <a:pPr eaLnBrk="1" fontAlgn="auto" hangingPunct="1">
                  <a:spcBef>
                    <a:spcPts val="0"/>
                  </a:spcBef>
                  <a:spcAft>
                    <a:spcPts val="0"/>
                  </a:spcAft>
                  <a:defRPr/>
                </a:pPr>
                <a:endParaRPr lang="zh-CN" altLang="en-US" dirty="0">
                  <a:solidFill>
                    <a:schemeClr val="tx1">
                      <a:lumMod val="50000"/>
                      <a:lumOff val="50000"/>
                    </a:schemeClr>
                  </a:solidFill>
                  <a:latin typeface="Century Gothic" panose="020B0502020202020204" pitchFamily="34" charset="0"/>
                  <a:ea typeface="微软雅黑" panose="020B0503020204020204" pitchFamily="34" charset="-122"/>
                </a:endParaRPr>
              </a:p>
            </p:txBody>
          </p:sp>
          <p:sp>
            <p:nvSpPr>
              <p:cNvPr id="229" name="文本框 228"/>
              <p:cNvSpPr txBox="1"/>
              <p:nvPr/>
            </p:nvSpPr>
            <p:spPr>
              <a:xfrm>
                <a:off x="299291" y="2235653"/>
                <a:ext cx="4819551" cy="308048"/>
              </a:xfrm>
              <a:prstGeom prst="rect">
                <a:avLst/>
              </a:prstGeom>
              <a:noFill/>
            </p:spPr>
            <p:txBody>
              <a:bodyPr>
                <a:spAutoFit/>
              </a:bodyPr>
              <a:lstStyle/>
              <a:p>
                <a:pPr eaLnBrk="1" fontAlgn="auto" hangingPunct="1">
                  <a:spcBef>
                    <a:spcPts val="0"/>
                  </a:spcBef>
                  <a:spcAft>
                    <a:spcPts val="0"/>
                  </a:spcAft>
                  <a:defRPr/>
                </a:pPr>
                <a:r>
                  <a:rPr lang="zh-CN" altLang="en-US" sz="14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几个常用技术指标规则</a:t>
                </a:r>
                <a:endPar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grpSp>
      <p:sp>
        <p:nvSpPr>
          <p:cNvPr id="230" name="椭圆 229"/>
          <p:cNvSpPr/>
          <p:nvPr/>
        </p:nvSpPr>
        <p:spPr>
          <a:xfrm rot="10800000">
            <a:off x="6854825" y="2268538"/>
            <a:ext cx="242888" cy="242887"/>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231" name="椭圆 230"/>
          <p:cNvSpPr/>
          <p:nvPr/>
        </p:nvSpPr>
        <p:spPr>
          <a:xfrm rot="10800000">
            <a:off x="6507163" y="1958975"/>
            <a:ext cx="188912"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232" name="椭圆 231"/>
          <p:cNvSpPr/>
          <p:nvPr/>
        </p:nvSpPr>
        <p:spPr>
          <a:xfrm rot="10800000">
            <a:off x="6538913" y="2301875"/>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233" name="椭圆 232"/>
          <p:cNvSpPr/>
          <p:nvPr/>
        </p:nvSpPr>
        <p:spPr>
          <a:xfrm rot="10800000">
            <a:off x="7067550" y="4816475"/>
            <a:ext cx="152400" cy="1539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grpSp>
        <p:nvGrpSpPr>
          <p:cNvPr id="15" name="组合 14"/>
          <p:cNvGrpSpPr>
            <a:grpSpLocks/>
          </p:cNvGrpSpPr>
          <p:nvPr/>
        </p:nvGrpSpPr>
        <p:grpSpPr bwMode="auto">
          <a:xfrm>
            <a:off x="4905375" y="-1123950"/>
            <a:ext cx="2343150" cy="2343150"/>
            <a:chOff x="4905189" y="-1123733"/>
            <a:chExt cx="2342574" cy="2342574"/>
          </a:xfrm>
        </p:grpSpPr>
        <p:sp>
          <p:nvSpPr>
            <p:cNvPr id="202" name="任意多边形 201"/>
            <p:cNvSpPr/>
            <p:nvPr/>
          </p:nvSpPr>
          <p:spPr>
            <a:xfrm rot="13500000" flipH="1">
              <a:off x="4905189" y="-1123733"/>
              <a:ext cx="2342574" cy="2342574"/>
            </a:xfrm>
            <a:custGeom>
              <a:avLst/>
              <a:gdLst>
                <a:gd name="connsiteX0" fmla="*/ 0 w 2342574"/>
                <a:gd name="connsiteY0" fmla="*/ 116757 h 2342574"/>
                <a:gd name="connsiteX1" fmla="*/ 2225818 w 2342574"/>
                <a:gd name="connsiteY1" fmla="*/ 2342574 h 2342574"/>
                <a:gd name="connsiteX2" fmla="*/ 2307225 w 2342574"/>
                <a:gd name="connsiteY2" fmla="*/ 2080322 h 2342574"/>
                <a:gd name="connsiteX3" fmla="*/ 2342574 w 2342574"/>
                <a:gd name="connsiteY3" fmla="*/ 1729671 h 2342574"/>
                <a:gd name="connsiteX4" fmla="*/ 2206215 w 2342574"/>
                <a:gd name="connsiteY4" fmla="*/ 180329 h 2342574"/>
                <a:gd name="connsiteX5" fmla="*/ 2233153 w 2342574"/>
                <a:gd name="connsiteY5" fmla="*/ 119650 h 2342574"/>
                <a:gd name="connsiteX6" fmla="*/ 2259713 w 2342574"/>
                <a:gd name="connsiteY6" fmla="*/ 93089 h 2342574"/>
                <a:gd name="connsiteX7" fmla="*/ 2241319 w 2342574"/>
                <a:gd name="connsiteY7" fmla="*/ 101255 h 2342574"/>
                <a:gd name="connsiteX8" fmla="*/ 2249485 w 2342574"/>
                <a:gd name="connsiteY8" fmla="*/ 82861 h 2342574"/>
                <a:gd name="connsiteX9" fmla="*/ 2222925 w 2342574"/>
                <a:gd name="connsiteY9" fmla="*/ 109421 h 2342574"/>
                <a:gd name="connsiteX10" fmla="*/ 2162245 w 2342574"/>
                <a:gd name="connsiteY10" fmla="*/ 136359 h 2342574"/>
                <a:gd name="connsiteX11" fmla="*/ 612904 w 2342574"/>
                <a:gd name="connsiteY11" fmla="*/ 0 h 2342574"/>
                <a:gd name="connsiteX12" fmla="*/ 262254 w 2342574"/>
                <a:gd name="connsiteY12" fmla="*/ 35349 h 23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2574" h="2342574">
                  <a:moveTo>
                    <a:pt x="0" y="116757"/>
                  </a:moveTo>
                  <a:lnTo>
                    <a:pt x="2225818" y="2342574"/>
                  </a:lnTo>
                  <a:lnTo>
                    <a:pt x="2307225" y="2080322"/>
                  </a:lnTo>
                  <a:cubicBezTo>
                    <a:pt x="2330403" y="1967058"/>
                    <a:pt x="2342574" y="1849786"/>
                    <a:pt x="2342574" y="1729671"/>
                  </a:cubicBezTo>
                  <a:cubicBezTo>
                    <a:pt x="2342574" y="1185952"/>
                    <a:pt x="2024401" y="669505"/>
                    <a:pt x="2206215" y="180329"/>
                  </a:cubicBezTo>
                  <a:lnTo>
                    <a:pt x="2233153" y="119650"/>
                  </a:lnTo>
                  <a:lnTo>
                    <a:pt x="2259713" y="93089"/>
                  </a:lnTo>
                  <a:lnTo>
                    <a:pt x="2241319" y="101255"/>
                  </a:lnTo>
                  <a:lnTo>
                    <a:pt x="2249485" y="82861"/>
                  </a:lnTo>
                  <a:lnTo>
                    <a:pt x="2222925" y="109421"/>
                  </a:lnTo>
                  <a:lnTo>
                    <a:pt x="2162245" y="136359"/>
                  </a:lnTo>
                  <a:cubicBezTo>
                    <a:pt x="1673070" y="318173"/>
                    <a:pt x="1156623" y="0"/>
                    <a:pt x="612904" y="0"/>
                  </a:cubicBezTo>
                  <a:cubicBezTo>
                    <a:pt x="492789" y="0"/>
                    <a:pt x="375517" y="12172"/>
                    <a:pt x="262254" y="35349"/>
                  </a:cubicBezTo>
                  <a:close/>
                </a:path>
              </a:pathLst>
            </a:cu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192" name="组合 206"/>
            <p:cNvGrpSpPr>
              <a:grpSpLocks/>
            </p:cNvGrpSpPr>
            <p:nvPr/>
          </p:nvGrpSpPr>
          <p:grpSpPr bwMode="auto">
            <a:xfrm>
              <a:off x="5482897" y="-75988"/>
              <a:ext cx="1187158" cy="1037301"/>
              <a:chOff x="5437886" y="14100"/>
              <a:chExt cx="1187158" cy="1037301"/>
            </a:xfrm>
          </p:grpSpPr>
          <p:sp>
            <p:nvSpPr>
              <p:cNvPr id="7194" name="文本框 202"/>
              <p:cNvSpPr txBox="1">
                <a:spLocks noChangeArrowheads="1"/>
              </p:cNvSpPr>
              <p:nvPr/>
            </p:nvSpPr>
            <p:spPr bwMode="auto">
              <a:xfrm>
                <a:off x="5939099" y="14100"/>
                <a:ext cx="18473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algn="ctr" eaLnBrk="1" hangingPunct="1">
                  <a:lnSpc>
                    <a:spcPct val="100000"/>
                  </a:lnSpc>
                  <a:spcBef>
                    <a:spcPct val="0"/>
                  </a:spcBef>
                  <a:buFontTx/>
                  <a:buNone/>
                </a:pPr>
                <a:endParaRPr lang="zh-CN" altLang="en-US" sz="4400">
                  <a:solidFill>
                    <a:schemeClr val="bg1"/>
                  </a:solidFill>
                  <a:latin typeface="方正清刻本悦宋简体" pitchFamily="2" charset="-122"/>
                  <a:ea typeface="方正清刻本悦宋简体" pitchFamily="2" charset="-122"/>
                </a:endParaRPr>
              </a:p>
            </p:txBody>
          </p:sp>
          <p:cxnSp>
            <p:nvCxnSpPr>
              <p:cNvPr id="205" name="直接连接符 204"/>
              <p:cNvCxnSpPr/>
              <p:nvPr/>
            </p:nvCxnSpPr>
            <p:spPr>
              <a:xfrm>
                <a:off x="5437886" y="723286"/>
                <a:ext cx="1187158" cy="0"/>
              </a:xfrm>
              <a:prstGeom prst="line">
                <a:avLst/>
              </a:prstGeom>
              <a:ln>
                <a:solidFill>
                  <a:schemeClr val="bg1">
                    <a:alpha val="54000"/>
                  </a:schemeClr>
                </a:solidFill>
              </a:ln>
            </p:spPr>
            <p:style>
              <a:lnRef idx="1">
                <a:schemeClr val="accent1"/>
              </a:lnRef>
              <a:fillRef idx="0">
                <a:schemeClr val="accent1"/>
              </a:fillRef>
              <a:effectRef idx="0">
                <a:schemeClr val="accent1"/>
              </a:effectRef>
              <a:fontRef idx="minor">
                <a:schemeClr val="tx1"/>
              </a:fontRef>
            </p:style>
          </p:cxnSp>
          <p:sp>
            <p:nvSpPr>
              <p:cNvPr id="7196" name="文本框 205"/>
              <p:cNvSpPr txBox="1">
                <a:spLocks noChangeArrowheads="1"/>
              </p:cNvSpPr>
              <p:nvPr/>
            </p:nvSpPr>
            <p:spPr bwMode="auto">
              <a:xfrm>
                <a:off x="5939155" y="743700"/>
                <a:ext cx="184621" cy="30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algn="ctr" eaLnBrk="1" hangingPunct="1">
                  <a:lnSpc>
                    <a:spcPct val="100000"/>
                  </a:lnSpc>
                  <a:spcBef>
                    <a:spcPct val="0"/>
                  </a:spcBef>
                  <a:buFontTx/>
                  <a:buNone/>
                </a:pPr>
                <a:endParaRPr lang="zh-CN" altLang="en-US" sz="1400" dirty="0">
                  <a:solidFill>
                    <a:schemeClr val="bg1"/>
                  </a:solidFill>
                </a:endParaRPr>
              </a:p>
            </p:txBody>
          </p:sp>
        </p:grpSp>
      </p:grpSp>
      <p:sp>
        <p:nvSpPr>
          <p:cNvPr id="65" name="文本框 64"/>
          <p:cNvSpPr txBox="1"/>
          <p:nvPr/>
        </p:nvSpPr>
        <p:spPr>
          <a:xfrm>
            <a:off x="5471707" y="-52916"/>
            <a:ext cx="1210588" cy="707886"/>
          </a:xfrm>
          <a:prstGeom prst="rect">
            <a:avLst/>
          </a:prstGeom>
          <a:noFill/>
        </p:spPr>
        <p:txBody>
          <a:bodyPr wrap="none" rtlCol="0">
            <a:spAutoFit/>
          </a:bodyPr>
          <a:lstStyle/>
          <a:p>
            <a:r>
              <a:rPr lang="zh-CN" altLang="en-US" sz="4000" dirty="0" smtClean="0">
                <a:solidFill>
                  <a:schemeClr val="bg1"/>
                </a:solidFill>
                <a:latin typeface="Gotham Rounded Medium" panose="02000000000000000000" pitchFamily="50" charset="0"/>
                <a:ea typeface="微软雅黑"/>
              </a:rPr>
              <a:t>股票</a:t>
            </a:r>
            <a:endParaRPr lang="zh-CN" altLang="en-US" sz="4000" dirty="0">
              <a:solidFill>
                <a:schemeClr val="bg1"/>
              </a:solidFill>
              <a:latin typeface="Gotham Rounded Medium" panose="02000000000000000000" pitchFamily="50" charset="0"/>
              <a:ea typeface="微软雅黑"/>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86"/>
                                        </p:tgtEl>
                                        <p:attrNameLst>
                                          <p:attrName>style.visibility</p:attrName>
                                        </p:attrNameLst>
                                      </p:cBhvr>
                                      <p:to>
                                        <p:strVal val="visible"/>
                                      </p:to>
                                    </p:set>
                                    <p:anim calcmode="lin" valueType="num">
                                      <p:cBhvr>
                                        <p:cTn id="11" dur="500" fill="hold"/>
                                        <p:tgtEl>
                                          <p:spTgt spid="186"/>
                                        </p:tgtEl>
                                        <p:attrNameLst>
                                          <p:attrName>ppt_w</p:attrName>
                                        </p:attrNameLst>
                                      </p:cBhvr>
                                      <p:tavLst>
                                        <p:tav tm="0">
                                          <p:val>
                                            <p:fltVal val="0"/>
                                          </p:val>
                                        </p:tav>
                                        <p:tav tm="100000">
                                          <p:val>
                                            <p:strVal val="#ppt_w"/>
                                          </p:val>
                                        </p:tav>
                                      </p:tavLst>
                                    </p:anim>
                                    <p:anim calcmode="lin" valueType="num">
                                      <p:cBhvr>
                                        <p:cTn id="12" dur="500" fill="hold"/>
                                        <p:tgtEl>
                                          <p:spTgt spid="186"/>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87"/>
                                        </p:tgtEl>
                                        <p:attrNameLst>
                                          <p:attrName>style.visibility</p:attrName>
                                        </p:attrNameLst>
                                      </p:cBhvr>
                                      <p:to>
                                        <p:strVal val="visible"/>
                                      </p:to>
                                    </p:set>
                                    <p:anim calcmode="lin" valueType="num">
                                      <p:cBhvr>
                                        <p:cTn id="15" dur="500" fill="hold"/>
                                        <p:tgtEl>
                                          <p:spTgt spid="187"/>
                                        </p:tgtEl>
                                        <p:attrNameLst>
                                          <p:attrName>ppt_w</p:attrName>
                                        </p:attrNameLst>
                                      </p:cBhvr>
                                      <p:tavLst>
                                        <p:tav tm="0">
                                          <p:val>
                                            <p:fltVal val="0"/>
                                          </p:val>
                                        </p:tav>
                                        <p:tav tm="100000">
                                          <p:val>
                                            <p:strVal val="#ppt_w"/>
                                          </p:val>
                                        </p:tav>
                                      </p:tavLst>
                                    </p:anim>
                                    <p:anim calcmode="lin" valueType="num">
                                      <p:cBhvr>
                                        <p:cTn id="16" dur="500" fill="hold"/>
                                        <p:tgtEl>
                                          <p:spTgt spid="187"/>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88"/>
                                        </p:tgtEl>
                                        <p:attrNameLst>
                                          <p:attrName>style.visibility</p:attrName>
                                        </p:attrNameLst>
                                      </p:cBhvr>
                                      <p:to>
                                        <p:strVal val="visible"/>
                                      </p:to>
                                    </p:set>
                                    <p:anim calcmode="lin" valueType="num">
                                      <p:cBhvr>
                                        <p:cTn id="19" dur="500" fill="hold"/>
                                        <p:tgtEl>
                                          <p:spTgt spid="188"/>
                                        </p:tgtEl>
                                        <p:attrNameLst>
                                          <p:attrName>ppt_w</p:attrName>
                                        </p:attrNameLst>
                                      </p:cBhvr>
                                      <p:tavLst>
                                        <p:tav tm="0">
                                          <p:val>
                                            <p:fltVal val="0"/>
                                          </p:val>
                                        </p:tav>
                                        <p:tav tm="100000">
                                          <p:val>
                                            <p:strVal val="#ppt_w"/>
                                          </p:val>
                                        </p:tav>
                                      </p:tavLst>
                                    </p:anim>
                                    <p:anim calcmode="lin" valueType="num">
                                      <p:cBhvr>
                                        <p:cTn id="20" dur="500" fill="hold"/>
                                        <p:tgtEl>
                                          <p:spTgt spid="188"/>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anim calcmode="lin" valueType="num">
                                      <p:cBhvr>
                                        <p:cTn id="23" dur="500" fill="hold"/>
                                        <p:tgtEl>
                                          <p:spTgt spid="189"/>
                                        </p:tgtEl>
                                        <p:attrNameLst>
                                          <p:attrName>ppt_w</p:attrName>
                                        </p:attrNameLst>
                                      </p:cBhvr>
                                      <p:tavLst>
                                        <p:tav tm="0">
                                          <p:val>
                                            <p:fltVal val="0"/>
                                          </p:val>
                                        </p:tav>
                                        <p:tav tm="100000">
                                          <p:val>
                                            <p:strVal val="#ppt_w"/>
                                          </p:val>
                                        </p:tav>
                                      </p:tavLst>
                                    </p:anim>
                                    <p:anim calcmode="lin" valueType="num">
                                      <p:cBhvr>
                                        <p:cTn id="24" dur="500" fill="hold"/>
                                        <p:tgtEl>
                                          <p:spTgt spid="189"/>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191"/>
                                        </p:tgtEl>
                                        <p:attrNameLst>
                                          <p:attrName>style.visibility</p:attrName>
                                        </p:attrNameLst>
                                      </p:cBhvr>
                                      <p:to>
                                        <p:strVal val="visible"/>
                                      </p:to>
                                    </p:set>
                                    <p:anim calcmode="lin" valueType="num">
                                      <p:cBhvr>
                                        <p:cTn id="27" dur="500" fill="hold"/>
                                        <p:tgtEl>
                                          <p:spTgt spid="191"/>
                                        </p:tgtEl>
                                        <p:attrNameLst>
                                          <p:attrName>ppt_w</p:attrName>
                                        </p:attrNameLst>
                                      </p:cBhvr>
                                      <p:tavLst>
                                        <p:tav tm="0">
                                          <p:val>
                                            <p:fltVal val="0"/>
                                          </p:val>
                                        </p:tav>
                                        <p:tav tm="100000">
                                          <p:val>
                                            <p:strVal val="#ppt_w"/>
                                          </p:val>
                                        </p:tav>
                                      </p:tavLst>
                                    </p:anim>
                                    <p:anim calcmode="lin" valueType="num">
                                      <p:cBhvr>
                                        <p:cTn id="28" dur="500" fill="hold"/>
                                        <p:tgtEl>
                                          <p:spTgt spid="191"/>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192"/>
                                        </p:tgtEl>
                                        <p:attrNameLst>
                                          <p:attrName>style.visibility</p:attrName>
                                        </p:attrNameLst>
                                      </p:cBhvr>
                                      <p:to>
                                        <p:strVal val="visible"/>
                                      </p:to>
                                    </p:set>
                                    <p:anim calcmode="lin" valueType="num">
                                      <p:cBhvr>
                                        <p:cTn id="31" dur="500" fill="hold"/>
                                        <p:tgtEl>
                                          <p:spTgt spid="192"/>
                                        </p:tgtEl>
                                        <p:attrNameLst>
                                          <p:attrName>ppt_w</p:attrName>
                                        </p:attrNameLst>
                                      </p:cBhvr>
                                      <p:tavLst>
                                        <p:tav tm="0">
                                          <p:val>
                                            <p:fltVal val="0"/>
                                          </p:val>
                                        </p:tav>
                                        <p:tav tm="100000">
                                          <p:val>
                                            <p:strVal val="#ppt_w"/>
                                          </p:val>
                                        </p:tav>
                                      </p:tavLst>
                                    </p:anim>
                                    <p:anim calcmode="lin" valueType="num">
                                      <p:cBhvr>
                                        <p:cTn id="32" dur="500" fill="hold"/>
                                        <p:tgtEl>
                                          <p:spTgt spid="192"/>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193"/>
                                        </p:tgtEl>
                                        <p:attrNameLst>
                                          <p:attrName>style.visibility</p:attrName>
                                        </p:attrNameLst>
                                      </p:cBhvr>
                                      <p:to>
                                        <p:strVal val="visible"/>
                                      </p:to>
                                    </p:set>
                                    <p:anim calcmode="lin" valueType="num">
                                      <p:cBhvr>
                                        <p:cTn id="35" dur="500" fill="hold"/>
                                        <p:tgtEl>
                                          <p:spTgt spid="193"/>
                                        </p:tgtEl>
                                        <p:attrNameLst>
                                          <p:attrName>ppt_w</p:attrName>
                                        </p:attrNameLst>
                                      </p:cBhvr>
                                      <p:tavLst>
                                        <p:tav tm="0">
                                          <p:val>
                                            <p:fltVal val="0"/>
                                          </p:val>
                                        </p:tav>
                                        <p:tav tm="100000">
                                          <p:val>
                                            <p:strVal val="#ppt_w"/>
                                          </p:val>
                                        </p:tav>
                                      </p:tavLst>
                                    </p:anim>
                                    <p:anim calcmode="lin" valueType="num">
                                      <p:cBhvr>
                                        <p:cTn id="36" dur="500" fill="hold"/>
                                        <p:tgtEl>
                                          <p:spTgt spid="19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200"/>
                                  </p:stCondLst>
                                  <p:childTnLst>
                                    <p:set>
                                      <p:cBhvr>
                                        <p:cTn id="38" dur="1" fill="hold">
                                          <p:stCondLst>
                                            <p:cond delay="0"/>
                                          </p:stCondLst>
                                        </p:cTn>
                                        <p:tgtEl>
                                          <p:spTgt spid="194"/>
                                        </p:tgtEl>
                                        <p:attrNameLst>
                                          <p:attrName>style.visibility</p:attrName>
                                        </p:attrNameLst>
                                      </p:cBhvr>
                                      <p:to>
                                        <p:strVal val="visible"/>
                                      </p:to>
                                    </p:set>
                                    <p:anim calcmode="lin" valueType="num">
                                      <p:cBhvr>
                                        <p:cTn id="39" dur="500" fill="hold"/>
                                        <p:tgtEl>
                                          <p:spTgt spid="194"/>
                                        </p:tgtEl>
                                        <p:attrNameLst>
                                          <p:attrName>ppt_w</p:attrName>
                                        </p:attrNameLst>
                                      </p:cBhvr>
                                      <p:tavLst>
                                        <p:tav tm="0">
                                          <p:val>
                                            <p:fltVal val="0"/>
                                          </p:val>
                                        </p:tav>
                                        <p:tav tm="100000">
                                          <p:val>
                                            <p:strVal val="#ppt_w"/>
                                          </p:val>
                                        </p:tav>
                                      </p:tavLst>
                                    </p:anim>
                                    <p:anim calcmode="lin" valueType="num">
                                      <p:cBhvr>
                                        <p:cTn id="40" dur="500" fill="hold"/>
                                        <p:tgtEl>
                                          <p:spTgt spid="194"/>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200"/>
                                  </p:stCondLst>
                                  <p:childTnLst>
                                    <p:set>
                                      <p:cBhvr>
                                        <p:cTn id="42" dur="1" fill="hold">
                                          <p:stCondLst>
                                            <p:cond delay="0"/>
                                          </p:stCondLst>
                                        </p:cTn>
                                        <p:tgtEl>
                                          <p:spTgt spid="195"/>
                                        </p:tgtEl>
                                        <p:attrNameLst>
                                          <p:attrName>style.visibility</p:attrName>
                                        </p:attrNameLst>
                                      </p:cBhvr>
                                      <p:to>
                                        <p:strVal val="visible"/>
                                      </p:to>
                                    </p:set>
                                    <p:anim calcmode="lin" valueType="num">
                                      <p:cBhvr>
                                        <p:cTn id="43" dur="500" fill="hold"/>
                                        <p:tgtEl>
                                          <p:spTgt spid="195"/>
                                        </p:tgtEl>
                                        <p:attrNameLst>
                                          <p:attrName>ppt_w</p:attrName>
                                        </p:attrNameLst>
                                      </p:cBhvr>
                                      <p:tavLst>
                                        <p:tav tm="0">
                                          <p:val>
                                            <p:fltVal val="0"/>
                                          </p:val>
                                        </p:tav>
                                        <p:tav tm="100000">
                                          <p:val>
                                            <p:strVal val="#ppt_w"/>
                                          </p:val>
                                        </p:tav>
                                      </p:tavLst>
                                    </p:anim>
                                    <p:anim calcmode="lin" valueType="num">
                                      <p:cBhvr>
                                        <p:cTn id="44" dur="500" fill="hold"/>
                                        <p:tgtEl>
                                          <p:spTgt spid="195"/>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200"/>
                                  </p:stCondLst>
                                  <p:childTnLst>
                                    <p:set>
                                      <p:cBhvr>
                                        <p:cTn id="46" dur="1" fill="hold">
                                          <p:stCondLst>
                                            <p:cond delay="0"/>
                                          </p:stCondLst>
                                        </p:cTn>
                                        <p:tgtEl>
                                          <p:spTgt spid="196"/>
                                        </p:tgtEl>
                                        <p:attrNameLst>
                                          <p:attrName>style.visibility</p:attrName>
                                        </p:attrNameLst>
                                      </p:cBhvr>
                                      <p:to>
                                        <p:strVal val="visible"/>
                                      </p:to>
                                    </p:set>
                                    <p:anim calcmode="lin" valueType="num">
                                      <p:cBhvr>
                                        <p:cTn id="47" dur="500" fill="hold"/>
                                        <p:tgtEl>
                                          <p:spTgt spid="196"/>
                                        </p:tgtEl>
                                        <p:attrNameLst>
                                          <p:attrName>ppt_w</p:attrName>
                                        </p:attrNameLst>
                                      </p:cBhvr>
                                      <p:tavLst>
                                        <p:tav tm="0">
                                          <p:val>
                                            <p:fltVal val="0"/>
                                          </p:val>
                                        </p:tav>
                                        <p:tav tm="100000">
                                          <p:val>
                                            <p:strVal val="#ppt_w"/>
                                          </p:val>
                                        </p:tav>
                                      </p:tavLst>
                                    </p:anim>
                                    <p:anim calcmode="lin" valueType="num">
                                      <p:cBhvr>
                                        <p:cTn id="48" dur="500" fill="hold"/>
                                        <p:tgtEl>
                                          <p:spTgt spid="196"/>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20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fill="hold"/>
                                        <p:tgtEl>
                                          <p:spTgt spid="19"/>
                                        </p:tgtEl>
                                        <p:attrNameLst>
                                          <p:attrName>ppt_w</p:attrName>
                                        </p:attrNameLst>
                                      </p:cBhvr>
                                      <p:tavLst>
                                        <p:tav tm="0">
                                          <p:val>
                                            <p:fltVal val="0"/>
                                          </p:val>
                                        </p:tav>
                                        <p:tav tm="100000">
                                          <p:val>
                                            <p:strVal val="#ppt_w"/>
                                          </p:val>
                                        </p:tav>
                                      </p:tavLst>
                                    </p:anim>
                                    <p:anim calcmode="lin" valueType="num">
                                      <p:cBhvr>
                                        <p:cTn id="60" dur="500" fill="hold"/>
                                        <p:tgtEl>
                                          <p:spTgt spid="19"/>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198"/>
                                        </p:tgtEl>
                                        <p:attrNameLst>
                                          <p:attrName>style.visibility</p:attrName>
                                        </p:attrNameLst>
                                      </p:cBhvr>
                                      <p:to>
                                        <p:strVal val="visible"/>
                                      </p:to>
                                    </p:set>
                                    <p:anim calcmode="lin" valueType="num">
                                      <p:cBhvr>
                                        <p:cTn id="63" dur="500" fill="hold"/>
                                        <p:tgtEl>
                                          <p:spTgt spid="198"/>
                                        </p:tgtEl>
                                        <p:attrNameLst>
                                          <p:attrName>ppt_w</p:attrName>
                                        </p:attrNameLst>
                                      </p:cBhvr>
                                      <p:tavLst>
                                        <p:tav tm="0">
                                          <p:val>
                                            <p:fltVal val="0"/>
                                          </p:val>
                                        </p:tav>
                                        <p:tav tm="100000">
                                          <p:val>
                                            <p:strVal val="#ppt_w"/>
                                          </p:val>
                                        </p:tav>
                                      </p:tavLst>
                                    </p:anim>
                                    <p:anim calcmode="lin" valueType="num">
                                      <p:cBhvr>
                                        <p:cTn id="64" dur="500" fill="hold"/>
                                        <p:tgtEl>
                                          <p:spTgt spid="198"/>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230"/>
                                        </p:tgtEl>
                                        <p:attrNameLst>
                                          <p:attrName>style.visibility</p:attrName>
                                        </p:attrNameLst>
                                      </p:cBhvr>
                                      <p:to>
                                        <p:strVal val="visible"/>
                                      </p:to>
                                    </p:set>
                                    <p:anim calcmode="lin" valueType="num">
                                      <p:cBhvr>
                                        <p:cTn id="67" dur="500" fill="hold"/>
                                        <p:tgtEl>
                                          <p:spTgt spid="230"/>
                                        </p:tgtEl>
                                        <p:attrNameLst>
                                          <p:attrName>ppt_w</p:attrName>
                                        </p:attrNameLst>
                                      </p:cBhvr>
                                      <p:tavLst>
                                        <p:tav tm="0">
                                          <p:val>
                                            <p:fltVal val="0"/>
                                          </p:val>
                                        </p:tav>
                                        <p:tav tm="100000">
                                          <p:val>
                                            <p:strVal val="#ppt_w"/>
                                          </p:val>
                                        </p:tav>
                                      </p:tavLst>
                                    </p:anim>
                                    <p:anim calcmode="lin" valueType="num">
                                      <p:cBhvr>
                                        <p:cTn id="68" dur="500" fill="hold"/>
                                        <p:tgtEl>
                                          <p:spTgt spid="230"/>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0"/>
                                  </p:stCondLst>
                                  <p:childTnLst>
                                    <p:set>
                                      <p:cBhvr>
                                        <p:cTn id="70" dur="1" fill="hold">
                                          <p:stCondLst>
                                            <p:cond delay="0"/>
                                          </p:stCondLst>
                                        </p:cTn>
                                        <p:tgtEl>
                                          <p:spTgt spid="231"/>
                                        </p:tgtEl>
                                        <p:attrNameLst>
                                          <p:attrName>style.visibility</p:attrName>
                                        </p:attrNameLst>
                                      </p:cBhvr>
                                      <p:to>
                                        <p:strVal val="visible"/>
                                      </p:to>
                                    </p:set>
                                    <p:anim calcmode="lin" valueType="num">
                                      <p:cBhvr>
                                        <p:cTn id="71" dur="500" fill="hold"/>
                                        <p:tgtEl>
                                          <p:spTgt spid="231"/>
                                        </p:tgtEl>
                                        <p:attrNameLst>
                                          <p:attrName>ppt_w</p:attrName>
                                        </p:attrNameLst>
                                      </p:cBhvr>
                                      <p:tavLst>
                                        <p:tav tm="0">
                                          <p:val>
                                            <p:fltVal val="0"/>
                                          </p:val>
                                        </p:tav>
                                        <p:tav tm="100000">
                                          <p:val>
                                            <p:strVal val="#ppt_w"/>
                                          </p:val>
                                        </p:tav>
                                      </p:tavLst>
                                    </p:anim>
                                    <p:anim calcmode="lin" valueType="num">
                                      <p:cBhvr>
                                        <p:cTn id="72" dur="500" fill="hold"/>
                                        <p:tgtEl>
                                          <p:spTgt spid="231"/>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0"/>
                                  </p:stCondLst>
                                  <p:childTnLst>
                                    <p:set>
                                      <p:cBhvr>
                                        <p:cTn id="74" dur="1" fill="hold">
                                          <p:stCondLst>
                                            <p:cond delay="0"/>
                                          </p:stCondLst>
                                        </p:cTn>
                                        <p:tgtEl>
                                          <p:spTgt spid="232"/>
                                        </p:tgtEl>
                                        <p:attrNameLst>
                                          <p:attrName>style.visibility</p:attrName>
                                        </p:attrNameLst>
                                      </p:cBhvr>
                                      <p:to>
                                        <p:strVal val="visible"/>
                                      </p:to>
                                    </p:set>
                                    <p:anim calcmode="lin" valueType="num">
                                      <p:cBhvr>
                                        <p:cTn id="75" dur="500" fill="hold"/>
                                        <p:tgtEl>
                                          <p:spTgt spid="232"/>
                                        </p:tgtEl>
                                        <p:attrNameLst>
                                          <p:attrName>ppt_w</p:attrName>
                                        </p:attrNameLst>
                                      </p:cBhvr>
                                      <p:tavLst>
                                        <p:tav tm="0">
                                          <p:val>
                                            <p:fltVal val="0"/>
                                          </p:val>
                                        </p:tav>
                                        <p:tav tm="100000">
                                          <p:val>
                                            <p:strVal val="#ppt_w"/>
                                          </p:val>
                                        </p:tav>
                                      </p:tavLst>
                                    </p:anim>
                                    <p:anim calcmode="lin" valueType="num">
                                      <p:cBhvr>
                                        <p:cTn id="76" dur="500" fill="hold"/>
                                        <p:tgtEl>
                                          <p:spTgt spid="232"/>
                                        </p:tgtEl>
                                        <p:attrNameLst>
                                          <p:attrName>ppt_h</p:attrName>
                                        </p:attrNameLst>
                                      </p:cBhvr>
                                      <p:tavLst>
                                        <p:tav tm="0">
                                          <p:val>
                                            <p:fltVal val="0"/>
                                          </p:val>
                                        </p:tav>
                                        <p:tav tm="100000">
                                          <p:val>
                                            <p:strVal val="#ppt_h"/>
                                          </p:val>
                                        </p:tav>
                                      </p:tavLst>
                                    </p:anim>
                                  </p:childTnLst>
                                </p:cTn>
                              </p:par>
                              <p:par>
                                <p:cTn id="77" presetID="23" presetClass="entr" presetSubtype="16" fill="hold" grpId="0" nodeType="withEffect">
                                  <p:stCondLst>
                                    <p:cond delay="0"/>
                                  </p:stCondLst>
                                  <p:childTnLst>
                                    <p:set>
                                      <p:cBhvr>
                                        <p:cTn id="78" dur="1" fill="hold">
                                          <p:stCondLst>
                                            <p:cond delay="0"/>
                                          </p:stCondLst>
                                        </p:cTn>
                                        <p:tgtEl>
                                          <p:spTgt spid="233"/>
                                        </p:tgtEl>
                                        <p:attrNameLst>
                                          <p:attrName>style.visibility</p:attrName>
                                        </p:attrNameLst>
                                      </p:cBhvr>
                                      <p:to>
                                        <p:strVal val="visible"/>
                                      </p:to>
                                    </p:set>
                                    <p:anim calcmode="lin" valueType="num">
                                      <p:cBhvr>
                                        <p:cTn id="79" dur="500" fill="hold"/>
                                        <p:tgtEl>
                                          <p:spTgt spid="233"/>
                                        </p:tgtEl>
                                        <p:attrNameLst>
                                          <p:attrName>ppt_w</p:attrName>
                                        </p:attrNameLst>
                                      </p:cBhvr>
                                      <p:tavLst>
                                        <p:tav tm="0">
                                          <p:val>
                                            <p:fltVal val="0"/>
                                          </p:val>
                                        </p:tav>
                                        <p:tav tm="100000">
                                          <p:val>
                                            <p:strVal val="#ppt_w"/>
                                          </p:val>
                                        </p:tav>
                                      </p:tavLst>
                                    </p:anim>
                                    <p:anim calcmode="lin" valueType="num">
                                      <p:cBhvr>
                                        <p:cTn id="80" dur="500" fill="hold"/>
                                        <p:tgtEl>
                                          <p:spTgt spid="233"/>
                                        </p:tgtEl>
                                        <p:attrNameLst>
                                          <p:attrName>ppt_h</p:attrName>
                                        </p:attrNameLst>
                                      </p:cBhvr>
                                      <p:tavLst>
                                        <p:tav tm="0">
                                          <p:val>
                                            <p:fltVal val="0"/>
                                          </p:val>
                                        </p:tav>
                                        <p:tav tm="100000">
                                          <p:val>
                                            <p:strVal val="#ppt_h"/>
                                          </p:val>
                                        </p:tav>
                                      </p:tavLst>
                                    </p:anim>
                                  </p:childTnLst>
                                </p:cTn>
                              </p:par>
                              <p:par>
                                <p:cTn id="81" presetID="16" presetClass="entr" presetSubtype="37" fill="hold" nodeType="withEffect">
                                  <p:stCondLst>
                                    <p:cond delay="300"/>
                                  </p:stCondLst>
                                  <p:childTnLst>
                                    <p:set>
                                      <p:cBhvr>
                                        <p:cTn id="82" dur="1" fill="hold">
                                          <p:stCondLst>
                                            <p:cond delay="0"/>
                                          </p:stCondLst>
                                        </p:cTn>
                                        <p:tgtEl>
                                          <p:spTgt spid="20"/>
                                        </p:tgtEl>
                                        <p:attrNameLst>
                                          <p:attrName>style.visibility</p:attrName>
                                        </p:attrNameLst>
                                      </p:cBhvr>
                                      <p:to>
                                        <p:strVal val="visible"/>
                                      </p:to>
                                    </p:set>
                                    <p:animEffect transition="in" filter="barn(outVertical)">
                                      <p:cBhvr>
                                        <p:cTn id="8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7" grpId="0" animBg="1"/>
      <p:bldP spid="188" grpId="0" animBg="1"/>
      <p:bldP spid="189" grpId="0" animBg="1"/>
      <p:bldP spid="191" grpId="0" animBg="1"/>
      <p:bldP spid="192" grpId="0" animBg="1"/>
      <p:bldP spid="193" grpId="0" animBg="1"/>
      <p:bldP spid="194" grpId="0" animBg="1"/>
      <p:bldP spid="195" grpId="0" animBg="1"/>
      <p:bldP spid="196" grpId="0" animBg="1"/>
      <p:bldP spid="198" grpId="0" animBg="1"/>
      <p:bldP spid="230" grpId="0" animBg="1"/>
      <p:bldP spid="231" grpId="0" animBg="1"/>
      <p:bldP spid="232" grpId="0" animBg="1"/>
      <p:bldP spid="2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a:grpSpLocks/>
          </p:cNvGrpSpPr>
          <p:nvPr/>
        </p:nvGrpSpPr>
        <p:grpSpPr bwMode="auto">
          <a:xfrm>
            <a:off x="1395413" y="2039938"/>
            <a:ext cx="2665412" cy="2346325"/>
            <a:chOff x="1394854" y="2039732"/>
            <a:chExt cx="2666393" cy="2346735"/>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12" name="文本框 5"/>
            <p:cNvSpPr txBox="1">
              <a:spLocks noChangeArrowheads="1"/>
            </p:cNvSpPr>
            <p:nvPr/>
          </p:nvSpPr>
          <p:spPr bwMode="auto">
            <a:xfrm>
              <a:off x="1950177" y="2186816"/>
              <a:ext cx="1960793"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algn="ctr" eaLnBrk="1" hangingPunct="1">
                <a:lnSpc>
                  <a:spcPct val="100000"/>
                </a:lnSpc>
                <a:spcBef>
                  <a:spcPct val="0"/>
                </a:spcBef>
                <a:buFontTx/>
                <a:buNone/>
              </a:pPr>
              <a:r>
                <a:rPr lang="en-US" altLang="zh-CN" sz="12500" dirty="0">
                  <a:solidFill>
                    <a:schemeClr val="bg1"/>
                  </a:solidFill>
                  <a:latin typeface="Century Gothic" pitchFamily="34" charset="0"/>
                </a:rPr>
                <a:t>01</a:t>
              </a:r>
              <a:endParaRPr lang="zh-CN" altLang="en-US" sz="12500" dirty="0">
                <a:solidFill>
                  <a:schemeClr val="bg1"/>
                </a:solidFill>
                <a:latin typeface="Century Gothic" pitchFamily="34" charset="0"/>
              </a:endParaRPr>
            </a:p>
          </p:txBody>
        </p:sp>
        <p:pic>
          <p:nvPicPr>
            <p:cNvPr id="7" name="图片 6"/>
            <p:cNvPicPr>
              <a:picLocks noChangeAspect="1"/>
            </p:cNvPicPr>
            <p:nvPr/>
          </p:nvPicPr>
          <p:blipFill>
            <a:blip r:embed="rId2"/>
            <a:srcRect l="43447" t="18711" r="10242" b="14206"/>
            <a:stretch>
              <a:fillRect/>
            </a:stretch>
          </p:blipFill>
          <p:spPr>
            <a:xfrm>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15"/>
          <p:cNvGrpSpPr>
            <a:grpSpLocks/>
          </p:cNvGrpSpPr>
          <p:nvPr/>
        </p:nvGrpSpPr>
        <p:grpSpPr bwMode="auto">
          <a:xfrm>
            <a:off x="4135438" y="2443163"/>
            <a:ext cx="6777037" cy="1562517"/>
            <a:chOff x="277329" y="1093495"/>
            <a:chExt cx="5427948" cy="1562584"/>
          </a:xfrm>
        </p:grpSpPr>
        <p:cxnSp>
          <p:nvCxnSpPr>
            <p:cNvPr id="17" name="直接连接符 16"/>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什么叫股票</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26916" y="1093495"/>
              <a:ext cx="5141865" cy="400067"/>
            </a:xfrm>
            <a:prstGeom prst="rect">
              <a:avLst/>
            </a:prstGeom>
            <a:noFill/>
          </p:spPr>
          <p:txBody>
            <a:bodyPr>
              <a:spAutoFit/>
            </a:bodyPr>
            <a:lstStyle/>
            <a:p>
              <a:pPr eaLnBrk="1" fontAlgn="auto" hangingPunct="1">
                <a:spcBef>
                  <a:spcPts val="0"/>
                </a:spcBef>
                <a:spcAft>
                  <a:spcPts val="0"/>
                </a:spcAft>
                <a:defRPr/>
              </a:pPr>
              <a:endParaRPr lang="zh-CN" altLang="en-US" sz="2000" dirty="0">
                <a:solidFill>
                  <a:schemeClr val="tx1">
                    <a:lumMod val="50000"/>
                    <a:lumOff val="50000"/>
                  </a:schemeClr>
                </a:solidFill>
                <a:latin typeface="Century Gothic" panose="020B0502020202020204" pitchFamily="34" charset="0"/>
                <a:ea typeface="微软雅黑" panose="020B0503020204020204" pitchFamily="34" charset="-122"/>
              </a:endParaRPr>
            </a:p>
          </p:txBody>
        </p:sp>
        <p:sp>
          <p:nvSpPr>
            <p:cNvPr id="20" name="文本框 19"/>
            <p:cNvSpPr txBox="1"/>
            <p:nvPr/>
          </p:nvSpPr>
          <p:spPr>
            <a:xfrm>
              <a:off x="277329" y="2317510"/>
              <a:ext cx="5427948" cy="338569"/>
            </a:xfrm>
            <a:prstGeom prst="rect">
              <a:avLst/>
            </a:prstGeom>
            <a:noFill/>
          </p:spPr>
          <p:txBody>
            <a:bodyPr>
              <a:spAutoFit/>
            </a:bodyPr>
            <a:lstStyle/>
            <a:p>
              <a:pPr eaLnBrk="1" fontAlgn="auto" hangingPunct="1">
                <a:spcBef>
                  <a:spcPts val="0"/>
                </a:spcBef>
                <a:spcAft>
                  <a:spcPts val="0"/>
                </a:spcAft>
                <a:defRPr/>
              </a:pPr>
              <a:endPar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sp>
        <p:nvSpPr>
          <p:cNvPr id="26" name="椭圆 25"/>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10933113" y="3060700"/>
            <a:ext cx="153987"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2" presetClass="entr" presetSubtype="8" fill="hold" nodeType="withEffect">
                                  <p:stCondLst>
                                    <p:cond delay="50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0" grpId="0" animBg="1"/>
      <p:bldP spid="32" grpId="0" animBg="1"/>
      <p:bldP spid="36" grpId="0" animBg="1"/>
      <p:bldP spid="41" grpId="0" animBg="1"/>
      <p:bldP spid="43" grpId="0" animBg="1"/>
      <p:bldP spid="15" grpId="0" animBg="1"/>
      <p:bldP spid="48" grpId="0" animBg="1"/>
      <p:bldP spid="49"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椭圆 43"/>
          <p:cNvSpPr/>
          <p:nvPr/>
        </p:nvSpPr>
        <p:spPr>
          <a:xfrm>
            <a:off x="5043488" y="1749425"/>
            <a:ext cx="417512" cy="41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椭圆 38"/>
          <p:cNvSpPr/>
          <p:nvPr/>
        </p:nvSpPr>
        <p:spPr>
          <a:xfrm>
            <a:off x="4548188" y="1454150"/>
            <a:ext cx="328612" cy="330200"/>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flipH="1">
            <a:off x="298450" y="1919288"/>
            <a:ext cx="554038" cy="5524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 name="组合 1"/>
          <p:cNvGrpSpPr>
            <a:grpSpLocks/>
          </p:cNvGrpSpPr>
          <p:nvPr/>
        </p:nvGrpSpPr>
        <p:grpSpPr bwMode="auto">
          <a:xfrm>
            <a:off x="0" y="242888"/>
            <a:ext cx="586304" cy="461962"/>
            <a:chOff x="0" y="242888"/>
            <a:chExt cx="586457" cy="461665"/>
          </a:xfrm>
        </p:grpSpPr>
        <p:sp>
          <p:nvSpPr>
            <p:cNvPr id="16" name="矩形 15"/>
            <p:cNvSpPr/>
            <p:nvPr/>
          </p:nvSpPr>
          <p:spPr>
            <a:xfrm>
              <a:off x="0" y="242888"/>
              <a:ext cx="401743" cy="461665"/>
            </a:xfrm>
            <a:prstGeom prst="rect">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文本框 18"/>
            <p:cNvSpPr txBox="1"/>
            <p:nvPr/>
          </p:nvSpPr>
          <p:spPr>
            <a:xfrm>
              <a:off x="401743" y="242888"/>
              <a:ext cx="184714" cy="461368"/>
            </a:xfrm>
            <a:prstGeom prst="rect">
              <a:avLst/>
            </a:prstGeom>
            <a:noFill/>
          </p:spPr>
          <p:txBody>
            <a:bodyPr wrap="none">
              <a:spAutoFit/>
            </a:bodyPr>
            <a:lstStyle/>
            <a:p>
              <a:pPr eaLnBrk="1" fontAlgn="auto" hangingPunct="1">
                <a:spcBef>
                  <a:spcPts val="0"/>
                </a:spcBef>
                <a:spcAft>
                  <a:spcPts val="0"/>
                </a:spcAft>
                <a:defRPr/>
              </a:pP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30" name="椭圆 29"/>
          <p:cNvSpPr/>
          <p:nvPr/>
        </p:nvSpPr>
        <p:spPr>
          <a:xfrm>
            <a:off x="5256213" y="2995613"/>
            <a:ext cx="206375" cy="2047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椭圆 25"/>
          <p:cNvSpPr/>
          <p:nvPr/>
        </p:nvSpPr>
        <p:spPr>
          <a:xfrm rot="11047877">
            <a:off x="1938338" y="5992813"/>
            <a:ext cx="165100" cy="165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椭圆 27"/>
          <p:cNvSpPr/>
          <p:nvPr/>
        </p:nvSpPr>
        <p:spPr>
          <a:xfrm>
            <a:off x="1328738" y="5078413"/>
            <a:ext cx="603250" cy="603250"/>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椭圆 28"/>
          <p:cNvSpPr/>
          <p:nvPr/>
        </p:nvSpPr>
        <p:spPr>
          <a:xfrm flipV="1">
            <a:off x="2563813" y="5973763"/>
            <a:ext cx="679450" cy="6794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a:off x="576263" y="5153025"/>
            <a:ext cx="287337" cy="2873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椭圆 34"/>
          <p:cNvSpPr/>
          <p:nvPr/>
        </p:nvSpPr>
        <p:spPr>
          <a:xfrm flipH="1">
            <a:off x="2752725" y="5370513"/>
            <a:ext cx="301625" cy="3016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flipH="1">
            <a:off x="4416425" y="5197475"/>
            <a:ext cx="231775" cy="2333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椭圆 41"/>
          <p:cNvSpPr/>
          <p:nvPr/>
        </p:nvSpPr>
        <p:spPr>
          <a:xfrm>
            <a:off x="3609975" y="5580063"/>
            <a:ext cx="250825" cy="2524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5" name="组合 84"/>
          <p:cNvGrpSpPr>
            <a:grpSpLocks/>
          </p:cNvGrpSpPr>
          <p:nvPr/>
        </p:nvGrpSpPr>
        <p:grpSpPr bwMode="auto">
          <a:xfrm>
            <a:off x="241470" y="831815"/>
            <a:ext cx="5629109" cy="2724838"/>
            <a:chOff x="6639013" y="1549333"/>
            <a:chExt cx="4820607" cy="2080864"/>
          </a:xfrm>
        </p:grpSpPr>
        <p:sp>
          <p:nvSpPr>
            <p:cNvPr id="60" name="文本框 59"/>
            <p:cNvSpPr txBox="1"/>
            <p:nvPr/>
          </p:nvSpPr>
          <p:spPr>
            <a:xfrm>
              <a:off x="6639013" y="1549333"/>
              <a:ext cx="4820607" cy="369844"/>
            </a:xfrm>
            <a:prstGeom prst="rect">
              <a:avLst/>
            </a:prstGeom>
            <a:noFill/>
          </p:spPr>
          <p:txBody>
            <a:bodyPr>
              <a:spAutoFit/>
            </a:bodyPr>
            <a:lstStyle/>
            <a:p>
              <a:pPr marL="285750" indent="-285750" eaLnBrk="1" fontAlgn="auto" hangingPunct="1">
                <a:spcBef>
                  <a:spcPts val="0"/>
                </a:spcBef>
                <a:spcAft>
                  <a:spcPts val="0"/>
                </a:spcAft>
                <a:buFont typeface="Wingdings" panose="05000000000000000000" pitchFamily="2" charset="2"/>
                <a:buChar char="l"/>
                <a:defRPr/>
              </a:pPr>
              <a:r>
                <a:rPr lang="zh-CN" altLang="en-US" b="1" dirty="0" smtClean="0">
                  <a:solidFill>
                    <a:srgbClr val="007ED9"/>
                  </a:solidFill>
                  <a:latin typeface="微软雅黑 Light" panose="020B0502040204020203" pitchFamily="34" charset="-122"/>
                  <a:ea typeface="微软雅黑 Light" panose="020B0502040204020203" pitchFamily="34" charset="-122"/>
                </a:rPr>
                <a:t>股票</a:t>
              </a:r>
              <a:endParaRPr lang="zh-CN" altLang="en-US" b="1" dirty="0">
                <a:solidFill>
                  <a:srgbClr val="007ED9"/>
                </a:solidFill>
                <a:latin typeface="微软雅黑 Light" panose="020B0502040204020203" pitchFamily="34" charset="-122"/>
                <a:ea typeface="微软雅黑 Light" panose="020B0502040204020203" pitchFamily="34" charset="-122"/>
              </a:endParaRPr>
            </a:p>
          </p:txBody>
        </p:sp>
        <p:sp>
          <p:nvSpPr>
            <p:cNvPr id="62" name="矩形 61"/>
            <p:cNvSpPr/>
            <p:nvPr/>
          </p:nvSpPr>
          <p:spPr>
            <a:xfrm>
              <a:off x="6921551" y="1914418"/>
              <a:ext cx="4538069" cy="1715779"/>
            </a:xfrm>
            <a:prstGeom prst="rect">
              <a:avLst/>
            </a:prstGeom>
          </p:spPr>
          <p:txBody>
            <a:bodyPr>
              <a:spAutoFit/>
            </a:bodyPr>
            <a:lstStyle/>
            <a:p>
              <a:r>
                <a:rPr lang="zh-CN" altLang="en-US" sz="1400" b="1" dirty="0"/>
                <a:t>股票（</a:t>
              </a:r>
              <a:r>
                <a:rPr lang="en-US" altLang="zh-CN" sz="1400" b="1" dirty="0"/>
                <a:t>stock</a:t>
              </a:r>
              <a:r>
                <a:rPr lang="zh-CN" altLang="en-US" sz="1400" b="1" dirty="0"/>
                <a:t>）是股份公司发行的所有权凭证，是股份公司为筹集资金而发行给各个股东作为持股凭证并借以取得股息和红利的一种有价证券。每股股票都代表股东对企业拥有一个基本单位的所有权。每支股票的背后都会有一家上市公司。同时，每家上市公司都会发行股票。</a:t>
              </a:r>
            </a:p>
            <a:p>
              <a:r>
                <a:rPr lang="zh-CN" altLang="en-US" sz="1400" b="1" dirty="0"/>
                <a:t>同一类别的每一份股票所代表的公司所有权是相等的。每个股东所拥有的公司所有权份额的大小，取决于其持有的股票数量占公司总股本的比重。</a:t>
              </a:r>
            </a:p>
            <a:p>
              <a:r>
                <a:rPr lang="zh-CN" altLang="en-US" sz="1400" b="1" dirty="0"/>
                <a:t>股票是股份公司资本的构成部分，可以转让、买卖，是资本市场的主要长期信用工具，但不能要求公司返还其出资</a:t>
              </a:r>
              <a:endPar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grpSp>
        <p:nvGrpSpPr>
          <p:cNvPr id="84" name="组合 83"/>
          <p:cNvGrpSpPr>
            <a:grpSpLocks/>
          </p:cNvGrpSpPr>
          <p:nvPr/>
        </p:nvGrpSpPr>
        <p:grpSpPr bwMode="auto">
          <a:xfrm>
            <a:off x="6674699" y="1182145"/>
            <a:ext cx="4821238" cy="2990391"/>
            <a:chOff x="6639013" y="2635727"/>
            <a:chExt cx="4820607" cy="2991583"/>
          </a:xfrm>
        </p:grpSpPr>
        <p:sp>
          <p:nvSpPr>
            <p:cNvPr id="63" name="矩形 62"/>
            <p:cNvSpPr/>
            <p:nvPr/>
          </p:nvSpPr>
          <p:spPr>
            <a:xfrm>
              <a:off x="6921551" y="2948587"/>
              <a:ext cx="4538069" cy="2678723"/>
            </a:xfrm>
            <a:prstGeom prst="rect">
              <a:avLst/>
            </a:prstGeom>
          </p:spPr>
          <p:txBody>
            <a:bodyPr>
              <a:spAutoFit/>
            </a:bodyPr>
            <a:lstStyle/>
            <a:p>
              <a:pPr eaLnBrk="1" fontAlgn="auto" hangingPunct="1">
                <a:spcBef>
                  <a:spcPts val="0"/>
                </a:spcBef>
                <a:spcAft>
                  <a:spcPts val="0"/>
                </a:spcAft>
                <a:defRPr/>
              </a:pPr>
              <a:r>
                <a:rPr lang="zh-CN" altLang="en-US" sz="1400" dirty="0"/>
                <a:t>上证指数”全称“上海证券交易所综合股价指数”，是国内外普遍采用的反映上海股市总体走势的统计指标</a:t>
              </a:r>
            </a:p>
            <a:p>
              <a:pPr eaLnBrk="1" fontAlgn="auto" hangingPunct="1">
                <a:spcBef>
                  <a:spcPts val="0"/>
                </a:spcBef>
                <a:spcAft>
                  <a:spcPts val="0"/>
                </a:spcAft>
                <a:defRPr/>
              </a:pPr>
              <a:endParaRPr lang="en-US" altLang="zh-CN" sz="1400" dirty="0" smtClean="0"/>
            </a:p>
            <a:p>
              <a:pPr eaLnBrk="1" fontAlgn="auto" hangingPunct="1">
                <a:spcBef>
                  <a:spcPts val="0"/>
                </a:spcBef>
                <a:spcAft>
                  <a:spcPts val="0"/>
                </a:spcAft>
                <a:defRPr/>
              </a:pPr>
              <a:r>
                <a:rPr lang="zh-CN" altLang="en-US" sz="1400" dirty="0" smtClean="0"/>
                <a:t>深证</a:t>
              </a:r>
              <a:r>
                <a:rPr lang="zh-CN" altLang="en-US" sz="1400" dirty="0"/>
                <a:t>指数的前身为深证综合指数</a:t>
              </a:r>
              <a:r>
                <a:rPr lang="zh-CN" altLang="en-US" sz="1400" dirty="0" smtClean="0"/>
                <a:t>，即</a:t>
              </a:r>
              <a:r>
                <a:rPr lang="zh-CN" altLang="en-US" sz="1400" dirty="0"/>
                <a:t>“深圳证券交易所股票价格综合指数”</a:t>
              </a:r>
            </a:p>
            <a:p>
              <a:pPr eaLnBrk="1" fontAlgn="auto" hangingPunct="1">
                <a:spcBef>
                  <a:spcPts val="0"/>
                </a:spcBef>
                <a:spcAft>
                  <a:spcPts val="0"/>
                </a:spcAft>
                <a:defRPr/>
              </a:pPr>
              <a:endParaRPr lang="zh-CN" altLang="en-US" sz="1400" dirty="0"/>
            </a:p>
            <a:p>
              <a:pPr eaLnBrk="1" fontAlgn="auto" hangingPunct="1">
                <a:spcBef>
                  <a:spcPts val="0"/>
                </a:spcBef>
                <a:spcAft>
                  <a:spcPts val="0"/>
                </a:spcAft>
                <a:defRPr/>
              </a:pPr>
              <a:r>
                <a:rPr lang="zh-CN" altLang="en-US" sz="1400" dirty="0"/>
                <a:t>创业板，又称二板市场（</a:t>
              </a:r>
              <a:r>
                <a:rPr lang="en-US" altLang="zh-CN" sz="1400" dirty="0"/>
                <a:t>Second-board Market</a:t>
              </a:r>
              <a:r>
                <a:rPr lang="zh-CN" altLang="en-US" sz="1400" dirty="0"/>
                <a:t>）即第二股票交易市场，是与主板市场（</a:t>
              </a:r>
              <a:r>
                <a:rPr lang="en-US" altLang="zh-CN" sz="1400" dirty="0"/>
                <a:t>Main-Board Market</a:t>
              </a:r>
              <a:r>
                <a:rPr lang="zh-CN" altLang="en-US" sz="1400" dirty="0"/>
                <a:t>）不同的一类证券市场，专为暂时无法在主板上市的创业型企业、中小企业和高科技产业企业等需要进行融资和发展的企业提供融资途径和成长空间的证券交易市场，是对主板市场的重要补充</a:t>
              </a:r>
              <a:endPar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65" name="文本框 64"/>
            <p:cNvSpPr txBox="1"/>
            <p:nvPr/>
          </p:nvSpPr>
          <p:spPr>
            <a:xfrm>
              <a:off x="6639013" y="2635727"/>
              <a:ext cx="4820607" cy="370035"/>
            </a:xfrm>
            <a:prstGeom prst="rect">
              <a:avLst/>
            </a:prstGeom>
            <a:noFill/>
          </p:spPr>
          <p:txBody>
            <a:bodyPr>
              <a:spAutoFit/>
            </a:bodyPr>
            <a:lstStyle/>
            <a:p>
              <a:pPr marL="285750" indent="-285750" eaLnBrk="1" fontAlgn="auto" hangingPunct="1">
                <a:spcBef>
                  <a:spcPts val="0"/>
                </a:spcBef>
                <a:spcAft>
                  <a:spcPts val="0"/>
                </a:spcAft>
                <a:buFont typeface="Wingdings" panose="05000000000000000000" pitchFamily="2" charset="2"/>
                <a:buChar char="l"/>
                <a:defRPr/>
              </a:pPr>
              <a:r>
                <a:rPr lang="zh-CN" altLang="en-US" b="1" dirty="0" smtClean="0">
                  <a:solidFill>
                    <a:srgbClr val="007ED9"/>
                  </a:solidFill>
                  <a:latin typeface="微软雅黑 Light" panose="020B0502040204020203" pitchFamily="34" charset="-122"/>
                  <a:ea typeface="微软雅黑 Light" panose="020B0502040204020203" pitchFamily="34" charset="-122"/>
                </a:rPr>
                <a:t>上证指数、深圳指数、创业板</a:t>
              </a:r>
              <a:endParaRPr lang="zh-CN" altLang="en-US" b="1" dirty="0">
                <a:solidFill>
                  <a:srgbClr val="007ED9"/>
                </a:solidFill>
                <a:latin typeface="微软雅黑 Light" panose="020B0502040204020203" pitchFamily="34" charset="-122"/>
                <a:ea typeface="微软雅黑 Light" panose="020B0502040204020203" pitchFamily="34" charset="-122"/>
              </a:endParaRPr>
            </a:p>
          </p:txBody>
        </p:sp>
      </p:grpSp>
      <p:grpSp>
        <p:nvGrpSpPr>
          <p:cNvPr id="83" name="组合 82"/>
          <p:cNvGrpSpPr>
            <a:grpSpLocks/>
          </p:cNvGrpSpPr>
          <p:nvPr/>
        </p:nvGrpSpPr>
        <p:grpSpPr bwMode="auto">
          <a:xfrm>
            <a:off x="572373" y="3783416"/>
            <a:ext cx="10830378" cy="1883581"/>
            <a:chOff x="6639013" y="4154731"/>
            <a:chExt cx="4820607" cy="2152948"/>
          </a:xfrm>
        </p:grpSpPr>
        <p:sp>
          <p:nvSpPr>
            <p:cNvPr id="64" name="矩形 63"/>
            <p:cNvSpPr/>
            <p:nvPr/>
          </p:nvSpPr>
          <p:spPr>
            <a:xfrm>
              <a:off x="6682801" y="4478366"/>
              <a:ext cx="4776819" cy="1829313"/>
            </a:xfrm>
            <a:prstGeom prst="rect">
              <a:avLst/>
            </a:prstGeom>
          </p:spPr>
          <p:txBody>
            <a:bodyPr wrap="square">
              <a:spAutoFit/>
            </a:bodyPr>
            <a:lstStyle/>
            <a:p>
              <a:r>
                <a:rPr lang="zh-CN" altLang="en-US" sz="1400" dirty="0"/>
                <a:t>大多数股票的交易时间是：</a:t>
              </a:r>
            </a:p>
            <a:p>
              <a:r>
                <a:rPr lang="zh-CN" altLang="en-US" sz="1400" dirty="0"/>
                <a:t>交易时间</a:t>
              </a:r>
              <a:r>
                <a:rPr lang="en-US" altLang="zh-CN" sz="1400" dirty="0"/>
                <a:t>4</a:t>
              </a:r>
              <a:r>
                <a:rPr lang="zh-CN" altLang="en-US" sz="1400" dirty="0"/>
                <a:t>小时，分两个时段，为：周一至周五上午</a:t>
              </a:r>
              <a:r>
                <a:rPr lang="en-US" altLang="zh-CN" sz="1400" dirty="0"/>
                <a:t>9:30</a:t>
              </a:r>
              <a:r>
                <a:rPr lang="zh-CN" altLang="en-US" sz="1400" dirty="0"/>
                <a:t>至</a:t>
              </a:r>
              <a:r>
                <a:rPr lang="en-US" altLang="zh-CN" sz="1400" dirty="0"/>
                <a:t>11:30</a:t>
              </a:r>
              <a:r>
                <a:rPr lang="zh-CN" altLang="en-US" sz="1400" dirty="0"/>
                <a:t>和下午</a:t>
              </a:r>
              <a:r>
                <a:rPr lang="en-US" altLang="zh-CN" sz="1400" dirty="0"/>
                <a:t>13:00</a:t>
              </a:r>
              <a:r>
                <a:rPr lang="zh-CN" altLang="en-US" sz="1400" dirty="0"/>
                <a:t>至</a:t>
              </a:r>
              <a:r>
                <a:rPr lang="en-US" altLang="zh-CN" sz="1400" dirty="0"/>
                <a:t>15:00</a:t>
              </a:r>
              <a:r>
                <a:rPr lang="zh-CN" altLang="en-US" sz="1400" dirty="0"/>
                <a:t>。</a:t>
              </a:r>
            </a:p>
            <a:p>
              <a:r>
                <a:rPr lang="zh-CN" altLang="en-US" sz="1400" dirty="0"/>
                <a:t>上午</a:t>
              </a:r>
              <a:r>
                <a:rPr lang="en-US" altLang="zh-CN" sz="1400" dirty="0"/>
                <a:t>9:15</a:t>
              </a:r>
              <a:r>
                <a:rPr lang="zh-CN" altLang="en-US" sz="1400" dirty="0"/>
                <a:t>开始，投资人就可以下单，委托价格限于前一个营业日收盘价的加减百分之十，即在当日的涨跌停板之间。</a:t>
              </a:r>
              <a:r>
                <a:rPr lang="en-US" altLang="zh-CN" sz="1400" dirty="0"/>
                <a:t>9:25</a:t>
              </a:r>
              <a:r>
                <a:rPr lang="zh-CN" altLang="en-US" sz="1400" dirty="0"/>
                <a:t>前委托的单子，在上午</a:t>
              </a:r>
              <a:r>
                <a:rPr lang="en-US" altLang="zh-CN" sz="1400" dirty="0"/>
                <a:t>9:25</a:t>
              </a:r>
              <a:r>
                <a:rPr lang="zh-CN" altLang="en-US" sz="1400" dirty="0"/>
                <a:t>时撮合，得出的价格便是所谓“开盘价”。</a:t>
              </a:r>
              <a:r>
                <a:rPr lang="en-US" altLang="zh-CN" sz="1400" dirty="0"/>
                <a:t>9:25</a:t>
              </a:r>
              <a:r>
                <a:rPr lang="zh-CN" altLang="en-US" sz="1400" dirty="0"/>
                <a:t>到</a:t>
              </a:r>
              <a:r>
                <a:rPr lang="en-US" altLang="zh-CN" sz="1400" dirty="0"/>
                <a:t>9:30</a:t>
              </a:r>
              <a:r>
                <a:rPr lang="zh-CN" altLang="en-US" sz="1400" dirty="0"/>
                <a:t>之间委托的单子</a:t>
              </a:r>
              <a:r>
                <a:rPr lang="en-US" altLang="zh-CN" sz="1400" dirty="0"/>
                <a:t>,</a:t>
              </a:r>
              <a:r>
                <a:rPr lang="zh-CN" altLang="en-US" sz="1400" dirty="0"/>
                <a:t>在</a:t>
              </a:r>
              <a:r>
                <a:rPr lang="en-US" altLang="zh-CN" sz="1400" dirty="0"/>
                <a:t>9:30</a:t>
              </a:r>
              <a:r>
                <a:rPr lang="zh-CN" altLang="en-US" sz="1400" dirty="0"/>
                <a:t>才开始处理。</a:t>
              </a:r>
            </a:p>
            <a:p>
              <a:r>
                <a:rPr lang="zh-CN" altLang="en-US" sz="1400" dirty="0"/>
                <a:t>如果你委托的价格无法在当个交易日成交的话，隔一个交易日则必须重新挂单。</a:t>
              </a:r>
            </a:p>
            <a:p>
              <a:r>
                <a:rPr lang="zh-CN" altLang="en-US" sz="1400" dirty="0"/>
                <a:t>休息日：周六、周日和上证所公告的休市日不交易。（一般为五一国际劳动节、十一国庆节、春节、元旦、清明节、端午节、中秋节等国家法定节假日）</a:t>
              </a:r>
              <a:endPar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68" name="文本框 67"/>
            <p:cNvSpPr txBox="1"/>
            <p:nvPr/>
          </p:nvSpPr>
          <p:spPr>
            <a:xfrm>
              <a:off x="6639013" y="4154731"/>
              <a:ext cx="4820607" cy="369643"/>
            </a:xfrm>
            <a:prstGeom prst="rect">
              <a:avLst/>
            </a:prstGeom>
            <a:noFill/>
          </p:spPr>
          <p:txBody>
            <a:bodyPr>
              <a:spAutoFit/>
            </a:bodyPr>
            <a:lstStyle/>
            <a:p>
              <a:pPr marL="285750" indent="-285750" eaLnBrk="1" fontAlgn="auto" hangingPunct="1">
                <a:spcBef>
                  <a:spcPts val="0"/>
                </a:spcBef>
                <a:spcAft>
                  <a:spcPts val="0"/>
                </a:spcAft>
                <a:buFont typeface="Wingdings" panose="05000000000000000000" pitchFamily="2" charset="2"/>
                <a:buChar char="l"/>
                <a:defRPr/>
              </a:pPr>
              <a:r>
                <a:rPr lang="zh-CN" altLang="en-US" b="1" dirty="0" smtClean="0">
                  <a:solidFill>
                    <a:srgbClr val="007ED9"/>
                  </a:solidFill>
                  <a:latin typeface="微软雅黑 Light" panose="020B0502040204020203" pitchFamily="34" charset="-122"/>
                  <a:ea typeface="微软雅黑 Light" panose="020B0502040204020203" pitchFamily="34" charset="-122"/>
                </a:rPr>
                <a:t>时间</a:t>
              </a:r>
              <a:r>
                <a:rPr lang="en-US" altLang="zh-CN" b="1" dirty="0" smtClean="0">
                  <a:solidFill>
                    <a:srgbClr val="007ED9"/>
                  </a:solidFill>
                  <a:latin typeface="微软雅黑 Light" panose="020B0502040204020203" pitchFamily="34" charset="-122"/>
                  <a:ea typeface="微软雅黑 Light" panose="020B0502040204020203" pitchFamily="34" charset="-122"/>
                </a:rPr>
                <a:t> </a:t>
              </a:r>
              <a:endParaRPr lang="zh-CN" altLang="en-US" b="1" dirty="0">
                <a:solidFill>
                  <a:srgbClr val="007ED9"/>
                </a:solidFill>
                <a:latin typeface="微软雅黑 Light" panose="020B0502040204020203" pitchFamily="34" charset="-122"/>
                <a:ea typeface="微软雅黑 Light" panose="020B0502040204020203" pitchFamily="34" charset="-122"/>
              </a:endParaRPr>
            </a:p>
          </p:txBody>
        </p:sp>
      </p:gr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3" presetClass="entr" presetSubtype="16" fill="hold" grpId="0" nodeType="withEffect">
                                  <p:stCondLst>
                                    <p:cond delay="300"/>
                                  </p:stCondLst>
                                  <p:childTnLst>
                                    <p:set>
                                      <p:cBhvr>
                                        <p:cTn id="9" dur="1" fill="hold">
                                          <p:stCondLst>
                                            <p:cond delay="0"/>
                                          </p:stCondLst>
                                        </p:cTn>
                                        <p:tgtEl>
                                          <p:spTgt spid="44"/>
                                        </p:tgtEl>
                                        <p:attrNameLst>
                                          <p:attrName>style.visibility</p:attrName>
                                        </p:attrNameLst>
                                      </p:cBhvr>
                                      <p:to>
                                        <p:strVal val="visible"/>
                                      </p:to>
                                    </p:set>
                                    <p:anim calcmode="lin" valueType="num">
                                      <p:cBhvr>
                                        <p:cTn id="10" dur="500" fill="hold"/>
                                        <p:tgtEl>
                                          <p:spTgt spid="44"/>
                                        </p:tgtEl>
                                        <p:attrNameLst>
                                          <p:attrName>ppt_w</p:attrName>
                                        </p:attrNameLst>
                                      </p:cBhvr>
                                      <p:tavLst>
                                        <p:tav tm="0">
                                          <p:val>
                                            <p:fltVal val="0"/>
                                          </p:val>
                                        </p:tav>
                                        <p:tav tm="100000">
                                          <p:val>
                                            <p:strVal val="#ppt_w"/>
                                          </p:val>
                                        </p:tav>
                                      </p:tavLst>
                                    </p:anim>
                                    <p:anim calcmode="lin" valueType="num">
                                      <p:cBhvr>
                                        <p:cTn id="11" dur="500" fill="hold"/>
                                        <p:tgtEl>
                                          <p:spTgt spid="44"/>
                                        </p:tgtEl>
                                        <p:attrNameLst>
                                          <p:attrName>ppt_h</p:attrName>
                                        </p:attrNameLst>
                                      </p:cBhvr>
                                      <p:tavLst>
                                        <p:tav tm="0">
                                          <p:val>
                                            <p:fltVal val="0"/>
                                          </p:val>
                                        </p:tav>
                                        <p:tav tm="100000">
                                          <p:val>
                                            <p:strVal val="#ppt_h"/>
                                          </p:val>
                                        </p:tav>
                                      </p:tavLst>
                                    </p:anim>
                                  </p:childTnLst>
                                </p:cTn>
                              </p:par>
                              <p:par>
                                <p:cTn id="12" presetID="23" presetClass="entr" presetSubtype="16" fill="hold" grpId="0" nodeType="withEffect">
                                  <p:stCondLst>
                                    <p:cond delay="30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childTnLst>
                                </p:cTn>
                              </p:par>
                              <p:par>
                                <p:cTn id="16" presetID="23" presetClass="entr" presetSubtype="16" fill="hold" grpId="0" nodeType="withEffect">
                                  <p:stCondLst>
                                    <p:cond delay="30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childTnLst>
                                </p:cTn>
                              </p:par>
                              <p:par>
                                <p:cTn id="20" presetID="23" presetClass="entr" presetSubtype="16" fill="hold" grpId="0" nodeType="withEffect">
                                  <p:stCondLst>
                                    <p:cond delay="3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300"/>
                                  </p:stCondLst>
                                  <p:childTnLst>
                                    <p:set>
                                      <p:cBhvr>
                                        <p:cTn id="25" dur="1" fill="hold">
                                          <p:stCondLst>
                                            <p:cond delay="0"/>
                                          </p:stCondLst>
                                        </p:cTn>
                                        <p:tgtEl>
                                          <p:spTgt spid="28"/>
                                        </p:tgtEl>
                                        <p:attrNameLst>
                                          <p:attrName>style.visibility</p:attrName>
                                        </p:attrNameLst>
                                      </p:cBhvr>
                                      <p:to>
                                        <p:strVal val="visible"/>
                                      </p:to>
                                    </p:set>
                                    <p:anim calcmode="lin" valueType="num">
                                      <p:cBhvr>
                                        <p:cTn id="26" dur="500" fill="hold"/>
                                        <p:tgtEl>
                                          <p:spTgt spid="28"/>
                                        </p:tgtEl>
                                        <p:attrNameLst>
                                          <p:attrName>ppt_w</p:attrName>
                                        </p:attrNameLst>
                                      </p:cBhvr>
                                      <p:tavLst>
                                        <p:tav tm="0">
                                          <p:val>
                                            <p:fltVal val="0"/>
                                          </p:val>
                                        </p:tav>
                                        <p:tav tm="100000">
                                          <p:val>
                                            <p:strVal val="#ppt_w"/>
                                          </p:val>
                                        </p:tav>
                                      </p:tavLst>
                                    </p:anim>
                                    <p:anim calcmode="lin" valueType="num">
                                      <p:cBhvr>
                                        <p:cTn id="27" dur="500" fill="hold"/>
                                        <p:tgtEl>
                                          <p:spTgt spid="28"/>
                                        </p:tgtEl>
                                        <p:attrNameLst>
                                          <p:attrName>ppt_h</p:attrName>
                                        </p:attrNameLst>
                                      </p:cBhvr>
                                      <p:tavLst>
                                        <p:tav tm="0">
                                          <p:val>
                                            <p:fltVal val="0"/>
                                          </p:val>
                                        </p:tav>
                                        <p:tav tm="100000">
                                          <p:val>
                                            <p:strVal val="#ppt_h"/>
                                          </p:val>
                                        </p:tav>
                                      </p:tavLst>
                                    </p:anim>
                                  </p:childTnLst>
                                </p:cTn>
                              </p:par>
                              <p:par>
                                <p:cTn id="28" presetID="23" presetClass="entr" presetSubtype="16" fill="hold" grpId="0" nodeType="withEffect">
                                  <p:stCondLst>
                                    <p:cond delay="60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fltVal val="0"/>
                                          </p:val>
                                        </p:tav>
                                        <p:tav tm="100000">
                                          <p:val>
                                            <p:strVal val="#ppt_w"/>
                                          </p:val>
                                        </p:tav>
                                      </p:tavLst>
                                    </p:anim>
                                    <p:anim calcmode="lin" valueType="num">
                                      <p:cBhvr>
                                        <p:cTn id="31" dur="500" fill="hold"/>
                                        <p:tgtEl>
                                          <p:spTgt spid="29"/>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600"/>
                                  </p:stCondLst>
                                  <p:childTnLst>
                                    <p:set>
                                      <p:cBhvr>
                                        <p:cTn id="33" dur="1" fill="hold">
                                          <p:stCondLst>
                                            <p:cond delay="0"/>
                                          </p:stCondLst>
                                        </p:cTn>
                                        <p:tgtEl>
                                          <p:spTgt spid="33"/>
                                        </p:tgtEl>
                                        <p:attrNameLst>
                                          <p:attrName>style.visibility</p:attrName>
                                        </p:attrNameLst>
                                      </p:cBhvr>
                                      <p:to>
                                        <p:strVal val="visible"/>
                                      </p:to>
                                    </p:set>
                                    <p:anim calcmode="lin" valueType="num">
                                      <p:cBhvr>
                                        <p:cTn id="34" dur="500" fill="hold"/>
                                        <p:tgtEl>
                                          <p:spTgt spid="33"/>
                                        </p:tgtEl>
                                        <p:attrNameLst>
                                          <p:attrName>ppt_w</p:attrName>
                                        </p:attrNameLst>
                                      </p:cBhvr>
                                      <p:tavLst>
                                        <p:tav tm="0">
                                          <p:val>
                                            <p:fltVal val="0"/>
                                          </p:val>
                                        </p:tav>
                                        <p:tav tm="100000">
                                          <p:val>
                                            <p:strVal val="#ppt_w"/>
                                          </p:val>
                                        </p:tav>
                                      </p:tavLst>
                                    </p:anim>
                                    <p:anim calcmode="lin" valueType="num">
                                      <p:cBhvr>
                                        <p:cTn id="35" dur="500" fill="hold"/>
                                        <p:tgtEl>
                                          <p:spTgt spid="33"/>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60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childTnLst>
                                </p:cTn>
                              </p:par>
                              <p:par>
                                <p:cTn id="40" presetID="23" presetClass="entr" presetSubtype="16" fill="hold" grpId="0" nodeType="withEffect">
                                  <p:stCondLst>
                                    <p:cond delay="60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childTnLst>
                                </p:cTn>
                              </p:par>
                              <p:par>
                                <p:cTn id="44" presetID="23" presetClass="entr" presetSubtype="16" fill="hold" grpId="0" nodeType="withEffect">
                                  <p:stCondLst>
                                    <p:cond delay="600"/>
                                  </p:stCondLst>
                                  <p:childTnLst>
                                    <p:set>
                                      <p:cBhvr>
                                        <p:cTn id="45" dur="1" fill="hold">
                                          <p:stCondLst>
                                            <p:cond delay="0"/>
                                          </p:stCondLst>
                                        </p:cTn>
                                        <p:tgtEl>
                                          <p:spTgt spid="42"/>
                                        </p:tgtEl>
                                        <p:attrNameLst>
                                          <p:attrName>style.visibility</p:attrName>
                                        </p:attrNameLst>
                                      </p:cBhvr>
                                      <p:to>
                                        <p:strVal val="visible"/>
                                      </p:to>
                                    </p:set>
                                    <p:anim calcmode="lin" valueType="num">
                                      <p:cBhvr>
                                        <p:cTn id="46" dur="500" fill="hold"/>
                                        <p:tgtEl>
                                          <p:spTgt spid="42"/>
                                        </p:tgtEl>
                                        <p:attrNameLst>
                                          <p:attrName>ppt_w</p:attrName>
                                        </p:attrNameLst>
                                      </p:cBhvr>
                                      <p:tavLst>
                                        <p:tav tm="0">
                                          <p:val>
                                            <p:fltVal val="0"/>
                                          </p:val>
                                        </p:tav>
                                        <p:tav tm="100000">
                                          <p:val>
                                            <p:strVal val="#ppt_w"/>
                                          </p:val>
                                        </p:tav>
                                      </p:tavLst>
                                    </p:anim>
                                    <p:anim calcmode="lin" valueType="num">
                                      <p:cBhvr>
                                        <p:cTn id="47" dur="500" fill="hold"/>
                                        <p:tgtEl>
                                          <p:spTgt spid="42"/>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300"/>
                                  </p:stCondLst>
                                  <p:childTnLst>
                                    <p:set>
                                      <p:cBhvr>
                                        <p:cTn id="49" dur="1" fill="hold">
                                          <p:stCondLst>
                                            <p:cond delay="0"/>
                                          </p:stCondLst>
                                        </p:cTn>
                                        <p:tgtEl>
                                          <p:spTgt spid="45"/>
                                        </p:tgtEl>
                                        <p:attrNameLst>
                                          <p:attrName>style.visibility</p:attrName>
                                        </p:attrNameLst>
                                      </p:cBhvr>
                                      <p:to>
                                        <p:strVal val="visible"/>
                                      </p:to>
                                    </p:set>
                                    <p:anim calcmode="lin" valueType="num">
                                      <p:cBhvr>
                                        <p:cTn id="50" dur="500" fill="hold"/>
                                        <p:tgtEl>
                                          <p:spTgt spid="45"/>
                                        </p:tgtEl>
                                        <p:attrNameLst>
                                          <p:attrName>ppt_w</p:attrName>
                                        </p:attrNameLst>
                                      </p:cBhvr>
                                      <p:tavLst>
                                        <p:tav tm="0">
                                          <p:val>
                                            <p:fltVal val="0"/>
                                          </p:val>
                                        </p:tav>
                                        <p:tav tm="100000">
                                          <p:val>
                                            <p:strVal val="#ppt_w"/>
                                          </p:val>
                                        </p:tav>
                                      </p:tavLst>
                                    </p:anim>
                                    <p:anim calcmode="lin" valueType="num">
                                      <p:cBhvr>
                                        <p:cTn id="51" dur="500" fill="hold"/>
                                        <p:tgtEl>
                                          <p:spTgt spid="45"/>
                                        </p:tgtEl>
                                        <p:attrNameLst>
                                          <p:attrName>ppt_h</p:attrName>
                                        </p:attrNameLst>
                                      </p:cBhvr>
                                      <p:tavLst>
                                        <p:tav tm="0">
                                          <p:val>
                                            <p:fltVal val="0"/>
                                          </p:val>
                                        </p:tav>
                                        <p:tav tm="100000">
                                          <p:val>
                                            <p:strVal val="#ppt_h"/>
                                          </p:val>
                                        </p:tav>
                                      </p:tavLst>
                                    </p:anim>
                                  </p:childTnLst>
                                </p:cTn>
                              </p:par>
                              <p:par>
                                <p:cTn id="52" presetID="22" presetClass="entr" presetSubtype="8" fill="hold" nodeType="withEffect">
                                  <p:stCondLst>
                                    <p:cond delay="900"/>
                                  </p:stCondLst>
                                  <p:childTnLst>
                                    <p:set>
                                      <p:cBhvr>
                                        <p:cTn id="53" dur="1" fill="hold">
                                          <p:stCondLst>
                                            <p:cond delay="0"/>
                                          </p:stCondLst>
                                        </p:cTn>
                                        <p:tgtEl>
                                          <p:spTgt spid="85"/>
                                        </p:tgtEl>
                                        <p:attrNameLst>
                                          <p:attrName>style.visibility</p:attrName>
                                        </p:attrNameLst>
                                      </p:cBhvr>
                                      <p:to>
                                        <p:strVal val="visible"/>
                                      </p:to>
                                    </p:set>
                                    <p:animEffect transition="in" filter="wipe(left)">
                                      <p:cBhvr>
                                        <p:cTn id="54" dur="500"/>
                                        <p:tgtEl>
                                          <p:spTgt spid="85"/>
                                        </p:tgtEl>
                                      </p:cBhvr>
                                    </p:animEffect>
                                  </p:childTnLst>
                                </p:cTn>
                              </p:par>
                              <p:par>
                                <p:cTn id="55" presetID="22" presetClass="entr" presetSubtype="8" fill="hold" nodeType="withEffect">
                                  <p:stCondLst>
                                    <p:cond delay="1100"/>
                                  </p:stCondLst>
                                  <p:childTnLst>
                                    <p:set>
                                      <p:cBhvr>
                                        <p:cTn id="56" dur="1" fill="hold">
                                          <p:stCondLst>
                                            <p:cond delay="0"/>
                                          </p:stCondLst>
                                        </p:cTn>
                                        <p:tgtEl>
                                          <p:spTgt spid="84"/>
                                        </p:tgtEl>
                                        <p:attrNameLst>
                                          <p:attrName>style.visibility</p:attrName>
                                        </p:attrNameLst>
                                      </p:cBhvr>
                                      <p:to>
                                        <p:strVal val="visible"/>
                                      </p:to>
                                    </p:set>
                                    <p:animEffect transition="in" filter="wipe(left)">
                                      <p:cBhvr>
                                        <p:cTn id="57" dur="500"/>
                                        <p:tgtEl>
                                          <p:spTgt spid="84"/>
                                        </p:tgtEl>
                                      </p:cBhvr>
                                    </p:animEffect>
                                  </p:childTnLst>
                                </p:cTn>
                              </p:par>
                              <p:par>
                                <p:cTn id="58" presetID="22" presetClass="entr" presetSubtype="8" fill="hold" nodeType="withEffect">
                                  <p:stCondLst>
                                    <p:cond delay="130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9" grpId="0" animBg="1"/>
      <p:bldP spid="45" grpId="0" animBg="1"/>
      <p:bldP spid="30" grpId="0" animBg="1"/>
      <p:bldP spid="26" grpId="0" animBg="1"/>
      <p:bldP spid="28" grpId="0" animBg="1"/>
      <p:bldP spid="29" grpId="0" animBg="1"/>
      <p:bldP spid="33" grpId="0" animBg="1"/>
      <p:bldP spid="35" grpId="0" animBg="1"/>
      <p:bldP spid="36"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a:grpSpLocks/>
          </p:cNvGrpSpPr>
          <p:nvPr/>
        </p:nvGrpSpPr>
        <p:grpSpPr bwMode="auto">
          <a:xfrm>
            <a:off x="1395413" y="2039711"/>
            <a:ext cx="2665185" cy="2346779"/>
            <a:chOff x="1394854" y="2039505"/>
            <a:chExt cx="2666166" cy="2347189"/>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12" name="文本框 5"/>
            <p:cNvSpPr txBox="1">
              <a:spLocks noChangeArrowheads="1"/>
            </p:cNvSpPr>
            <p:nvPr/>
          </p:nvSpPr>
          <p:spPr bwMode="auto">
            <a:xfrm>
              <a:off x="1949498" y="2186816"/>
              <a:ext cx="1962154" cy="20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algn="ctr" eaLnBrk="1" hangingPunct="1">
                <a:lnSpc>
                  <a:spcPct val="100000"/>
                </a:lnSpc>
                <a:spcBef>
                  <a:spcPct val="0"/>
                </a:spcBef>
                <a:buFontTx/>
                <a:buNone/>
              </a:pPr>
              <a:r>
                <a:rPr lang="en-US" altLang="zh-CN" sz="12500" dirty="0" smtClean="0">
                  <a:solidFill>
                    <a:schemeClr val="bg1"/>
                  </a:solidFill>
                  <a:latin typeface="Century Gothic" pitchFamily="34" charset="0"/>
                </a:rPr>
                <a:t>0</a:t>
              </a:r>
              <a:r>
                <a:rPr lang="en-US" altLang="zh-CN" sz="12500" dirty="0" smtClean="0">
                  <a:solidFill>
                    <a:schemeClr val="bg1"/>
                  </a:solidFill>
                  <a:latin typeface="Century Gothic" pitchFamily="34" charset="0"/>
                </a:rPr>
                <a:t>2</a:t>
              </a:r>
              <a:endParaRPr lang="zh-CN" altLang="en-US" sz="12500" dirty="0">
                <a:solidFill>
                  <a:schemeClr val="bg1"/>
                </a:solidFill>
                <a:latin typeface="Century Gothic" pitchFamily="34" charset="0"/>
              </a:endParaRPr>
            </a:p>
          </p:txBody>
        </p:sp>
        <p:pic>
          <p:nvPicPr>
            <p:cNvPr id="7" name="图片 6"/>
            <p:cNvPicPr>
              <a:picLocks noChangeAspect="1"/>
            </p:cNvPicPr>
            <p:nvPr/>
          </p:nvPicPr>
          <p:blipFill>
            <a:blip r:embed="rId2"/>
            <a:srcRect l="43447" t="18711" r="10242" b="14206"/>
            <a:stretch>
              <a:fillRect/>
            </a:stretch>
          </p:blipFill>
          <p:spPr>
            <a:xfrm>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15"/>
          <p:cNvGrpSpPr>
            <a:grpSpLocks/>
          </p:cNvGrpSpPr>
          <p:nvPr/>
        </p:nvGrpSpPr>
        <p:grpSpPr bwMode="auto">
          <a:xfrm>
            <a:off x="4135438" y="2443163"/>
            <a:ext cx="6777037" cy="1562517"/>
            <a:chOff x="277329" y="1093495"/>
            <a:chExt cx="5427948" cy="1562584"/>
          </a:xfrm>
        </p:grpSpPr>
        <p:cxnSp>
          <p:nvCxnSpPr>
            <p:cNvPr id="17" name="直接连接符 16"/>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为什么发行股票</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26916" y="1093495"/>
              <a:ext cx="5141865" cy="400067"/>
            </a:xfrm>
            <a:prstGeom prst="rect">
              <a:avLst/>
            </a:prstGeom>
            <a:noFill/>
          </p:spPr>
          <p:txBody>
            <a:bodyPr>
              <a:spAutoFit/>
            </a:bodyPr>
            <a:lstStyle/>
            <a:p>
              <a:pPr eaLnBrk="1" fontAlgn="auto" hangingPunct="1">
                <a:spcBef>
                  <a:spcPts val="0"/>
                </a:spcBef>
                <a:spcAft>
                  <a:spcPts val="0"/>
                </a:spcAft>
                <a:defRPr/>
              </a:pPr>
              <a:endParaRPr lang="zh-CN" altLang="en-US" sz="2000" dirty="0">
                <a:solidFill>
                  <a:schemeClr val="tx1">
                    <a:lumMod val="50000"/>
                    <a:lumOff val="50000"/>
                  </a:schemeClr>
                </a:solidFill>
                <a:latin typeface="Century Gothic" panose="020B0502020202020204" pitchFamily="34" charset="0"/>
                <a:ea typeface="微软雅黑" panose="020B0503020204020204" pitchFamily="34" charset="-122"/>
              </a:endParaRPr>
            </a:p>
          </p:txBody>
        </p:sp>
        <p:sp>
          <p:nvSpPr>
            <p:cNvPr id="20" name="文本框 19"/>
            <p:cNvSpPr txBox="1"/>
            <p:nvPr/>
          </p:nvSpPr>
          <p:spPr>
            <a:xfrm>
              <a:off x="277329" y="2317510"/>
              <a:ext cx="5427948" cy="338569"/>
            </a:xfrm>
            <a:prstGeom prst="rect">
              <a:avLst/>
            </a:prstGeom>
            <a:noFill/>
          </p:spPr>
          <p:txBody>
            <a:bodyPr>
              <a:spAutoFit/>
            </a:bodyPr>
            <a:lstStyle/>
            <a:p>
              <a:pPr eaLnBrk="1" fontAlgn="auto" hangingPunct="1">
                <a:spcBef>
                  <a:spcPts val="0"/>
                </a:spcBef>
                <a:spcAft>
                  <a:spcPts val="0"/>
                </a:spcAft>
                <a:defRPr/>
              </a:pPr>
              <a:endPar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sp>
        <p:nvSpPr>
          <p:cNvPr id="26" name="椭圆 25"/>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10933113" y="3060700"/>
            <a:ext cx="153987"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108249842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2" presetClass="entr" presetSubtype="8" fill="hold" nodeType="withEffect">
                                  <p:stCondLst>
                                    <p:cond delay="50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0" grpId="0" animBg="1"/>
      <p:bldP spid="32" grpId="0" animBg="1"/>
      <p:bldP spid="36" grpId="0" animBg="1"/>
      <p:bldP spid="41" grpId="0" animBg="1"/>
      <p:bldP spid="43" grpId="0" animBg="1"/>
      <p:bldP spid="15" grpId="0" animBg="1"/>
      <p:bldP spid="48" grpId="0" animBg="1"/>
      <p:bldP spid="49" grpId="0"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右箭头 13"/>
          <p:cNvSpPr/>
          <p:nvPr/>
        </p:nvSpPr>
        <p:spPr>
          <a:xfrm>
            <a:off x="5559425" y="2443163"/>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右箭头 14"/>
          <p:cNvSpPr/>
          <p:nvPr/>
        </p:nvSpPr>
        <p:spPr>
          <a:xfrm>
            <a:off x="8188325" y="2443163"/>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942975" y="1812925"/>
            <a:ext cx="231775" cy="233363"/>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椭圆 38"/>
          <p:cNvSpPr/>
          <p:nvPr/>
        </p:nvSpPr>
        <p:spPr>
          <a:xfrm>
            <a:off x="609600" y="2559050"/>
            <a:ext cx="153988" cy="153988"/>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椭圆 39"/>
          <p:cNvSpPr/>
          <p:nvPr/>
        </p:nvSpPr>
        <p:spPr>
          <a:xfrm>
            <a:off x="2663825" y="3236913"/>
            <a:ext cx="153988" cy="155575"/>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3843338" y="1812925"/>
            <a:ext cx="231775" cy="2333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椭圆 43"/>
          <p:cNvSpPr/>
          <p:nvPr/>
        </p:nvSpPr>
        <p:spPr>
          <a:xfrm>
            <a:off x="5451475" y="3108325"/>
            <a:ext cx="104775" cy="104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a:off x="5214938" y="3236913"/>
            <a:ext cx="153987" cy="1555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rot="10800000">
            <a:off x="7642225" y="3192463"/>
            <a:ext cx="231775" cy="2333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椭圆 50"/>
          <p:cNvSpPr/>
          <p:nvPr/>
        </p:nvSpPr>
        <p:spPr>
          <a:xfrm rot="10800000">
            <a:off x="6161088" y="2025650"/>
            <a:ext cx="104775" cy="104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椭圆 51"/>
          <p:cNvSpPr/>
          <p:nvPr/>
        </p:nvSpPr>
        <p:spPr>
          <a:xfrm rot="10800000">
            <a:off x="7997825" y="3046413"/>
            <a:ext cx="155575" cy="153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椭圆 53"/>
          <p:cNvSpPr/>
          <p:nvPr/>
        </p:nvSpPr>
        <p:spPr>
          <a:xfrm rot="10800000">
            <a:off x="10817225" y="2755900"/>
            <a:ext cx="231775" cy="231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椭圆 54"/>
          <p:cNvSpPr/>
          <p:nvPr/>
        </p:nvSpPr>
        <p:spPr>
          <a:xfrm rot="10800000">
            <a:off x="10247313" y="3160713"/>
            <a:ext cx="315912" cy="3159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椭圆 55"/>
          <p:cNvSpPr/>
          <p:nvPr/>
        </p:nvSpPr>
        <p:spPr>
          <a:xfrm rot="10800000">
            <a:off x="10720388" y="2481263"/>
            <a:ext cx="153987" cy="153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p:cNvSpPr txBox="1"/>
          <p:nvPr/>
        </p:nvSpPr>
        <p:spPr>
          <a:xfrm>
            <a:off x="617089" y="1001756"/>
            <a:ext cx="10275891" cy="1231106"/>
          </a:xfrm>
          <a:prstGeom prst="rect">
            <a:avLst/>
          </a:prstGeom>
          <a:noFill/>
        </p:spPr>
        <p:txBody>
          <a:bodyPr wrap="square" rtlCol="0">
            <a:spAutoFit/>
          </a:bodyPr>
          <a:lstStyle/>
          <a:p>
            <a:r>
              <a:rPr lang="en-US" altLang="zh-CN" dirty="0" smtClean="0">
                <a:latin typeface="宋体"/>
                <a:ea typeface="宋体"/>
                <a:cs typeface="宋体"/>
              </a:rPr>
              <a:t>    </a:t>
            </a:r>
            <a:r>
              <a:rPr lang="en-US" altLang="zh-CN" sz="1400" dirty="0" smtClean="0">
                <a:latin typeface="宋体"/>
                <a:ea typeface="宋体"/>
                <a:cs typeface="宋体"/>
              </a:rPr>
              <a:t>1.</a:t>
            </a:r>
            <a:r>
              <a:rPr lang="zh-CN" altLang="en-US" sz="1400" dirty="0" smtClean="0">
                <a:latin typeface="宋体"/>
                <a:ea typeface="宋体"/>
                <a:cs typeface="宋体"/>
              </a:rPr>
              <a:t>股票是筹集资</a:t>
            </a:r>
            <a:r>
              <a:rPr lang="zh-CN" altLang="en-US" sz="1400" dirty="0">
                <a:latin typeface="宋体"/>
                <a:ea typeface="宋体"/>
                <a:cs typeface="宋体"/>
              </a:rPr>
              <a:t>金的有效手段</a:t>
            </a:r>
            <a:r>
              <a:rPr lang="en-US" altLang="zh-CN" sz="1400" dirty="0">
                <a:latin typeface="宋体"/>
                <a:ea typeface="宋体"/>
                <a:cs typeface="宋体"/>
              </a:rPr>
              <a:t>.</a:t>
            </a:r>
            <a:r>
              <a:rPr lang="zh-CN" altLang="en-US" sz="1400" dirty="0">
                <a:latin typeface="宋体"/>
                <a:ea typeface="宋体"/>
                <a:cs typeface="宋体"/>
              </a:rPr>
              <a:t>股票的最原始作用就是筹集资金</a:t>
            </a:r>
            <a:r>
              <a:rPr lang="en-US" altLang="zh-CN" sz="1400" dirty="0">
                <a:latin typeface="宋体"/>
                <a:ea typeface="宋体"/>
                <a:cs typeface="宋体"/>
              </a:rPr>
              <a:t>.</a:t>
            </a:r>
            <a:r>
              <a:rPr lang="zh-CN" altLang="en-US" sz="1400" dirty="0">
                <a:latin typeface="宋体"/>
                <a:ea typeface="宋体"/>
                <a:cs typeface="宋体"/>
              </a:rPr>
              <a:t>通过发行股票</a:t>
            </a:r>
            <a:r>
              <a:rPr lang="en-US" altLang="zh-CN" sz="1400" dirty="0">
                <a:latin typeface="宋体"/>
                <a:ea typeface="宋体"/>
                <a:cs typeface="宋体"/>
              </a:rPr>
              <a:t>,</a:t>
            </a:r>
            <a:r>
              <a:rPr lang="zh-CN" altLang="en-US" sz="1400" dirty="0">
                <a:latin typeface="宋体"/>
                <a:ea typeface="宋体"/>
                <a:cs typeface="宋体"/>
              </a:rPr>
              <a:t>股份公司可广泛地吸引社会暂时闲置的资金</a:t>
            </a:r>
            <a:r>
              <a:rPr lang="en-US" altLang="zh-CN" sz="1400" dirty="0">
                <a:latin typeface="宋体"/>
                <a:ea typeface="宋体"/>
                <a:cs typeface="宋体"/>
              </a:rPr>
              <a:t>,</a:t>
            </a:r>
            <a:r>
              <a:rPr lang="zh-CN" altLang="en-US" sz="1400" dirty="0">
                <a:latin typeface="宋体"/>
                <a:ea typeface="宋体"/>
                <a:cs typeface="宋体"/>
              </a:rPr>
              <a:t>在短时间内把社会上分散的资金集中成为巨大的生产资本</a:t>
            </a:r>
            <a:r>
              <a:rPr lang="en-US" altLang="zh-CN" sz="1400" dirty="0">
                <a:latin typeface="宋体"/>
                <a:ea typeface="宋体"/>
                <a:cs typeface="宋体"/>
              </a:rPr>
              <a:t>,</a:t>
            </a:r>
            <a:r>
              <a:rPr lang="zh-CN" altLang="en-US" sz="1400" dirty="0" smtClean="0">
                <a:latin typeface="宋体"/>
                <a:ea typeface="宋体"/>
                <a:cs typeface="宋体"/>
              </a:rPr>
              <a:t>组成一个</a:t>
            </a:r>
            <a:r>
              <a:rPr lang="en-US" altLang="zh-CN" sz="1400" dirty="0" smtClean="0">
                <a:latin typeface="宋体"/>
                <a:ea typeface="宋体"/>
                <a:cs typeface="宋体"/>
              </a:rPr>
              <a:t>“</a:t>
            </a:r>
            <a:r>
              <a:rPr lang="zh-CN" altLang="en-US" sz="1400" dirty="0" smtClean="0">
                <a:latin typeface="宋体"/>
                <a:ea typeface="宋体"/>
                <a:cs typeface="宋体"/>
              </a:rPr>
              <a:t>社会企业</a:t>
            </a:r>
            <a:r>
              <a:rPr lang="en-US" altLang="zh-CN" sz="1400" dirty="0" smtClean="0">
                <a:latin typeface="宋体"/>
                <a:ea typeface="宋体"/>
                <a:cs typeface="宋体"/>
              </a:rPr>
              <a:t>”-</a:t>
            </a:r>
            <a:r>
              <a:rPr lang="zh-CN" altLang="en-US" sz="1400" dirty="0">
                <a:latin typeface="宋体"/>
                <a:ea typeface="宋体"/>
                <a:cs typeface="宋体"/>
              </a:rPr>
              <a:t>股份有限公司</a:t>
            </a:r>
            <a:r>
              <a:rPr lang="en-US" altLang="zh-CN" sz="1400" dirty="0">
                <a:latin typeface="宋体"/>
                <a:ea typeface="宋体"/>
                <a:cs typeface="宋体"/>
              </a:rPr>
              <a:t>.</a:t>
            </a:r>
            <a:r>
              <a:rPr lang="zh-CN" altLang="en-US" sz="1400" dirty="0">
                <a:latin typeface="宋体"/>
                <a:ea typeface="宋体"/>
                <a:cs typeface="宋体"/>
              </a:rPr>
              <a:t>而通过二级市场的流通</a:t>
            </a:r>
            <a:r>
              <a:rPr lang="en-US" altLang="zh-CN" sz="1400" dirty="0">
                <a:latin typeface="宋体"/>
                <a:ea typeface="宋体"/>
                <a:cs typeface="宋体"/>
              </a:rPr>
              <a:t>,</a:t>
            </a:r>
            <a:r>
              <a:rPr lang="zh-CN" altLang="en-US" sz="1400" dirty="0">
                <a:latin typeface="宋体"/>
                <a:ea typeface="宋体"/>
                <a:cs typeface="宋体"/>
              </a:rPr>
              <a:t>又能将短期资金通过股票转让</a:t>
            </a:r>
            <a:r>
              <a:rPr lang="zh-CN" altLang="en-US" sz="1400" dirty="0" smtClean="0">
                <a:latin typeface="宋体"/>
                <a:ea typeface="宋体"/>
                <a:cs typeface="宋体"/>
              </a:rPr>
              <a:t>的形式衔接为长期资</a:t>
            </a:r>
            <a:r>
              <a:rPr lang="zh-CN" altLang="en-US" sz="1400" dirty="0" smtClean="0">
                <a:latin typeface="宋体"/>
                <a:ea typeface="宋体"/>
                <a:cs typeface="宋体"/>
              </a:rPr>
              <a:t>金</a:t>
            </a:r>
            <a:r>
              <a:rPr lang="en-US" altLang="zh-CN" sz="1400" dirty="0" smtClean="0">
                <a:latin typeface="宋体"/>
                <a:ea typeface="宋体"/>
                <a:cs typeface="宋体"/>
              </a:rPr>
              <a:t>.</a:t>
            </a:r>
            <a:r>
              <a:rPr lang="zh-CN" altLang="en-US" sz="1400" dirty="0">
                <a:latin typeface="宋体"/>
                <a:ea typeface="宋体"/>
                <a:cs typeface="宋体"/>
              </a:rPr>
              <a:t>正是基于这个特点</a:t>
            </a:r>
            <a:r>
              <a:rPr lang="en-US" altLang="zh-CN" sz="1400" dirty="0">
                <a:latin typeface="宋体"/>
                <a:ea typeface="宋体"/>
                <a:cs typeface="宋体"/>
              </a:rPr>
              <a:t>,</a:t>
            </a:r>
            <a:r>
              <a:rPr lang="zh-CN" altLang="en-US" sz="1400" dirty="0">
                <a:latin typeface="宋体"/>
                <a:ea typeface="宋体"/>
                <a:cs typeface="宋体"/>
              </a:rPr>
              <a:t>现今世界上许多国家特别是西方一些发达国家</a:t>
            </a:r>
            <a:r>
              <a:rPr lang="en-US" altLang="zh-CN" sz="1400" dirty="0">
                <a:latin typeface="宋体"/>
                <a:ea typeface="宋体"/>
                <a:cs typeface="宋体"/>
              </a:rPr>
              <a:t>,</a:t>
            </a:r>
            <a:r>
              <a:rPr lang="zh-CN" altLang="en-US" sz="1400" dirty="0">
                <a:latin typeface="宋体"/>
                <a:ea typeface="宋体"/>
                <a:cs typeface="宋体"/>
              </a:rPr>
              <a:t>都是通过发行股票的形式来组织股份有限公司</a:t>
            </a:r>
            <a:r>
              <a:rPr lang="en-US" altLang="zh-CN" sz="1400" dirty="0">
                <a:latin typeface="宋体"/>
                <a:ea typeface="宋体"/>
                <a:cs typeface="宋体"/>
              </a:rPr>
              <a:t>,</a:t>
            </a:r>
            <a:r>
              <a:rPr lang="zh-CN" altLang="en-US" sz="1400" dirty="0">
                <a:latin typeface="宋体"/>
                <a:ea typeface="宋体"/>
                <a:cs typeface="宋体"/>
              </a:rPr>
              <a:t>以经营工业、农业、运输业、金融保险业中的一些大企业</a:t>
            </a:r>
            <a:r>
              <a:rPr lang="en-US" altLang="zh-CN" sz="1400" dirty="0">
                <a:latin typeface="宋体"/>
                <a:ea typeface="宋体"/>
                <a:cs typeface="宋体"/>
              </a:rPr>
              <a:t>.</a:t>
            </a:r>
            <a:r>
              <a:rPr lang="zh-CN" altLang="en-US" sz="1400" dirty="0">
                <a:latin typeface="宋体"/>
                <a:ea typeface="宋体"/>
                <a:cs typeface="宋体"/>
              </a:rPr>
              <a:t>我国一些股份公司发行股票的主要目的也是筹集企业进一步发展所的资金</a:t>
            </a:r>
            <a:endParaRPr kumimoji="1" lang="zh-CN" altLang="en-US" sz="1400" dirty="0">
              <a:latin typeface="宋体"/>
              <a:ea typeface="宋体"/>
              <a:cs typeface="宋体"/>
            </a:endParaRPr>
          </a:p>
        </p:txBody>
      </p:sp>
      <p:sp>
        <p:nvSpPr>
          <p:cNvPr id="53" name="文本框 52"/>
          <p:cNvSpPr txBox="1"/>
          <p:nvPr/>
        </p:nvSpPr>
        <p:spPr>
          <a:xfrm>
            <a:off x="733353" y="2593831"/>
            <a:ext cx="10061251" cy="954107"/>
          </a:xfrm>
          <a:prstGeom prst="rect">
            <a:avLst/>
          </a:prstGeom>
          <a:noFill/>
        </p:spPr>
        <p:txBody>
          <a:bodyPr wrap="square" rtlCol="0">
            <a:spAutoFit/>
          </a:bodyPr>
          <a:lstStyle/>
          <a:p>
            <a:r>
              <a:rPr lang="en-US" altLang="zh-CN" sz="1400" dirty="0" smtClean="0"/>
              <a:t>        </a:t>
            </a:r>
            <a:r>
              <a:rPr lang="en-US" altLang="zh-CN" sz="1400" dirty="0" smtClean="0">
                <a:latin typeface="宋体"/>
                <a:ea typeface="宋体"/>
                <a:cs typeface="宋体"/>
              </a:rPr>
              <a:t>2</a:t>
            </a:r>
            <a:r>
              <a:rPr lang="en-US" altLang="zh-CN" sz="1400" dirty="0">
                <a:latin typeface="宋体"/>
                <a:ea typeface="宋体"/>
                <a:cs typeface="宋体"/>
              </a:rPr>
              <a:t>.</a:t>
            </a:r>
            <a:r>
              <a:rPr lang="zh-CN" altLang="en-US" sz="1400" dirty="0">
                <a:latin typeface="宋体"/>
                <a:ea typeface="宋体"/>
                <a:cs typeface="宋体"/>
              </a:rPr>
              <a:t>通过发行股票来分散投资风险</a:t>
            </a:r>
            <a:r>
              <a:rPr lang="en-US" altLang="zh-CN" sz="1400" dirty="0">
                <a:latin typeface="宋体"/>
                <a:ea typeface="宋体"/>
                <a:cs typeface="宋体"/>
              </a:rPr>
              <a:t>.</a:t>
            </a:r>
            <a:r>
              <a:rPr lang="zh-CN" altLang="en-US" sz="1400" dirty="0">
                <a:latin typeface="宋体"/>
                <a:ea typeface="宋体"/>
                <a:cs typeface="宋体"/>
              </a:rPr>
              <a:t>发行股票的第二个作用就是分散投资风险</a:t>
            </a:r>
            <a:r>
              <a:rPr lang="en-US" altLang="zh-CN" sz="1400" dirty="0">
                <a:latin typeface="宋体"/>
                <a:ea typeface="宋体"/>
                <a:cs typeface="宋体"/>
              </a:rPr>
              <a:t>.</a:t>
            </a:r>
            <a:r>
              <a:rPr lang="zh-CN" altLang="en-US" sz="1400" dirty="0">
                <a:latin typeface="宋体"/>
                <a:ea typeface="宋体"/>
                <a:cs typeface="宋体"/>
              </a:rPr>
              <a:t>无论是那一类企业</a:t>
            </a:r>
            <a:r>
              <a:rPr lang="en-US" altLang="zh-CN" sz="1400" dirty="0">
                <a:latin typeface="宋体"/>
                <a:ea typeface="宋体"/>
                <a:cs typeface="宋体"/>
              </a:rPr>
              <a:t>,</a:t>
            </a:r>
            <a:r>
              <a:rPr lang="zh-CN" altLang="en-US" sz="1400" dirty="0">
                <a:latin typeface="宋体"/>
                <a:ea typeface="宋体"/>
                <a:cs typeface="宋体"/>
              </a:rPr>
              <a:t>总会有经营风险存在</a:t>
            </a:r>
            <a:r>
              <a:rPr lang="en-US" altLang="zh-CN" sz="1400" dirty="0">
                <a:latin typeface="宋体"/>
                <a:ea typeface="宋体"/>
                <a:cs typeface="宋体"/>
              </a:rPr>
              <a:t>,</a:t>
            </a:r>
            <a:r>
              <a:rPr lang="zh-CN" altLang="en-US" sz="1400" dirty="0">
                <a:latin typeface="宋体"/>
                <a:ea typeface="宋体"/>
                <a:cs typeface="宋体"/>
              </a:rPr>
              <a:t>特别是一些高新技术产业</a:t>
            </a:r>
            <a:r>
              <a:rPr lang="en-US" altLang="zh-CN" sz="1400" dirty="0">
                <a:latin typeface="宋体"/>
                <a:ea typeface="宋体"/>
                <a:cs typeface="宋体"/>
              </a:rPr>
              <a:t>,</a:t>
            </a:r>
            <a:r>
              <a:rPr lang="zh-CN" altLang="en-US" sz="1400" dirty="0">
                <a:latin typeface="宋体"/>
                <a:ea typeface="宋体"/>
                <a:cs typeface="宋体"/>
              </a:rPr>
              <a:t>由于产品的市场前景不金</a:t>
            </a:r>
            <a:r>
              <a:rPr lang="en-US" altLang="zh-CN" sz="1400" dirty="0">
                <a:latin typeface="宋体"/>
                <a:ea typeface="宋体"/>
                <a:cs typeface="宋体"/>
              </a:rPr>
              <a:t>.  </a:t>
            </a:r>
            <a:r>
              <a:rPr lang="zh-CN" altLang="en-US" sz="1400" dirty="0">
                <a:latin typeface="宋体"/>
                <a:ea typeface="宋体"/>
                <a:cs typeface="宋体"/>
              </a:rPr>
              <a:t>明朗</a:t>
            </a:r>
            <a:r>
              <a:rPr lang="en-US" altLang="zh-CN" sz="1400" dirty="0">
                <a:latin typeface="宋体"/>
                <a:ea typeface="宋体"/>
                <a:cs typeface="宋体"/>
              </a:rPr>
              <a:t>,</a:t>
            </a:r>
            <a:r>
              <a:rPr lang="zh-CN" altLang="en-US" sz="1400" dirty="0">
                <a:latin typeface="宋体"/>
                <a:ea typeface="宋体"/>
                <a:cs typeface="宋体"/>
              </a:rPr>
              <a:t>技术工艺尚待成熟和稳定</a:t>
            </a:r>
            <a:r>
              <a:rPr lang="en-US" altLang="zh-CN" sz="1400" dirty="0">
                <a:latin typeface="宋体"/>
                <a:ea typeface="宋体"/>
                <a:cs typeface="宋体"/>
              </a:rPr>
              <a:t>,</a:t>
            </a:r>
            <a:r>
              <a:rPr lang="zh-CN" altLang="en-US" sz="1400" dirty="0">
                <a:latin typeface="宋体"/>
                <a:ea typeface="宋体"/>
                <a:cs typeface="宋体"/>
              </a:rPr>
              <a:t>在经营过程中</a:t>
            </a:r>
            <a:r>
              <a:rPr lang="en-US" altLang="zh-CN" sz="1400" dirty="0">
                <a:latin typeface="宋体"/>
                <a:ea typeface="宋体"/>
                <a:cs typeface="宋体"/>
              </a:rPr>
              <a:t>,</a:t>
            </a:r>
            <a:r>
              <a:rPr lang="zh-CN" altLang="en-US" sz="1400" dirty="0">
                <a:latin typeface="宋体"/>
                <a:ea typeface="宋体"/>
                <a:cs typeface="宋体"/>
              </a:rPr>
              <a:t>其风险就更大</a:t>
            </a:r>
            <a:r>
              <a:rPr lang="en-US" altLang="zh-CN" sz="1400" dirty="0">
                <a:latin typeface="宋体"/>
                <a:ea typeface="宋体"/>
                <a:cs typeface="宋体"/>
              </a:rPr>
              <a:t>.</a:t>
            </a:r>
            <a:r>
              <a:rPr lang="zh-CN" altLang="en-US" sz="1400" dirty="0">
                <a:latin typeface="宋体"/>
                <a:ea typeface="宋体"/>
                <a:cs typeface="宋体"/>
              </a:rPr>
              <a:t>对这一些前景难以预测的企业</a:t>
            </a:r>
            <a:r>
              <a:rPr lang="en-US" altLang="zh-CN" sz="1400" dirty="0">
                <a:latin typeface="宋体"/>
                <a:ea typeface="宋体"/>
                <a:cs typeface="宋体"/>
              </a:rPr>
              <a:t>,</a:t>
            </a:r>
            <a:r>
              <a:rPr lang="zh-CN" altLang="en-US" sz="1400" dirty="0">
                <a:latin typeface="宋体"/>
                <a:ea typeface="宋体"/>
                <a:cs typeface="宋体"/>
              </a:rPr>
              <a:t>当发起人难以或不愿承担所面临的风险时</a:t>
            </a:r>
            <a:r>
              <a:rPr lang="en-US" altLang="zh-CN" sz="1400" dirty="0">
                <a:latin typeface="宋体"/>
                <a:ea typeface="宋体"/>
                <a:cs typeface="宋体"/>
              </a:rPr>
              <a:t>,</a:t>
            </a:r>
            <a:r>
              <a:rPr lang="zh-CN" altLang="en-US" sz="1400" dirty="0">
                <a:latin typeface="宋体"/>
                <a:ea typeface="宋体"/>
                <a:cs typeface="宋体"/>
              </a:rPr>
              <a:t>他们总会想方设法地将风险转嫁或分摊与他人</a:t>
            </a:r>
            <a:r>
              <a:rPr lang="en-US" altLang="zh-CN" sz="1400" dirty="0">
                <a:latin typeface="宋体"/>
                <a:ea typeface="宋体"/>
                <a:cs typeface="宋体"/>
              </a:rPr>
              <a:t>,</a:t>
            </a:r>
            <a:r>
              <a:rPr lang="zh-CN" altLang="en-US" sz="1400" dirty="0">
                <a:latin typeface="宋体"/>
                <a:ea typeface="宋体"/>
                <a:cs typeface="宋体"/>
              </a:rPr>
              <a:t>而通过发行股票来组成股份公司就是分散投资风险的一个好方法</a:t>
            </a:r>
            <a:r>
              <a:rPr lang="en-US" altLang="zh-CN" sz="1400" dirty="0">
                <a:latin typeface="宋体"/>
                <a:ea typeface="宋体"/>
                <a:cs typeface="宋体"/>
              </a:rPr>
              <a:t>.</a:t>
            </a:r>
            <a:r>
              <a:rPr lang="zh-CN" altLang="en-US" sz="1400" dirty="0">
                <a:latin typeface="宋体"/>
                <a:ea typeface="宋体"/>
                <a:cs typeface="宋体"/>
              </a:rPr>
              <a:t>即使投资失败</a:t>
            </a:r>
            <a:r>
              <a:rPr lang="en-US" altLang="zh-CN" sz="1400" dirty="0">
                <a:latin typeface="宋体"/>
                <a:ea typeface="宋体"/>
                <a:cs typeface="宋体"/>
              </a:rPr>
              <a:t>,</a:t>
            </a:r>
            <a:r>
              <a:rPr lang="zh-CN" altLang="en-US" sz="1400" dirty="0">
                <a:latin typeface="宋体"/>
                <a:ea typeface="宋体"/>
                <a:cs typeface="宋体"/>
              </a:rPr>
              <a:t>各个股东所承受的损失也就非常有限</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500" fill="hold"/>
                                        <p:tgtEl>
                                          <p:spTgt spid="43"/>
                                        </p:tgtEl>
                                        <p:attrNameLst>
                                          <p:attrName>ppt_w</p:attrName>
                                        </p:attrNameLst>
                                      </p:cBhvr>
                                      <p:tavLst>
                                        <p:tav tm="0">
                                          <p:val>
                                            <p:fltVal val="0"/>
                                          </p:val>
                                        </p:tav>
                                        <p:tav tm="100000">
                                          <p:val>
                                            <p:strVal val="#ppt_w"/>
                                          </p:val>
                                        </p:tav>
                                      </p:tavLst>
                                    </p:anim>
                                    <p:anim calcmode="lin" valueType="num">
                                      <p:cBhvr>
                                        <p:cTn id="20" dur="500" fill="hold"/>
                                        <p:tgtEl>
                                          <p:spTgt spid="43"/>
                                        </p:tgtEl>
                                        <p:attrNameLst>
                                          <p:attrName>ppt_h</p:attrName>
                                        </p:attrNameLst>
                                      </p:cBhvr>
                                      <p:tavLst>
                                        <p:tav tm="0">
                                          <p:val>
                                            <p:fltVal val="0"/>
                                          </p:val>
                                        </p:tav>
                                        <p:tav tm="100000">
                                          <p:val>
                                            <p:strVal val="#ppt_h"/>
                                          </p:val>
                                        </p:tav>
                                      </p:tavLst>
                                    </p:anim>
                                    <p:animEffect transition="in" filter="fade">
                                      <p:cBhvr>
                                        <p:cTn id="21" dur="500"/>
                                        <p:tgtEl>
                                          <p:spTgt spid="4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p:cTn id="24" dur="500" fill="hold"/>
                                        <p:tgtEl>
                                          <p:spTgt spid="44"/>
                                        </p:tgtEl>
                                        <p:attrNameLst>
                                          <p:attrName>ppt_w</p:attrName>
                                        </p:attrNameLst>
                                      </p:cBhvr>
                                      <p:tavLst>
                                        <p:tav tm="0">
                                          <p:val>
                                            <p:fltVal val="0"/>
                                          </p:val>
                                        </p:tav>
                                        <p:tav tm="100000">
                                          <p:val>
                                            <p:strVal val="#ppt_w"/>
                                          </p:val>
                                        </p:tav>
                                      </p:tavLst>
                                    </p:anim>
                                    <p:anim calcmode="lin" valueType="num">
                                      <p:cBhvr>
                                        <p:cTn id="25" dur="500" fill="hold"/>
                                        <p:tgtEl>
                                          <p:spTgt spid="44"/>
                                        </p:tgtEl>
                                        <p:attrNameLst>
                                          <p:attrName>ppt_h</p:attrName>
                                        </p:attrNameLst>
                                      </p:cBhvr>
                                      <p:tavLst>
                                        <p:tav tm="0">
                                          <p:val>
                                            <p:fltVal val="0"/>
                                          </p:val>
                                        </p:tav>
                                        <p:tav tm="100000">
                                          <p:val>
                                            <p:strVal val="#ppt_h"/>
                                          </p:val>
                                        </p:tav>
                                      </p:tavLst>
                                    </p:anim>
                                    <p:animEffect transition="in" filter="fade">
                                      <p:cBhvr>
                                        <p:cTn id="26" dur="500"/>
                                        <p:tgtEl>
                                          <p:spTgt spid="4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animEffect transition="in" filter="fade">
                                      <p:cBhvr>
                                        <p:cTn id="31" dur="500"/>
                                        <p:tgtEl>
                                          <p:spTgt spid="45"/>
                                        </p:tgtEl>
                                      </p:cBhvr>
                                    </p:animEffect>
                                  </p:childTnLst>
                                </p:cTn>
                              </p:par>
                            </p:childTnLst>
                          </p:cTn>
                        </p:par>
                        <p:par>
                          <p:cTn id="32" fill="hold" nodeType="afterGroup">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250"/>
                                        <p:tgtEl>
                                          <p:spTgt spid="14"/>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p:cTn id="38" dur="500" fill="hold"/>
                                        <p:tgtEl>
                                          <p:spTgt spid="50"/>
                                        </p:tgtEl>
                                        <p:attrNameLst>
                                          <p:attrName>ppt_w</p:attrName>
                                        </p:attrNameLst>
                                      </p:cBhvr>
                                      <p:tavLst>
                                        <p:tav tm="0">
                                          <p:val>
                                            <p:fltVal val="0"/>
                                          </p:val>
                                        </p:tav>
                                        <p:tav tm="100000">
                                          <p:val>
                                            <p:strVal val="#ppt_w"/>
                                          </p:val>
                                        </p:tav>
                                      </p:tavLst>
                                    </p:anim>
                                    <p:anim calcmode="lin" valueType="num">
                                      <p:cBhvr>
                                        <p:cTn id="39" dur="500" fill="hold"/>
                                        <p:tgtEl>
                                          <p:spTgt spid="50"/>
                                        </p:tgtEl>
                                        <p:attrNameLst>
                                          <p:attrName>ppt_h</p:attrName>
                                        </p:attrNameLst>
                                      </p:cBhvr>
                                      <p:tavLst>
                                        <p:tav tm="0">
                                          <p:val>
                                            <p:fltVal val="0"/>
                                          </p:val>
                                        </p:tav>
                                        <p:tav tm="100000">
                                          <p:val>
                                            <p:strVal val="#ppt_h"/>
                                          </p:val>
                                        </p:tav>
                                      </p:tavLst>
                                    </p:anim>
                                    <p:animEffect transition="in" filter="fade">
                                      <p:cBhvr>
                                        <p:cTn id="40" dur="500"/>
                                        <p:tgtEl>
                                          <p:spTgt spid="5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p:cTn id="43" dur="500" fill="hold"/>
                                        <p:tgtEl>
                                          <p:spTgt spid="51"/>
                                        </p:tgtEl>
                                        <p:attrNameLst>
                                          <p:attrName>ppt_w</p:attrName>
                                        </p:attrNameLst>
                                      </p:cBhvr>
                                      <p:tavLst>
                                        <p:tav tm="0">
                                          <p:val>
                                            <p:fltVal val="0"/>
                                          </p:val>
                                        </p:tav>
                                        <p:tav tm="100000">
                                          <p:val>
                                            <p:strVal val="#ppt_w"/>
                                          </p:val>
                                        </p:tav>
                                      </p:tavLst>
                                    </p:anim>
                                    <p:anim calcmode="lin" valueType="num">
                                      <p:cBhvr>
                                        <p:cTn id="44" dur="500" fill="hold"/>
                                        <p:tgtEl>
                                          <p:spTgt spid="51"/>
                                        </p:tgtEl>
                                        <p:attrNameLst>
                                          <p:attrName>ppt_h</p:attrName>
                                        </p:attrNameLst>
                                      </p:cBhvr>
                                      <p:tavLst>
                                        <p:tav tm="0">
                                          <p:val>
                                            <p:fltVal val="0"/>
                                          </p:val>
                                        </p:tav>
                                        <p:tav tm="100000">
                                          <p:val>
                                            <p:strVal val="#ppt_h"/>
                                          </p:val>
                                        </p:tav>
                                      </p:tavLst>
                                    </p:anim>
                                    <p:animEffect transition="in" filter="fade">
                                      <p:cBhvr>
                                        <p:cTn id="45" dur="500"/>
                                        <p:tgtEl>
                                          <p:spTgt spid="5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p:cTn id="48" dur="500" fill="hold"/>
                                        <p:tgtEl>
                                          <p:spTgt spid="52"/>
                                        </p:tgtEl>
                                        <p:attrNameLst>
                                          <p:attrName>ppt_w</p:attrName>
                                        </p:attrNameLst>
                                      </p:cBhvr>
                                      <p:tavLst>
                                        <p:tav tm="0">
                                          <p:val>
                                            <p:fltVal val="0"/>
                                          </p:val>
                                        </p:tav>
                                        <p:tav tm="100000">
                                          <p:val>
                                            <p:strVal val="#ppt_w"/>
                                          </p:val>
                                        </p:tav>
                                      </p:tavLst>
                                    </p:anim>
                                    <p:anim calcmode="lin" valueType="num">
                                      <p:cBhvr>
                                        <p:cTn id="49" dur="500" fill="hold"/>
                                        <p:tgtEl>
                                          <p:spTgt spid="52"/>
                                        </p:tgtEl>
                                        <p:attrNameLst>
                                          <p:attrName>ppt_h</p:attrName>
                                        </p:attrNameLst>
                                      </p:cBhvr>
                                      <p:tavLst>
                                        <p:tav tm="0">
                                          <p:val>
                                            <p:fltVal val="0"/>
                                          </p:val>
                                        </p:tav>
                                        <p:tav tm="100000">
                                          <p:val>
                                            <p:strVal val="#ppt_h"/>
                                          </p:val>
                                        </p:tav>
                                      </p:tavLst>
                                    </p:anim>
                                    <p:animEffect transition="in" filter="fade">
                                      <p:cBhvr>
                                        <p:cTn id="50" dur="500"/>
                                        <p:tgtEl>
                                          <p:spTgt spid="52"/>
                                        </p:tgtEl>
                                      </p:cBhvr>
                                    </p:animEffect>
                                  </p:childTnLst>
                                </p:cTn>
                              </p:par>
                            </p:childTnLst>
                          </p:cTn>
                        </p:par>
                        <p:par>
                          <p:cTn id="51" fill="hold" nodeType="afterGroup">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250"/>
                                        <p:tgtEl>
                                          <p:spTgt spid="1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p:cTn id="57" dur="500" fill="hold"/>
                                        <p:tgtEl>
                                          <p:spTgt spid="54"/>
                                        </p:tgtEl>
                                        <p:attrNameLst>
                                          <p:attrName>ppt_w</p:attrName>
                                        </p:attrNameLst>
                                      </p:cBhvr>
                                      <p:tavLst>
                                        <p:tav tm="0">
                                          <p:val>
                                            <p:fltVal val="0"/>
                                          </p:val>
                                        </p:tav>
                                        <p:tav tm="100000">
                                          <p:val>
                                            <p:strVal val="#ppt_w"/>
                                          </p:val>
                                        </p:tav>
                                      </p:tavLst>
                                    </p:anim>
                                    <p:anim calcmode="lin" valueType="num">
                                      <p:cBhvr>
                                        <p:cTn id="58" dur="500" fill="hold"/>
                                        <p:tgtEl>
                                          <p:spTgt spid="54"/>
                                        </p:tgtEl>
                                        <p:attrNameLst>
                                          <p:attrName>ppt_h</p:attrName>
                                        </p:attrNameLst>
                                      </p:cBhvr>
                                      <p:tavLst>
                                        <p:tav tm="0">
                                          <p:val>
                                            <p:fltVal val="0"/>
                                          </p:val>
                                        </p:tav>
                                        <p:tav tm="100000">
                                          <p:val>
                                            <p:strVal val="#ppt_h"/>
                                          </p:val>
                                        </p:tav>
                                      </p:tavLst>
                                    </p:anim>
                                    <p:animEffect transition="in" filter="fade">
                                      <p:cBhvr>
                                        <p:cTn id="59" dur="500"/>
                                        <p:tgtEl>
                                          <p:spTgt spid="5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 calcmode="lin" valueType="num">
                                      <p:cBhvr>
                                        <p:cTn id="62" dur="500" fill="hold"/>
                                        <p:tgtEl>
                                          <p:spTgt spid="55"/>
                                        </p:tgtEl>
                                        <p:attrNameLst>
                                          <p:attrName>ppt_w</p:attrName>
                                        </p:attrNameLst>
                                      </p:cBhvr>
                                      <p:tavLst>
                                        <p:tav tm="0">
                                          <p:val>
                                            <p:fltVal val="0"/>
                                          </p:val>
                                        </p:tav>
                                        <p:tav tm="100000">
                                          <p:val>
                                            <p:strVal val="#ppt_w"/>
                                          </p:val>
                                        </p:tav>
                                      </p:tavLst>
                                    </p:anim>
                                    <p:anim calcmode="lin" valueType="num">
                                      <p:cBhvr>
                                        <p:cTn id="63" dur="500" fill="hold"/>
                                        <p:tgtEl>
                                          <p:spTgt spid="55"/>
                                        </p:tgtEl>
                                        <p:attrNameLst>
                                          <p:attrName>ppt_h</p:attrName>
                                        </p:attrNameLst>
                                      </p:cBhvr>
                                      <p:tavLst>
                                        <p:tav tm="0">
                                          <p:val>
                                            <p:fltVal val="0"/>
                                          </p:val>
                                        </p:tav>
                                        <p:tav tm="100000">
                                          <p:val>
                                            <p:strVal val="#ppt_h"/>
                                          </p:val>
                                        </p:tav>
                                      </p:tavLst>
                                    </p:anim>
                                    <p:animEffect transition="in" filter="fade">
                                      <p:cBhvr>
                                        <p:cTn id="64" dur="500"/>
                                        <p:tgtEl>
                                          <p:spTgt spid="5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p:cTn id="67" dur="500" fill="hold"/>
                                        <p:tgtEl>
                                          <p:spTgt spid="56"/>
                                        </p:tgtEl>
                                        <p:attrNameLst>
                                          <p:attrName>ppt_w</p:attrName>
                                        </p:attrNameLst>
                                      </p:cBhvr>
                                      <p:tavLst>
                                        <p:tav tm="0">
                                          <p:val>
                                            <p:fltVal val="0"/>
                                          </p:val>
                                        </p:tav>
                                        <p:tav tm="100000">
                                          <p:val>
                                            <p:strVal val="#ppt_w"/>
                                          </p:val>
                                        </p:tav>
                                      </p:tavLst>
                                    </p:anim>
                                    <p:anim calcmode="lin" valueType="num">
                                      <p:cBhvr>
                                        <p:cTn id="68" dur="500" fill="hold"/>
                                        <p:tgtEl>
                                          <p:spTgt spid="56"/>
                                        </p:tgtEl>
                                        <p:attrNameLst>
                                          <p:attrName>ppt_h</p:attrName>
                                        </p:attrNameLst>
                                      </p:cBhvr>
                                      <p:tavLst>
                                        <p:tav tm="0">
                                          <p:val>
                                            <p:fltVal val="0"/>
                                          </p:val>
                                        </p:tav>
                                        <p:tav tm="100000">
                                          <p:val>
                                            <p:strVal val="#ppt_h"/>
                                          </p:val>
                                        </p:tav>
                                      </p:tavLst>
                                    </p:anim>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2" grpId="0" animBg="1"/>
      <p:bldP spid="39" grpId="0" animBg="1"/>
      <p:bldP spid="40" grpId="0" animBg="1"/>
      <p:bldP spid="43" grpId="0" animBg="1"/>
      <p:bldP spid="44" grpId="0" animBg="1"/>
      <p:bldP spid="45" grpId="0" animBg="1"/>
      <p:bldP spid="50" grpId="0" animBg="1"/>
      <p:bldP spid="51" grpId="0" animBg="1"/>
      <p:bldP spid="52" grpId="0" animBg="1"/>
      <p:bldP spid="54" grpId="0" animBg="1"/>
      <p:bldP spid="55"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右箭头 13"/>
          <p:cNvSpPr/>
          <p:nvPr/>
        </p:nvSpPr>
        <p:spPr>
          <a:xfrm>
            <a:off x="5559425" y="2443163"/>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右箭头 14"/>
          <p:cNvSpPr/>
          <p:nvPr/>
        </p:nvSpPr>
        <p:spPr>
          <a:xfrm>
            <a:off x="8188325" y="2443163"/>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942975" y="1812925"/>
            <a:ext cx="231775" cy="233363"/>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椭圆 38"/>
          <p:cNvSpPr/>
          <p:nvPr/>
        </p:nvSpPr>
        <p:spPr>
          <a:xfrm>
            <a:off x="609600" y="2559050"/>
            <a:ext cx="153988" cy="153988"/>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椭圆 39"/>
          <p:cNvSpPr/>
          <p:nvPr/>
        </p:nvSpPr>
        <p:spPr>
          <a:xfrm>
            <a:off x="2663825" y="3236913"/>
            <a:ext cx="153988" cy="155575"/>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3843338" y="1812925"/>
            <a:ext cx="231775" cy="2333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椭圆 43"/>
          <p:cNvSpPr/>
          <p:nvPr/>
        </p:nvSpPr>
        <p:spPr>
          <a:xfrm>
            <a:off x="5451475" y="3108325"/>
            <a:ext cx="104775" cy="104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a:off x="5214938" y="3236913"/>
            <a:ext cx="153987" cy="1555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rot="10800000">
            <a:off x="7642225" y="3192463"/>
            <a:ext cx="231775" cy="2333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椭圆 50"/>
          <p:cNvSpPr/>
          <p:nvPr/>
        </p:nvSpPr>
        <p:spPr>
          <a:xfrm rot="10800000">
            <a:off x="6161088" y="2025650"/>
            <a:ext cx="104775" cy="104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椭圆 51"/>
          <p:cNvSpPr/>
          <p:nvPr/>
        </p:nvSpPr>
        <p:spPr>
          <a:xfrm rot="10800000">
            <a:off x="7997825" y="3046413"/>
            <a:ext cx="155575" cy="153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椭圆 53"/>
          <p:cNvSpPr/>
          <p:nvPr/>
        </p:nvSpPr>
        <p:spPr>
          <a:xfrm rot="10800000">
            <a:off x="10817225" y="2755900"/>
            <a:ext cx="231775" cy="231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椭圆 54"/>
          <p:cNvSpPr/>
          <p:nvPr/>
        </p:nvSpPr>
        <p:spPr>
          <a:xfrm rot="10800000">
            <a:off x="10247313" y="3160713"/>
            <a:ext cx="315912" cy="3159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椭圆 55"/>
          <p:cNvSpPr/>
          <p:nvPr/>
        </p:nvSpPr>
        <p:spPr>
          <a:xfrm rot="10800000">
            <a:off x="10720388" y="2481263"/>
            <a:ext cx="153987" cy="153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p:cNvSpPr txBox="1"/>
          <p:nvPr/>
        </p:nvSpPr>
        <p:spPr>
          <a:xfrm>
            <a:off x="617089" y="1001756"/>
            <a:ext cx="10275891" cy="1169551"/>
          </a:xfrm>
          <a:prstGeom prst="rect">
            <a:avLst/>
          </a:prstGeom>
          <a:noFill/>
        </p:spPr>
        <p:txBody>
          <a:bodyPr wrap="square" rtlCol="0">
            <a:spAutoFit/>
          </a:bodyPr>
          <a:lstStyle/>
          <a:p>
            <a:r>
              <a:rPr lang="en-US" altLang="zh-CN" sz="1400" dirty="0" smtClean="0">
                <a:latin typeface="+mn-ea"/>
                <a:ea typeface="+mn-ea"/>
                <a:cs typeface="华文仿宋"/>
              </a:rPr>
              <a:t>     3</a:t>
            </a:r>
            <a:r>
              <a:rPr lang="zh-CN" altLang="en-US" sz="1400" dirty="0">
                <a:latin typeface="+mn-ea"/>
                <a:ea typeface="+mn-ea"/>
                <a:cs typeface="华文仿宋"/>
              </a:rPr>
              <a:t>．通过发行股票来实现创业资本的增值</a:t>
            </a:r>
            <a:r>
              <a:rPr lang="en-US" altLang="zh-CN" sz="1400" dirty="0">
                <a:latin typeface="+mn-ea"/>
                <a:ea typeface="+mn-ea"/>
                <a:cs typeface="华文仿宋"/>
              </a:rPr>
              <a:t>.</a:t>
            </a:r>
            <a:r>
              <a:rPr lang="zh-CN" altLang="en-US" sz="1400" dirty="0">
                <a:latin typeface="+mn-ea"/>
                <a:ea typeface="+mn-ea"/>
                <a:cs typeface="华文仿宋"/>
              </a:rPr>
              <a:t>在股票发行市场上</a:t>
            </a:r>
            <a:r>
              <a:rPr lang="en-US" altLang="zh-CN" sz="1400" dirty="0">
                <a:latin typeface="+mn-ea"/>
                <a:ea typeface="+mn-ea"/>
                <a:cs typeface="华文仿宋"/>
              </a:rPr>
              <a:t>,</a:t>
            </a:r>
            <a:r>
              <a:rPr lang="zh-CN" altLang="en-US" sz="1400" dirty="0">
                <a:latin typeface="+mn-ea"/>
                <a:ea typeface="+mn-ea"/>
                <a:cs typeface="华文仿宋"/>
              </a:rPr>
              <a:t>股票的发行价总是和企业的经营业绩相联系的</a:t>
            </a:r>
            <a:r>
              <a:rPr lang="en-US" altLang="zh-CN" sz="1400" dirty="0">
                <a:latin typeface="+mn-ea"/>
                <a:ea typeface="+mn-ea"/>
                <a:cs typeface="华文仿宋"/>
              </a:rPr>
              <a:t>.</a:t>
            </a:r>
            <a:r>
              <a:rPr lang="zh-CN" altLang="en-US" sz="1400" dirty="0">
                <a:latin typeface="+mn-ea"/>
                <a:ea typeface="+mn-ea"/>
                <a:cs typeface="华文仿宋"/>
              </a:rPr>
              <a:t>当一家业绩优良的企业发行股票时</a:t>
            </a:r>
            <a:r>
              <a:rPr lang="en-US" altLang="zh-CN" sz="1400" dirty="0">
                <a:latin typeface="+mn-ea"/>
                <a:ea typeface="+mn-ea"/>
                <a:cs typeface="华文仿宋"/>
              </a:rPr>
              <a:t>,</a:t>
            </a:r>
            <a:r>
              <a:rPr lang="zh-CN" altLang="en-US" sz="1400" dirty="0">
                <a:latin typeface="+mn-ea"/>
                <a:ea typeface="+mn-ea"/>
                <a:cs typeface="华文仿宋"/>
              </a:rPr>
              <a:t>其发行价都要高出其每股净资产的许多</a:t>
            </a:r>
            <a:r>
              <a:rPr lang="en-US" altLang="zh-CN" sz="1400" dirty="0">
                <a:latin typeface="+mn-ea"/>
                <a:ea typeface="+mn-ea"/>
                <a:cs typeface="华文仿宋"/>
              </a:rPr>
              <a:t>,</a:t>
            </a:r>
            <a:r>
              <a:rPr lang="zh-CN" altLang="en-US" sz="1400" dirty="0">
                <a:latin typeface="+mn-ea"/>
                <a:ea typeface="+mn-ea"/>
                <a:cs typeface="华文仿宋"/>
              </a:rPr>
              <a:t>若遇到二级市场的火爆行情</a:t>
            </a:r>
            <a:r>
              <a:rPr lang="en-US" altLang="zh-CN" sz="1400" dirty="0">
                <a:latin typeface="+mn-ea"/>
                <a:ea typeface="+mn-ea"/>
                <a:cs typeface="华文仿宋"/>
              </a:rPr>
              <a:t>,</a:t>
            </a:r>
            <a:r>
              <a:rPr lang="zh-CN" altLang="en-US" sz="1400" dirty="0">
                <a:latin typeface="+mn-ea"/>
                <a:ea typeface="+mn-ea"/>
                <a:cs typeface="华文仿宋"/>
              </a:rPr>
              <a:t>其溢价往往能达到每股净资产的</a:t>
            </a:r>
            <a:r>
              <a:rPr lang="en-US" altLang="zh-CN" sz="1400" dirty="0">
                <a:latin typeface="+mn-ea"/>
                <a:ea typeface="+mn-ea"/>
                <a:cs typeface="华文仿宋"/>
              </a:rPr>
              <a:t>2</a:t>
            </a:r>
            <a:r>
              <a:rPr lang="zh-CN" altLang="en-US" sz="1400" dirty="0">
                <a:latin typeface="+mn-ea"/>
                <a:ea typeface="+mn-ea"/>
                <a:cs typeface="华文仿宋"/>
              </a:rPr>
              <a:t>～</a:t>
            </a:r>
            <a:r>
              <a:rPr lang="en-US" altLang="zh-CN" sz="1400" dirty="0">
                <a:latin typeface="+mn-ea"/>
                <a:ea typeface="+mn-ea"/>
                <a:cs typeface="华文仿宋"/>
              </a:rPr>
              <a:t>3</a:t>
            </a:r>
            <a:r>
              <a:rPr lang="zh-CN" altLang="en-US" sz="1400" dirty="0">
                <a:latin typeface="+mn-ea"/>
                <a:ea typeface="+mn-ea"/>
                <a:cs typeface="华文仿宋"/>
              </a:rPr>
              <a:t>倍或者更多</a:t>
            </a:r>
            <a:r>
              <a:rPr lang="en-US" altLang="zh-CN" sz="1400" dirty="0">
                <a:latin typeface="+mn-ea"/>
                <a:ea typeface="+mn-ea"/>
                <a:cs typeface="华文仿宋"/>
              </a:rPr>
              <a:t>,</a:t>
            </a:r>
            <a:r>
              <a:rPr lang="zh-CN" altLang="en-US" sz="1400" dirty="0">
                <a:latin typeface="+mn-ea"/>
                <a:ea typeface="+mn-ea"/>
                <a:cs typeface="华文仿宋"/>
              </a:rPr>
              <a:t>而股票的溢价发行又使股份公司发起人的创业资本得到增值</a:t>
            </a:r>
            <a:r>
              <a:rPr lang="en-US" altLang="zh-CN" sz="1400" dirty="0">
                <a:latin typeface="+mn-ea"/>
                <a:ea typeface="+mn-ea"/>
                <a:cs typeface="华文仿宋"/>
              </a:rPr>
              <a:t>.</a:t>
            </a:r>
            <a:r>
              <a:rPr lang="zh-CN" altLang="en-US" sz="1400" dirty="0">
                <a:latin typeface="+mn-ea"/>
                <a:ea typeface="+mn-ea"/>
                <a:cs typeface="华文仿宋"/>
              </a:rPr>
              <a:t>如我国上市公司中国家股都是由等量的净资产折价入股的</a:t>
            </a:r>
            <a:r>
              <a:rPr lang="en-US" altLang="zh-CN" sz="1400" dirty="0">
                <a:latin typeface="+mn-ea"/>
                <a:ea typeface="+mn-ea"/>
                <a:cs typeface="华文仿宋"/>
              </a:rPr>
              <a:t>,</a:t>
            </a:r>
            <a:r>
              <a:rPr lang="zh-CN" altLang="en-US" sz="1400" dirty="0">
                <a:latin typeface="+mn-ea"/>
                <a:ea typeface="+mn-ea"/>
                <a:cs typeface="华文仿宋"/>
              </a:rPr>
              <a:t>其一元面值的股票对应的就是其原来一元的净资产</a:t>
            </a:r>
            <a:r>
              <a:rPr lang="en-US" altLang="zh-CN" sz="1400" dirty="0">
                <a:latin typeface="+mn-ea"/>
                <a:ea typeface="+mn-ea"/>
                <a:cs typeface="华文仿宋"/>
              </a:rPr>
              <a:t>.</a:t>
            </a:r>
            <a:r>
              <a:rPr lang="zh-CN" altLang="en-US" sz="1400" dirty="0">
                <a:latin typeface="+mn-ea"/>
                <a:ea typeface="+mn-ea"/>
                <a:cs typeface="华文仿宋"/>
              </a:rPr>
              <a:t>而通过高溢价发行股票后</a:t>
            </a:r>
            <a:r>
              <a:rPr lang="en-US" altLang="zh-CN" sz="1400" dirty="0">
                <a:latin typeface="+mn-ea"/>
                <a:ea typeface="+mn-ea"/>
                <a:cs typeface="华文仿宋"/>
              </a:rPr>
              <a:t>,</a:t>
            </a:r>
            <a:r>
              <a:rPr lang="zh-CN" altLang="en-US" sz="1400" dirty="0">
                <a:latin typeface="+mn-ea"/>
                <a:ea typeface="+mn-ea"/>
                <a:cs typeface="华文仿宋"/>
              </a:rPr>
              <a:t>股份公司每股净资产含量就能提高</a:t>
            </a:r>
            <a:r>
              <a:rPr lang="en-US" altLang="zh-CN" sz="1400" dirty="0">
                <a:latin typeface="+mn-ea"/>
                <a:ea typeface="+mn-ea"/>
                <a:cs typeface="华文仿宋"/>
              </a:rPr>
              <a:t>30</a:t>
            </a:r>
            <a:r>
              <a:rPr lang="zh-CN" altLang="en-US" sz="1400" dirty="0">
                <a:latin typeface="+mn-ea"/>
                <a:ea typeface="+mn-ea"/>
                <a:cs typeface="华文仿宋"/>
              </a:rPr>
              <a:t>％甚至更多</a:t>
            </a:r>
            <a:r>
              <a:rPr lang="en-US" altLang="zh-CN" sz="1400" dirty="0">
                <a:latin typeface="+mn-ea"/>
                <a:ea typeface="+mn-ea"/>
                <a:cs typeface="华文仿宋"/>
              </a:rPr>
              <a:t>.</a:t>
            </a:r>
            <a:endParaRPr kumimoji="1" lang="zh-CN" altLang="en-US" sz="1400" dirty="0">
              <a:latin typeface="+mn-ea"/>
              <a:ea typeface="+mn-ea"/>
              <a:cs typeface="华文仿宋"/>
            </a:endParaRPr>
          </a:p>
        </p:txBody>
      </p:sp>
      <p:sp>
        <p:nvSpPr>
          <p:cNvPr id="53" name="文本框 52"/>
          <p:cNvSpPr txBox="1"/>
          <p:nvPr/>
        </p:nvSpPr>
        <p:spPr>
          <a:xfrm>
            <a:off x="733353" y="2593831"/>
            <a:ext cx="10061251" cy="523220"/>
          </a:xfrm>
          <a:prstGeom prst="rect">
            <a:avLst/>
          </a:prstGeom>
          <a:noFill/>
        </p:spPr>
        <p:txBody>
          <a:bodyPr wrap="square" rtlCol="0">
            <a:spAutoFit/>
          </a:bodyPr>
          <a:lstStyle/>
          <a:p>
            <a:r>
              <a:rPr lang="en-US" altLang="zh-CN" sz="1400" dirty="0" smtClean="0"/>
              <a:t>         4</a:t>
            </a:r>
            <a:r>
              <a:rPr lang="zh-CN" altLang="en-US" sz="1400" dirty="0"/>
              <a:t>．通过股票的发行上市起到广告宣传作用</a:t>
            </a:r>
            <a:r>
              <a:rPr lang="en-US" altLang="zh-CN" sz="1400" dirty="0"/>
              <a:t>.</a:t>
            </a:r>
            <a:r>
              <a:rPr lang="zh-CN" altLang="en-US" sz="1400" dirty="0"/>
              <a:t>由于有众多的社会公众参与股票投资</a:t>
            </a:r>
            <a:r>
              <a:rPr lang="en-US" altLang="zh-CN" sz="1400" dirty="0"/>
              <a:t>,</a:t>
            </a:r>
            <a:r>
              <a:rPr lang="zh-CN" altLang="en-US" sz="1400" dirty="0"/>
              <a:t>股市就成为舆论宣传的一个热点</a:t>
            </a:r>
            <a:r>
              <a:rPr lang="en-US" altLang="zh-CN" sz="1400" dirty="0"/>
              <a:t>,</a:t>
            </a:r>
            <a:r>
              <a:rPr lang="zh-CN" altLang="en-US" sz="1400" dirty="0"/>
              <a:t>各种媒介每天都在反复传播股市信息</a:t>
            </a:r>
            <a:r>
              <a:rPr lang="en-US" altLang="zh-CN" sz="1400" dirty="0"/>
              <a:t>,</a:t>
            </a:r>
            <a:r>
              <a:rPr lang="zh-CN" altLang="en-US" sz="1400" dirty="0"/>
              <a:t>无形之中就提高了上市公司的知名度</a:t>
            </a:r>
            <a:r>
              <a:rPr lang="en-US" altLang="zh-CN" sz="1400" dirty="0"/>
              <a:t>,</a:t>
            </a:r>
            <a:r>
              <a:rPr lang="zh-CN" altLang="en-US" sz="1400" dirty="0"/>
              <a:t>起到了宣传广告作用</a:t>
            </a:r>
            <a:r>
              <a:rPr lang="en-US" altLang="zh-CN" sz="1400" dirty="0"/>
              <a:t>.</a:t>
            </a:r>
            <a:endParaRPr lang="zh-CN" altLang="en-US" sz="1400" dirty="0"/>
          </a:p>
        </p:txBody>
      </p:sp>
    </p:spTree>
    <p:extLst>
      <p:ext uri="{BB962C8B-B14F-4D97-AF65-F5344CB8AC3E}">
        <p14:creationId xmlns:p14="http://schemas.microsoft.com/office/powerpoint/2010/main" val="387586263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500" fill="hold"/>
                                        <p:tgtEl>
                                          <p:spTgt spid="43"/>
                                        </p:tgtEl>
                                        <p:attrNameLst>
                                          <p:attrName>ppt_w</p:attrName>
                                        </p:attrNameLst>
                                      </p:cBhvr>
                                      <p:tavLst>
                                        <p:tav tm="0">
                                          <p:val>
                                            <p:fltVal val="0"/>
                                          </p:val>
                                        </p:tav>
                                        <p:tav tm="100000">
                                          <p:val>
                                            <p:strVal val="#ppt_w"/>
                                          </p:val>
                                        </p:tav>
                                      </p:tavLst>
                                    </p:anim>
                                    <p:anim calcmode="lin" valueType="num">
                                      <p:cBhvr>
                                        <p:cTn id="20" dur="500" fill="hold"/>
                                        <p:tgtEl>
                                          <p:spTgt spid="43"/>
                                        </p:tgtEl>
                                        <p:attrNameLst>
                                          <p:attrName>ppt_h</p:attrName>
                                        </p:attrNameLst>
                                      </p:cBhvr>
                                      <p:tavLst>
                                        <p:tav tm="0">
                                          <p:val>
                                            <p:fltVal val="0"/>
                                          </p:val>
                                        </p:tav>
                                        <p:tav tm="100000">
                                          <p:val>
                                            <p:strVal val="#ppt_h"/>
                                          </p:val>
                                        </p:tav>
                                      </p:tavLst>
                                    </p:anim>
                                    <p:animEffect transition="in" filter="fade">
                                      <p:cBhvr>
                                        <p:cTn id="21" dur="500"/>
                                        <p:tgtEl>
                                          <p:spTgt spid="4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p:cTn id="24" dur="500" fill="hold"/>
                                        <p:tgtEl>
                                          <p:spTgt spid="44"/>
                                        </p:tgtEl>
                                        <p:attrNameLst>
                                          <p:attrName>ppt_w</p:attrName>
                                        </p:attrNameLst>
                                      </p:cBhvr>
                                      <p:tavLst>
                                        <p:tav tm="0">
                                          <p:val>
                                            <p:fltVal val="0"/>
                                          </p:val>
                                        </p:tav>
                                        <p:tav tm="100000">
                                          <p:val>
                                            <p:strVal val="#ppt_w"/>
                                          </p:val>
                                        </p:tav>
                                      </p:tavLst>
                                    </p:anim>
                                    <p:anim calcmode="lin" valueType="num">
                                      <p:cBhvr>
                                        <p:cTn id="25" dur="500" fill="hold"/>
                                        <p:tgtEl>
                                          <p:spTgt spid="44"/>
                                        </p:tgtEl>
                                        <p:attrNameLst>
                                          <p:attrName>ppt_h</p:attrName>
                                        </p:attrNameLst>
                                      </p:cBhvr>
                                      <p:tavLst>
                                        <p:tav tm="0">
                                          <p:val>
                                            <p:fltVal val="0"/>
                                          </p:val>
                                        </p:tav>
                                        <p:tav tm="100000">
                                          <p:val>
                                            <p:strVal val="#ppt_h"/>
                                          </p:val>
                                        </p:tav>
                                      </p:tavLst>
                                    </p:anim>
                                    <p:animEffect transition="in" filter="fade">
                                      <p:cBhvr>
                                        <p:cTn id="26" dur="500"/>
                                        <p:tgtEl>
                                          <p:spTgt spid="4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animEffect transition="in" filter="fade">
                                      <p:cBhvr>
                                        <p:cTn id="31" dur="500"/>
                                        <p:tgtEl>
                                          <p:spTgt spid="45"/>
                                        </p:tgtEl>
                                      </p:cBhvr>
                                    </p:animEffect>
                                  </p:childTnLst>
                                </p:cTn>
                              </p:par>
                            </p:childTnLst>
                          </p:cTn>
                        </p:par>
                        <p:par>
                          <p:cTn id="32" fill="hold" nodeType="afterGroup">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250"/>
                                        <p:tgtEl>
                                          <p:spTgt spid="14"/>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p:cTn id="38" dur="500" fill="hold"/>
                                        <p:tgtEl>
                                          <p:spTgt spid="50"/>
                                        </p:tgtEl>
                                        <p:attrNameLst>
                                          <p:attrName>ppt_w</p:attrName>
                                        </p:attrNameLst>
                                      </p:cBhvr>
                                      <p:tavLst>
                                        <p:tav tm="0">
                                          <p:val>
                                            <p:fltVal val="0"/>
                                          </p:val>
                                        </p:tav>
                                        <p:tav tm="100000">
                                          <p:val>
                                            <p:strVal val="#ppt_w"/>
                                          </p:val>
                                        </p:tav>
                                      </p:tavLst>
                                    </p:anim>
                                    <p:anim calcmode="lin" valueType="num">
                                      <p:cBhvr>
                                        <p:cTn id="39" dur="500" fill="hold"/>
                                        <p:tgtEl>
                                          <p:spTgt spid="50"/>
                                        </p:tgtEl>
                                        <p:attrNameLst>
                                          <p:attrName>ppt_h</p:attrName>
                                        </p:attrNameLst>
                                      </p:cBhvr>
                                      <p:tavLst>
                                        <p:tav tm="0">
                                          <p:val>
                                            <p:fltVal val="0"/>
                                          </p:val>
                                        </p:tav>
                                        <p:tav tm="100000">
                                          <p:val>
                                            <p:strVal val="#ppt_h"/>
                                          </p:val>
                                        </p:tav>
                                      </p:tavLst>
                                    </p:anim>
                                    <p:animEffect transition="in" filter="fade">
                                      <p:cBhvr>
                                        <p:cTn id="40" dur="500"/>
                                        <p:tgtEl>
                                          <p:spTgt spid="5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p:cTn id="43" dur="500" fill="hold"/>
                                        <p:tgtEl>
                                          <p:spTgt spid="51"/>
                                        </p:tgtEl>
                                        <p:attrNameLst>
                                          <p:attrName>ppt_w</p:attrName>
                                        </p:attrNameLst>
                                      </p:cBhvr>
                                      <p:tavLst>
                                        <p:tav tm="0">
                                          <p:val>
                                            <p:fltVal val="0"/>
                                          </p:val>
                                        </p:tav>
                                        <p:tav tm="100000">
                                          <p:val>
                                            <p:strVal val="#ppt_w"/>
                                          </p:val>
                                        </p:tav>
                                      </p:tavLst>
                                    </p:anim>
                                    <p:anim calcmode="lin" valueType="num">
                                      <p:cBhvr>
                                        <p:cTn id="44" dur="500" fill="hold"/>
                                        <p:tgtEl>
                                          <p:spTgt spid="51"/>
                                        </p:tgtEl>
                                        <p:attrNameLst>
                                          <p:attrName>ppt_h</p:attrName>
                                        </p:attrNameLst>
                                      </p:cBhvr>
                                      <p:tavLst>
                                        <p:tav tm="0">
                                          <p:val>
                                            <p:fltVal val="0"/>
                                          </p:val>
                                        </p:tav>
                                        <p:tav tm="100000">
                                          <p:val>
                                            <p:strVal val="#ppt_h"/>
                                          </p:val>
                                        </p:tav>
                                      </p:tavLst>
                                    </p:anim>
                                    <p:animEffect transition="in" filter="fade">
                                      <p:cBhvr>
                                        <p:cTn id="45" dur="500"/>
                                        <p:tgtEl>
                                          <p:spTgt spid="5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p:cTn id="48" dur="500" fill="hold"/>
                                        <p:tgtEl>
                                          <p:spTgt spid="52"/>
                                        </p:tgtEl>
                                        <p:attrNameLst>
                                          <p:attrName>ppt_w</p:attrName>
                                        </p:attrNameLst>
                                      </p:cBhvr>
                                      <p:tavLst>
                                        <p:tav tm="0">
                                          <p:val>
                                            <p:fltVal val="0"/>
                                          </p:val>
                                        </p:tav>
                                        <p:tav tm="100000">
                                          <p:val>
                                            <p:strVal val="#ppt_w"/>
                                          </p:val>
                                        </p:tav>
                                      </p:tavLst>
                                    </p:anim>
                                    <p:anim calcmode="lin" valueType="num">
                                      <p:cBhvr>
                                        <p:cTn id="49" dur="500" fill="hold"/>
                                        <p:tgtEl>
                                          <p:spTgt spid="52"/>
                                        </p:tgtEl>
                                        <p:attrNameLst>
                                          <p:attrName>ppt_h</p:attrName>
                                        </p:attrNameLst>
                                      </p:cBhvr>
                                      <p:tavLst>
                                        <p:tav tm="0">
                                          <p:val>
                                            <p:fltVal val="0"/>
                                          </p:val>
                                        </p:tav>
                                        <p:tav tm="100000">
                                          <p:val>
                                            <p:strVal val="#ppt_h"/>
                                          </p:val>
                                        </p:tav>
                                      </p:tavLst>
                                    </p:anim>
                                    <p:animEffect transition="in" filter="fade">
                                      <p:cBhvr>
                                        <p:cTn id="50" dur="500"/>
                                        <p:tgtEl>
                                          <p:spTgt spid="52"/>
                                        </p:tgtEl>
                                      </p:cBhvr>
                                    </p:animEffect>
                                  </p:childTnLst>
                                </p:cTn>
                              </p:par>
                            </p:childTnLst>
                          </p:cTn>
                        </p:par>
                        <p:par>
                          <p:cTn id="51" fill="hold" nodeType="afterGroup">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250"/>
                                        <p:tgtEl>
                                          <p:spTgt spid="1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p:cTn id="57" dur="500" fill="hold"/>
                                        <p:tgtEl>
                                          <p:spTgt spid="54"/>
                                        </p:tgtEl>
                                        <p:attrNameLst>
                                          <p:attrName>ppt_w</p:attrName>
                                        </p:attrNameLst>
                                      </p:cBhvr>
                                      <p:tavLst>
                                        <p:tav tm="0">
                                          <p:val>
                                            <p:fltVal val="0"/>
                                          </p:val>
                                        </p:tav>
                                        <p:tav tm="100000">
                                          <p:val>
                                            <p:strVal val="#ppt_w"/>
                                          </p:val>
                                        </p:tav>
                                      </p:tavLst>
                                    </p:anim>
                                    <p:anim calcmode="lin" valueType="num">
                                      <p:cBhvr>
                                        <p:cTn id="58" dur="500" fill="hold"/>
                                        <p:tgtEl>
                                          <p:spTgt spid="54"/>
                                        </p:tgtEl>
                                        <p:attrNameLst>
                                          <p:attrName>ppt_h</p:attrName>
                                        </p:attrNameLst>
                                      </p:cBhvr>
                                      <p:tavLst>
                                        <p:tav tm="0">
                                          <p:val>
                                            <p:fltVal val="0"/>
                                          </p:val>
                                        </p:tav>
                                        <p:tav tm="100000">
                                          <p:val>
                                            <p:strVal val="#ppt_h"/>
                                          </p:val>
                                        </p:tav>
                                      </p:tavLst>
                                    </p:anim>
                                    <p:animEffect transition="in" filter="fade">
                                      <p:cBhvr>
                                        <p:cTn id="59" dur="500"/>
                                        <p:tgtEl>
                                          <p:spTgt spid="5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 calcmode="lin" valueType="num">
                                      <p:cBhvr>
                                        <p:cTn id="62" dur="500" fill="hold"/>
                                        <p:tgtEl>
                                          <p:spTgt spid="55"/>
                                        </p:tgtEl>
                                        <p:attrNameLst>
                                          <p:attrName>ppt_w</p:attrName>
                                        </p:attrNameLst>
                                      </p:cBhvr>
                                      <p:tavLst>
                                        <p:tav tm="0">
                                          <p:val>
                                            <p:fltVal val="0"/>
                                          </p:val>
                                        </p:tav>
                                        <p:tav tm="100000">
                                          <p:val>
                                            <p:strVal val="#ppt_w"/>
                                          </p:val>
                                        </p:tav>
                                      </p:tavLst>
                                    </p:anim>
                                    <p:anim calcmode="lin" valueType="num">
                                      <p:cBhvr>
                                        <p:cTn id="63" dur="500" fill="hold"/>
                                        <p:tgtEl>
                                          <p:spTgt spid="55"/>
                                        </p:tgtEl>
                                        <p:attrNameLst>
                                          <p:attrName>ppt_h</p:attrName>
                                        </p:attrNameLst>
                                      </p:cBhvr>
                                      <p:tavLst>
                                        <p:tav tm="0">
                                          <p:val>
                                            <p:fltVal val="0"/>
                                          </p:val>
                                        </p:tav>
                                        <p:tav tm="100000">
                                          <p:val>
                                            <p:strVal val="#ppt_h"/>
                                          </p:val>
                                        </p:tav>
                                      </p:tavLst>
                                    </p:anim>
                                    <p:animEffect transition="in" filter="fade">
                                      <p:cBhvr>
                                        <p:cTn id="64" dur="500"/>
                                        <p:tgtEl>
                                          <p:spTgt spid="5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p:cTn id="67" dur="500" fill="hold"/>
                                        <p:tgtEl>
                                          <p:spTgt spid="56"/>
                                        </p:tgtEl>
                                        <p:attrNameLst>
                                          <p:attrName>ppt_w</p:attrName>
                                        </p:attrNameLst>
                                      </p:cBhvr>
                                      <p:tavLst>
                                        <p:tav tm="0">
                                          <p:val>
                                            <p:fltVal val="0"/>
                                          </p:val>
                                        </p:tav>
                                        <p:tav tm="100000">
                                          <p:val>
                                            <p:strVal val="#ppt_w"/>
                                          </p:val>
                                        </p:tav>
                                      </p:tavLst>
                                    </p:anim>
                                    <p:anim calcmode="lin" valueType="num">
                                      <p:cBhvr>
                                        <p:cTn id="68" dur="500" fill="hold"/>
                                        <p:tgtEl>
                                          <p:spTgt spid="56"/>
                                        </p:tgtEl>
                                        <p:attrNameLst>
                                          <p:attrName>ppt_h</p:attrName>
                                        </p:attrNameLst>
                                      </p:cBhvr>
                                      <p:tavLst>
                                        <p:tav tm="0">
                                          <p:val>
                                            <p:fltVal val="0"/>
                                          </p:val>
                                        </p:tav>
                                        <p:tav tm="100000">
                                          <p:val>
                                            <p:strVal val="#ppt_h"/>
                                          </p:val>
                                        </p:tav>
                                      </p:tavLst>
                                    </p:anim>
                                    <p:animEffect transition="in" filter="fade">
                                      <p:cBhvr>
                                        <p:cTn id="6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2" grpId="0" animBg="1"/>
      <p:bldP spid="39" grpId="0" animBg="1"/>
      <p:bldP spid="40" grpId="0" animBg="1"/>
      <p:bldP spid="43" grpId="0" animBg="1"/>
      <p:bldP spid="44" grpId="0" animBg="1"/>
      <p:bldP spid="45" grpId="0" animBg="1"/>
      <p:bldP spid="50" grpId="0" animBg="1"/>
      <p:bldP spid="51" grpId="0" animBg="1"/>
      <p:bldP spid="52" grpId="0" animBg="1"/>
      <p:bldP spid="54" grpId="0" animBg="1"/>
      <p:bldP spid="55" grpId="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a:grpSpLocks/>
          </p:cNvGrpSpPr>
          <p:nvPr/>
        </p:nvGrpSpPr>
        <p:grpSpPr bwMode="auto">
          <a:xfrm>
            <a:off x="1395413" y="2039711"/>
            <a:ext cx="2665185" cy="2346779"/>
            <a:chOff x="1394854" y="2039505"/>
            <a:chExt cx="2666166" cy="2347189"/>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12" name="文本框 5"/>
            <p:cNvSpPr txBox="1">
              <a:spLocks noChangeArrowheads="1"/>
            </p:cNvSpPr>
            <p:nvPr/>
          </p:nvSpPr>
          <p:spPr bwMode="auto">
            <a:xfrm>
              <a:off x="1949498" y="2186816"/>
              <a:ext cx="1962154" cy="20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微软雅黑 Light" pitchFamily="34" charset="-122"/>
                  <a:ea typeface="微软雅黑 Light" pitchFamily="34" charset="-122"/>
                </a:defRPr>
              </a:lvl1pPr>
              <a:lvl2pPr marL="742950" indent="-285750">
                <a:lnSpc>
                  <a:spcPct val="90000"/>
                </a:lnSpc>
                <a:spcBef>
                  <a:spcPts val="500"/>
                </a:spcBef>
                <a:buFont typeface="Arial" charset="0"/>
                <a:buChar char="•"/>
                <a:defRPr sz="2400">
                  <a:solidFill>
                    <a:schemeClr val="tx1"/>
                  </a:solidFill>
                  <a:latin typeface="微软雅黑 Light" pitchFamily="34" charset="-122"/>
                  <a:ea typeface="微软雅黑 Light" pitchFamily="34" charset="-122"/>
                </a:defRPr>
              </a:lvl2pPr>
              <a:lvl3pPr marL="1143000" indent="-228600">
                <a:lnSpc>
                  <a:spcPct val="90000"/>
                </a:lnSpc>
                <a:spcBef>
                  <a:spcPts val="500"/>
                </a:spcBef>
                <a:buFont typeface="Arial" charset="0"/>
                <a:buChar char="•"/>
                <a:defRPr sz="2000">
                  <a:solidFill>
                    <a:schemeClr val="tx1"/>
                  </a:solidFill>
                  <a:latin typeface="微软雅黑 Light" pitchFamily="34" charset="-122"/>
                  <a:ea typeface="微软雅黑 Light" pitchFamily="34" charset="-122"/>
                </a:defRPr>
              </a:lvl3pPr>
              <a:lvl4pPr marL="16002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4pPr>
              <a:lvl5pPr marL="2057400" indent="-228600">
                <a:lnSpc>
                  <a:spcPct val="90000"/>
                </a:lnSpc>
                <a:spcBef>
                  <a:spcPts val="500"/>
                </a:spcBef>
                <a:buFont typeface="Arial" charset="0"/>
                <a:buChar char="•"/>
                <a:defRPr>
                  <a:solidFill>
                    <a:schemeClr val="tx1"/>
                  </a:solidFill>
                  <a:latin typeface="微软雅黑 Light" pitchFamily="34" charset="-122"/>
                  <a:ea typeface="微软雅黑 Light" pitchFamily="34"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微软雅黑 Light" pitchFamily="34" charset="-122"/>
                  <a:ea typeface="微软雅黑 Light" pitchFamily="34" charset="-122"/>
                </a:defRPr>
              </a:lvl9pPr>
            </a:lstStyle>
            <a:p>
              <a:pPr algn="ctr" eaLnBrk="1" hangingPunct="1">
                <a:lnSpc>
                  <a:spcPct val="100000"/>
                </a:lnSpc>
                <a:spcBef>
                  <a:spcPct val="0"/>
                </a:spcBef>
                <a:buFontTx/>
                <a:buNone/>
              </a:pPr>
              <a:r>
                <a:rPr lang="en-US" altLang="zh-CN" sz="12500" dirty="0" smtClean="0">
                  <a:solidFill>
                    <a:schemeClr val="bg1"/>
                  </a:solidFill>
                  <a:latin typeface="Century Gothic" pitchFamily="34" charset="0"/>
                </a:rPr>
                <a:t>0</a:t>
              </a:r>
              <a:r>
                <a:rPr lang="en-US" altLang="zh-CN" sz="12500" dirty="0">
                  <a:solidFill>
                    <a:schemeClr val="bg1"/>
                  </a:solidFill>
                  <a:latin typeface="Century Gothic" pitchFamily="34" charset="0"/>
                </a:rPr>
                <a:t>3</a:t>
              </a:r>
              <a:endParaRPr lang="zh-CN" altLang="en-US" sz="12500" dirty="0">
                <a:solidFill>
                  <a:schemeClr val="bg1"/>
                </a:solidFill>
                <a:latin typeface="Century Gothic" pitchFamily="34" charset="0"/>
              </a:endParaRPr>
            </a:p>
          </p:txBody>
        </p:sp>
        <p:pic>
          <p:nvPicPr>
            <p:cNvPr id="7" name="图片 6"/>
            <p:cNvPicPr>
              <a:picLocks noChangeAspect="1"/>
            </p:cNvPicPr>
            <p:nvPr/>
          </p:nvPicPr>
          <p:blipFill>
            <a:blip r:embed="rId2"/>
            <a:srcRect l="43447" t="18711" r="10242" b="14206"/>
            <a:stretch>
              <a:fillRect/>
            </a:stretch>
          </p:blipFill>
          <p:spPr>
            <a:xfrm>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15"/>
          <p:cNvGrpSpPr>
            <a:grpSpLocks/>
          </p:cNvGrpSpPr>
          <p:nvPr/>
        </p:nvGrpSpPr>
        <p:grpSpPr bwMode="auto">
          <a:xfrm>
            <a:off x="4135438" y="2443163"/>
            <a:ext cx="6777037" cy="1562517"/>
            <a:chOff x="277329" y="1093495"/>
            <a:chExt cx="5427948" cy="1562584"/>
          </a:xfrm>
        </p:grpSpPr>
        <p:cxnSp>
          <p:nvCxnSpPr>
            <p:cNvPr id="17" name="直接连接符 16"/>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分时图</a:t>
              </a:r>
              <a:r>
                <a:rPr lang="en-US" altLang="zh-CN" sz="4400" dirty="0" smtClean="0">
                  <a:solidFill>
                    <a:schemeClr val="tx1">
                      <a:lumMod val="75000"/>
                      <a:lumOff val="25000"/>
                    </a:schemeClr>
                  </a:solidFill>
                  <a:latin typeface="微软雅黑" panose="020B0503020204020204" pitchFamily="34" charset="-122"/>
                  <a:ea typeface="微软雅黑" panose="020B0503020204020204" pitchFamily="34" charset="-122"/>
                </a:rPr>
                <a:t> k</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线图</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26916" y="1093495"/>
              <a:ext cx="5141865" cy="400067"/>
            </a:xfrm>
            <a:prstGeom prst="rect">
              <a:avLst/>
            </a:prstGeom>
            <a:noFill/>
          </p:spPr>
          <p:txBody>
            <a:bodyPr>
              <a:spAutoFit/>
            </a:bodyPr>
            <a:lstStyle/>
            <a:p>
              <a:pPr eaLnBrk="1" fontAlgn="auto" hangingPunct="1">
                <a:spcBef>
                  <a:spcPts val="0"/>
                </a:spcBef>
                <a:spcAft>
                  <a:spcPts val="0"/>
                </a:spcAft>
                <a:defRPr/>
              </a:pPr>
              <a:endParaRPr lang="zh-CN" altLang="en-US" sz="2000" dirty="0">
                <a:solidFill>
                  <a:schemeClr val="tx1">
                    <a:lumMod val="50000"/>
                    <a:lumOff val="50000"/>
                  </a:schemeClr>
                </a:solidFill>
                <a:latin typeface="Century Gothic" panose="020B0502020202020204" pitchFamily="34" charset="0"/>
                <a:ea typeface="微软雅黑" panose="020B0503020204020204" pitchFamily="34" charset="-122"/>
              </a:endParaRPr>
            </a:p>
          </p:txBody>
        </p:sp>
        <p:sp>
          <p:nvSpPr>
            <p:cNvPr id="20" name="文本框 19"/>
            <p:cNvSpPr txBox="1"/>
            <p:nvPr/>
          </p:nvSpPr>
          <p:spPr>
            <a:xfrm>
              <a:off x="277329" y="2317510"/>
              <a:ext cx="5427948" cy="338569"/>
            </a:xfrm>
            <a:prstGeom prst="rect">
              <a:avLst/>
            </a:prstGeom>
            <a:noFill/>
          </p:spPr>
          <p:txBody>
            <a:bodyPr>
              <a:spAutoFit/>
            </a:bodyPr>
            <a:lstStyle/>
            <a:p>
              <a:pPr eaLnBrk="1" fontAlgn="auto" hangingPunct="1">
                <a:spcBef>
                  <a:spcPts val="0"/>
                </a:spcBef>
                <a:spcAft>
                  <a:spcPts val="0"/>
                </a:spcAft>
                <a:defRPr/>
              </a:pPr>
              <a:endPar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sp>
        <p:nvSpPr>
          <p:cNvPr id="26" name="椭圆 25"/>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10933113" y="3060700"/>
            <a:ext cx="153987"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2088126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2" presetClass="entr" presetSubtype="8" fill="hold" nodeType="withEffect">
                                  <p:stCondLst>
                                    <p:cond delay="50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0" grpId="0" animBg="1"/>
      <p:bldP spid="32" grpId="0" animBg="1"/>
      <p:bldP spid="36" grpId="0" animBg="1"/>
      <p:bldP spid="41" grpId="0" animBg="1"/>
      <p:bldP spid="43" grpId="0" animBg="1"/>
      <p:bldP spid="15" grpId="0" animBg="1"/>
      <p:bldP spid="48" grpId="0" animBg="1"/>
      <p:bldP spid="49" grpId="0" animBg="1"/>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p:cNvSpPr/>
          <p:nvPr/>
        </p:nvSpPr>
        <p:spPr>
          <a:xfrm>
            <a:off x="563430" y="992811"/>
            <a:ext cx="8129491" cy="307777"/>
          </a:xfrm>
          <a:prstGeom prst="rect">
            <a:avLst/>
          </a:prstGeom>
        </p:spPr>
        <p:txBody>
          <a:bodyPr wrap="square">
            <a:spAutoFit/>
          </a:bodyPr>
          <a:lstStyle/>
          <a:p>
            <a:pPr eaLnBrk="1" fontAlgn="auto" hangingPunct="1">
              <a:spcBef>
                <a:spcPts val="0"/>
              </a:spcBef>
              <a:spcAft>
                <a:spcPts val="0"/>
              </a:spcAft>
              <a:defRPr/>
            </a:pPr>
            <a:r>
              <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rPr>
              <a:t>分时图是指大盘和个股的动态实时（即时）分时走势图</a:t>
            </a:r>
            <a:endPar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nvGrpSpPr>
          <p:cNvPr id="54" name="组合 1"/>
          <p:cNvGrpSpPr>
            <a:grpSpLocks/>
          </p:cNvGrpSpPr>
          <p:nvPr/>
        </p:nvGrpSpPr>
        <p:grpSpPr bwMode="auto">
          <a:xfrm>
            <a:off x="0" y="242888"/>
            <a:ext cx="1509633" cy="461962"/>
            <a:chOff x="0" y="242888"/>
            <a:chExt cx="1510029" cy="461665"/>
          </a:xfrm>
        </p:grpSpPr>
        <p:sp>
          <p:nvSpPr>
            <p:cNvPr id="55" name="矩形 54"/>
            <p:cNvSpPr/>
            <p:nvPr/>
          </p:nvSpPr>
          <p:spPr>
            <a:xfrm>
              <a:off x="0" y="242888"/>
              <a:ext cx="401743" cy="461665"/>
            </a:xfrm>
            <a:prstGeom prst="rect">
              <a:avLst/>
            </a:prstGeom>
            <a:solidFill>
              <a:srgbClr val="007E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文本框 55"/>
            <p:cNvSpPr txBox="1"/>
            <p:nvPr/>
          </p:nvSpPr>
          <p:spPr>
            <a:xfrm>
              <a:off x="401743" y="242888"/>
              <a:ext cx="1108286" cy="461368"/>
            </a:xfrm>
            <a:prstGeom prst="rect">
              <a:avLst/>
            </a:prstGeom>
            <a:noFill/>
          </p:spPr>
          <p:txBody>
            <a:bodyPr wrap="none">
              <a:spAutoFit/>
            </a:bodyPr>
            <a:lstStyle/>
            <a:p>
              <a:pPr eaLnBrk="1" fontAlgn="auto" hangingPunct="1">
                <a:spcBef>
                  <a:spcPts val="0"/>
                </a:spcBef>
                <a:spcAft>
                  <a:spcPts val="0"/>
                </a:spcAft>
                <a:defRPr/>
              </a:pP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分时图</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pic>
        <p:nvPicPr>
          <p:cNvPr id="2" name="图片 1"/>
          <p:cNvPicPr>
            <a:picLocks noChangeAspect="1"/>
          </p:cNvPicPr>
          <p:nvPr/>
        </p:nvPicPr>
        <p:blipFill>
          <a:blip r:embed="rId2"/>
          <a:stretch>
            <a:fillRect/>
          </a:stretch>
        </p:blipFill>
        <p:spPr>
          <a:xfrm>
            <a:off x="617089" y="1365816"/>
            <a:ext cx="7222707" cy="4653662"/>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22" presetClass="entr" presetSubtype="8"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theme/theme1.xml><?xml version="1.0" encoding="utf-8"?>
<a:theme xmlns:a="http://schemas.openxmlformats.org/drawingml/2006/main" name="微软雅黑">
  <a:themeElements>
    <a:clrScheme name="平面图表4配色(合集配色)">
      <a:dk1>
        <a:sysClr val="windowText" lastClr="000000"/>
      </a:dk1>
      <a:lt1>
        <a:sysClr val="window" lastClr="FFFFFF"/>
      </a:lt1>
      <a:dk2>
        <a:srgbClr val="44546A"/>
      </a:dk2>
      <a:lt2>
        <a:srgbClr val="E7E6E6"/>
      </a:lt2>
      <a:accent1>
        <a:srgbClr val="3DBCC0"/>
      </a:accent1>
      <a:accent2>
        <a:srgbClr val="FFC535"/>
      </a:accent2>
      <a:accent3>
        <a:srgbClr val="EB7513"/>
      </a:accent3>
      <a:accent4>
        <a:srgbClr val="C8C2AC"/>
      </a:accent4>
      <a:accent5>
        <a:srgbClr val="76AFAF"/>
      </a:accent5>
      <a:accent6>
        <a:srgbClr val="F4EFDF"/>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latin typeface="微软雅黑 Light" panose="020B0502040204020203" pitchFamily="34" charset="-122"/>
            <a:ea typeface="微软雅黑 Light" panose="020B0502040204020203" pitchFamily="34" charset="-122"/>
          </a:defRPr>
        </a:defPPr>
      </a:lstStyle>
    </a:txDef>
  </a:objectDefaults>
  <a:extraClrSchemeLst/>
  <a:extLst>
    <a:ext uri="{05A4C25C-085E-4340-85A3-A5531E510DB2}">
      <thm15:themeFamily xmlns:thm15="http://schemas.microsoft.com/office/thememl/2012/main" xmlns="" name="微软雅黑" id="{3E5E0507-0DD5-4F3F-BEAB-EA1E7E1D7A0F}" vid="{617B5E1D-EDAA-47A6-85A5-3E9FA5C64BE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1235</TotalTime>
  <Words>732</Words>
  <Application>Microsoft Macintosh PowerPoint</Application>
  <PresentationFormat>自定义</PresentationFormat>
  <Paragraphs>70</Paragraphs>
  <Slides>19</Slides>
  <Notes>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微软雅黑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杨桉楠</dc:creator>
  <cp:lastModifiedBy>wu merlin</cp:lastModifiedBy>
  <cp:revision>81</cp:revision>
  <dcterms:created xsi:type="dcterms:W3CDTF">2015-02-01T03:08:30Z</dcterms:created>
  <dcterms:modified xsi:type="dcterms:W3CDTF">2017-07-05T06:27:47Z</dcterms:modified>
</cp:coreProperties>
</file>