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87" r:id="rId3"/>
    <p:sldId id="289" r:id="rId4"/>
    <p:sldId id="290" r:id="rId5"/>
    <p:sldId id="291" r:id="rId6"/>
    <p:sldId id="292" r:id="rId7"/>
    <p:sldId id="293" r:id="rId8"/>
    <p:sldId id="294" r:id="rId9"/>
    <p:sldId id="297" r:id="rId10"/>
    <p:sldId id="298" r:id="rId11"/>
    <p:sldId id="295" r:id="rId12"/>
    <p:sldId id="299" r:id="rId13"/>
    <p:sldId id="301" r:id="rId14"/>
    <p:sldId id="300" r:id="rId15"/>
    <p:sldId id="296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Fira Sans Extra Condensed Medium" panose="02010600030101010101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等线" panose="02010600030101010101" pitchFamily="2" charset="-122"/>
      <p:regular r:id="rId27"/>
      <p:bold r:id="rId28"/>
    </p:embeddedFont>
    <p:embeddedFont>
      <p:font typeface="等线 Light" panose="02010600030101010101" pitchFamily="2" charset="-122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over" id="{4AF2A1AC-327C-4694-8A09-DCAFC863E508}">
          <p14:sldIdLst>
            <p14:sldId id="256"/>
          </p14:sldIdLst>
        </p14:section>
        <p14:section name="1 introduction" id="{42B4C8A2-2FEC-4233-83BA-C39EEAC1A515}">
          <p14:sldIdLst>
            <p14:sldId id="287"/>
            <p14:sldId id="289"/>
          </p14:sldIdLst>
        </p14:section>
        <p14:section name="2 data cleaning" id="{E7AF638C-348E-447D-9732-6AAAB45FC453}">
          <p14:sldIdLst>
            <p14:sldId id="290"/>
            <p14:sldId id="291"/>
            <p14:sldId id="292"/>
          </p14:sldIdLst>
        </p14:section>
        <p14:section name="3 model selection" id="{58F50FE6-7E1E-4DF3-883C-C587F3804F85}">
          <p14:sldIdLst>
            <p14:sldId id="293"/>
            <p14:sldId id="294"/>
            <p14:sldId id="297"/>
          </p14:sldIdLst>
        </p14:section>
        <p14:section name="4 Final Model" id="{72A42493-D239-46D7-BE5B-15D8FAA4F244}">
          <p14:sldIdLst>
            <p14:sldId id="298"/>
            <p14:sldId id="295"/>
            <p14:sldId id="299"/>
            <p14:sldId id="301"/>
            <p14:sldId id="300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4" d="100"/>
          <a:sy n="74" d="100"/>
        </p:scale>
        <p:origin x="125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59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70400" y="7937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5C4C0B0-8456-B92F-D926-2074FD9A8B2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59691432"/>
              </p:ext>
            </p:extLst>
          </p:nvPr>
        </p:nvGraphicFramePr>
        <p:xfrm>
          <a:off x="1298786" y="4772660"/>
          <a:ext cx="65464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07">
                  <a:extLst>
                    <a:ext uri="{9D8B030D-6E8A-4147-A177-3AD203B41FA5}">
                      <a16:colId xmlns:a16="http://schemas.microsoft.com/office/drawing/2014/main" val="3734865256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3299497745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1339971816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109751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Introduction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 Cleaning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 Selection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Final Model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355451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F7AD5-E13E-08C8-E30D-D7E453DC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40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D530D9D-AE85-1308-5131-2499D367377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29136971"/>
              </p:ext>
            </p:extLst>
          </p:nvPr>
        </p:nvGraphicFramePr>
        <p:xfrm>
          <a:off x="1298786" y="4779010"/>
          <a:ext cx="65464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07">
                  <a:extLst>
                    <a:ext uri="{9D8B030D-6E8A-4147-A177-3AD203B41FA5}">
                      <a16:colId xmlns:a16="http://schemas.microsoft.com/office/drawing/2014/main" val="3734865256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3299497745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1339971816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109751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Introduction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 Cleaning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 Selection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Final Model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355451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F0FCFF75-5653-C693-A713-76CBBF58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03200" cy="481200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02 Data Cleaning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23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9DDC067-3EF0-EA8B-8D10-AE292C1DC4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80546697"/>
              </p:ext>
            </p:extLst>
          </p:nvPr>
        </p:nvGraphicFramePr>
        <p:xfrm>
          <a:off x="1298786" y="4779010"/>
          <a:ext cx="65464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07">
                  <a:extLst>
                    <a:ext uri="{9D8B030D-6E8A-4147-A177-3AD203B41FA5}">
                      <a16:colId xmlns:a16="http://schemas.microsoft.com/office/drawing/2014/main" val="3734865256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3299497745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1339971816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109751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Introduction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Data Cleaning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Model Selection</a:t>
                      </a:r>
                      <a:endParaRPr lang="zh-CN" alt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Final Model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355451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9BF9CEB1-6887-C961-9902-AD19985C2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03200" cy="481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>
                <a:solidFill>
                  <a:schemeClr val="accent6"/>
                </a:solidFill>
              </a:rPr>
              <a:t>03 Model Selection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5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9DDC067-3EF0-EA8B-8D10-AE292C1DC4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90706530"/>
              </p:ext>
            </p:extLst>
          </p:nvPr>
        </p:nvGraphicFramePr>
        <p:xfrm>
          <a:off x="1298786" y="4779010"/>
          <a:ext cx="65464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07">
                  <a:extLst>
                    <a:ext uri="{9D8B030D-6E8A-4147-A177-3AD203B41FA5}">
                      <a16:colId xmlns:a16="http://schemas.microsoft.com/office/drawing/2014/main" val="3734865256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3299497745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1339971816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109751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Introduction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Data Cleaning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4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Model Selection</a:t>
                      </a:r>
                      <a:endParaRPr lang="zh-CN" altLang="en-US" sz="14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Final Model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55451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9BF9CEB1-6887-C961-9902-AD19985C2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03200" cy="481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>
                <a:solidFill>
                  <a:schemeClr val="accent6"/>
                </a:solidFill>
              </a:rPr>
              <a:t>04 Final Model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5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63" r:id="rId6"/>
    <p:sldLayoutId id="2147483661" r:id="rId7"/>
    <p:sldLayoutId id="2147483659" r:id="rId8"/>
    <p:sldLayoutId id="214748366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w-madison-stat628-project2-mci.shinyapps.io/stat628_project2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592510" y="1485127"/>
            <a:ext cx="8429246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dirty="0">
                <a:ln/>
                <a:solidFill>
                  <a:schemeClr val="accent4"/>
                </a:solidFill>
              </a:rPr>
              <a:t>How to Estimate Body Fat Percentage</a:t>
            </a:r>
            <a:endParaRPr sz="4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2558674" y="2367825"/>
            <a:ext cx="4496918" cy="3729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An Analytical Study on Body Data</a:t>
            </a:r>
            <a:endParaRPr sz="1700" dirty="0">
              <a:solidFill>
                <a:schemeClr val="accent3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2655042" y="3138776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2431964" y="3202096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1E26E21-9EB5-2590-4763-9320E546924F}"/>
              </a:ext>
            </a:extLst>
          </p:cNvPr>
          <p:cNvSpPr txBox="1"/>
          <p:nvPr/>
        </p:nvSpPr>
        <p:spPr>
          <a:xfrm>
            <a:off x="4641090" y="2785862"/>
            <a:ext cx="420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Members: </a:t>
            </a:r>
            <a:r>
              <a:rPr lang="en-US" altLang="zh-CN" dirty="0" err="1">
                <a:solidFill>
                  <a:schemeClr val="accent6"/>
                </a:solidFill>
              </a:rPr>
              <a:t>Meiyi</a:t>
            </a:r>
            <a:r>
              <a:rPr lang="en-US" altLang="zh-CN" dirty="0">
                <a:solidFill>
                  <a:schemeClr val="accent6"/>
                </a:solidFill>
              </a:rPr>
              <a:t> Yan,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 err="1">
                <a:solidFill>
                  <a:schemeClr val="accent6"/>
                </a:solidFill>
              </a:rPr>
              <a:t>Minyuan</a:t>
            </a:r>
            <a:r>
              <a:rPr lang="en-US" altLang="zh-CN" dirty="0">
                <a:solidFill>
                  <a:schemeClr val="accent6"/>
                </a:solidFill>
              </a:rPr>
              <a:t> Zhao,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 err="1">
                <a:solidFill>
                  <a:schemeClr val="accent6"/>
                </a:solidFill>
              </a:rPr>
              <a:t>Siyu</a:t>
            </a:r>
            <a:r>
              <a:rPr lang="en-US" altLang="zh-CN" dirty="0">
                <a:solidFill>
                  <a:schemeClr val="accent6"/>
                </a:solidFill>
              </a:rPr>
              <a:t> Wang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94419A-4D06-02E7-360C-2B5FFE15C270}"/>
              </a:ext>
            </a:extLst>
          </p:cNvPr>
          <p:cNvSpPr txBox="1"/>
          <p:nvPr/>
        </p:nvSpPr>
        <p:spPr>
          <a:xfrm>
            <a:off x="4051266" y="1106519"/>
            <a:ext cx="1357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8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757708-E546-BF89-2029-E73D4F0EF611}"/>
              </a:ext>
            </a:extLst>
          </p:cNvPr>
          <p:cNvSpPr txBox="1"/>
          <p:nvPr/>
        </p:nvSpPr>
        <p:spPr>
          <a:xfrm>
            <a:off x="4163907" y="1432559"/>
            <a:ext cx="816186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44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CN" altLang="en-US" sz="44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55;p15">
            <a:extLst>
              <a:ext uri="{FF2B5EF4-FFF2-40B4-BE49-F238E27FC236}">
                <a16:creationId xmlns:a16="http://schemas.microsoft.com/office/drawing/2014/main" id="{384495FC-BC16-9156-E116-319CDFA57859}"/>
              </a:ext>
            </a:extLst>
          </p:cNvPr>
          <p:cNvSpPr txBox="1">
            <a:spLocks/>
          </p:cNvSpPr>
          <p:nvPr/>
        </p:nvSpPr>
        <p:spPr>
          <a:xfrm>
            <a:off x="2458843" y="2151843"/>
            <a:ext cx="4226314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ln/>
                <a:solidFill>
                  <a:schemeClr val="accent4"/>
                </a:solidFill>
              </a:rPr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24392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6D3E6-A80F-3845-0242-EC97DCBF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03200" cy="481200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04 Final Model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42B67A-18B9-82E2-5809-2FD6A8B22BF7}"/>
                  </a:ext>
                </a:extLst>
              </p:cNvPr>
              <p:cNvSpPr txBox="1"/>
              <p:nvPr/>
            </p:nvSpPr>
            <p:spPr>
              <a:xfrm>
                <a:off x="484293" y="985277"/>
                <a:ext cx="8280400" cy="325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𝑏𝑜𝑑𝑦𝑓𝑎𝑡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=−25.02+0.92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𝑎𝑏𝑑𝑜𝑚𝑒𝑛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−0.25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𝑤𝑒𝑖𝑔h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𝑖𝑛𝑘𝑔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−1.16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𝑤𝑟𝑖𝑠𝑡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+0.47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𝑓𝑜𝑟𝑒𝑎𝑟𝑚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−0.36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𝑛𝑒𝑐𝑘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42B67A-18B9-82E2-5809-2FD6A8B22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93" y="985277"/>
                <a:ext cx="8280400" cy="325282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4C9AE2D-BF4C-CC4A-9491-8117DEE87E47}"/>
              </a:ext>
            </a:extLst>
          </p:cNvPr>
          <p:cNvSpPr txBox="1"/>
          <p:nvPr/>
        </p:nvSpPr>
        <p:spPr>
          <a:xfrm>
            <a:off x="526972" y="616640"/>
            <a:ext cx="28820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accent1"/>
                </a:solidFill>
                <a:latin typeface="Fira Sans Extra Condensed Medium"/>
              </a:rPr>
              <a:t>Final Model: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3FDEF3-1CEE-D0BE-6D79-F916F995F90E}"/>
              </a:ext>
            </a:extLst>
          </p:cNvPr>
          <p:cNvSpPr txBox="1"/>
          <p:nvPr/>
        </p:nvSpPr>
        <p:spPr>
          <a:xfrm>
            <a:off x="526972" y="1945338"/>
            <a:ext cx="8063655" cy="65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1300" b="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man with 88.6cm </a:t>
            </a:r>
            <a:r>
              <a:rPr lang="en-US" altLang="zh-CN" sz="1300" b="0" i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abdomen</a:t>
            </a:r>
            <a:r>
              <a:rPr lang="en-US" altLang="zh-CN" sz="1300" b="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89.92kg, 19.2cm </a:t>
            </a:r>
            <a:r>
              <a:rPr lang="en-US" altLang="zh-CN" sz="1300" b="0" i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wrist</a:t>
            </a:r>
            <a:r>
              <a:rPr lang="en-US" altLang="zh-CN" sz="1300" b="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30cm </a:t>
            </a:r>
            <a:r>
              <a:rPr lang="en-US" altLang="zh-CN" sz="1300" b="0" i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forearm</a:t>
            </a:r>
            <a:r>
              <a:rPr lang="en-US" altLang="zh-CN" sz="1300" b="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42.1cm </a:t>
            </a:r>
            <a:r>
              <a:rPr lang="en-US" altLang="zh-CN" sz="1300" b="0" i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neck</a:t>
            </a:r>
            <a:r>
              <a:rPr lang="en-US" altLang="zh-CN" sz="1300" b="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 expected to have a body fat % of 11.23%, while the real data is 12%. His 95% prediction interval is between 9.62% and 12.84%.</a:t>
            </a:r>
            <a:endParaRPr lang="zh-CN" altLang="zh-CN" sz="1300" b="1" kern="100" dirty="0">
              <a:effectLst/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83D786-B446-C90E-E008-2FDBA901771C}"/>
              </a:ext>
            </a:extLst>
          </p:cNvPr>
          <p:cNvSpPr txBox="1"/>
          <p:nvPr/>
        </p:nvSpPr>
        <p:spPr>
          <a:xfrm>
            <a:off x="526972" y="1650534"/>
            <a:ext cx="190669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Example Usage:  </a:t>
            </a:r>
          </a:p>
        </p:txBody>
      </p:sp>
      <p:sp>
        <p:nvSpPr>
          <p:cNvPr id="10" name="Google Shape;1097;p36">
            <a:extLst>
              <a:ext uri="{FF2B5EF4-FFF2-40B4-BE49-F238E27FC236}">
                <a16:creationId xmlns:a16="http://schemas.microsoft.com/office/drawing/2014/main" id="{0B62D390-E747-1D94-87AF-E3C7C5AF7302}"/>
              </a:ext>
            </a:extLst>
          </p:cNvPr>
          <p:cNvSpPr txBox="1"/>
          <p:nvPr/>
        </p:nvSpPr>
        <p:spPr>
          <a:xfrm>
            <a:off x="526972" y="3021944"/>
            <a:ext cx="3390053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Interpret Model</a:t>
            </a:r>
            <a:r>
              <a:rPr lang="zh-CN" altLang="en-US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：</a:t>
            </a:r>
            <a:endParaRPr sz="17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ADB5E9-7B83-4B83-B131-952EB0ACA4BF}"/>
              </a:ext>
            </a:extLst>
          </p:cNvPr>
          <p:cNvSpPr txBox="1"/>
          <p:nvPr/>
        </p:nvSpPr>
        <p:spPr>
          <a:xfrm>
            <a:off x="526972" y="3284444"/>
            <a:ext cx="8493415" cy="9592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defRPr sz="13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Our estimated coefficients are -25.02, 0.92, -0.25, -1.16, 0.47, and -0.36, in the units of %, cm, kg, cm, cm, and cm.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For instance, the coefficient for wrist is -1.16, meaning that for every 1 cm increase in wrist circumference, body fat percentage is predicted to decrease by 1.16 percentage points, holding other variables constant.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06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6D3E6-A80F-3845-0242-EC97DCBF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03200" cy="481200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04 Final Model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1C8233-7C44-419E-900B-3F4315EEABF4}"/>
              </a:ext>
            </a:extLst>
          </p:cNvPr>
          <p:cNvSpPr txBox="1"/>
          <p:nvPr/>
        </p:nvSpPr>
        <p:spPr>
          <a:xfrm>
            <a:off x="530358" y="529259"/>
            <a:ext cx="28820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accent1"/>
                </a:solidFill>
                <a:latin typeface="Fira Sans Extra Condensed Medium"/>
              </a:rPr>
              <a:t>Hypothesis Testing: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71AA73-8442-5EAE-29E9-FE184313CC3F}"/>
                  </a:ext>
                </a:extLst>
              </p:cNvPr>
              <p:cNvSpPr txBox="1"/>
              <p:nvPr/>
            </p:nvSpPr>
            <p:spPr>
              <a:xfrm>
                <a:off x="530358" y="830492"/>
                <a:ext cx="7948506" cy="1259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300" b="0" kern="1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We use the </a:t>
                </a:r>
                <a:r>
                  <a:rPr lang="en-US" altLang="zh-CN" sz="1300" b="1" kern="100" dirty="0">
                    <a:solidFill>
                      <a:schemeClr val="accent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</a:t>
                </a:r>
                <a:r>
                  <a:rPr lang="en-US" altLang="zh-CN" sz="1300" b="1" kern="100" dirty="0">
                    <a:solidFill>
                      <a:schemeClr val="accent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-test</a:t>
                </a:r>
                <a:r>
                  <a:rPr lang="en-US" altLang="zh-CN" sz="1300" b="0" kern="1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to assess the significance of each independent variable and the </a:t>
                </a:r>
                <a:r>
                  <a:rPr lang="en-US" altLang="zh-CN" sz="1300" b="1" kern="100" dirty="0">
                    <a:solidFill>
                      <a:schemeClr val="accent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F-test</a:t>
                </a:r>
                <a:r>
                  <a:rPr lang="en-US" altLang="zh-CN" sz="1300" b="0" kern="1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to evaluate the significance of the model. </a:t>
                </a: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300" kern="1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We found 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300" kern="1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is 0.7375,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300" kern="1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is 0.7321. </a:t>
                </a:r>
                <a:endParaRPr lang="zh-CN" altLang="zh-CN" sz="1300" kern="100" dirty="0">
                  <a:effectLst/>
                  <a:latin typeface="Roboto" panose="02000000000000000000" pitchFamily="2" charset="0"/>
                  <a:ea typeface="等线" panose="02010600030101010101" pitchFamily="2" charset="-122"/>
                  <a:cs typeface="Roboto" panose="02000000000000000000" pitchFamily="2" charset="0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300" kern="1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We calculate the CI, detailed values are showed in Table 2.</a:t>
                </a:r>
                <a:endParaRPr lang="zh-CN" altLang="zh-CN" sz="1300" kern="100" dirty="0">
                  <a:effectLst/>
                  <a:latin typeface="Roboto" panose="02000000000000000000" pitchFamily="2" charset="0"/>
                  <a:ea typeface="等线" panose="02010600030101010101" pitchFamily="2" charset="-122"/>
                  <a:cs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71AA73-8442-5EAE-29E9-FE184313C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58" y="830492"/>
                <a:ext cx="7948506" cy="1259319"/>
              </a:xfrm>
              <a:prstGeom prst="rect">
                <a:avLst/>
              </a:prstGeom>
              <a:blipFill>
                <a:blip r:embed="rId2"/>
                <a:stretch>
                  <a:fillRect l="-77" r="-153" b="-3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273765BB-7662-FD94-9E9D-71A4F77C56EC}"/>
              </a:ext>
            </a:extLst>
          </p:cNvPr>
          <p:cNvSpPr txBox="1"/>
          <p:nvPr/>
        </p:nvSpPr>
        <p:spPr>
          <a:xfrm>
            <a:off x="2188130" y="2066399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kern="100" dirty="0">
                <a:effectLst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Table 2 Hypothesis Testing Results</a:t>
            </a:r>
            <a:endParaRPr lang="zh-CN" altLang="zh-CN" sz="1000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10956BF-BFF3-656F-9D11-589653E7D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47053"/>
              </p:ext>
            </p:extLst>
          </p:nvPr>
        </p:nvGraphicFramePr>
        <p:xfrm>
          <a:off x="992293" y="2328009"/>
          <a:ext cx="7317236" cy="22575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456130">
                  <a:extLst>
                    <a:ext uri="{9D8B030D-6E8A-4147-A177-3AD203B41FA5}">
                      <a16:colId xmlns:a16="http://schemas.microsoft.com/office/drawing/2014/main" val="1284283521"/>
                    </a:ext>
                  </a:extLst>
                </a:gridCol>
                <a:gridCol w="1052219">
                  <a:extLst>
                    <a:ext uri="{9D8B030D-6E8A-4147-A177-3AD203B41FA5}">
                      <a16:colId xmlns:a16="http://schemas.microsoft.com/office/drawing/2014/main" val="124906611"/>
                    </a:ext>
                  </a:extLst>
                </a:gridCol>
                <a:gridCol w="951240">
                  <a:extLst>
                    <a:ext uri="{9D8B030D-6E8A-4147-A177-3AD203B41FA5}">
                      <a16:colId xmlns:a16="http://schemas.microsoft.com/office/drawing/2014/main" val="3278063396"/>
                    </a:ext>
                  </a:extLst>
                </a:gridCol>
                <a:gridCol w="736114">
                  <a:extLst>
                    <a:ext uri="{9D8B030D-6E8A-4147-A177-3AD203B41FA5}">
                      <a16:colId xmlns:a16="http://schemas.microsoft.com/office/drawing/2014/main" val="3316754585"/>
                    </a:ext>
                  </a:extLst>
                </a:gridCol>
                <a:gridCol w="935143">
                  <a:extLst>
                    <a:ext uri="{9D8B030D-6E8A-4147-A177-3AD203B41FA5}">
                      <a16:colId xmlns:a16="http://schemas.microsoft.com/office/drawing/2014/main" val="2034694280"/>
                    </a:ext>
                  </a:extLst>
                </a:gridCol>
                <a:gridCol w="935143">
                  <a:extLst>
                    <a:ext uri="{9D8B030D-6E8A-4147-A177-3AD203B41FA5}">
                      <a16:colId xmlns:a16="http://schemas.microsoft.com/office/drawing/2014/main" val="1766999204"/>
                    </a:ext>
                  </a:extLst>
                </a:gridCol>
                <a:gridCol w="935143">
                  <a:extLst>
                    <a:ext uri="{9D8B030D-6E8A-4147-A177-3AD203B41FA5}">
                      <a16:colId xmlns:a16="http://schemas.microsoft.com/office/drawing/2014/main" val="3446070375"/>
                    </a:ext>
                  </a:extLst>
                </a:gridCol>
                <a:gridCol w="316104">
                  <a:extLst>
                    <a:ext uri="{9D8B030D-6E8A-4147-A177-3AD203B41FA5}">
                      <a16:colId xmlns:a16="http://schemas.microsoft.com/office/drawing/2014/main" val="3883731249"/>
                    </a:ext>
                  </a:extLst>
                </a:gridCol>
              </a:tblGrid>
              <a:tr h="254160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zh-CN" sz="1000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Estimate</a:t>
                      </a:r>
                      <a:endParaRPr lang="zh-CN" sz="1000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 err="1">
                          <a:solidFill>
                            <a:schemeClr val="accent1"/>
                          </a:solidFill>
                          <a:effectLst/>
                        </a:rPr>
                        <a:t>Std.Error</a:t>
                      </a:r>
                      <a:endParaRPr lang="zh-CN" sz="1000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t value</a:t>
                      </a:r>
                      <a:endParaRPr lang="zh-CN" sz="1000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2.5%</a:t>
                      </a:r>
                      <a:endParaRPr lang="zh-CN" sz="1000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97.5%</a:t>
                      </a:r>
                      <a:endParaRPr lang="zh-CN" sz="1000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P-value</a:t>
                      </a:r>
                      <a:endParaRPr lang="zh-CN" sz="1000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906381"/>
                  </a:ext>
                </a:extLst>
              </a:tr>
              <a:tr h="254160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>
                          <a:solidFill>
                            <a:schemeClr val="accent1"/>
                          </a:solidFill>
                          <a:effectLst/>
                        </a:rPr>
                        <a:t>(Intercept)</a:t>
                      </a:r>
                      <a:endParaRPr lang="zh-CN" sz="1000" kern="10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-25.01713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6.96761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-3.59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-38.7409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-11.2933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0.000398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***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39651"/>
                  </a:ext>
                </a:extLst>
              </a:tr>
              <a:tr h="254160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ABDOMEN</a:t>
                      </a:r>
                      <a:endParaRPr lang="zh-CN" sz="1000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</a:rPr>
                        <a:t>0.92274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0.05129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17.991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0.8217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1.0238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&lt; 2E-16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***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211228"/>
                  </a:ext>
                </a:extLst>
              </a:tr>
              <a:tr h="254160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>
                          <a:solidFill>
                            <a:schemeClr val="accent1"/>
                          </a:solidFill>
                          <a:effectLst/>
                        </a:rPr>
                        <a:t>WEIGHT_inkg</a:t>
                      </a:r>
                      <a:endParaRPr lang="zh-CN" sz="1000" kern="10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-0.24749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0.05189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-4.77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-0.3497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-0.1453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3.16E-06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***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5675339"/>
                  </a:ext>
                </a:extLst>
              </a:tr>
              <a:tr h="254160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>
                          <a:solidFill>
                            <a:schemeClr val="accent1"/>
                          </a:solidFill>
                          <a:effectLst/>
                        </a:rPr>
                        <a:t>WRIST</a:t>
                      </a:r>
                      <a:endParaRPr lang="zh-CN" sz="1000" kern="10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-1.15995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0.4262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-2.722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-1.9994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-0.3205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0.006961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**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8526689"/>
                  </a:ext>
                </a:extLst>
              </a:tr>
              <a:tr h="254160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FOREARM</a:t>
                      </a:r>
                      <a:endParaRPr lang="zh-CN" sz="1000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0.46668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0.16745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2.787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0.1369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0.7965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0.005737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**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044557"/>
                  </a:ext>
                </a:extLst>
              </a:tr>
              <a:tr h="254160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NECK</a:t>
                      </a:r>
                      <a:endParaRPr lang="zh-CN" sz="1000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-0.35585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0.20157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-1.765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-0.7529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0.0412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0.078747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3752260"/>
                  </a:ext>
                </a:extLst>
              </a:tr>
              <a:tr h="239210">
                <a:tc gridSpan="8"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Signif. codes:  0 ‘***’ 0.001 ‘**’ 0.01 ‘*’ 0.05 ‘.’ 0.1 ‘ ’ 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091918"/>
                  </a:ext>
                </a:extLst>
              </a:tr>
              <a:tr h="239210">
                <a:tc gridSpan="8"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</a:rPr>
                        <a:t> F-statistic: 138.2 on 5 and 246 DF,  p-value: &lt; 2.2e-16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9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42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6D3E6-A80F-3845-0242-EC97DCBF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03200" cy="481200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04 Final Model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3919D0-F77D-BBB3-51B8-3409EB5ADC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2"/>
          <a:stretch/>
        </p:blipFill>
        <p:spPr bwMode="auto">
          <a:xfrm>
            <a:off x="1217850" y="1286901"/>
            <a:ext cx="2882053" cy="16912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3E0CCA-4AF8-7405-76A6-539D80A69C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6"/>
          <a:stretch/>
        </p:blipFill>
        <p:spPr bwMode="auto">
          <a:xfrm>
            <a:off x="4876800" y="1239954"/>
            <a:ext cx="3004649" cy="17851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CE3152D-58FD-51A7-2C3C-9053867DB0C6}"/>
              </a:ext>
            </a:extLst>
          </p:cNvPr>
          <p:cNvSpPr txBox="1"/>
          <p:nvPr/>
        </p:nvSpPr>
        <p:spPr>
          <a:xfrm>
            <a:off x="530358" y="529259"/>
            <a:ext cx="28820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accent1"/>
                </a:solidFill>
                <a:latin typeface="Fira Sans Extra Condensed Medium"/>
              </a:rPr>
              <a:t>Residuals: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498168-E0E6-CD7B-4C7C-A9E62F2B0CD2}"/>
              </a:ext>
            </a:extLst>
          </p:cNvPr>
          <p:cNvSpPr txBox="1"/>
          <p:nvPr/>
        </p:nvSpPr>
        <p:spPr>
          <a:xfrm>
            <a:off x="530358" y="822242"/>
            <a:ext cx="790921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zh-CN" sz="1300" b="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Our model satisfies the assumptions of MLR as the residuals plot confirmed both linearity and homoscedasticity, the Q-Q plot validated the normality of residuals.</a:t>
            </a:r>
            <a:endParaRPr lang="zh-CN" altLang="zh-CN" sz="1300" b="1" kern="100" dirty="0">
              <a:effectLst/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6412DA-9C1C-47A4-BEFF-BE5E7CE271F7}"/>
              </a:ext>
            </a:extLst>
          </p:cNvPr>
          <p:cNvSpPr txBox="1"/>
          <p:nvPr/>
        </p:nvSpPr>
        <p:spPr>
          <a:xfrm>
            <a:off x="564226" y="3108082"/>
            <a:ext cx="190669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Collinearity: 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CE625E-55DE-63AC-81A8-80F08A06A48A}"/>
              </a:ext>
            </a:extLst>
          </p:cNvPr>
          <p:cNvSpPr txBox="1"/>
          <p:nvPr/>
        </p:nvSpPr>
        <p:spPr>
          <a:xfrm>
            <a:off x="564225" y="3381899"/>
            <a:ext cx="809617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defRPr sz="13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altLang="zh-CN" dirty="0"/>
              <a:t>The VIF test showed no multicollinearity problem among the variables. The biggest VIF is 7.7398, which is smaller than 10.</a:t>
            </a:r>
            <a:endParaRPr lang="zh-CN" altLang="zh-CN" dirty="0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2FB81E1C-1709-94B0-2EDF-3AC81C029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90586"/>
              </p:ext>
            </p:extLst>
          </p:nvPr>
        </p:nvGraphicFramePr>
        <p:xfrm>
          <a:off x="2136083" y="3875747"/>
          <a:ext cx="5041861" cy="685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981302">
                  <a:extLst>
                    <a:ext uri="{9D8B030D-6E8A-4147-A177-3AD203B41FA5}">
                      <a16:colId xmlns:a16="http://schemas.microsoft.com/office/drawing/2014/main" val="3053507661"/>
                    </a:ext>
                  </a:extLst>
                </a:gridCol>
                <a:gridCol w="1116653">
                  <a:extLst>
                    <a:ext uri="{9D8B030D-6E8A-4147-A177-3AD203B41FA5}">
                      <a16:colId xmlns:a16="http://schemas.microsoft.com/office/drawing/2014/main" val="3071785438"/>
                    </a:ext>
                  </a:extLst>
                </a:gridCol>
                <a:gridCol w="981302">
                  <a:extLst>
                    <a:ext uri="{9D8B030D-6E8A-4147-A177-3AD203B41FA5}">
                      <a16:colId xmlns:a16="http://schemas.microsoft.com/office/drawing/2014/main" val="3008437023"/>
                    </a:ext>
                  </a:extLst>
                </a:gridCol>
                <a:gridCol w="981302">
                  <a:extLst>
                    <a:ext uri="{9D8B030D-6E8A-4147-A177-3AD203B41FA5}">
                      <a16:colId xmlns:a16="http://schemas.microsoft.com/office/drawing/2014/main" val="3291994331"/>
                    </a:ext>
                  </a:extLst>
                </a:gridCol>
                <a:gridCol w="981302">
                  <a:extLst>
                    <a:ext uri="{9D8B030D-6E8A-4147-A177-3AD203B41FA5}">
                      <a16:colId xmlns:a16="http://schemas.microsoft.com/office/drawing/2014/main" val="932202113"/>
                    </a:ext>
                  </a:extLst>
                </a:gridCol>
              </a:tblGrid>
              <a:tr h="2794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1C2C5B"/>
                          </a:solidFill>
                          <a:effectLst/>
                        </a:rPr>
                        <a:t>VIF for OLS (Forward)</a:t>
                      </a:r>
                      <a:endParaRPr lang="en-US" sz="1400" b="1" i="0" u="none" strike="noStrike" dirty="0">
                        <a:solidFill>
                          <a:srgbClr val="1C2C5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556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1C2C5B"/>
                          </a:solidFill>
                          <a:effectLst/>
                        </a:rPr>
                        <a:t>ABDOMEN </a:t>
                      </a:r>
                      <a:endParaRPr lang="en-US" sz="1200" b="1" i="0" u="none" strike="noStrike" dirty="0">
                        <a:solidFill>
                          <a:srgbClr val="1C2C5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solidFill>
                            <a:srgbClr val="1C2C5B"/>
                          </a:solidFill>
                          <a:effectLst/>
                        </a:rPr>
                        <a:t>WEIGHT_inkg</a:t>
                      </a:r>
                      <a:endParaRPr lang="en-US" sz="1200" b="1" i="0" u="none" strike="noStrike" dirty="0">
                        <a:solidFill>
                          <a:srgbClr val="1C2C5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1C2C5B"/>
                          </a:solidFill>
                          <a:effectLst/>
                        </a:rPr>
                        <a:t>WRIST</a:t>
                      </a:r>
                      <a:endParaRPr lang="en-US" sz="1200" b="1" i="0" u="none" strike="noStrike" dirty="0">
                        <a:solidFill>
                          <a:srgbClr val="1C2C5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1C2C5B"/>
                          </a:solidFill>
                          <a:effectLst/>
                        </a:rPr>
                        <a:t>FOREARM</a:t>
                      </a:r>
                      <a:endParaRPr lang="en-US" sz="1200" b="1" i="0" u="none" strike="noStrike" dirty="0">
                        <a:solidFill>
                          <a:srgbClr val="1C2C5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1C2C5B"/>
                          </a:solidFill>
                          <a:effectLst/>
                        </a:rPr>
                        <a:t>NECK</a:t>
                      </a:r>
                      <a:endParaRPr lang="en-US" sz="1200" b="1" i="0" u="none" strike="noStrike" dirty="0">
                        <a:solidFill>
                          <a:srgbClr val="1C2C5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19260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1C2C5B"/>
                          </a:solidFill>
                          <a:effectLst/>
                        </a:rPr>
                        <a:t>4.947962</a:t>
                      </a:r>
                      <a:endParaRPr lang="en-US" sz="1200" b="0" i="0" u="none" strike="noStrike" dirty="0">
                        <a:solidFill>
                          <a:srgbClr val="1C2C5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1C2C5B"/>
                          </a:solidFill>
                          <a:effectLst/>
                        </a:rPr>
                        <a:t>7.739761</a:t>
                      </a:r>
                      <a:endParaRPr lang="en-US" sz="1200" b="0" i="0" u="none" strike="noStrike" dirty="0">
                        <a:solidFill>
                          <a:srgbClr val="1C2C5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1C2C5B"/>
                          </a:solidFill>
                          <a:effectLst/>
                        </a:rPr>
                        <a:t>2.561036</a:t>
                      </a:r>
                      <a:endParaRPr lang="en-US" sz="1200" b="0" i="0" u="none" strike="noStrike" dirty="0">
                        <a:solidFill>
                          <a:srgbClr val="1C2C5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1C2C5B"/>
                          </a:solidFill>
                          <a:effectLst/>
                        </a:rPr>
                        <a:t>1.852125</a:t>
                      </a:r>
                      <a:endParaRPr lang="en-US" sz="1200" b="0" i="0" u="none" strike="noStrike" dirty="0">
                        <a:solidFill>
                          <a:srgbClr val="1C2C5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1C2C5B"/>
                          </a:solidFill>
                          <a:effectLst/>
                        </a:rPr>
                        <a:t>3.884095</a:t>
                      </a:r>
                      <a:endParaRPr lang="en-US" sz="1200" b="0" i="0" u="none" strike="noStrike" dirty="0">
                        <a:solidFill>
                          <a:srgbClr val="1C2C5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359398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ECB32E8-0B27-E030-C943-B1300751590D}"/>
              </a:ext>
            </a:extLst>
          </p:cNvPr>
          <p:cNvSpPr txBox="1"/>
          <p:nvPr/>
        </p:nvSpPr>
        <p:spPr>
          <a:xfrm>
            <a:off x="2077723" y="2865914"/>
            <a:ext cx="18139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Figure </a:t>
            </a:r>
            <a:r>
              <a:rPr lang="en-US" altLang="zh-CN" sz="1100" dirty="0">
                <a:latin typeface="Times New Roman" panose="02020603050405020304" pitchFamily="18" charset="0"/>
                <a:ea typeface="等线" panose="02010600030101010101" pitchFamily="2" charset="-122"/>
              </a:rPr>
              <a:t>6</a:t>
            </a:r>
            <a:r>
              <a:rPr lang="en-US" altLang="zh-CN" sz="1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Residual plot</a:t>
            </a:r>
            <a:endParaRPr lang="zh-CN" altLang="en-US" sz="11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4158EE-2864-490F-AB78-DB6CE1C65FAB}"/>
              </a:ext>
            </a:extLst>
          </p:cNvPr>
          <p:cNvSpPr txBox="1"/>
          <p:nvPr/>
        </p:nvSpPr>
        <p:spPr>
          <a:xfrm>
            <a:off x="5745481" y="2894340"/>
            <a:ext cx="21437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Figure 7 Residual QQ plot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3173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6D3E6-A80F-3845-0242-EC97DCBF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03200" cy="481200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04 Final Model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D74B4-79D0-55C5-7E3A-AF1D8973331D}"/>
              </a:ext>
            </a:extLst>
          </p:cNvPr>
          <p:cNvSpPr txBox="1"/>
          <p:nvPr/>
        </p:nvSpPr>
        <p:spPr>
          <a:xfrm>
            <a:off x="483600" y="415925"/>
            <a:ext cx="28820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accent1"/>
                </a:solidFill>
                <a:latin typeface="Fira Sans Extra Condensed Medium"/>
              </a:rPr>
              <a:t>Strengths: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7D6681-18E3-54DF-4541-1EF645C9B6D5}"/>
              </a:ext>
            </a:extLst>
          </p:cNvPr>
          <p:cNvSpPr txBox="1"/>
          <p:nvPr/>
        </p:nvSpPr>
        <p:spPr>
          <a:xfrm>
            <a:off x="483600" y="719855"/>
            <a:ext cx="80277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zh-CN" b="0" kern="100" dirty="0">
                <a:solidFill>
                  <a:srgbClr val="0033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Our model includes five </a:t>
            </a:r>
            <a:r>
              <a:rPr lang="en-US" altLang="zh-CN" b="1" kern="100" dirty="0">
                <a:solidFill>
                  <a:schemeClr val="accent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easily measurable</a:t>
            </a:r>
            <a:r>
              <a:rPr lang="en-US" altLang="zh-CN" b="0" kern="100" dirty="0">
                <a:solidFill>
                  <a:srgbClr val="0033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variables, making it </a:t>
            </a:r>
            <a:r>
              <a:rPr lang="en-US" altLang="zh-CN" b="1" kern="100" dirty="0">
                <a:solidFill>
                  <a:schemeClr val="accent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simple and interpretable</a:t>
            </a:r>
            <a:r>
              <a:rPr lang="en-US" altLang="zh-CN" b="0" kern="100" dirty="0">
                <a:solidFill>
                  <a:srgbClr val="0033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It </a:t>
            </a:r>
            <a:r>
              <a:rPr lang="en-US" altLang="zh-CN" b="1" kern="100" dirty="0">
                <a:solidFill>
                  <a:schemeClr val="accent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satisfies the assumptions of homoscedasticity and no multicollinearity</a:t>
            </a:r>
            <a:r>
              <a:rPr lang="en-US" altLang="zh-CN" b="0" kern="100" dirty="0">
                <a:solidFill>
                  <a:srgbClr val="0033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supporting the validity of our results in predicting body fat.</a:t>
            </a:r>
            <a:endParaRPr lang="zh-CN" altLang="zh-CN" b="1" kern="100" dirty="0">
              <a:effectLst/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4F957C-7C92-40BA-8170-406C532CD608}"/>
              </a:ext>
            </a:extLst>
          </p:cNvPr>
          <p:cNvSpPr txBox="1"/>
          <p:nvPr/>
        </p:nvSpPr>
        <p:spPr>
          <a:xfrm>
            <a:off x="504922" y="2078580"/>
            <a:ext cx="190669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Future Work: 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D26501-0A48-D125-8F9B-ECE17B044433}"/>
              </a:ext>
            </a:extLst>
          </p:cNvPr>
          <p:cNvSpPr txBox="1"/>
          <p:nvPr/>
        </p:nvSpPr>
        <p:spPr>
          <a:xfrm>
            <a:off x="483600" y="1472263"/>
            <a:ext cx="190669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Weakness: 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284C93-74DC-1BC2-C07B-B38B59E437D5}"/>
              </a:ext>
            </a:extLst>
          </p:cNvPr>
          <p:cNvSpPr txBox="1"/>
          <p:nvPr/>
        </p:nvSpPr>
        <p:spPr>
          <a:xfrm>
            <a:off x="497821" y="1725307"/>
            <a:ext cx="8203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defRPr kern="10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Our model may overfit, relies on linear relationships, and </a:t>
            </a:r>
            <a:r>
              <a:rPr lang="en-US" altLang="zh-CN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struggles with extreme low body fat values</a:t>
            </a: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zh-CN" altLang="en-US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A4F476-3A85-2CDA-7D63-B5DE865DDA2E}"/>
              </a:ext>
            </a:extLst>
          </p:cNvPr>
          <p:cNvSpPr txBox="1"/>
          <p:nvPr/>
        </p:nvSpPr>
        <p:spPr>
          <a:xfrm>
            <a:off x="504922" y="2340351"/>
            <a:ext cx="7738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Handling Extreme Body Fat Values: We will explore </a:t>
            </a:r>
            <a:r>
              <a:rPr lang="en-US" altLang="zh-CN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local regression </a:t>
            </a:r>
            <a:r>
              <a:rPr lang="en-US" altLang="zh-CN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better handling.</a:t>
            </a:r>
            <a:endParaRPr lang="zh-CN" altLang="zh-CN" kern="100" dirty="0">
              <a:effectLst/>
              <a:latin typeface="Roboto" panose="02000000000000000000" pitchFamily="2" charset="0"/>
              <a:ea typeface="等线" panose="02010600030101010101" pitchFamily="2" charset="-122"/>
              <a:cs typeface="Roboto" panose="02000000000000000000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EECF29-6EF9-EEDB-9CAE-F66EDBA59E54}"/>
              </a:ext>
            </a:extLst>
          </p:cNvPr>
          <p:cNvSpPr txBox="1"/>
          <p:nvPr/>
        </p:nvSpPr>
        <p:spPr>
          <a:xfrm>
            <a:off x="483600" y="3015581"/>
            <a:ext cx="8000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Based on data cleaning, we choose to perform multiple linear regression with forward selection to obtain a simple and effective model that includes five independent variables.</a:t>
            </a:r>
            <a:endParaRPr lang="zh-CN" altLang="zh-CN" b="1" kern="100" dirty="0">
              <a:effectLst/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05C4D8-63B8-AC48-8AFD-6E6F2D22FFBA}"/>
              </a:ext>
            </a:extLst>
          </p:cNvPr>
          <p:cNvSpPr txBox="1"/>
          <p:nvPr/>
        </p:nvSpPr>
        <p:spPr>
          <a:xfrm>
            <a:off x="506633" y="2736354"/>
            <a:ext cx="190669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Conclusion: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7C7E023-9E11-6934-24C6-526EB40FA7A6}"/>
              </a:ext>
            </a:extLst>
          </p:cNvPr>
          <p:cNvSpPr txBox="1"/>
          <p:nvPr/>
        </p:nvSpPr>
        <p:spPr>
          <a:xfrm>
            <a:off x="1631679" y="3804208"/>
            <a:ext cx="70287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Shiny App: </a:t>
            </a:r>
            <a:r>
              <a:rPr lang="zh-CN" altLang="en-US" dirty="0"/>
              <a:t>https://uw-madison-stat628-project2-mci.shinyapps.io/stat628_project2/</a:t>
            </a:r>
          </a:p>
        </p:txBody>
      </p:sp>
      <p:pic>
        <p:nvPicPr>
          <p:cNvPr id="22" name="图形 21" descr="齿轮">
            <a:hlinkClick r:id="rId2"/>
            <a:extLst>
              <a:ext uri="{FF2B5EF4-FFF2-40B4-BE49-F238E27FC236}">
                <a16:creationId xmlns:a16="http://schemas.microsoft.com/office/drawing/2014/main" id="{842B553E-77BF-69AF-24A8-A6777DD62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545" y="3665032"/>
            <a:ext cx="758613" cy="75861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84540BE-D2A9-6185-BD8B-A7379C3439F8}"/>
              </a:ext>
            </a:extLst>
          </p:cNvPr>
          <p:cNvSpPr txBox="1"/>
          <p:nvPr/>
        </p:nvSpPr>
        <p:spPr>
          <a:xfrm>
            <a:off x="1666240" y="4111475"/>
            <a:ext cx="6617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</a:rPr>
              <a:t>https://www.verywellhealth.com/body-fat-percentage-chart-8550202</a:t>
            </a:r>
          </a:p>
        </p:txBody>
      </p:sp>
    </p:spTree>
    <p:extLst>
      <p:ext uri="{BB962C8B-B14F-4D97-AF65-F5344CB8AC3E}">
        <p14:creationId xmlns:p14="http://schemas.microsoft.com/office/powerpoint/2010/main" val="203702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2048969" y="1814059"/>
            <a:ext cx="5165018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n/>
                <a:solidFill>
                  <a:schemeClr val="accent4"/>
                </a:solidFill>
              </a:rPr>
              <a:t>Thank you for listening!</a:t>
            </a:r>
            <a:endParaRPr sz="4000" b="1" dirty="0">
              <a:ln/>
              <a:solidFill>
                <a:schemeClr val="accent4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2655042" y="3138776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2431964" y="3202096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739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757708-E546-BF89-2029-E73D4F0EF611}"/>
              </a:ext>
            </a:extLst>
          </p:cNvPr>
          <p:cNvSpPr txBox="1"/>
          <p:nvPr/>
        </p:nvSpPr>
        <p:spPr>
          <a:xfrm>
            <a:off x="4163907" y="1432559"/>
            <a:ext cx="816186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44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44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55;p15">
            <a:extLst>
              <a:ext uri="{FF2B5EF4-FFF2-40B4-BE49-F238E27FC236}">
                <a16:creationId xmlns:a16="http://schemas.microsoft.com/office/drawing/2014/main" id="{384495FC-BC16-9156-E116-319CDFA57859}"/>
              </a:ext>
            </a:extLst>
          </p:cNvPr>
          <p:cNvSpPr txBox="1">
            <a:spLocks/>
          </p:cNvSpPr>
          <p:nvPr/>
        </p:nvSpPr>
        <p:spPr>
          <a:xfrm>
            <a:off x="2458843" y="2151843"/>
            <a:ext cx="4226314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ln/>
                <a:solidFill>
                  <a:schemeClr val="accent4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27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4871B-DCDE-5A67-A76B-C3F12C29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03200" cy="481200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01 Introduction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CEB57D-E909-9CAD-0925-29364E0E4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555139"/>
              </p:ext>
            </p:extLst>
          </p:nvPr>
        </p:nvGraphicFramePr>
        <p:xfrm>
          <a:off x="1298786" y="4772660"/>
          <a:ext cx="65464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07">
                  <a:extLst>
                    <a:ext uri="{9D8B030D-6E8A-4147-A177-3AD203B41FA5}">
                      <a16:colId xmlns:a16="http://schemas.microsoft.com/office/drawing/2014/main" val="3598142944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1375145664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105948399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563232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Introduction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 Cleaning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 Selection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71649"/>
                  </a:ext>
                </a:extLst>
              </a:tr>
            </a:tbl>
          </a:graphicData>
        </a:graphic>
      </p:graphicFrame>
      <p:grpSp>
        <p:nvGrpSpPr>
          <p:cNvPr id="7" name="Google Shape;397;p22">
            <a:extLst>
              <a:ext uri="{FF2B5EF4-FFF2-40B4-BE49-F238E27FC236}">
                <a16:creationId xmlns:a16="http://schemas.microsoft.com/office/drawing/2014/main" id="{BAFD8697-A08A-4CE1-B28B-90D22055E342}"/>
              </a:ext>
            </a:extLst>
          </p:cNvPr>
          <p:cNvGrpSpPr/>
          <p:nvPr/>
        </p:nvGrpSpPr>
        <p:grpSpPr>
          <a:xfrm>
            <a:off x="516763" y="776252"/>
            <a:ext cx="7692517" cy="1191094"/>
            <a:chOff x="710325" y="1308718"/>
            <a:chExt cx="3332322" cy="818952"/>
          </a:xfrm>
        </p:grpSpPr>
        <p:sp>
          <p:nvSpPr>
            <p:cNvPr id="9" name="Google Shape;399;p22">
              <a:extLst>
                <a:ext uri="{FF2B5EF4-FFF2-40B4-BE49-F238E27FC236}">
                  <a16:creationId xmlns:a16="http://schemas.microsoft.com/office/drawing/2014/main" id="{670F1CB5-372B-E477-B530-528E94995DF4}"/>
                </a:ext>
              </a:extLst>
            </p:cNvPr>
            <p:cNvSpPr txBox="1"/>
            <p:nvPr/>
          </p:nvSpPr>
          <p:spPr>
            <a:xfrm>
              <a:off x="710325" y="1308718"/>
              <a:ext cx="290653" cy="272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</a:t>
              </a:r>
              <a:r>
                <a:rPr lang="en-US" altLang="zh-CN" sz="1700" dirty="0" err="1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oal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" name="Google Shape;400;p22">
              <a:extLst>
                <a:ext uri="{FF2B5EF4-FFF2-40B4-BE49-F238E27FC236}">
                  <a16:creationId xmlns:a16="http://schemas.microsoft.com/office/drawing/2014/main" id="{4D442698-677E-8662-25F1-3E4FD795EE13}"/>
                </a:ext>
              </a:extLst>
            </p:cNvPr>
            <p:cNvSpPr txBox="1"/>
            <p:nvPr/>
          </p:nvSpPr>
          <p:spPr>
            <a:xfrm>
              <a:off x="710325" y="1555449"/>
              <a:ext cx="3332322" cy="572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300" b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Solve the problem: </a:t>
              </a:r>
              <a:r>
                <a:rPr lang="en-US" altLang="zh-CN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Accurately measuring body fat is expensive</a:t>
              </a:r>
            </a:p>
            <a:p>
              <a:pPr lvl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300" b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Develop a model: </a:t>
              </a:r>
              <a:r>
                <a:rPr lang="en-US" altLang="zh-CN" sz="1300" b="1" dirty="0">
                  <a:solidFill>
                    <a:srgbClr val="0070C0"/>
                  </a:solidFill>
                  <a:latin typeface="Roboto"/>
                  <a:ea typeface="Roboto"/>
                  <a:cs typeface="Roboto"/>
                  <a:sym typeface="Roboto"/>
                </a:rPr>
                <a:t>Simple, accurate, and uses easily accessible data </a:t>
              </a:r>
              <a:r>
                <a:rPr lang="en-US" altLang="zh-CN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to estimate body fat percentage</a:t>
              </a:r>
            </a:p>
            <a:p>
              <a:pPr lvl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We consider the multiple linear regression</a:t>
              </a:r>
            </a:p>
          </p:txBody>
        </p:sp>
      </p:grpSp>
      <p:grpSp>
        <p:nvGrpSpPr>
          <p:cNvPr id="16" name="Google Shape;1096;p36">
            <a:extLst>
              <a:ext uri="{FF2B5EF4-FFF2-40B4-BE49-F238E27FC236}">
                <a16:creationId xmlns:a16="http://schemas.microsoft.com/office/drawing/2014/main" id="{1258A50C-ECBC-FF32-0A89-ADE5E87004A7}"/>
              </a:ext>
            </a:extLst>
          </p:cNvPr>
          <p:cNvGrpSpPr/>
          <p:nvPr/>
        </p:nvGrpSpPr>
        <p:grpSpPr>
          <a:xfrm>
            <a:off x="516763" y="2195349"/>
            <a:ext cx="7777363" cy="772350"/>
            <a:chOff x="710275" y="2900929"/>
            <a:chExt cx="2649600" cy="772350"/>
          </a:xfrm>
        </p:grpSpPr>
        <p:sp>
          <p:nvSpPr>
            <p:cNvPr id="17" name="Google Shape;1097;p36">
              <a:extLst>
                <a:ext uri="{FF2B5EF4-FFF2-40B4-BE49-F238E27FC236}">
                  <a16:creationId xmlns:a16="http://schemas.microsoft.com/office/drawing/2014/main" id="{CBE7F4EC-A418-885E-30C8-00A7E1FB611F}"/>
                </a:ext>
              </a:extLst>
            </p:cNvPr>
            <p:cNvSpPr txBox="1"/>
            <p:nvPr/>
          </p:nvSpPr>
          <p:spPr>
            <a:xfrm>
              <a:off x="710275" y="2900929"/>
              <a:ext cx="2649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Set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" name="Google Shape;1098;p36">
              <a:extLst>
                <a:ext uri="{FF2B5EF4-FFF2-40B4-BE49-F238E27FC236}">
                  <a16:creationId xmlns:a16="http://schemas.microsoft.com/office/drawing/2014/main" id="{AA3B21CA-6EF8-B735-1045-456993AACD3C}"/>
                </a:ext>
              </a:extLst>
            </p:cNvPr>
            <p:cNvSpPr txBox="1"/>
            <p:nvPr/>
          </p:nvSpPr>
          <p:spPr>
            <a:xfrm>
              <a:off x="710275" y="3124879"/>
              <a:ext cx="26496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 real data set of 252 men with measurements of their percentage of body fat and various body circumference measurements</a:t>
              </a:r>
              <a:endParaRPr sz="13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97D50505-24A1-05F2-7024-97935CE5E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276510"/>
              </p:ext>
            </p:extLst>
          </p:nvPr>
        </p:nvGraphicFramePr>
        <p:xfrm>
          <a:off x="1124373" y="3267933"/>
          <a:ext cx="6692052" cy="64705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822085">
                  <a:extLst>
                    <a:ext uri="{9D8B030D-6E8A-4147-A177-3AD203B41FA5}">
                      <a16:colId xmlns:a16="http://schemas.microsoft.com/office/drawing/2014/main" val="3256655389"/>
                    </a:ext>
                  </a:extLst>
                </a:gridCol>
                <a:gridCol w="721126">
                  <a:extLst>
                    <a:ext uri="{9D8B030D-6E8A-4147-A177-3AD203B41FA5}">
                      <a16:colId xmlns:a16="http://schemas.microsoft.com/office/drawing/2014/main" val="1457888683"/>
                    </a:ext>
                  </a:extLst>
                </a:gridCol>
                <a:gridCol w="721126">
                  <a:extLst>
                    <a:ext uri="{9D8B030D-6E8A-4147-A177-3AD203B41FA5}">
                      <a16:colId xmlns:a16="http://schemas.microsoft.com/office/drawing/2014/main" val="694201310"/>
                    </a:ext>
                  </a:extLst>
                </a:gridCol>
                <a:gridCol w="721126">
                  <a:extLst>
                    <a:ext uri="{9D8B030D-6E8A-4147-A177-3AD203B41FA5}">
                      <a16:colId xmlns:a16="http://schemas.microsoft.com/office/drawing/2014/main" val="4280122285"/>
                    </a:ext>
                  </a:extLst>
                </a:gridCol>
                <a:gridCol w="721126">
                  <a:extLst>
                    <a:ext uri="{9D8B030D-6E8A-4147-A177-3AD203B41FA5}">
                      <a16:colId xmlns:a16="http://schemas.microsoft.com/office/drawing/2014/main" val="96361610"/>
                    </a:ext>
                  </a:extLst>
                </a:gridCol>
                <a:gridCol w="721126">
                  <a:extLst>
                    <a:ext uri="{9D8B030D-6E8A-4147-A177-3AD203B41FA5}">
                      <a16:colId xmlns:a16="http://schemas.microsoft.com/office/drawing/2014/main" val="2487038473"/>
                    </a:ext>
                  </a:extLst>
                </a:gridCol>
                <a:gridCol w="822085">
                  <a:extLst>
                    <a:ext uri="{9D8B030D-6E8A-4147-A177-3AD203B41FA5}">
                      <a16:colId xmlns:a16="http://schemas.microsoft.com/office/drawing/2014/main" val="3222850997"/>
                    </a:ext>
                  </a:extLst>
                </a:gridCol>
                <a:gridCol w="721126">
                  <a:extLst>
                    <a:ext uri="{9D8B030D-6E8A-4147-A177-3AD203B41FA5}">
                      <a16:colId xmlns:a16="http://schemas.microsoft.com/office/drawing/2014/main" val="4256723045"/>
                    </a:ext>
                  </a:extLst>
                </a:gridCol>
                <a:gridCol w="721126">
                  <a:extLst>
                    <a:ext uri="{9D8B030D-6E8A-4147-A177-3AD203B41FA5}">
                      <a16:colId xmlns:a16="http://schemas.microsoft.com/office/drawing/2014/main" val="1360993949"/>
                    </a:ext>
                  </a:extLst>
                </a:gridCol>
              </a:tblGrid>
              <a:tr h="3235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IDNO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BODYFAT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DENSITY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WEIGHT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ADIPOSITY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CHEST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1879748861"/>
                  </a:ext>
                </a:extLst>
              </a:tr>
              <a:tr h="3235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ABDOMEN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KNEE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ANKLE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BICEPS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FOREARM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171179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49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757708-E546-BF89-2029-E73D4F0EF611}"/>
              </a:ext>
            </a:extLst>
          </p:cNvPr>
          <p:cNvSpPr txBox="1"/>
          <p:nvPr/>
        </p:nvSpPr>
        <p:spPr>
          <a:xfrm>
            <a:off x="4163907" y="1432559"/>
            <a:ext cx="816186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44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44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55;p15">
            <a:extLst>
              <a:ext uri="{FF2B5EF4-FFF2-40B4-BE49-F238E27FC236}">
                <a16:creationId xmlns:a16="http://schemas.microsoft.com/office/drawing/2014/main" id="{384495FC-BC16-9156-E116-319CDFA57859}"/>
              </a:ext>
            </a:extLst>
          </p:cNvPr>
          <p:cNvSpPr txBox="1">
            <a:spLocks/>
          </p:cNvSpPr>
          <p:nvPr/>
        </p:nvSpPr>
        <p:spPr>
          <a:xfrm>
            <a:off x="2458843" y="2151843"/>
            <a:ext cx="4226314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ln/>
                <a:solidFill>
                  <a:schemeClr val="accent4"/>
                </a:solidFill>
              </a:rPr>
              <a:t>Data C</a:t>
            </a:r>
            <a:r>
              <a:rPr lang="en-US" altLang="zh-CN" sz="4000" b="1" dirty="0">
                <a:ln/>
                <a:solidFill>
                  <a:schemeClr val="accent4"/>
                </a:solidFill>
              </a:rPr>
              <a:t>leaning</a:t>
            </a:r>
            <a:endParaRPr lang="en-US" sz="40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25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99;p22">
            <a:extLst>
              <a:ext uri="{FF2B5EF4-FFF2-40B4-BE49-F238E27FC236}">
                <a16:creationId xmlns:a16="http://schemas.microsoft.com/office/drawing/2014/main" id="{280364D1-C2FF-E938-AE21-37FD167C96B7}"/>
              </a:ext>
            </a:extLst>
          </p:cNvPr>
          <p:cNvSpPr txBox="1"/>
          <p:nvPr/>
        </p:nvSpPr>
        <p:spPr>
          <a:xfrm>
            <a:off x="642640" y="560417"/>
            <a:ext cx="5582053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Characteristics of variables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1" name="Google Shape;1096;p36">
            <a:extLst>
              <a:ext uri="{FF2B5EF4-FFF2-40B4-BE49-F238E27FC236}">
                <a16:creationId xmlns:a16="http://schemas.microsoft.com/office/drawing/2014/main" id="{6AAECCA4-D6AF-CC63-B24D-EA49323FD4CA}"/>
              </a:ext>
            </a:extLst>
          </p:cNvPr>
          <p:cNvGrpSpPr/>
          <p:nvPr/>
        </p:nvGrpSpPr>
        <p:grpSpPr>
          <a:xfrm>
            <a:off x="710274" y="2800541"/>
            <a:ext cx="2649600" cy="934951"/>
            <a:chOff x="710275" y="2900929"/>
            <a:chExt cx="2649600" cy="772350"/>
          </a:xfrm>
        </p:grpSpPr>
        <p:sp>
          <p:nvSpPr>
            <p:cNvPr id="12" name="Google Shape;1097;p36">
              <a:extLst>
                <a:ext uri="{FF2B5EF4-FFF2-40B4-BE49-F238E27FC236}">
                  <a16:creationId xmlns:a16="http://schemas.microsoft.com/office/drawing/2014/main" id="{EC3CF87B-07DA-C2B6-00B5-C6E655D13320}"/>
                </a:ext>
              </a:extLst>
            </p:cNvPr>
            <p:cNvSpPr txBox="1"/>
            <p:nvPr/>
          </p:nvSpPr>
          <p:spPr>
            <a:xfrm>
              <a:off x="710275" y="2900929"/>
              <a:ext cx="2649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Findings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" name="Google Shape;1098;p36">
              <a:extLst>
                <a:ext uri="{FF2B5EF4-FFF2-40B4-BE49-F238E27FC236}">
                  <a16:creationId xmlns:a16="http://schemas.microsoft.com/office/drawing/2014/main" id="{12F9379E-7E2A-7FFF-913E-F23CDC07BFFF}"/>
                </a:ext>
              </a:extLst>
            </p:cNvPr>
            <p:cNvSpPr txBox="1"/>
            <p:nvPr/>
          </p:nvSpPr>
          <p:spPr>
            <a:xfrm>
              <a:off x="710275" y="3124879"/>
              <a:ext cx="26496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5212B58A-4FE4-1F5E-7C06-48BB30882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75" y="922608"/>
            <a:ext cx="6482049" cy="158993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F0592EA-E8BD-A6C6-4E32-A23549BFC1A3}"/>
              </a:ext>
            </a:extLst>
          </p:cNvPr>
          <p:cNvSpPr txBox="1"/>
          <p:nvPr/>
        </p:nvSpPr>
        <p:spPr>
          <a:xfrm>
            <a:off x="761998" y="3167182"/>
            <a:ext cx="8016242" cy="125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00" b="1" i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Bodyfat</a:t>
            </a:r>
            <a:r>
              <a:rPr lang="en-US" altLang="zh-CN" sz="1300" b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(DV): </a:t>
            </a: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Has two values(ID 172, 182) </a:t>
            </a:r>
            <a:r>
              <a:rPr lang="en-US" altLang="zh-CN" sz="1300" b="1" dirty="0">
                <a:solidFill>
                  <a:schemeClr val="accent3"/>
                </a:solidFill>
                <a:latin typeface="Roboto"/>
                <a:ea typeface="Roboto"/>
                <a:cs typeface="Roboto"/>
              </a:rPr>
              <a:t>less than 2%(Essential fat).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00" b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Independent Variable: </a:t>
            </a: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The </a:t>
            </a:r>
            <a:r>
              <a:rPr lang="en-US" altLang="zh-CN" sz="1300" b="1" dirty="0">
                <a:solidFill>
                  <a:schemeClr val="accent3"/>
                </a:solidFill>
                <a:latin typeface="Roboto"/>
                <a:ea typeface="Roboto"/>
                <a:cs typeface="Roboto"/>
              </a:rPr>
              <a:t>minimum of </a:t>
            </a:r>
            <a:r>
              <a:rPr lang="en-US" altLang="zh-CN" sz="1300" b="1" i="1" dirty="0">
                <a:solidFill>
                  <a:schemeClr val="accent3"/>
                </a:solidFill>
                <a:latin typeface="Roboto"/>
                <a:ea typeface="Roboto"/>
                <a:cs typeface="Roboto"/>
              </a:rPr>
              <a:t>height</a:t>
            </a:r>
            <a:r>
              <a:rPr lang="en-US" altLang="zh-CN" sz="1300" b="1" dirty="0">
                <a:solidFill>
                  <a:schemeClr val="accent3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is abnormal(ID 42). </a:t>
            </a:r>
            <a:r>
              <a:rPr lang="en-US" altLang="zh-CN" sz="1300" i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Adiposity</a:t>
            </a: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 can be calculated from </a:t>
            </a:r>
            <a:r>
              <a:rPr lang="en-US" altLang="zh-CN" sz="1300" i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height</a:t>
            </a: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 and </a:t>
            </a:r>
            <a:r>
              <a:rPr lang="en-US" altLang="zh-CN" sz="1300" i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weight</a:t>
            </a: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00" b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Measurements: </a:t>
            </a:r>
            <a:r>
              <a:rPr lang="en-US" altLang="zh-CN" sz="1300" i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Weight</a:t>
            </a: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 and </a:t>
            </a:r>
            <a:r>
              <a:rPr lang="en-US" altLang="zh-CN" sz="1300" i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height</a:t>
            </a: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 are in </a:t>
            </a:r>
            <a:r>
              <a:rPr lang="en-US" altLang="zh-CN" sz="1300" b="1" dirty="0">
                <a:solidFill>
                  <a:schemeClr val="accent3"/>
                </a:solidFill>
                <a:latin typeface="Roboto"/>
                <a:ea typeface="Roboto"/>
                <a:cs typeface="Roboto"/>
              </a:rPr>
              <a:t>non-metric units</a:t>
            </a: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.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1EF0E985-2A2F-06DD-A6A3-EB5ADFC7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03200" cy="481200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02 Data Cleaning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3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397;p22">
            <a:extLst>
              <a:ext uri="{FF2B5EF4-FFF2-40B4-BE49-F238E27FC236}">
                <a16:creationId xmlns:a16="http://schemas.microsoft.com/office/drawing/2014/main" id="{169EFB95-BBE4-D4C0-14F0-3244BEA42E86}"/>
              </a:ext>
            </a:extLst>
          </p:cNvPr>
          <p:cNvGrpSpPr/>
          <p:nvPr/>
        </p:nvGrpSpPr>
        <p:grpSpPr>
          <a:xfrm>
            <a:off x="457200" y="378672"/>
            <a:ext cx="5216047" cy="560048"/>
            <a:chOff x="734748" y="1146266"/>
            <a:chExt cx="2837193" cy="599761"/>
          </a:xfrm>
        </p:grpSpPr>
        <p:sp>
          <p:nvSpPr>
            <p:cNvPr id="4" name="Google Shape;399;p22">
              <a:extLst>
                <a:ext uri="{FF2B5EF4-FFF2-40B4-BE49-F238E27FC236}">
                  <a16:creationId xmlns:a16="http://schemas.microsoft.com/office/drawing/2014/main" id="{BC815591-3EA6-133B-3002-99A706DE63B6}"/>
                </a:ext>
              </a:extLst>
            </p:cNvPr>
            <p:cNvSpPr txBox="1"/>
            <p:nvPr/>
          </p:nvSpPr>
          <p:spPr>
            <a:xfrm>
              <a:off x="751341" y="1146266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For Measurements 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" name="Google Shape;400;p22">
              <a:extLst>
                <a:ext uri="{FF2B5EF4-FFF2-40B4-BE49-F238E27FC236}">
                  <a16:creationId xmlns:a16="http://schemas.microsoft.com/office/drawing/2014/main" id="{8E4EB15C-D589-3D26-75AC-D0F50BB1D95E}"/>
                </a:ext>
              </a:extLst>
            </p:cNvPr>
            <p:cNvSpPr txBox="1"/>
            <p:nvPr/>
          </p:nvSpPr>
          <p:spPr>
            <a:xfrm>
              <a:off x="734748" y="1410514"/>
              <a:ext cx="2820600" cy="33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1300">
                  <a:solidFill>
                    <a:srgbClr val="434343"/>
                  </a:solidFill>
                  <a:latin typeface="Roboto"/>
                  <a:ea typeface="Roboto"/>
                  <a:cs typeface="Roboto"/>
                </a:defRPr>
              </a:lvl1pPr>
            </a:lstStyle>
            <a:p>
              <a:r>
                <a:rPr lang="en-US" altLang="zh-CN" sz="1200" dirty="0">
                  <a:solidFill>
                    <a:schemeClr val="tx1"/>
                  </a:solidFill>
                </a:rPr>
                <a:t>Convert weight and height to metric units.</a:t>
              </a:r>
              <a:r>
                <a:rPr lang="en-US" altLang="zh-CN" sz="1200" dirty="0">
                  <a:solidFill>
                    <a:schemeClr val="tx1"/>
                  </a:solidFill>
                  <a:sym typeface="Roboto"/>
                </a:rPr>
                <a:t> Use </a:t>
              </a:r>
              <a:r>
                <a:rPr lang="en-US" altLang="zh-CN" sz="1200" b="1" dirty="0">
                  <a:solidFill>
                    <a:schemeClr val="accent1"/>
                  </a:solidFill>
                  <a:sym typeface="Roboto"/>
                </a:rPr>
                <a:t>kg and cm</a:t>
              </a:r>
              <a:r>
                <a:rPr lang="en-US" altLang="zh-CN" sz="1200" dirty="0">
                  <a:sym typeface="Roboto"/>
                </a:rPr>
                <a:t>. </a:t>
              </a:r>
              <a:endParaRPr lang="zh-CN" altLang="zh-CN" sz="1200" dirty="0"/>
            </a:p>
          </p:txBody>
        </p:sp>
      </p:grpSp>
      <p:grpSp>
        <p:nvGrpSpPr>
          <p:cNvPr id="6" name="Google Shape;387;p22">
            <a:extLst>
              <a:ext uri="{FF2B5EF4-FFF2-40B4-BE49-F238E27FC236}">
                <a16:creationId xmlns:a16="http://schemas.microsoft.com/office/drawing/2014/main" id="{6463C7BE-85E4-FF91-BC4A-951C8D1E80AB}"/>
              </a:ext>
            </a:extLst>
          </p:cNvPr>
          <p:cNvGrpSpPr/>
          <p:nvPr/>
        </p:nvGrpSpPr>
        <p:grpSpPr>
          <a:xfrm>
            <a:off x="457200" y="970286"/>
            <a:ext cx="8203199" cy="783242"/>
            <a:chOff x="688903" y="2414578"/>
            <a:chExt cx="6824960" cy="288191"/>
          </a:xfrm>
        </p:grpSpPr>
        <p:sp>
          <p:nvSpPr>
            <p:cNvPr id="8" name="Google Shape;389;p22">
              <a:extLst>
                <a:ext uri="{FF2B5EF4-FFF2-40B4-BE49-F238E27FC236}">
                  <a16:creationId xmlns:a16="http://schemas.microsoft.com/office/drawing/2014/main" id="{566A8E8C-A983-44C7-1CC8-F119447B1697}"/>
                </a:ext>
              </a:extLst>
            </p:cNvPr>
            <p:cNvSpPr txBox="1"/>
            <p:nvPr/>
          </p:nvSpPr>
          <p:spPr>
            <a:xfrm>
              <a:off x="710324" y="2414578"/>
              <a:ext cx="3259203" cy="1192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For Independent Variable </a:t>
              </a:r>
              <a:r>
                <a:rPr lang="zh-CN" altLang="en-US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" name="Google Shape;390;p22">
              <a:extLst>
                <a:ext uri="{FF2B5EF4-FFF2-40B4-BE49-F238E27FC236}">
                  <a16:creationId xmlns:a16="http://schemas.microsoft.com/office/drawing/2014/main" id="{329BECFF-F75E-2AFB-A002-B5E23FA34881}"/>
                </a:ext>
              </a:extLst>
            </p:cNvPr>
            <p:cNvSpPr txBox="1"/>
            <p:nvPr/>
          </p:nvSpPr>
          <p:spPr>
            <a:xfrm>
              <a:off x="688903" y="2482458"/>
              <a:ext cx="6824960" cy="2203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Replace abnormally </a:t>
              </a:r>
              <a:r>
                <a:rPr lang="en-US" sz="1200" b="1" dirty="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low height</a:t>
              </a:r>
              <a:r>
                <a:rPr lang="en-US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(ID 42) with calculated results from </a:t>
              </a:r>
              <a:r>
                <a:rPr lang="en-US" sz="1200" i="1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weight</a:t>
              </a:r>
              <a:r>
                <a:rPr lang="en-US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en-US" sz="1200" i="1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adiposity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Substitute </a:t>
              </a:r>
              <a:r>
                <a:rPr lang="en-US" sz="1200" b="1" dirty="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significantly differing adiposity results </a:t>
              </a:r>
              <a:r>
                <a:rPr lang="en-US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with those calculated from height and weight(ID 163, 211).</a:t>
              </a:r>
            </a:p>
          </p:txBody>
        </p:sp>
      </p:grpSp>
      <p:sp>
        <p:nvSpPr>
          <p:cNvPr id="15" name="Google Shape;1097;p36">
            <a:extLst>
              <a:ext uri="{FF2B5EF4-FFF2-40B4-BE49-F238E27FC236}">
                <a16:creationId xmlns:a16="http://schemas.microsoft.com/office/drawing/2014/main" id="{A04BDE73-CEC9-1B5E-3F8C-CBE788A2AD85}"/>
              </a:ext>
            </a:extLst>
          </p:cNvPr>
          <p:cNvSpPr txBox="1"/>
          <p:nvPr/>
        </p:nvSpPr>
        <p:spPr>
          <a:xfrm>
            <a:off x="457529" y="1724977"/>
            <a:ext cx="26496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For dependent Variable</a:t>
            </a:r>
            <a:endParaRPr sz="17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184F67-7593-6928-B88A-5251AC055366}"/>
              </a:ext>
            </a:extLst>
          </p:cNvPr>
          <p:cNvSpPr txBox="1"/>
          <p:nvPr/>
        </p:nvSpPr>
        <p:spPr>
          <a:xfrm>
            <a:off x="425012" y="1937311"/>
            <a:ext cx="81517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12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Exclude two abnormal values, </a:t>
            </a:r>
            <a:r>
              <a:rPr lang="en-US" altLang="zh-CN" sz="1200" b="1" kern="100" dirty="0">
                <a:solidFill>
                  <a:schemeClr val="accent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 a linear model </a:t>
            </a:r>
            <a:r>
              <a:rPr lang="en-US" altLang="zh-CN" sz="12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using </a:t>
            </a:r>
            <a:r>
              <a:rPr lang="en-US" altLang="zh-CN" sz="1200" i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density</a:t>
            </a:r>
            <a:r>
              <a:rPr lang="en-US" altLang="zh-CN" sz="12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  <a:r>
              <a:rPr lang="en-US" altLang="zh-CN" sz="1200" i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bodyfat</a:t>
            </a:r>
            <a:r>
              <a:rPr lang="en-US" altLang="zh-CN" sz="12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</a:t>
            </a:r>
            <a:r>
              <a:rPr lang="en-US" altLang="zh-CN" sz="1200" b="1" kern="100" dirty="0">
                <a:solidFill>
                  <a:schemeClr val="accent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identify outliers</a:t>
            </a:r>
            <a:r>
              <a:rPr lang="en-US" altLang="zh-CN" sz="12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(ID 48, 76). </a:t>
            </a:r>
            <a:endParaRPr lang="zh-CN" altLang="zh-CN" sz="1200" kern="100" dirty="0">
              <a:effectLst/>
              <a:latin typeface="Roboto" panose="02000000000000000000" pitchFamily="2" charset="0"/>
              <a:ea typeface="等线" panose="02010600030101010101" pitchFamily="2" charset="-122"/>
              <a:cs typeface="Roboto" panose="02000000000000000000" pitchFamily="2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CN" sz="12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Impute the two </a:t>
            </a:r>
            <a:r>
              <a:rPr lang="en-US" altLang="zh-CN" sz="1200" b="1" kern="100" dirty="0">
                <a:solidFill>
                  <a:schemeClr val="accent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abnormal low </a:t>
            </a:r>
            <a:r>
              <a:rPr lang="en-US" altLang="zh-CN" sz="1200" b="1" i="1" kern="100" dirty="0">
                <a:solidFill>
                  <a:schemeClr val="accent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bodyfat</a:t>
            </a:r>
            <a:r>
              <a:rPr lang="en-US" altLang="zh-CN" sz="1200" b="1" kern="100" dirty="0">
                <a:solidFill>
                  <a:schemeClr val="accent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zh-CN" sz="12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values(ID </a:t>
            </a:r>
            <a:r>
              <a:rPr lang="en-US" altLang="zh-CN" sz="12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172</a:t>
            </a:r>
            <a:r>
              <a:rPr lang="en-US" altLang="zh-CN" sz="12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182) using </a:t>
            </a:r>
            <a:r>
              <a:rPr lang="en-US" altLang="zh-CN" sz="1200" b="1" kern="100" dirty="0">
                <a:solidFill>
                  <a:schemeClr val="accent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KNN</a:t>
            </a:r>
            <a:r>
              <a:rPr lang="en-US" altLang="zh-CN" sz="12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zh-CN" altLang="zh-CN" sz="1200" kern="100" dirty="0">
              <a:effectLst/>
              <a:latin typeface="Roboto" panose="02000000000000000000" pitchFamily="2" charset="0"/>
              <a:ea typeface="等线" panose="02010600030101010101" pitchFamily="2" charset="-122"/>
              <a:cs typeface="Roboto" panose="02000000000000000000" pitchFamily="2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98F6099-6F96-C971-046D-E9010C882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0"/>
          <a:stretch/>
        </p:blipFill>
        <p:spPr bwMode="auto">
          <a:xfrm>
            <a:off x="210734" y="2582066"/>
            <a:ext cx="2820271" cy="19528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25FDB48-05E9-997F-A799-CB1B9982D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55"/>
          <a:stretch/>
        </p:blipFill>
        <p:spPr bwMode="auto">
          <a:xfrm>
            <a:off x="2983591" y="2617446"/>
            <a:ext cx="3023418" cy="19976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4B7E7E7-4B5A-02E6-57DE-BA92CD973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175" y="2277065"/>
            <a:ext cx="3080825" cy="211015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65A52FF-B3E8-58E2-A0B9-29A511EBDF59}"/>
              </a:ext>
            </a:extLst>
          </p:cNvPr>
          <p:cNvSpPr txBox="1"/>
          <p:nvPr/>
        </p:nvSpPr>
        <p:spPr>
          <a:xfrm>
            <a:off x="701040" y="4462563"/>
            <a:ext cx="21143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Figure 1 Before Imputation</a:t>
            </a:r>
            <a:endParaRPr lang="zh-CN" altLang="en-US" sz="1100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722771A-F5CD-2CCE-E088-FC9613603175}"/>
              </a:ext>
            </a:extLst>
          </p:cNvPr>
          <p:cNvSpPr txBox="1"/>
          <p:nvPr/>
        </p:nvSpPr>
        <p:spPr>
          <a:xfrm>
            <a:off x="3689544" y="4462563"/>
            <a:ext cx="21143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Figure 2 After Imputation</a:t>
            </a:r>
            <a:endParaRPr lang="zh-CN" altLang="en-US" sz="1100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EFE101C-FB74-906E-43ED-9F354C609869}"/>
              </a:ext>
            </a:extLst>
          </p:cNvPr>
          <p:cNvSpPr txBox="1"/>
          <p:nvPr/>
        </p:nvSpPr>
        <p:spPr>
          <a:xfrm>
            <a:off x="6462401" y="4436562"/>
            <a:ext cx="21143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Figure 3 KNN Imputation</a:t>
            </a:r>
            <a:endParaRPr lang="zh-CN" altLang="en-US" sz="1100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9422DD0F-49F5-5E79-1BE2-0D0AEF55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03200" cy="481200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02 Data Cleaning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2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757708-E546-BF89-2029-E73D4F0EF611}"/>
              </a:ext>
            </a:extLst>
          </p:cNvPr>
          <p:cNvSpPr txBox="1"/>
          <p:nvPr/>
        </p:nvSpPr>
        <p:spPr>
          <a:xfrm>
            <a:off x="4163907" y="1432559"/>
            <a:ext cx="816186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44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zh-CN" altLang="en-US" sz="44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55;p15">
            <a:extLst>
              <a:ext uri="{FF2B5EF4-FFF2-40B4-BE49-F238E27FC236}">
                <a16:creationId xmlns:a16="http://schemas.microsoft.com/office/drawing/2014/main" id="{384495FC-BC16-9156-E116-319CDFA57859}"/>
              </a:ext>
            </a:extLst>
          </p:cNvPr>
          <p:cNvSpPr txBox="1">
            <a:spLocks/>
          </p:cNvSpPr>
          <p:nvPr/>
        </p:nvSpPr>
        <p:spPr>
          <a:xfrm>
            <a:off x="2458843" y="2151843"/>
            <a:ext cx="4226314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ln/>
                <a:solidFill>
                  <a:schemeClr val="accent4"/>
                </a:solidFill>
              </a:rPr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353147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CB66EED8-B4D1-A084-BE5D-A8DF9D62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03200" cy="481200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03 Model Selection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DA0CCD-FA53-E7E9-BD5C-8DEFCD58B942}"/>
              </a:ext>
            </a:extLst>
          </p:cNvPr>
          <p:cNvSpPr txBox="1"/>
          <p:nvPr/>
        </p:nvSpPr>
        <p:spPr>
          <a:xfrm>
            <a:off x="457200" y="612652"/>
            <a:ext cx="28820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accent1"/>
                </a:solidFill>
                <a:latin typeface="Fira Sans Extra Condensed Medium"/>
              </a:rPr>
              <a:t>4 ways</a:t>
            </a:r>
            <a:r>
              <a:rPr lang="zh-CN" altLang="en-US" sz="1700" dirty="0">
                <a:solidFill>
                  <a:schemeClr val="accent1"/>
                </a:solidFill>
                <a:latin typeface="Fira Sans Extra Condensed Medium"/>
              </a:rPr>
              <a:t> </a:t>
            </a:r>
            <a:r>
              <a:rPr lang="en-US" altLang="zh-CN" sz="1700" dirty="0">
                <a:solidFill>
                  <a:schemeClr val="accent1"/>
                </a:solidFill>
                <a:latin typeface="Fira Sans Extra Condensed Medium"/>
              </a:rPr>
              <a:t>to</a:t>
            </a:r>
            <a:r>
              <a:rPr lang="zh-CN" altLang="en-US" sz="1700" dirty="0">
                <a:solidFill>
                  <a:schemeClr val="accent1"/>
                </a:solidFill>
                <a:latin typeface="Fira Sans Extra Condensed Medium"/>
              </a:rPr>
              <a:t> </a:t>
            </a:r>
            <a:r>
              <a:rPr lang="en-US" altLang="zh-CN" sz="1700" dirty="0">
                <a:solidFill>
                  <a:schemeClr val="accent1"/>
                </a:solidFill>
                <a:latin typeface="Fira Sans Extra Condensed Medium"/>
              </a:rPr>
              <a:t>fit</a:t>
            </a:r>
            <a:r>
              <a:rPr lang="zh-CN" altLang="en-US" sz="1700" dirty="0">
                <a:solidFill>
                  <a:schemeClr val="accent1"/>
                </a:solidFill>
                <a:latin typeface="Fira Sans Extra Condensed Medium"/>
              </a:rPr>
              <a:t> </a:t>
            </a:r>
            <a:r>
              <a:rPr lang="en-US" altLang="zh-CN" sz="1700" dirty="0">
                <a:solidFill>
                  <a:schemeClr val="accent1"/>
                </a:solidFill>
                <a:latin typeface="Fira Sans Extra Condensed Medium"/>
              </a:rPr>
              <a:t>model: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0A33C4-99C4-FEEB-680F-F245DC8618A8}"/>
              </a:ext>
            </a:extLst>
          </p:cNvPr>
          <p:cNvSpPr txBox="1"/>
          <p:nvPr/>
        </p:nvSpPr>
        <p:spPr>
          <a:xfrm>
            <a:off x="524173" y="966595"/>
            <a:ext cx="1933787" cy="125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00" b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Forward selection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00" b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Backward selection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00" b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Stepwise selection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00" b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Lasso regression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931E05-5D85-C149-EEC8-86A23350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96"/>
          <a:stretch/>
        </p:blipFill>
        <p:spPr>
          <a:xfrm>
            <a:off x="2763106" y="923823"/>
            <a:ext cx="2980267" cy="17153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D0B15A-F92F-C4D2-66A5-13156572335F}"/>
              </a:ext>
            </a:extLst>
          </p:cNvPr>
          <p:cNvSpPr txBox="1"/>
          <p:nvPr/>
        </p:nvSpPr>
        <p:spPr>
          <a:xfrm>
            <a:off x="2763106" y="579887"/>
            <a:ext cx="190669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Age Distribution: 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392AE0-EBCD-186F-E5A7-8EADBAAD2D5B}"/>
              </a:ext>
            </a:extLst>
          </p:cNvPr>
          <p:cNvSpPr txBox="1"/>
          <p:nvPr/>
        </p:nvSpPr>
        <p:spPr>
          <a:xfrm>
            <a:off x="2979592" y="2589352"/>
            <a:ext cx="25472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Figure 4 Age Distribution of Sample</a:t>
            </a:r>
            <a:endParaRPr lang="zh-CN" altLang="en-US" sz="1050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Google Shape;1097;p36">
            <a:extLst>
              <a:ext uri="{FF2B5EF4-FFF2-40B4-BE49-F238E27FC236}">
                <a16:creationId xmlns:a16="http://schemas.microsoft.com/office/drawing/2014/main" id="{B5AF6EED-43B8-8925-B8FE-427022FB1948}"/>
              </a:ext>
            </a:extLst>
          </p:cNvPr>
          <p:cNvSpPr txBox="1"/>
          <p:nvPr/>
        </p:nvSpPr>
        <p:spPr>
          <a:xfrm>
            <a:off x="524173" y="2854263"/>
            <a:ext cx="3390053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</a:t>
            </a:r>
            <a:r>
              <a:rPr lang="en-US" altLang="zh-CN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onsider use weighted least squares</a:t>
            </a:r>
            <a:r>
              <a:rPr lang="zh-CN" altLang="en-US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：</a:t>
            </a:r>
            <a:endParaRPr sz="17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1072D0-011C-EB91-3CF7-49ADC904F413}"/>
              </a:ext>
            </a:extLst>
          </p:cNvPr>
          <p:cNvSpPr txBox="1"/>
          <p:nvPr/>
        </p:nvSpPr>
        <p:spPr>
          <a:xfrm>
            <a:off x="524173" y="3140876"/>
            <a:ext cx="812192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Due to the low response rate in some age groups, we used weighted least squares.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We grouped the data in 5-year intervals and calculated </a:t>
            </a:r>
            <a:r>
              <a:rPr lang="en-US" altLang="zh-CN" sz="1300" b="1" dirty="0">
                <a:solidFill>
                  <a:schemeClr val="accent3"/>
                </a:solidFill>
                <a:latin typeface="Roboto"/>
                <a:ea typeface="Roboto"/>
                <a:cs typeface="Roboto"/>
              </a:rPr>
              <a:t>the proportion of each group</a:t>
            </a:r>
            <a:r>
              <a:rPr lang="en-US" altLang="zh-CN" sz="1300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within the 20-85 range for the sample and real data. </a:t>
            </a:r>
            <a:r>
              <a:rPr lang="en-US" altLang="zh-CN" sz="1300" b="1" dirty="0">
                <a:solidFill>
                  <a:schemeClr val="accent3"/>
                </a:solidFill>
                <a:latin typeface="Roboto"/>
                <a:ea typeface="Roboto"/>
                <a:cs typeface="Roboto"/>
              </a:rPr>
              <a:t>The ratio</a:t>
            </a:r>
            <a:r>
              <a:rPr lang="en-US" altLang="zh-CN" sz="1300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of true to sample proportions was used as weights.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FC95436-1DD7-B783-7B3D-852DA501D303}"/>
                  </a:ext>
                </a:extLst>
              </p:cNvPr>
              <p:cNvSpPr txBox="1"/>
              <p:nvPr/>
            </p:nvSpPr>
            <p:spPr>
              <a:xfrm>
                <a:off x="3766906" y="3998045"/>
                <a:ext cx="1527341" cy="443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𝑠𝑎𝑚𝑝𝑙𝑒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FC95436-1DD7-B783-7B3D-852DA501D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906" y="3998045"/>
                <a:ext cx="1527341" cy="443263"/>
              </a:xfrm>
              <a:prstGeom prst="rect">
                <a:avLst/>
              </a:prstGeom>
              <a:blipFill>
                <a:blip r:embed="rId3"/>
                <a:stretch>
                  <a:fillRect l="-1200" t="-2740" r="-1600" b="-12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FF3C220E-72EE-1EB1-0B58-4B51F3D77864}"/>
              </a:ext>
            </a:extLst>
          </p:cNvPr>
          <p:cNvSpPr txBox="1"/>
          <p:nvPr/>
        </p:nvSpPr>
        <p:spPr>
          <a:xfrm>
            <a:off x="6048519" y="2556697"/>
            <a:ext cx="27224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Figure 5 Age Distribution of World 2024* </a:t>
            </a:r>
            <a:endParaRPr lang="zh-CN" altLang="en-US" sz="1050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FF2271-80A5-BAB2-F46C-CB16157542BD}"/>
              </a:ext>
            </a:extLst>
          </p:cNvPr>
          <p:cNvSpPr txBox="1"/>
          <p:nvPr/>
        </p:nvSpPr>
        <p:spPr>
          <a:xfrm>
            <a:off x="524172" y="3833373"/>
            <a:ext cx="22389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Forward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Backward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Stepwise selection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901EA5-D781-58AB-FB5A-394BFA633C3A}"/>
              </a:ext>
            </a:extLst>
          </p:cNvPr>
          <p:cNvSpPr txBox="1"/>
          <p:nvPr/>
        </p:nvSpPr>
        <p:spPr>
          <a:xfrm>
            <a:off x="6123026" y="2722288"/>
            <a:ext cx="27224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 https://population-pyramid.net/</a:t>
            </a:r>
            <a:endParaRPr lang="zh-CN" altLang="en-US" sz="1050" dirty="0">
              <a:solidFill>
                <a:schemeClr val="accent2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321F3A-B960-A86C-7C78-3AE250A04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732" y="511297"/>
            <a:ext cx="3138757" cy="204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0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294531E0-EED4-A01B-12A3-862555F3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03200" cy="481200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03 Model Selection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E92CC5-5B71-765C-B08A-49525C3AE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16388"/>
              </p:ext>
            </p:extLst>
          </p:nvPr>
        </p:nvGraphicFramePr>
        <p:xfrm>
          <a:off x="1394779" y="1635478"/>
          <a:ext cx="6440491" cy="223064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062244">
                  <a:extLst>
                    <a:ext uri="{9D8B030D-6E8A-4147-A177-3AD203B41FA5}">
                      <a16:colId xmlns:a16="http://schemas.microsoft.com/office/drawing/2014/main" val="3358548558"/>
                    </a:ext>
                  </a:extLst>
                </a:gridCol>
                <a:gridCol w="1572171">
                  <a:extLst>
                    <a:ext uri="{9D8B030D-6E8A-4147-A177-3AD203B41FA5}">
                      <a16:colId xmlns:a16="http://schemas.microsoft.com/office/drawing/2014/main" val="780342772"/>
                    </a:ext>
                  </a:extLst>
                </a:gridCol>
                <a:gridCol w="1450996">
                  <a:extLst>
                    <a:ext uri="{9D8B030D-6E8A-4147-A177-3AD203B41FA5}">
                      <a16:colId xmlns:a16="http://schemas.microsoft.com/office/drawing/2014/main" val="2266491643"/>
                    </a:ext>
                  </a:extLst>
                </a:gridCol>
                <a:gridCol w="1355080">
                  <a:extLst>
                    <a:ext uri="{9D8B030D-6E8A-4147-A177-3AD203B41FA5}">
                      <a16:colId xmlns:a16="http://schemas.microsoft.com/office/drawing/2014/main" val="2314544964"/>
                    </a:ext>
                  </a:extLst>
                </a:gridCol>
              </a:tblGrid>
              <a:tr h="278831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Model</a:t>
                      </a:r>
                      <a:endParaRPr lang="zh-CN" sz="1050" b="1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MSE(LOOCV)</a:t>
                      </a:r>
                      <a:endParaRPr lang="zh-CN" sz="1050" b="1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AIC</a:t>
                      </a:r>
                      <a:endParaRPr lang="zh-CN" sz="1050" b="1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BIC</a:t>
                      </a:r>
                      <a:endParaRPr lang="zh-CN" sz="1050" b="1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4523739"/>
                  </a:ext>
                </a:extLst>
              </a:tr>
              <a:tr h="278831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>
                          <a:solidFill>
                            <a:schemeClr val="accent1"/>
                          </a:solidFill>
                          <a:effectLst/>
                        </a:rPr>
                        <a:t>LASSO</a:t>
                      </a:r>
                      <a:endParaRPr lang="zh-CN" sz="1050" b="1" kern="10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17.9561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</a:rPr>
                        <a:t>717.5898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738.7663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0933684"/>
                  </a:ext>
                </a:extLst>
              </a:tr>
              <a:tr h="278831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OLS (Backward)</a:t>
                      </a:r>
                      <a:endParaRPr lang="zh-CN" sz="1050" b="1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15.9935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1412.9470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</a:rPr>
                        <a:t>1455.3002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3022934"/>
                  </a:ext>
                </a:extLst>
              </a:tr>
              <a:tr h="278831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OLS (Forward)</a:t>
                      </a:r>
                      <a:endParaRPr lang="zh-CN" sz="1050" b="1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16.0438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1414.0327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1438.7387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0105460"/>
                  </a:ext>
                </a:extLst>
              </a:tr>
              <a:tr h="278831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OLS (Stepwise)</a:t>
                      </a:r>
                      <a:endParaRPr lang="zh-CN" sz="1050" b="1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</a:rPr>
                        <a:t>15.9935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1414.0327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1438.7387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3642536"/>
                  </a:ext>
                </a:extLst>
              </a:tr>
              <a:tr h="278831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>
                          <a:solidFill>
                            <a:schemeClr val="accent1"/>
                          </a:solidFill>
                          <a:effectLst/>
                        </a:rPr>
                        <a:t>Weighted(Backward)</a:t>
                      </a:r>
                      <a:endParaRPr lang="zh-CN" sz="1050" b="1" kern="10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</a:rPr>
                        <a:t>16.2674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1459.9384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1484.6444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7151255"/>
                  </a:ext>
                </a:extLst>
              </a:tr>
              <a:tr h="278831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>
                          <a:solidFill>
                            <a:schemeClr val="accent1"/>
                          </a:solidFill>
                          <a:effectLst/>
                        </a:rPr>
                        <a:t>Weighted (Forward)</a:t>
                      </a:r>
                      <a:endParaRPr lang="zh-CN" sz="1050" b="1" kern="10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</a:rPr>
                        <a:t>16.6847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1459.3374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1484.0434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2013727"/>
                  </a:ext>
                </a:extLst>
              </a:tr>
              <a:tr h="278831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Weighted (Stepwise)</a:t>
                      </a:r>
                      <a:endParaRPr lang="zh-CN" sz="1050" b="1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</a:rPr>
                        <a:t>16.2674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1459.3374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1484.0434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86613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B4856A4-DF61-E0C7-AA5F-34A083E97913}"/>
              </a:ext>
            </a:extLst>
          </p:cNvPr>
          <p:cNvSpPr txBox="1"/>
          <p:nvPr/>
        </p:nvSpPr>
        <p:spPr>
          <a:xfrm>
            <a:off x="497840" y="537208"/>
            <a:ext cx="28820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accent1"/>
                </a:solidFill>
                <a:latin typeface="Fira Sans Extra Condensed Medium"/>
              </a:rPr>
              <a:t>Select Final Model: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169625-2CB7-4672-116B-079BFDC261B7}"/>
              </a:ext>
            </a:extLst>
          </p:cNvPr>
          <p:cNvSpPr txBox="1"/>
          <p:nvPr/>
        </p:nvSpPr>
        <p:spPr>
          <a:xfrm>
            <a:off x="497841" y="888283"/>
            <a:ext cx="812192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Use </a:t>
            </a:r>
            <a:r>
              <a:rPr lang="en-US" altLang="zh-CN" sz="1300" b="1" dirty="0">
                <a:solidFill>
                  <a:schemeClr val="accent1"/>
                </a:solidFill>
                <a:latin typeface="Roboto"/>
                <a:ea typeface="Roboto"/>
                <a:cs typeface="Roboto"/>
              </a:rPr>
              <a:t>leave-one-out cross-validation </a:t>
            </a: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to calculate the </a:t>
            </a:r>
            <a:r>
              <a:rPr lang="en-US" altLang="zh-CN" sz="1300" b="1" dirty="0">
                <a:solidFill>
                  <a:schemeClr val="accent1"/>
                </a:solidFill>
                <a:latin typeface="Roboto"/>
                <a:ea typeface="Roboto"/>
                <a:cs typeface="Roboto"/>
              </a:rPr>
              <a:t>average MSE</a:t>
            </a: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, and select the model with the smallest MSE based on the checking model assumptions.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FFECBBC-4B4F-0089-A601-EAC993F1D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450052"/>
              </p:ext>
            </p:extLst>
          </p:nvPr>
        </p:nvGraphicFramePr>
        <p:xfrm>
          <a:off x="664478" y="3949048"/>
          <a:ext cx="7955283" cy="657244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699101">
                  <a:extLst>
                    <a:ext uri="{9D8B030D-6E8A-4147-A177-3AD203B41FA5}">
                      <a16:colId xmlns:a16="http://schemas.microsoft.com/office/drawing/2014/main" val="2513197229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52912405"/>
                    </a:ext>
                  </a:extLst>
                </a:gridCol>
                <a:gridCol w="699101">
                  <a:extLst>
                    <a:ext uri="{9D8B030D-6E8A-4147-A177-3AD203B41FA5}">
                      <a16:colId xmlns:a16="http://schemas.microsoft.com/office/drawing/2014/main" val="3497242244"/>
                    </a:ext>
                  </a:extLst>
                </a:gridCol>
                <a:gridCol w="699101">
                  <a:extLst>
                    <a:ext uri="{9D8B030D-6E8A-4147-A177-3AD203B41FA5}">
                      <a16:colId xmlns:a16="http://schemas.microsoft.com/office/drawing/2014/main" val="4223348429"/>
                    </a:ext>
                  </a:extLst>
                </a:gridCol>
                <a:gridCol w="699101">
                  <a:extLst>
                    <a:ext uri="{9D8B030D-6E8A-4147-A177-3AD203B41FA5}">
                      <a16:colId xmlns:a16="http://schemas.microsoft.com/office/drawing/2014/main" val="3010008960"/>
                    </a:ext>
                  </a:extLst>
                </a:gridCol>
                <a:gridCol w="699101">
                  <a:extLst>
                    <a:ext uri="{9D8B030D-6E8A-4147-A177-3AD203B41FA5}">
                      <a16:colId xmlns:a16="http://schemas.microsoft.com/office/drawing/2014/main" val="4290172225"/>
                    </a:ext>
                  </a:extLst>
                </a:gridCol>
                <a:gridCol w="699101">
                  <a:extLst>
                    <a:ext uri="{9D8B030D-6E8A-4147-A177-3AD203B41FA5}">
                      <a16:colId xmlns:a16="http://schemas.microsoft.com/office/drawing/2014/main" val="2787209045"/>
                    </a:ext>
                  </a:extLst>
                </a:gridCol>
                <a:gridCol w="699101">
                  <a:extLst>
                    <a:ext uri="{9D8B030D-6E8A-4147-A177-3AD203B41FA5}">
                      <a16:colId xmlns:a16="http://schemas.microsoft.com/office/drawing/2014/main" val="2779698505"/>
                    </a:ext>
                  </a:extLst>
                </a:gridCol>
                <a:gridCol w="1133024">
                  <a:extLst>
                    <a:ext uri="{9D8B030D-6E8A-4147-A177-3AD203B41FA5}">
                      <a16:colId xmlns:a16="http://schemas.microsoft.com/office/drawing/2014/main" val="821178705"/>
                    </a:ext>
                  </a:extLst>
                </a:gridCol>
                <a:gridCol w="1133024">
                  <a:extLst>
                    <a:ext uri="{9D8B030D-6E8A-4147-A177-3AD203B41FA5}">
                      <a16:colId xmlns:a16="http://schemas.microsoft.com/office/drawing/2014/main" val="2913584658"/>
                    </a:ext>
                  </a:extLst>
                </a:gridCol>
              </a:tblGrid>
              <a:tr h="267766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1C2C5B"/>
                          </a:solidFill>
                          <a:effectLst/>
                        </a:rPr>
                        <a:t>VIF for OLS (Backward)</a:t>
                      </a:r>
                      <a:endParaRPr lang="en-US" sz="1200" b="1" i="0" u="none" strike="noStrike" dirty="0">
                        <a:solidFill>
                          <a:srgbClr val="1C2C5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09679"/>
                  </a:ext>
                </a:extLst>
              </a:tr>
              <a:tr h="194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AGE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ADIPOSITY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NECK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ABDOMEN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HIP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THIGH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FOREARM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WRIST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WEIGHT_inkg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HEIGHT_incm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6124173"/>
                  </a:ext>
                </a:extLst>
              </a:tr>
              <a:tr h="194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2.099096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194.651748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4.269216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11.691448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14.069689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6.568962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2.009225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3.124204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237.556162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50.812141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424889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E382C9C-C69D-6F0D-E9B2-B84C58002B07}"/>
              </a:ext>
            </a:extLst>
          </p:cNvPr>
          <p:cNvSpPr txBox="1"/>
          <p:nvPr/>
        </p:nvSpPr>
        <p:spPr>
          <a:xfrm>
            <a:off x="2272800" y="137537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kern="100" dirty="0">
                <a:effectLst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Table 1</a:t>
            </a:r>
            <a:r>
              <a:rPr lang="en-US" altLang="zh-CN" sz="1100" kern="100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Choose Model</a:t>
            </a:r>
            <a:endParaRPr lang="zh-CN" altLang="zh-CN" sz="1000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97239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1097</Words>
  <Application>Microsoft Office PowerPoint</Application>
  <PresentationFormat>全屏显示(16:9)</PresentationFormat>
  <Paragraphs>233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Times New Roman</vt:lpstr>
      <vt:lpstr>等线</vt:lpstr>
      <vt:lpstr>Cambria Math</vt:lpstr>
      <vt:lpstr>Arial</vt:lpstr>
      <vt:lpstr>Fira Sans Extra Condensed Medium</vt:lpstr>
      <vt:lpstr>等线 Light</vt:lpstr>
      <vt:lpstr>Roboto</vt:lpstr>
      <vt:lpstr>Data Charts Infographics by Slidesgo</vt:lpstr>
      <vt:lpstr>How to Estimate Body Fat Percentage</vt:lpstr>
      <vt:lpstr>PowerPoint 演示文稿</vt:lpstr>
      <vt:lpstr>01 Introduction</vt:lpstr>
      <vt:lpstr>PowerPoint 演示文稿</vt:lpstr>
      <vt:lpstr>02 Data Cleaning</vt:lpstr>
      <vt:lpstr>02 Data Cleaning</vt:lpstr>
      <vt:lpstr>PowerPoint 演示文稿</vt:lpstr>
      <vt:lpstr>03 Model Selection</vt:lpstr>
      <vt:lpstr>03 Model Selection</vt:lpstr>
      <vt:lpstr>PowerPoint 演示文稿</vt:lpstr>
      <vt:lpstr>04 Final Model</vt:lpstr>
      <vt:lpstr>04 Final Model</vt:lpstr>
      <vt:lpstr>04 Final Model</vt:lpstr>
      <vt:lpstr>04 Final Model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sy w</cp:lastModifiedBy>
  <cp:revision>34</cp:revision>
  <dcterms:modified xsi:type="dcterms:W3CDTF">2024-10-16T21:07:34Z</dcterms:modified>
</cp:coreProperties>
</file>