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305" r:id="rId4"/>
    <p:sldId id="291" r:id="rId5"/>
    <p:sldId id="292" r:id="rId6"/>
    <p:sldId id="298" r:id="rId7"/>
    <p:sldId id="300" r:id="rId8"/>
    <p:sldId id="302" r:id="rId9"/>
    <p:sldId id="301" r:id="rId10"/>
    <p:sldId id="293" r:id="rId11"/>
    <p:sldId id="294" r:id="rId12"/>
    <p:sldId id="295" r:id="rId13"/>
    <p:sldId id="296" r:id="rId14"/>
    <p:sldId id="303" r:id="rId15"/>
    <p:sldId id="304" r:id="rId16"/>
    <p:sldId id="307" r:id="rId17"/>
    <p:sldId id="308" r:id="rId18"/>
    <p:sldId id="309" r:id="rId19"/>
    <p:sldId id="310" r:id="rId20"/>
    <p:sldId id="306" r:id="rId21"/>
    <p:sldId id="26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A4153-28E1-4042-9B39-E0455A14DACF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C068-A43D-4723-8550-D15FD6D44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earthol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用车事业部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zh-CN" altLang="en-US" dirty="0" smtClean="0"/>
              <a:t>国内自驾产品组</a:t>
            </a:r>
            <a:r>
              <a:rPr lang="en-US" altLang="zh-CN" dirty="0" smtClean="0"/>
              <a:t>Car-Booking</a:t>
            </a:r>
            <a:r>
              <a:rPr lang="zh-CN" altLang="en-US" dirty="0" smtClean="0"/>
              <a:t>系统使用说明文档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附：查询某一地址经纬度的方法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系统网址：</a:t>
            </a:r>
            <a:r>
              <a:rPr lang="en-US" altLang="zh-CN" dirty="0" smtClean="0"/>
              <a:t>car.ctrip.com/</a:t>
            </a:r>
            <a:r>
              <a:rPr lang="en-US" altLang="zh-CN" dirty="0" err="1" smtClean="0"/>
              <a:t>ISDeBookingVendorWeb</a:t>
            </a:r>
            <a:r>
              <a:rPr lang="en-US" altLang="zh-CN" dirty="0" smtClean="0"/>
              <a:t>/Car/Index </a:t>
            </a:r>
          </a:p>
          <a:p>
            <a:pPr algn="l"/>
            <a:r>
              <a:rPr lang="zh-CN" altLang="en-US" dirty="0" smtClean="0"/>
              <a:t>请使用谷歌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浏览器登录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6193159"/>
            <a:ext cx="1547664" cy="664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36"/>
            <a:ext cx="4788025" cy="2992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查看</a:t>
            </a:r>
            <a:r>
              <a:rPr lang="zh-CN" altLang="en-US" dirty="0"/>
              <a:t>门店某一车型的剩余库存量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549960"/>
            <a:ext cx="421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进入库存管理模块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选择需要查询库存的门店，再选择</a:t>
            </a:r>
            <a:r>
              <a:rPr lang="zh-CN" altLang="zh-CN" dirty="0" smtClean="0"/>
              <a:t>该</a:t>
            </a:r>
            <a:endParaRPr lang="en-US" altLang="zh-CN" dirty="0" smtClean="0"/>
          </a:p>
          <a:p>
            <a:r>
              <a:rPr lang="zh-CN" altLang="zh-CN" dirty="0" smtClean="0"/>
              <a:t>门</a:t>
            </a:r>
            <a:r>
              <a:rPr lang="zh-CN" altLang="zh-CN" dirty="0"/>
              <a:t>店下的某一个车型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3746" y="1255422"/>
            <a:ext cx="4770254" cy="2435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79510" y="3933056"/>
            <a:ext cx="76328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备注：</a:t>
            </a:r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提</a:t>
            </a:r>
            <a:r>
              <a:rPr lang="zh-CN" altLang="zh-CN" sz="1400" dirty="0"/>
              <a:t>车点与所挂靠的门店共享一套库存，因此只要查询门店的库存即可</a:t>
            </a:r>
          </a:p>
          <a:p>
            <a:pPr lvl="0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库存</a:t>
            </a:r>
            <a:r>
              <a:rPr lang="zh-CN" altLang="zh-CN" sz="1400" dirty="0"/>
              <a:t>表中，横轴代表门店的营业时间，以小时计算；纵轴代表日期，从当前日期开始</a:t>
            </a:r>
          </a:p>
          <a:p>
            <a:pPr lvl="0"/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每</a:t>
            </a:r>
            <a:r>
              <a:rPr lang="zh-CN" altLang="zh-CN" sz="1400" dirty="0"/>
              <a:t>一个单元格中“</a:t>
            </a:r>
            <a:r>
              <a:rPr lang="en-US" altLang="zh-CN" sz="1400" dirty="0"/>
              <a:t>0/1</a:t>
            </a:r>
            <a:r>
              <a:rPr lang="zh-CN" altLang="zh-CN" sz="1400" dirty="0"/>
              <a:t>”，前面的“</a:t>
            </a:r>
            <a:r>
              <a:rPr lang="en-US" altLang="zh-CN" sz="1400" dirty="0"/>
              <a:t>0</a:t>
            </a:r>
            <a:r>
              <a:rPr lang="zh-CN" altLang="zh-CN" sz="1400" dirty="0"/>
              <a:t>”代表现有的库存量，后面的“</a:t>
            </a:r>
            <a:r>
              <a:rPr lang="en-US" altLang="zh-CN" sz="1400" dirty="0"/>
              <a:t>1</a:t>
            </a:r>
            <a:r>
              <a:rPr lang="zh-CN" altLang="zh-CN" sz="1400" dirty="0"/>
              <a:t>”代表该车型总共的库存量</a:t>
            </a:r>
          </a:p>
          <a:p>
            <a:pPr lvl="0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显示</a:t>
            </a:r>
            <a:r>
              <a:rPr lang="zh-CN" altLang="zh-CN" sz="1400" dirty="0"/>
              <a:t>为红色的数字代表此时该车型处于无库存的状态</a:t>
            </a:r>
          </a:p>
          <a:p>
            <a:pPr lvl="0"/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当</a:t>
            </a:r>
            <a:r>
              <a:rPr lang="zh-CN" altLang="zh-CN" sz="1400" dirty="0"/>
              <a:t>库存表中</a:t>
            </a:r>
            <a:r>
              <a:rPr lang="zh-CN" altLang="zh-CN" sz="1400" dirty="0">
                <a:solidFill>
                  <a:srgbClr val="FF0000"/>
                </a:solidFill>
              </a:rPr>
              <a:t>数字为负</a:t>
            </a:r>
            <a:r>
              <a:rPr lang="zh-CN" altLang="zh-CN" sz="1400" dirty="0"/>
              <a:t>时，需要及时联系携程以检查系统是否出现异常</a:t>
            </a:r>
          </a:p>
        </p:txBody>
      </p:sp>
      <p:sp>
        <p:nvSpPr>
          <p:cNvPr id="6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新增订单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1523693"/>
            <a:ext cx="5040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进入订单管理，点击</a:t>
            </a:r>
            <a:r>
              <a:rPr lang="zh-CN" altLang="zh-CN" sz="1600" dirty="0" smtClean="0"/>
              <a:t>“新增订单”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在新增订单弹框中输入订单信息（除备注外，其他必填），然后点击“新增订单”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新增订单后，在全部订单的列表页将会看到订单，并且</a:t>
            </a:r>
            <a:r>
              <a:rPr lang="zh-CN" altLang="zh-CN" sz="1600" b="1" dirty="0">
                <a:solidFill>
                  <a:srgbClr val="FF0000"/>
                </a:solidFill>
              </a:rPr>
              <a:t>订单金额</a:t>
            </a:r>
            <a:r>
              <a:rPr lang="zh-CN" altLang="zh-CN" sz="1600" dirty="0"/>
              <a:t>会经过系统计算好后给出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233256" y="3059705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备注：</a:t>
            </a:r>
          </a:p>
          <a:p>
            <a:pPr lvl="0"/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新增</a:t>
            </a:r>
            <a:r>
              <a:rPr lang="zh-CN" altLang="zh-CN" sz="1200" dirty="0"/>
              <a:t>订单功能只能使用门店账号才可以使用</a:t>
            </a:r>
          </a:p>
          <a:p>
            <a:pPr lvl="0"/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新增</a:t>
            </a:r>
            <a:r>
              <a:rPr lang="zh-CN" altLang="zh-CN" sz="1200" dirty="0"/>
              <a:t>订单前，</a:t>
            </a:r>
            <a:r>
              <a:rPr lang="zh-CN" altLang="zh-CN" sz="1200" dirty="0">
                <a:solidFill>
                  <a:srgbClr val="FF0000"/>
                </a:solidFill>
              </a:rPr>
              <a:t>先在库存管理中确认有库存的时间段</a:t>
            </a:r>
            <a:r>
              <a:rPr lang="zh-CN" altLang="zh-CN" sz="1200" dirty="0"/>
              <a:t>，以便客人确认取还车时间</a:t>
            </a:r>
          </a:p>
          <a:p>
            <a:pPr lvl="0"/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新增</a:t>
            </a:r>
            <a:r>
              <a:rPr lang="zh-CN" altLang="zh-CN" sz="1200" dirty="0"/>
              <a:t>订单前，先在价格管理中通知客人租金以及保险和手续费等价格，以便客人对于订单总金额有一个大概预期</a:t>
            </a:r>
          </a:p>
          <a:p>
            <a:pPr lvl="0"/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新增</a:t>
            </a:r>
            <a:r>
              <a:rPr lang="zh-CN" altLang="zh-CN" sz="1200" dirty="0"/>
              <a:t>订单时，车型通过点击“查询”来选择</a:t>
            </a:r>
          </a:p>
          <a:p>
            <a:pPr lvl="0"/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证件</a:t>
            </a:r>
            <a:r>
              <a:rPr lang="zh-CN" altLang="zh-CN" sz="1200" dirty="0"/>
              <a:t>类型支持多种</a:t>
            </a:r>
          </a:p>
          <a:p>
            <a:pPr lvl="0"/>
            <a:r>
              <a:rPr lang="en-US" altLang="zh-CN" sz="1200" dirty="0" smtClean="0"/>
              <a:t>6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取</a:t>
            </a:r>
            <a:r>
              <a:rPr lang="zh-CN" altLang="zh-CN" sz="1200" dirty="0"/>
              <a:t>还车时间支持手输和控件选择</a:t>
            </a:r>
          </a:p>
          <a:p>
            <a:pPr lvl="0"/>
            <a:r>
              <a:rPr lang="en-US" altLang="zh-CN" sz="1200" dirty="0" smtClean="0"/>
              <a:t>7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取</a:t>
            </a:r>
            <a:r>
              <a:rPr lang="zh-CN" altLang="zh-CN" sz="1200" dirty="0"/>
              <a:t>还车门店默认为当前门店，也可以选择附属的送车点</a:t>
            </a:r>
          </a:p>
          <a:p>
            <a:pPr lvl="0"/>
            <a:r>
              <a:rPr lang="en-US" altLang="zh-CN" sz="1200" dirty="0" smtClean="0"/>
              <a:t>8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备注</a:t>
            </a:r>
            <a:r>
              <a:rPr lang="zh-CN" altLang="zh-CN" sz="1200" dirty="0"/>
              <a:t>，可以录入客人的特殊需求</a:t>
            </a:r>
          </a:p>
          <a:p>
            <a:r>
              <a:rPr lang="en-US" altLang="zh-CN" sz="1200" dirty="0" smtClean="0"/>
              <a:t>9</a:t>
            </a:r>
            <a:r>
              <a:rPr lang="zh-CN" altLang="en-US" sz="1200" dirty="0" smtClean="0"/>
              <a:t>、如果</a:t>
            </a:r>
            <a:r>
              <a:rPr lang="zh-CN" altLang="zh-CN" sz="1200" dirty="0" smtClean="0"/>
              <a:t>新增</a:t>
            </a:r>
            <a:r>
              <a:rPr lang="zh-CN" altLang="zh-CN" sz="1200" dirty="0"/>
              <a:t>订单失败，</a:t>
            </a:r>
            <a:r>
              <a:rPr lang="zh-CN" altLang="zh-CN" sz="1200" dirty="0" smtClean="0"/>
              <a:t>原因</a:t>
            </a:r>
            <a:r>
              <a:rPr lang="zh-CN" altLang="en-US" sz="1200" dirty="0"/>
              <a:t>可能</a:t>
            </a:r>
            <a:r>
              <a:rPr lang="zh-CN" altLang="en-US" sz="1200" dirty="0" smtClean="0"/>
              <a:t>为“</a:t>
            </a:r>
            <a:r>
              <a:rPr lang="zh-CN" altLang="zh-CN" sz="1200" dirty="0" smtClean="0"/>
              <a:t>该</a:t>
            </a:r>
            <a:r>
              <a:rPr lang="zh-CN" altLang="zh-CN" sz="1200" dirty="0"/>
              <a:t>车型无</a:t>
            </a:r>
            <a:r>
              <a:rPr lang="zh-CN" altLang="zh-CN" sz="1200" dirty="0" smtClean="0"/>
              <a:t>库存</a:t>
            </a:r>
            <a:r>
              <a:rPr lang="zh-CN" altLang="en-US" sz="1200" dirty="0" smtClean="0"/>
              <a:t>”或者“</a:t>
            </a:r>
            <a:r>
              <a:rPr lang="zh-CN" altLang="zh-CN" sz="1200" dirty="0"/>
              <a:t>该车型未设置</a:t>
            </a:r>
            <a:r>
              <a:rPr lang="zh-CN" altLang="zh-CN" sz="1200" dirty="0" smtClean="0"/>
              <a:t>价格</a:t>
            </a:r>
            <a:r>
              <a:rPr lang="zh-CN" altLang="en-US" sz="1200" dirty="0" smtClean="0"/>
              <a:t>”</a:t>
            </a:r>
            <a:endParaRPr lang="zh-CN" altLang="zh-CN" sz="1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848" y="260648"/>
            <a:ext cx="5634350" cy="1076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2080" y="1559088"/>
            <a:ext cx="3717275" cy="354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54104" y="5493357"/>
            <a:ext cx="5994390" cy="1202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UTurnArrow">
            <a:hlinkClick r:id="rId5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6.2</a:t>
            </a:r>
            <a:r>
              <a:rPr lang="zh-CN" altLang="en-US" dirty="0" smtClean="0"/>
              <a:t>处理订单</a:t>
            </a:r>
            <a:r>
              <a:rPr lang="en-US" altLang="zh-CN" dirty="0" smtClean="0"/>
              <a:t>—</a:t>
            </a:r>
            <a:r>
              <a:rPr lang="zh-CN" altLang="zh-CN" dirty="0"/>
              <a:t>分配</a:t>
            </a:r>
            <a:r>
              <a:rPr lang="zh-CN" altLang="zh-CN" dirty="0" smtClean="0"/>
              <a:t>车辆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1547770"/>
            <a:ext cx="4644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点击</a:t>
            </a:r>
            <a:r>
              <a:rPr lang="zh-CN" altLang="zh-CN" sz="1600" dirty="0" smtClean="0"/>
              <a:t>“分配车辆”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选择弹框中的车辆分配到该订单，支持车牌号筛选，然后点击</a:t>
            </a:r>
            <a:r>
              <a:rPr lang="zh-CN" altLang="zh-CN" sz="1600" dirty="0" smtClean="0"/>
              <a:t>“选择”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分配车辆成功后，该订单的状态将变更为</a:t>
            </a:r>
            <a:r>
              <a:rPr lang="zh-CN" altLang="zh-CN" sz="1600" dirty="0" smtClean="0"/>
              <a:t>“已分配”</a:t>
            </a:r>
            <a:endParaRPr lang="zh-CN" altLang="zh-CN" sz="1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79896" y="620688"/>
            <a:ext cx="5943512" cy="1133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1817231"/>
            <a:ext cx="4293339" cy="24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79896" y="4509120"/>
            <a:ext cx="5829459" cy="1008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23528" y="3213891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备注：</a:t>
            </a:r>
          </a:p>
          <a:p>
            <a:pPr lvl="0"/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分配</a:t>
            </a:r>
            <a:r>
              <a:rPr lang="zh-CN" altLang="zh-CN" sz="1200" dirty="0"/>
              <a:t>车辆时，支持分配订单中对应的车型</a:t>
            </a:r>
          </a:p>
          <a:p>
            <a:pPr lvl="0"/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分配</a:t>
            </a:r>
            <a:r>
              <a:rPr lang="zh-CN" altLang="zh-CN" sz="1200" dirty="0"/>
              <a:t>车辆时，支持分配非订单中的车型，此时会有系统提醒</a:t>
            </a:r>
          </a:p>
          <a:p>
            <a:pPr lvl="0"/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当</a:t>
            </a:r>
            <a:r>
              <a:rPr lang="zh-CN" altLang="zh-CN" sz="1200" dirty="0"/>
              <a:t>分配非订单车型时，原订单中的车型库存将会</a:t>
            </a:r>
            <a:r>
              <a:rPr lang="en-US" altLang="zh-CN" sz="1200" dirty="0"/>
              <a:t>+1</a:t>
            </a:r>
            <a:r>
              <a:rPr lang="zh-CN" altLang="zh-CN" sz="1200" dirty="0"/>
              <a:t>，被分配的车型将会库存</a:t>
            </a:r>
            <a:r>
              <a:rPr lang="en-US" altLang="zh-CN" sz="1200" dirty="0"/>
              <a:t>-1</a:t>
            </a:r>
            <a:r>
              <a:rPr lang="zh-CN" altLang="zh-CN" sz="1200" dirty="0"/>
              <a:t>，但订单金额不变</a:t>
            </a:r>
          </a:p>
        </p:txBody>
      </p:sp>
      <p:sp>
        <p:nvSpPr>
          <p:cNvPr id="8" name="UTurnArrow">
            <a:hlinkClick r:id="rId5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6.3</a:t>
            </a:r>
            <a:r>
              <a:rPr lang="zh-CN" altLang="en-US" dirty="0" smtClean="0"/>
              <a:t>处理订单</a:t>
            </a:r>
            <a:r>
              <a:rPr lang="en-US" altLang="zh-CN" dirty="0" smtClean="0"/>
              <a:t>—</a:t>
            </a:r>
            <a:r>
              <a:rPr lang="zh-CN" altLang="en-US" dirty="0"/>
              <a:t>办理取车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1547770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点击</a:t>
            </a:r>
            <a:r>
              <a:rPr lang="zh-CN" altLang="zh-CN" sz="1600" dirty="0" smtClean="0"/>
              <a:t>“办理取车</a:t>
            </a:r>
            <a:r>
              <a:rPr lang="zh-CN" altLang="en-US" sz="1600" dirty="0" smtClean="0"/>
              <a:t>”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取车时，需要</a:t>
            </a:r>
            <a:r>
              <a:rPr lang="zh-CN" altLang="zh-CN" sz="1600" dirty="0" smtClean="0"/>
              <a:t>记录 “</a:t>
            </a:r>
            <a:r>
              <a:rPr lang="zh-CN" altLang="zh-CN" sz="1600" dirty="0"/>
              <a:t>取车油量”、</a:t>
            </a:r>
            <a:r>
              <a:rPr lang="zh-CN" altLang="zh-CN" sz="1600" dirty="0" smtClean="0"/>
              <a:t>“取车里程”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取车时，需要明确支付信息，并按照提示金额来</a:t>
            </a:r>
            <a:r>
              <a:rPr lang="zh-CN" altLang="zh-CN" sz="1600" dirty="0" smtClean="0"/>
              <a:t>收取，</a:t>
            </a:r>
            <a:r>
              <a:rPr lang="zh-CN" altLang="zh-CN" sz="1600" dirty="0"/>
              <a:t>点击“确定”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07504" y="4437112"/>
            <a:ext cx="4305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备注：</a:t>
            </a:r>
          </a:p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“</a:t>
            </a:r>
            <a:r>
              <a:rPr lang="zh-CN" altLang="zh-CN" sz="1200" dirty="0"/>
              <a:t>实际取车时间”为客人实际到店办理取车的时间</a:t>
            </a:r>
          </a:p>
          <a:p>
            <a:r>
              <a:rPr lang="en-US" altLang="zh-CN" sz="1200" dirty="0"/>
              <a:t>B</a:t>
            </a:r>
            <a:r>
              <a:rPr lang="zh-CN" altLang="zh-CN" sz="1200" dirty="0" smtClean="0"/>
              <a:t>、</a:t>
            </a:r>
            <a:r>
              <a:rPr lang="zh-CN" altLang="zh-CN" sz="1200" dirty="0"/>
              <a:t>预授权，根据预授权金额来向客人收取</a:t>
            </a:r>
            <a:r>
              <a:rPr lang="en-US" altLang="zh-CN" sz="1200" dirty="0"/>
              <a:t>/</a:t>
            </a:r>
            <a:r>
              <a:rPr lang="zh-CN" altLang="zh-CN" sz="1200" dirty="0"/>
              <a:t>刷取租车押金</a:t>
            </a:r>
          </a:p>
          <a:p>
            <a:r>
              <a:rPr lang="en-US" altLang="zh-CN" sz="1200" dirty="0"/>
              <a:t>C</a:t>
            </a:r>
            <a:r>
              <a:rPr lang="zh-CN" altLang="zh-CN" sz="1200" dirty="0" smtClean="0"/>
              <a:t>、</a:t>
            </a:r>
            <a:r>
              <a:rPr lang="zh-CN" altLang="zh-CN" sz="1200" dirty="0"/>
              <a:t>已支付金额（网上预付）：客人已经在网上支付过的金额</a:t>
            </a:r>
          </a:p>
          <a:p>
            <a:r>
              <a:rPr lang="en-US" altLang="zh-CN" sz="1200" dirty="0" smtClean="0"/>
              <a:t>D</a:t>
            </a:r>
            <a:r>
              <a:rPr lang="zh-CN" altLang="zh-CN" sz="1200" dirty="0" smtClean="0"/>
              <a:t>、</a:t>
            </a:r>
            <a:r>
              <a:rPr lang="zh-CN" altLang="zh-CN" sz="1200" dirty="0"/>
              <a:t>仍需支付金额（门店现付）：客人在门店办理取车的时候仍需要支付的金额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41112" y="352415"/>
            <a:ext cx="42386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96" y="2708920"/>
            <a:ext cx="4256559" cy="2818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6.4</a:t>
            </a:r>
            <a:r>
              <a:rPr lang="zh-CN" altLang="en-US" dirty="0" smtClean="0"/>
              <a:t>处理订单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办理还车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1547770"/>
            <a:ext cx="4824536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点击</a:t>
            </a:r>
            <a:r>
              <a:rPr lang="zh-CN" altLang="zh-CN" sz="1600" dirty="0" smtClean="0"/>
              <a:t>“办理</a:t>
            </a:r>
            <a:r>
              <a:rPr lang="zh-CN" altLang="en-US" sz="1600" dirty="0" smtClean="0"/>
              <a:t>还</a:t>
            </a:r>
            <a:r>
              <a:rPr lang="zh-CN" altLang="zh-CN" sz="1600" dirty="0" smtClean="0"/>
              <a:t>车</a:t>
            </a:r>
            <a:r>
              <a:rPr lang="zh-CN" altLang="en-US" sz="1600" dirty="0" smtClean="0"/>
              <a:t>”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还车时，需要</a:t>
            </a:r>
            <a:r>
              <a:rPr lang="zh-CN" altLang="zh-CN" sz="1600" dirty="0" smtClean="0"/>
              <a:t>记录还</a:t>
            </a:r>
            <a:r>
              <a:rPr lang="zh-CN" altLang="zh-CN" sz="1600" dirty="0"/>
              <a:t>车油量、还车里程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根据还车实际时间和还车油量及还车里程数，计算出每一项需要另行支付的费用，填入对应栏中，此时仍需支付金额将会结算出来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79512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altLang="zh-CN" sz="1200" dirty="0" smtClean="0">
                <a:solidFill>
                  <a:srgbClr val="FF0000"/>
                </a:solidFill>
              </a:rPr>
              <a:t>提前</a:t>
            </a:r>
            <a:r>
              <a:rPr lang="zh-CN" altLang="zh-CN" sz="1200" dirty="0">
                <a:solidFill>
                  <a:srgbClr val="FF0000"/>
                </a:solidFill>
              </a:rPr>
              <a:t>还车退款金额</a:t>
            </a:r>
            <a:r>
              <a:rPr lang="zh-CN" altLang="zh-CN" sz="1200" dirty="0"/>
              <a:t>，客人如果提前还车</a:t>
            </a:r>
            <a:r>
              <a:rPr lang="zh-CN" altLang="zh-CN" sz="1200" dirty="0" smtClean="0"/>
              <a:t>，</a:t>
            </a:r>
            <a:r>
              <a:rPr lang="zh-CN" altLang="en-US" sz="1200" dirty="0"/>
              <a:t>各</a:t>
            </a:r>
            <a:r>
              <a:rPr lang="zh-CN" altLang="en-US" sz="1200" dirty="0" smtClean="0"/>
              <a:t>门店决定</a:t>
            </a:r>
            <a:r>
              <a:rPr lang="zh-CN" altLang="en-US" sz="1200" dirty="0"/>
              <a:t>是否</a:t>
            </a:r>
            <a:r>
              <a:rPr lang="zh-CN" altLang="zh-CN" sz="1200" dirty="0" smtClean="0"/>
              <a:t>需要</a:t>
            </a:r>
            <a:r>
              <a:rPr lang="zh-CN" altLang="zh-CN" sz="1200" dirty="0"/>
              <a:t>退还</a:t>
            </a:r>
            <a:r>
              <a:rPr lang="zh-CN" altLang="zh-CN" sz="1200" dirty="0" smtClean="0"/>
              <a:t>部分</a:t>
            </a:r>
            <a:r>
              <a:rPr lang="zh-CN" altLang="en-US" sz="1200" dirty="0" smtClean="0"/>
              <a:t>租金</a:t>
            </a:r>
            <a:r>
              <a:rPr lang="zh-CN" altLang="zh-CN" sz="1200" dirty="0" smtClean="0"/>
              <a:t>费用，</a:t>
            </a:r>
            <a:r>
              <a:rPr lang="zh-CN" altLang="en-US" sz="1200" dirty="0" smtClean="0"/>
              <a:t>需要则</a:t>
            </a:r>
            <a:r>
              <a:rPr lang="zh-CN" altLang="zh-CN" sz="1200" dirty="0" smtClean="0"/>
              <a:t>在此</a:t>
            </a:r>
            <a:r>
              <a:rPr lang="zh-CN" altLang="zh-CN" sz="1200" dirty="0"/>
              <a:t>栏填写数字，仍需支付金额中将会减掉</a:t>
            </a:r>
          </a:p>
          <a:p>
            <a:pPr lvl="0"/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“</a:t>
            </a:r>
            <a:r>
              <a:rPr lang="zh-CN" altLang="zh-CN" sz="1200" dirty="0"/>
              <a:t>仍需支付金额”如果为</a:t>
            </a:r>
            <a:r>
              <a:rPr lang="zh-CN" altLang="zh-CN" sz="1200" dirty="0">
                <a:solidFill>
                  <a:srgbClr val="FF0000"/>
                </a:solidFill>
              </a:rPr>
              <a:t>正数</a:t>
            </a:r>
            <a:r>
              <a:rPr lang="zh-CN" altLang="zh-CN" sz="1200" dirty="0"/>
              <a:t>，则表示向客人收取该金额；如果为</a:t>
            </a:r>
            <a:r>
              <a:rPr lang="zh-CN" altLang="zh-CN" sz="1200" dirty="0">
                <a:solidFill>
                  <a:srgbClr val="FF0000"/>
                </a:solidFill>
              </a:rPr>
              <a:t>负数</a:t>
            </a:r>
            <a:r>
              <a:rPr lang="zh-CN" altLang="zh-CN" sz="1200" dirty="0"/>
              <a:t>，则表示向客人退还该金额</a:t>
            </a:r>
          </a:p>
          <a:p>
            <a:pPr lvl="0"/>
            <a:r>
              <a:rPr lang="en-US" altLang="zh-CN" sz="1200" dirty="0"/>
              <a:t>3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违章</a:t>
            </a:r>
            <a:r>
              <a:rPr lang="zh-CN" altLang="zh-CN" sz="1200" dirty="0"/>
              <a:t>押金，客人还车时需要扣除的违章押金金额以此处为准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26347" y="116632"/>
            <a:ext cx="3752241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31" y="1453897"/>
            <a:ext cx="3671119" cy="26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47" y="4195562"/>
            <a:ext cx="3622923" cy="260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6.5</a:t>
            </a:r>
            <a:r>
              <a:rPr lang="zh-CN" altLang="en-US" dirty="0" smtClean="0"/>
              <a:t>处理订单</a:t>
            </a:r>
            <a:r>
              <a:rPr lang="en-US" altLang="zh-CN" dirty="0" smtClean="0"/>
              <a:t>—</a:t>
            </a:r>
            <a:r>
              <a:rPr lang="zh-CN" altLang="zh-CN" dirty="0"/>
              <a:t>取消订单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547770"/>
            <a:ext cx="4824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点击“取消订单”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取消</a:t>
            </a:r>
            <a:r>
              <a:rPr lang="zh-CN" altLang="zh-CN" sz="1600" dirty="0"/>
              <a:t>成功后，订单状态置为“已取消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sz="16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45434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476672"/>
            <a:ext cx="3962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37067" y="4509120"/>
            <a:ext cx="5274310" cy="1278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48184" y="36247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备注：</a:t>
            </a:r>
          </a:p>
          <a:p>
            <a:pPr lvl="0"/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altLang="zh-CN" sz="1200" dirty="0" smtClean="0"/>
              <a:t>非</a:t>
            </a:r>
            <a:r>
              <a:rPr lang="zh-CN" altLang="en-US" sz="1200" dirty="0" smtClean="0"/>
              <a:t>客人主观取消</a:t>
            </a:r>
            <a:r>
              <a:rPr lang="zh-CN" altLang="zh-CN" sz="1200" dirty="0" smtClean="0"/>
              <a:t>，</a:t>
            </a:r>
            <a:r>
              <a:rPr lang="zh-CN" altLang="zh-CN" sz="1200" dirty="0"/>
              <a:t>不可主动取消客人</a:t>
            </a:r>
            <a:r>
              <a:rPr lang="zh-CN" altLang="zh-CN" sz="1200" dirty="0" smtClean="0"/>
              <a:t>订单</a:t>
            </a:r>
            <a:endParaRPr lang="en-US" altLang="zh-CN" sz="1200" dirty="0" smtClean="0"/>
          </a:p>
          <a:p>
            <a:pPr lvl="0"/>
            <a:r>
              <a:rPr lang="en-US" altLang="zh-CN" sz="1200" dirty="0" smtClean="0"/>
              <a:t>2</a:t>
            </a:r>
            <a:r>
              <a:rPr lang="zh-CN" altLang="en-US" sz="1200" dirty="0" smtClean="0"/>
              <a:t>、当过了取车时间且客人未用车，请主动联系客人是否用车</a:t>
            </a:r>
            <a:endParaRPr lang="zh-CN" altLang="zh-CN" sz="1200" dirty="0"/>
          </a:p>
        </p:txBody>
      </p:sp>
      <p:sp>
        <p:nvSpPr>
          <p:cNvPr id="10" name="UTurnArrow">
            <a:hlinkClick r:id="rId5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7.1</a:t>
            </a:r>
            <a:r>
              <a:rPr lang="zh-CN" altLang="en-US" dirty="0" smtClean="0"/>
              <a:t>活动种类介绍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34258"/>
            <a:ext cx="1155223" cy="57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80472"/>
            <a:ext cx="3459485" cy="48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7" y="1628801"/>
            <a:ext cx="5826927" cy="70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5472608" cy="69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5951109" cy="68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31540" y="2450758"/>
            <a:ext cx="7164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立</a:t>
            </a:r>
            <a:r>
              <a:rPr lang="zh-CN" altLang="en-US" sz="1600" dirty="0" smtClean="0"/>
              <a:t>减。例如立减</a:t>
            </a:r>
            <a:r>
              <a:rPr lang="en-US" altLang="zh-CN" sz="1600" dirty="0" smtClean="0"/>
              <a:t>¥50</a:t>
            </a:r>
            <a:r>
              <a:rPr lang="zh-CN" altLang="en-US" sz="1600" dirty="0" smtClean="0"/>
              <a:t>活动，客人每一笔订单都将减去</a:t>
            </a:r>
            <a:r>
              <a:rPr lang="en-US" altLang="zh-CN" sz="1600" dirty="0" smtClean="0"/>
              <a:t>50</a:t>
            </a:r>
            <a:r>
              <a:rPr lang="zh-CN" altLang="en-US" sz="1600" dirty="0" smtClean="0"/>
              <a:t>元的费用，此费用从租车费中扣除，不会影响保险费和手续费的收取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407580" y="4149080"/>
            <a:ext cx="71887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折扣。例如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折活动，客人在官网看到的租金价格为优惠后的价格，即实际价格的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折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431540" y="5661248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免</a:t>
            </a:r>
            <a:r>
              <a:rPr lang="zh-CN" altLang="en-US" sz="1600" dirty="0" smtClean="0"/>
              <a:t>租金。</a:t>
            </a:r>
            <a:endParaRPr lang="zh-CN" altLang="zh-CN" sz="1600" dirty="0"/>
          </a:p>
        </p:txBody>
      </p:sp>
      <p:sp>
        <p:nvSpPr>
          <p:cNvPr id="11" name="UTurnArrow">
            <a:hlinkClick r:id="rId7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7.2</a:t>
            </a:r>
            <a:r>
              <a:rPr lang="zh-CN" altLang="en-US" dirty="0" smtClean="0"/>
              <a:t>设置优惠活动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73468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登录供应</a:t>
            </a:r>
            <a:r>
              <a:rPr lang="zh-CN" altLang="en-US" sz="1600" dirty="0" smtClean="0"/>
              <a:t>商账号，进入“活动管理”模块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选择活动开始时间和结束时间，即客人用车时间区间；可以多时段</a:t>
            </a: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选择活动参与的车型。先选择城市再选择车型，点击“添加”确认</a:t>
            </a: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活动租期即参与活动必须满足的最小租期，“免租金活动”租期需要</a:t>
            </a:r>
            <a:r>
              <a:rPr lang="en-US" altLang="zh-CN" sz="1600" dirty="0" smtClean="0"/>
              <a:t>&gt;=2</a:t>
            </a:r>
            <a:r>
              <a:rPr lang="zh-CN" altLang="en-US" sz="1600" dirty="0"/>
              <a:t>天</a:t>
            </a:r>
            <a:endParaRPr lang="zh-CN" altLang="zh-CN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07255"/>
            <a:ext cx="75628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4869929" cy="252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57526"/>
            <a:ext cx="3105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40" y="404664"/>
            <a:ext cx="7164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选择需要的优惠活动，并输入对应的优惠，如下图格式</a:t>
            </a:r>
            <a:endParaRPr lang="zh-CN" altLang="zh-C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08721"/>
            <a:ext cx="2664295" cy="76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28107"/>
            <a:ext cx="2793882" cy="74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10399"/>
            <a:ext cx="2667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132856"/>
            <a:ext cx="5648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284984"/>
            <a:ext cx="5207918" cy="2556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44140" y="2780928"/>
            <a:ext cx="7800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所有设置完毕，点击确定生效。设置好后，</a:t>
            </a:r>
            <a:r>
              <a:rPr lang="zh-CN" altLang="en-US" sz="1600" dirty="0" smtClean="0">
                <a:solidFill>
                  <a:srgbClr val="FF0000"/>
                </a:solidFill>
              </a:rPr>
              <a:t>请联系携程业务人员</a:t>
            </a:r>
            <a:r>
              <a:rPr lang="zh-CN" altLang="en-US" sz="1600" dirty="0" smtClean="0"/>
              <a:t>安排上线操作</a:t>
            </a:r>
            <a:endParaRPr lang="zh-CN" altLang="zh-CN" sz="16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093296"/>
            <a:ext cx="8700964" cy="392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UTurnArrow">
            <a:hlinkClick r:id="rId8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8.1</a:t>
            </a:r>
            <a:r>
              <a:rPr lang="zh-CN" altLang="en-US" dirty="0" smtClean="0"/>
              <a:t>国庆、春节预订规则设置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772816"/>
            <a:ext cx="78002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</a:rPr>
              <a:t>供应商账号（总帐号）</a:t>
            </a:r>
            <a:r>
              <a:rPr lang="zh-CN" altLang="en-US" sz="1600" dirty="0" smtClean="0"/>
              <a:t>进入节日管理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设置节日开始和结束时间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设置最短租期（即跨在节日日期里面的最少天数）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国庆、春节期间的价格可以自行在价格管理中提前录入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539552" y="4005064"/>
            <a:ext cx="7800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备注：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、国庆节日日期默认为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日，暂不支持修改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、起租天数默认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天，可自行调整。（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999</a:t>
            </a:r>
            <a:r>
              <a:rPr lang="zh-CN" altLang="en-US" sz="1600" dirty="0" smtClean="0"/>
              <a:t>可选）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zh-CN" altLang="en-US" sz="1600" dirty="0" smtClean="0"/>
              <a:t>选择“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”，即代表节日期间对于</a:t>
            </a:r>
            <a:r>
              <a:rPr lang="zh-CN" altLang="en-US" sz="1600" dirty="0" smtClean="0">
                <a:solidFill>
                  <a:srgbClr val="FF0000"/>
                </a:solidFill>
              </a:rPr>
              <a:t>起租天数不限制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选择“</a:t>
            </a:r>
            <a:r>
              <a:rPr lang="en-US" altLang="zh-CN" sz="1600" dirty="0" smtClean="0"/>
              <a:t>999</a:t>
            </a:r>
            <a:r>
              <a:rPr lang="zh-CN" altLang="en-US" sz="1600" dirty="0" smtClean="0"/>
              <a:t>”，即代表节日期间</a:t>
            </a:r>
            <a:r>
              <a:rPr lang="zh-CN" altLang="en-US" sz="1600" dirty="0" smtClean="0">
                <a:solidFill>
                  <a:srgbClr val="FF0000"/>
                </a:solidFill>
              </a:rPr>
              <a:t>不支持预订</a:t>
            </a:r>
            <a:r>
              <a:rPr lang="zh-CN" altLang="en-US" sz="1600" dirty="0" smtClean="0"/>
              <a:t>，该供应商</a:t>
            </a:r>
            <a:r>
              <a:rPr lang="zh-CN" altLang="en-US" sz="1600" dirty="0" smtClean="0">
                <a:solidFill>
                  <a:srgbClr val="FF0000"/>
                </a:solidFill>
              </a:rPr>
              <a:t>不提供服务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、当与携程业务经理关于预订规则、违约金规则达成一致后，即可开放节日售卖</a:t>
            </a:r>
            <a:endParaRPr lang="en-US" altLang="zh-CN" sz="1600" dirty="0"/>
          </a:p>
          <a:p>
            <a:endParaRPr lang="zh-CN" altLang="zh-CN" sz="1600" dirty="0"/>
          </a:p>
        </p:txBody>
      </p:sp>
      <p:sp>
        <p:nvSpPr>
          <p:cNvPr id="5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4368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功能目录：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44136"/>
            <a:ext cx="4320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 dirty="0"/>
              <a:t>门店</a:t>
            </a:r>
            <a:r>
              <a:rPr lang="zh-CN" altLang="en-US" sz="1600" b="1" dirty="0" smtClean="0"/>
              <a:t>管理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2" action="ppaction://hlinksldjump"/>
              </a:rPr>
              <a:t>1.1</a:t>
            </a:r>
            <a:r>
              <a:rPr lang="zh-CN" altLang="en-US" sz="1600" dirty="0" smtClean="0">
                <a:hlinkClick r:id="rId2" action="ppaction://hlinksldjump"/>
              </a:rPr>
              <a:t>新增提车点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b="1" dirty="0" smtClean="0"/>
              <a:t>车辆管理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3" action="ppaction://hlinksldjump"/>
              </a:rPr>
              <a:t>2.1</a:t>
            </a:r>
            <a:r>
              <a:rPr lang="zh-CN" altLang="en-US" sz="1600" dirty="0" smtClean="0">
                <a:hlinkClick r:id="rId3" action="ppaction://hlinksldjump"/>
              </a:rPr>
              <a:t>门店新增车辆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4" action="ppaction://hlinksldjump"/>
              </a:rPr>
              <a:t>2.2</a:t>
            </a:r>
            <a:r>
              <a:rPr lang="zh-CN" altLang="en-US" sz="1600" dirty="0" smtClean="0">
                <a:hlinkClick r:id="rId4" action="ppaction://hlinksldjump"/>
              </a:rPr>
              <a:t>当车辆进入维修时怎样修改车辆状态？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sz="1600" b="1" dirty="0"/>
              <a:t>车型</a:t>
            </a:r>
            <a:r>
              <a:rPr lang="zh-CN" altLang="en-US" sz="1600" b="1" dirty="0" smtClean="0"/>
              <a:t>管理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5" action="ppaction://hlinksldjump"/>
              </a:rPr>
              <a:t>3.1</a:t>
            </a:r>
            <a:r>
              <a:rPr lang="zh-CN" altLang="en-US" sz="1600" dirty="0" smtClean="0">
                <a:hlinkClick r:id="rId5" action="ppaction://hlinksldjump"/>
              </a:rPr>
              <a:t>将门店售卖的车型下架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600" b="1" dirty="0" smtClean="0"/>
              <a:t>价格管理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6" action="ppaction://hlinksldjump"/>
              </a:rPr>
              <a:t>4.1</a:t>
            </a:r>
            <a:r>
              <a:rPr lang="zh-CN" altLang="en-US" sz="1600" dirty="0" smtClean="0">
                <a:hlinkClick r:id="rId6" action="ppaction://hlinksldjump"/>
              </a:rPr>
              <a:t>设置车型的租金价格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7" action="ppaction://hlinksldjump"/>
              </a:rPr>
              <a:t>4.2</a:t>
            </a:r>
            <a:r>
              <a:rPr lang="zh-CN" altLang="en-US" sz="1600" dirty="0" smtClean="0">
                <a:hlinkClick r:id="rId7" action="ppaction://hlinksldjump"/>
              </a:rPr>
              <a:t>设置车型的保险、手续、押金等服务费用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sz="1600" b="1" dirty="0"/>
              <a:t>库存</a:t>
            </a:r>
            <a:r>
              <a:rPr lang="zh-CN" altLang="en-US" sz="1600" b="1" dirty="0" smtClean="0"/>
              <a:t>管理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8" action="ppaction://hlinksldjump"/>
              </a:rPr>
              <a:t>5.1</a:t>
            </a:r>
            <a:r>
              <a:rPr lang="zh-CN" altLang="en-US" sz="1600" dirty="0" smtClean="0">
                <a:hlinkClick r:id="rId8" action="ppaction://hlinksldjump"/>
              </a:rPr>
              <a:t>查看门店</a:t>
            </a:r>
            <a:r>
              <a:rPr lang="zh-CN" altLang="en-US" sz="1600" dirty="0">
                <a:hlinkClick r:id="rId8" action="ppaction://hlinksldjump"/>
              </a:rPr>
              <a:t>某一</a:t>
            </a:r>
            <a:r>
              <a:rPr lang="zh-CN" altLang="en-US" sz="1600" dirty="0" smtClean="0">
                <a:hlinkClick r:id="rId8" action="ppaction://hlinksldjump"/>
              </a:rPr>
              <a:t>车型的剩余库存量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zh-CN" altLang="en-US" sz="1600" b="1" dirty="0"/>
              <a:t>订单</a:t>
            </a:r>
            <a:r>
              <a:rPr lang="zh-CN" altLang="en-US" sz="1600" b="1" dirty="0" smtClean="0"/>
              <a:t>管理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9" action="ppaction://hlinksldjump"/>
              </a:rPr>
              <a:t>6.1</a:t>
            </a:r>
            <a:r>
              <a:rPr lang="zh-CN" altLang="en-US" sz="1600" dirty="0" smtClean="0">
                <a:hlinkClick r:id="rId9" action="ppaction://hlinksldjump"/>
              </a:rPr>
              <a:t>新增订单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0" action="ppaction://hlinksldjump"/>
              </a:rPr>
              <a:t>6.2</a:t>
            </a:r>
            <a:r>
              <a:rPr lang="zh-CN" altLang="en-US" sz="1600" dirty="0" smtClean="0">
                <a:hlinkClick r:id="rId10" action="ppaction://hlinksldjump"/>
              </a:rPr>
              <a:t>分配车辆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1" action="ppaction://hlinksldjump"/>
              </a:rPr>
              <a:t>6.3</a:t>
            </a:r>
            <a:r>
              <a:rPr lang="zh-CN" altLang="en-US" sz="1600" dirty="0" smtClean="0">
                <a:hlinkClick r:id="rId11" action="ppaction://hlinksldjump"/>
              </a:rPr>
              <a:t>办理</a:t>
            </a:r>
            <a:r>
              <a:rPr lang="zh-CN" altLang="en-US" sz="1600" dirty="0">
                <a:hlinkClick r:id="rId11" action="ppaction://hlinksldjump"/>
              </a:rPr>
              <a:t>取</a:t>
            </a:r>
            <a:r>
              <a:rPr lang="zh-CN" altLang="en-US" sz="1600" dirty="0" smtClean="0">
                <a:hlinkClick r:id="rId11" action="ppaction://hlinksldjump"/>
              </a:rPr>
              <a:t>车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2" action="ppaction://hlinksldjump"/>
              </a:rPr>
              <a:t>6.4</a:t>
            </a:r>
            <a:r>
              <a:rPr lang="zh-CN" altLang="en-US" sz="1600" dirty="0" smtClean="0">
                <a:hlinkClick r:id="rId12" action="ppaction://hlinksldjump"/>
              </a:rPr>
              <a:t>办理</a:t>
            </a:r>
            <a:r>
              <a:rPr lang="zh-CN" altLang="en-US" sz="1600" dirty="0">
                <a:hlinkClick r:id="rId12" action="ppaction://hlinksldjump"/>
              </a:rPr>
              <a:t>还</a:t>
            </a:r>
            <a:r>
              <a:rPr lang="zh-CN" altLang="en-US" sz="1600" dirty="0" smtClean="0">
                <a:hlinkClick r:id="rId12" action="ppaction://hlinksldjump"/>
              </a:rPr>
              <a:t>车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3" action="ppaction://hlinksldjump"/>
              </a:rPr>
              <a:t>6.5</a:t>
            </a:r>
            <a:r>
              <a:rPr lang="zh-CN" altLang="en-US" sz="1600" dirty="0" smtClean="0">
                <a:hlinkClick r:id="rId13" action="ppaction://hlinksldjump"/>
              </a:rPr>
              <a:t>取消</a:t>
            </a:r>
            <a:r>
              <a:rPr lang="zh-CN" altLang="en-US" sz="1600" dirty="0">
                <a:hlinkClick r:id="rId13" action="ppaction://hlinksldjump"/>
              </a:rPr>
              <a:t>订单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6"/>
            </a:pP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16827" y="980728"/>
            <a:ext cx="4219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7.    </a:t>
            </a:r>
            <a:r>
              <a:rPr lang="zh-CN" altLang="en-US" sz="1600" b="1" dirty="0"/>
              <a:t>活动</a:t>
            </a:r>
            <a:r>
              <a:rPr lang="zh-CN" altLang="en-US" sz="1600" b="1" dirty="0" smtClean="0"/>
              <a:t>管理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4" action="ppaction://hlinksldjump"/>
              </a:rPr>
              <a:t>7.1</a:t>
            </a:r>
            <a:r>
              <a:rPr lang="zh-CN" altLang="en-US" sz="1600" dirty="0" smtClean="0">
                <a:hlinkClick r:id="rId14" action="ppaction://hlinksldjump"/>
              </a:rPr>
              <a:t>活动种类介绍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hlinkClick r:id="rId15" action="ppaction://hlinksldjump"/>
              </a:rPr>
              <a:t>7.2</a:t>
            </a:r>
            <a:r>
              <a:rPr lang="zh-CN" altLang="en-US" sz="1600" dirty="0" smtClean="0">
                <a:hlinkClick r:id="rId15" action="ppaction://hlinksldjump"/>
              </a:rPr>
              <a:t>设置优惠活动</a:t>
            </a:r>
            <a:endParaRPr lang="en-US" altLang="zh-CN" sz="1600" dirty="0" smtClean="0"/>
          </a:p>
          <a:p>
            <a:r>
              <a:rPr lang="en-US" altLang="zh-CN" sz="1600" b="1" dirty="0" smtClean="0"/>
              <a:t>8.    </a:t>
            </a:r>
            <a:r>
              <a:rPr lang="zh-CN" altLang="en-US" sz="1600" b="1" dirty="0"/>
              <a:t>节日</a:t>
            </a:r>
            <a:r>
              <a:rPr lang="zh-CN" altLang="en-US" sz="1600" b="1" dirty="0" smtClean="0"/>
              <a:t>管理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hlinkClick r:id="rId16" action="ppaction://hlinksldjump"/>
              </a:rPr>
              <a:t>8</a:t>
            </a:r>
            <a:r>
              <a:rPr lang="en-US" altLang="zh-CN" sz="1600" dirty="0" smtClean="0">
                <a:hlinkClick r:id="rId16" action="ppaction://hlinksldjump"/>
              </a:rPr>
              <a:t>.1</a:t>
            </a:r>
            <a:r>
              <a:rPr lang="zh-CN" altLang="en-US" sz="1600" dirty="0" smtClean="0">
                <a:hlinkClick r:id="rId16" action="ppaction://hlinksldjump"/>
              </a:rPr>
              <a:t>国庆、春节节日预订规则设置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NEW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0803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附：怎样查询某一地址的经纬度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1264" y="1052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第一步：登录网址</a:t>
            </a:r>
            <a:endParaRPr lang="en-US" altLang="zh-CN" dirty="0" smtClean="0"/>
          </a:p>
          <a:p>
            <a:r>
              <a:rPr lang="en-US" altLang="zh-CN" u="sng" dirty="0" smtClean="0">
                <a:hlinkClick r:id="rId2"/>
              </a:rPr>
              <a:t>http://www.earthol.com/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6976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第二步：在右侧的地址</a:t>
            </a:r>
            <a:r>
              <a:rPr lang="zh-CN" altLang="zh-CN" dirty="0" smtClean="0"/>
              <a:t>栏</a:t>
            </a:r>
            <a:endParaRPr lang="en-US" altLang="zh-CN" dirty="0" smtClean="0"/>
          </a:p>
          <a:p>
            <a:r>
              <a:rPr lang="zh-CN" altLang="zh-CN" dirty="0" smtClean="0"/>
              <a:t>输入</a:t>
            </a:r>
            <a:r>
              <a:rPr lang="zh-CN" altLang="zh-CN" dirty="0"/>
              <a:t>需要查询经纬度的地址</a:t>
            </a:r>
          </a:p>
        </p:txBody>
      </p:sp>
      <p:sp>
        <p:nvSpPr>
          <p:cNvPr id="5" name="矩形 4"/>
          <p:cNvSpPr/>
          <p:nvPr/>
        </p:nvSpPr>
        <p:spPr>
          <a:xfrm>
            <a:off x="353312" y="2976384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第三步：点击右侧“</a:t>
            </a:r>
            <a:r>
              <a:rPr lang="en-US" altLang="zh-CN" dirty="0"/>
              <a:t>GO</a:t>
            </a:r>
            <a:r>
              <a:rPr lang="zh-CN" altLang="zh-CN" dirty="0"/>
              <a:t>！”</a:t>
            </a:r>
          </a:p>
        </p:txBody>
      </p:sp>
      <p:sp>
        <p:nvSpPr>
          <p:cNvPr id="6" name="矩形 5"/>
          <p:cNvSpPr/>
          <p:nvPr/>
        </p:nvSpPr>
        <p:spPr>
          <a:xfrm>
            <a:off x="411820" y="350100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第四步：记录下经纬度信息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12" y="28183"/>
            <a:ext cx="5274310" cy="297243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758192" y="3038039"/>
            <a:ext cx="2520280" cy="524856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31422" y="3146170"/>
            <a:ext cx="2205608" cy="35947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1264" y="4966770"/>
            <a:ext cx="28520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备注：如果在外网发现门店的</a:t>
            </a:r>
            <a:endParaRPr lang="en-US" altLang="zh-CN" sz="1600" dirty="0" smtClean="0"/>
          </a:p>
          <a:p>
            <a:r>
              <a:rPr lang="zh-CN" altLang="en-US" sz="1600" dirty="0"/>
              <a:t>地图</a:t>
            </a:r>
            <a:r>
              <a:rPr lang="zh-CN" altLang="en-US" sz="1600" dirty="0" smtClean="0"/>
              <a:t>位置显示有偏差，请用此</a:t>
            </a:r>
            <a:endParaRPr lang="en-US" altLang="zh-CN" sz="1600" dirty="0" smtClean="0"/>
          </a:p>
          <a:p>
            <a:r>
              <a:rPr lang="zh-CN" altLang="en-US" sz="1600" dirty="0" smtClean="0"/>
              <a:t>方法来重新查找经纬度并在系</a:t>
            </a:r>
            <a:endParaRPr lang="en-US" altLang="zh-CN" sz="1600" dirty="0" smtClean="0"/>
          </a:p>
          <a:p>
            <a:r>
              <a:rPr lang="zh-CN" altLang="en-US" sz="1600" dirty="0" smtClean="0"/>
              <a:t>统中修改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0529" y="6093296"/>
            <a:ext cx="53303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携手成就精彩人生旅程</a:t>
            </a:r>
            <a:endParaRPr lang="zh-CN" altLang="en-US" sz="4000" b="1" i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6193159"/>
            <a:ext cx="1547664" cy="664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16016" cy="3537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9805" y="2952237"/>
            <a:ext cx="155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新增提车点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点击门店管理，选择“新增</a:t>
            </a:r>
            <a:r>
              <a:rPr lang="zh-CN" altLang="en-US" sz="1600" dirty="0"/>
              <a:t>提车点</a:t>
            </a:r>
            <a:r>
              <a:rPr lang="zh-CN" altLang="en-US" sz="1600" dirty="0" smtClean="0"/>
              <a:t>”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5" y="2164546"/>
            <a:ext cx="8453578" cy="176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4180344"/>
            <a:ext cx="803525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备注：</a:t>
            </a:r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营业时间</a:t>
            </a:r>
            <a:r>
              <a:rPr lang="zh-CN" altLang="zh-CN" sz="1400" dirty="0"/>
              <a:t>精确到分钟</a:t>
            </a:r>
          </a:p>
          <a:p>
            <a:pPr lvl="0"/>
            <a:r>
              <a:rPr lang="en-US" altLang="zh-CN" sz="1400" dirty="0" smtClean="0"/>
              <a:t>2</a:t>
            </a:r>
            <a:r>
              <a:rPr lang="zh-CN" altLang="en-US" sz="1400" dirty="0" smtClean="0"/>
              <a:t>、请使用</a:t>
            </a:r>
            <a:r>
              <a:rPr lang="zh-CN" altLang="en-US" sz="1400" b="1" dirty="0">
                <a:solidFill>
                  <a:srgbClr val="FF0000"/>
                </a:solidFill>
              </a:rPr>
              <a:t>高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德</a:t>
            </a:r>
            <a:r>
              <a:rPr lang="zh-CN" altLang="en-US" sz="1400" dirty="0" smtClean="0"/>
              <a:t>或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谷歌</a:t>
            </a:r>
            <a:r>
              <a:rPr lang="zh-CN" altLang="en-US" sz="1400" dirty="0" smtClean="0"/>
              <a:t>经</a:t>
            </a:r>
            <a:r>
              <a:rPr lang="zh-CN" altLang="en-US" sz="1400" smtClean="0"/>
              <a:t>纬度</a:t>
            </a:r>
            <a:endParaRPr lang="zh-CN" altLang="zh-CN" sz="1400" dirty="0"/>
          </a:p>
          <a:p>
            <a:pPr lvl="0"/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是否启</a:t>
            </a:r>
            <a:r>
              <a:rPr lang="zh-CN" altLang="zh-CN" sz="1400" smtClean="0"/>
              <a:t>用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lvl="0"/>
            <a:r>
              <a:rPr lang="zh-CN" altLang="en-US" sz="1400" smtClean="0"/>
              <a:t>      如</a:t>
            </a:r>
            <a:r>
              <a:rPr lang="zh-CN" altLang="en-US" sz="1400" dirty="0" smtClean="0"/>
              <a:t>门店正常营业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请选择“</a:t>
            </a:r>
            <a:r>
              <a:rPr lang="zh-CN" altLang="zh-CN" sz="1400" smtClean="0"/>
              <a:t>是</a:t>
            </a:r>
            <a:r>
              <a:rPr lang="zh-CN" altLang="en-US" sz="1400" smtClean="0"/>
              <a:t>”</a:t>
            </a:r>
            <a:r>
              <a:rPr lang="zh-CN" altLang="zh-CN" sz="1400" smtClean="0"/>
              <a:t>；</a:t>
            </a:r>
            <a:endParaRPr lang="en-US" altLang="zh-CN" sz="1400" smtClean="0"/>
          </a:p>
          <a:p>
            <a:pPr lvl="0"/>
            <a:r>
              <a:rPr lang="en-US" altLang="zh-CN" sz="1400" smtClean="0"/>
              <a:t>      </a:t>
            </a:r>
            <a:r>
              <a:rPr lang="zh-CN" altLang="zh-CN" sz="1400" smtClean="0"/>
              <a:t>如</a:t>
            </a:r>
            <a:r>
              <a:rPr lang="zh-CN" altLang="zh-CN" sz="1400" dirty="0" smtClean="0"/>
              <a:t>门</a:t>
            </a:r>
            <a:r>
              <a:rPr lang="zh-CN" altLang="zh-CN" sz="1400" dirty="0"/>
              <a:t>店暂不</a:t>
            </a:r>
            <a:r>
              <a:rPr lang="zh-CN" altLang="zh-CN" sz="1400" dirty="0" smtClean="0"/>
              <a:t>营业，</a:t>
            </a:r>
            <a:r>
              <a:rPr lang="zh-CN" altLang="en-US" sz="1400" dirty="0" smtClean="0"/>
              <a:t>请</a:t>
            </a:r>
            <a:r>
              <a:rPr lang="zh-CN" altLang="zh-CN" sz="1400" dirty="0" smtClean="0"/>
              <a:t>选择</a:t>
            </a:r>
            <a:r>
              <a:rPr lang="zh-CN" altLang="en-US" sz="1400" dirty="0" smtClean="0"/>
              <a:t>“暂</a:t>
            </a:r>
            <a:r>
              <a:rPr lang="zh-CN" altLang="en-US" sz="1400" smtClean="0"/>
              <a:t>停”；</a:t>
            </a:r>
            <a:endParaRPr lang="en-US" altLang="zh-CN" sz="1400" smtClean="0"/>
          </a:p>
          <a:p>
            <a:pPr lvl="0"/>
            <a:r>
              <a:rPr lang="zh-CN" altLang="en-US" sz="1400" smtClean="0"/>
              <a:t>      如</a:t>
            </a:r>
            <a:r>
              <a:rPr lang="zh-CN" altLang="en-US" sz="1400" dirty="0" smtClean="0"/>
              <a:t>门店已关闭，请选择关闭</a:t>
            </a:r>
          </a:p>
          <a:p>
            <a:pPr lvl="0"/>
            <a:r>
              <a:rPr lang="en-US" altLang="zh-CN" sz="1400" dirty="0" smtClean="0"/>
              <a:t>4</a:t>
            </a:r>
            <a:r>
              <a:rPr lang="zh-CN" altLang="en-US" sz="1400" dirty="0" smtClean="0"/>
              <a:t>、租金上浮比例：提车点租金相对于门店的租金上调百分比。</a:t>
            </a:r>
            <a:endParaRPr lang="en-US" altLang="zh-CN" sz="1400" dirty="0" smtClean="0"/>
          </a:p>
          <a:p>
            <a:pPr lvl="0"/>
            <a:r>
              <a:rPr lang="zh-CN" altLang="en-US" sz="1400" smtClean="0"/>
              <a:t>      手</a:t>
            </a:r>
            <a:r>
              <a:rPr lang="zh-CN" altLang="en-US" sz="1400" dirty="0"/>
              <a:t>续费上浮</a:t>
            </a:r>
            <a:r>
              <a:rPr lang="zh-CN" altLang="en-US" sz="1400" dirty="0" smtClean="0"/>
              <a:t>比例：提车点手续费相对于门店的手续费上调百分比（手续费的上限为</a:t>
            </a:r>
            <a:r>
              <a:rPr lang="en-US" altLang="zh-CN" sz="1400" dirty="0" smtClean="0"/>
              <a:t>150</a:t>
            </a:r>
            <a:r>
              <a:rPr lang="zh-CN" altLang="en-US" sz="1400" dirty="0" smtClean="0"/>
              <a:t>元，超出则以</a:t>
            </a:r>
            <a:r>
              <a:rPr lang="en-US" altLang="zh-CN" sz="1400" dirty="0" smtClean="0"/>
              <a:t>150</a:t>
            </a:r>
            <a:r>
              <a:rPr lang="zh-CN" altLang="en-US" sz="1400" dirty="0" smtClean="0"/>
              <a:t>元为准）</a:t>
            </a:r>
            <a:endParaRPr lang="zh-CN" altLang="zh-CN" sz="1400" dirty="0"/>
          </a:p>
        </p:txBody>
      </p:sp>
      <p:sp>
        <p:nvSpPr>
          <p:cNvPr id="6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新增车辆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36" y="3717032"/>
            <a:ext cx="8821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备注：</a:t>
            </a:r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、归属门店。</a:t>
            </a:r>
            <a:r>
              <a:rPr lang="zh-CN" altLang="zh-CN" sz="1400" dirty="0"/>
              <a:t>直接点击“查询”会出现可新增车辆的门店</a:t>
            </a:r>
            <a:r>
              <a:rPr lang="zh-CN" altLang="zh-CN" sz="1400" smtClean="0"/>
              <a:t>列表</a:t>
            </a:r>
            <a:endParaRPr lang="en-US" altLang="zh-CN" sz="1400" dirty="0" smtClean="0"/>
          </a:p>
          <a:p>
            <a:pPr lvl="0"/>
            <a:r>
              <a:rPr lang="en-US" altLang="zh-CN" sz="1400" smtClean="0"/>
              <a:t>2</a:t>
            </a:r>
            <a:r>
              <a:rPr lang="zh-CN" altLang="en-US" sz="1400" smtClean="0"/>
              <a:t>、归属车型。输</a:t>
            </a:r>
            <a:r>
              <a:rPr lang="zh-CN" altLang="en-US" sz="1400" dirty="0" smtClean="0"/>
              <a:t>入</a:t>
            </a:r>
            <a:r>
              <a:rPr lang="zh-CN" altLang="en-US" sz="1400" smtClean="0"/>
              <a:t>需要添加的</a:t>
            </a:r>
            <a:r>
              <a:rPr lang="zh-CN" altLang="en-US" sz="1400" dirty="0" smtClean="0"/>
              <a:t>车型名称，</a:t>
            </a:r>
            <a:r>
              <a:rPr lang="en-US" altLang="zh-CN" sz="1400" dirty="0" err="1" smtClean="0"/>
              <a:t>eg</a:t>
            </a:r>
            <a:r>
              <a:rPr lang="zh-CN" altLang="en-US" sz="1400" dirty="0" smtClean="0"/>
              <a:t>“标致</a:t>
            </a:r>
            <a:r>
              <a:rPr lang="en-US" altLang="zh-CN" sz="1400" dirty="0" smtClean="0"/>
              <a:t>301</a:t>
            </a:r>
            <a:r>
              <a:rPr lang="zh-CN" altLang="en-US" sz="1400" dirty="0" smtClean="0"/>
              <a:t>”点击查询，会出现对应车型供选择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smtClean="0"/>
              <a:t>、</a:t>
            </a:r>
            <a:r>
              <a:rPr lang="zh-CN" altLang="en-US" sz="1400" dirty="0" smtClean="0"/>
              <a:t>如果查不到需求车型，请与携程业务人员</a:t>
            </a:r>
            <a:r>
              <a:rPr lang="zh-CN" altLang="en-US" sz="1400" smtClean="0"/>
              <a:t>联系</a:t>
            </a:r>
            <a:endParaRPr lang="zh-CN" altLang="zh-CN" sz="1400" dirty="0"/>
          </a:p>
        </p:txBody>
      </p:sp>
      <p:sp>
        <p:nvSpPr>
          <p:cNvPr id="8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8591486" cy="21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更改车辆状态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556792"/>
            <a:ext cx="604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当某一车辆因维修、保养、出险导致无法继续使用时，可以将该车辆的车辆状态置为“不可租</a:t>
            </a:r>
            <a:r>
              <a:rPr lang="zh-CN" altLang="en-US" smtClean="0"/>
              <a:t>用”</a:t>
            </a:r>
            <a:endParaRPr lang="en-US" altLang="zh-CN" dirty="0" smtClean="0"/>
          </a:p>
        </p:txBody>
      </p:sp>
      <p:sp>
        <p:nvSpPr>
          <p:cNvPr id="4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3.1</a:t>
            </a:r>
            <a:r>
              <a:rPr lang="zh-CN" altLang="en-US" smtClean="0"/>
              <a:t>将</a:t>
            </a:r>
            <a:r>
              <a:rPr lang="zh-CN" altLang="en-US" dirty="0" smtClean="0"/>
              <a:t>门</a:t>
            </a:r>
            <a:r>
              <a:rPr lang="zh-CN" altLang="en-US" dirty="0"/>
              <a:t>店售卖的车型下架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7158" y="5143512"/>
            <a:ext cx="8678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备注：</a:t>
            </a:r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取消</a:t>
            </a:r>
            <a:r>
              <a:rPr lang="zh-CN" altLang="zh-CN" sz="1400"/>
              <a:t>分</a:t>
            </a:r>
            <a:r>
              <a:rPr lang="zh-CN" altLang="zh-CN" sz="1400" smtClean="0"/>
              <a:t>配</a:t>
            </a:r>
            <a:r>
              <a:rPr lang="zh-CN" altLang="en-US" sz="1400" smtClean="0"/>
              <a:t>某款车型后，该车型将不会再继续售卖</a:t>
            </a:r>
            <a:endParaRPr lang="zh-CN" altLang="zh-CN" sz="1400" dirty="0"/>
          </a:p>
          <a:p>
            <a:pPr lvl="0"/>
            <a:r>
              <a:rPr lang="en-US" altLang="zh-CN" sz="1400" smtClean="0"/>
              <a:t>2</a:t>
            </a:r>
            <a:r>
              <a:rPr lang="zh-CN" altLang="en-US" sz="1400" smtClean="0"/>
              <a:t>、已取消分配的车型，旗下的车辆将会自动变为“不可租用”状态</a:t>
            </a:r>
            <a:endParaRPr lang="zh-CN" altLang="zh-CN" sz="1400" dirty="0"/>
          </a:p>
          <a:p>
            <a:pPr lvl="0"/>
            <a:r>
              <a:rPr lang="en-US" altLang="zh-CN" sz="1400" smtClean="0"/>
              <a:t>3</a:t>
            </a:r>
            <a:r>
              <a:rPr lang="zh-CN" altLang="en-US" sz="1400" smtClean="0"/>
              <a:t>、将“不可租用”的车辆重新设置为“可租用”则又可以继续售卖</a:t>
            </a:r>
            <a:endParaRPr lang="zh-CN" altLang="zh-CN" sz="1400" dirty="0"/>
          </a:p>
        </p:txBody>
      </p:sp>
      <p:sp>
        <p:nvSpPr>
          <p:cNvPr id="7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56" y="1214422"/>
            <a:ext cx="898573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453" y="3214686"/>
            <a:ext cx="904354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设置</a:t>
            </a:r>
            <a:r>
              <a:rPr lang="zh-CN" altLang="en-US" dirty="0"/>
              <a:t>车型的租金价格</a:t>
            </a:r>
            <a:endParaRPr lang="en-US" altLang="zh-C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8155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4786322"/>
            <a:ext cx="6715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备注</a:t>
            </a:r>
            <a:r>
              <a:rPr lang="zh-CN" altLang="zh-CN" sz="1200" dirty="0" smtClean="0"/>
              <a:t>：</a:t>
            </a:r>
            <a:endParaRPr lang="en-US" altLang="zh-CN" sz="1200" dirty="0" smtClean="0"/>
          </a:p>
          <a:p>
            <a:pPr lvl="0"/>
            <a:r>
              <a:rPr lang="en-US" altLang="zh-CN" sz="1200" smtClean="0"/>
              <a:t>1</a:t>
            </a:r>
            <a:r>
              <a:rPr lang="zh-CN" altLang="en-US" sz="1200" smtClean="0"/>
              <a:t>、每日租金：即不区分周末和周中，每天统一价格。设置方便</a:t>
            </a:r>
            <a:endParaRPr lang="zh-CN" altLang="zh-CN" sz="1200" dirty="0"/>
          </a:p>
          <a:p>
            <a:pPr lvl="0"/>
            <a:r>
              <a:rPr lang="en-US" altLang="zh-CN" sz="1200" smtClean="0"/>
              <a:t>2</a:t>
            </a:r>
            <a:r>
              <a:rPr lang="zh-CN" altLang="en-US" sz="1200" smtClean="0"/>
              <a:t>、周</a:t>
            </a:r>
            <a:r>
              <a:rPr lang="en-US" altLang="zh-CN" sz="1200" smtClean="0"/>
              <a:t>N</a:t>
            </a:r>
            <a:r>
              <a:rPr lang="zh-CN" altLang="en-US" sz="1200" smtClean="0"/>
              <a:t>价：即每周</a:t>
            </a:r>
            <a:r>
              <a:rPr lang="en-US" altLang="zh-CN" sz="1200" smtClean="0"/>
              <a:t>N</a:t>
            </a:r>
            <a:r>
              <a:rPr lang="zh-CN" altLang="en-US" sz="1200" smtClean="0"/>
              <a:t>的价格，每周统一。可以单独将周末价设高提高收益</a:t>
            </a:r>
            <a:endParaRPr lang="zh-CN" altLang="zh-CN" sz="1200" dirty="0"/>
          </a:p>
          <a:p>
            <a:pPr lvl="0"/>
            <a:r>
              <a:rPr lang="en-US" altLang="zh-CN" sz="1200"/>
              <a:t>3</a:t>
            </a:r>
            <a:r>
              <a:rPr lang="zh-CN" altLang="en-US" sz="1200" smtClean="0"/>
              <a:t>、节日价：即设置一段时间，在此时间段内价格按照此价来售卖。节假日库存紧张，租金可上调！</a:t>
            </a:r>
            <a:endParaRPr lang="zh-CN" altLang="zh-CN" sz="1200" dirty="0"/>
          </a:p>
          <a:p>
            <a:pPr lvl="0"/>
            <a:r>
              <a:rPr lang="en-US" altLang="zh-CN" sz="1200"/>
              <a:t>4</a:t>
            </a:r>
            <a:r>
              <a:rPr lang="zh-CN" altLang="en-US" sz="1200" smtClean="0"/>
              <a:t>、</a:t>
            </a:r>
            <a:r>
              <a:rPr lang="zh-CN" altLang="en-US" sz="1200"/>
              <a:t>特</a:t>
            </a:r>
            <a:r>
              <a:rPr lang="zh-CN" altLang="en-US" sz="1200" smtClean="0"/>
              <a:t>殊时间用来补充一些特殊节假日</a:t>
            </a:r>
            <a:endParaRPr lang="en-US" altLang="zh-CN" sz="1200" smtClean="0"/>
          </a:p>
          <a:p>
            <a:pPr lvl="0"/>
            <a:r>
              <a:rPr lang="en-US" altLang="zh-CN" sz="1200" smtClean="0"/>
              <a:t>5</a:t>
            </a:r>
            <a:r>
              <a:rPr lang="zh-CN" altLang="en-US" sz="1200" smtClean="0"/>
              <a:t>、价格逻辑：</a:t>
            </a:r>
            <a:endParaRPr lang="en-US" altLang="zh-CN" sz="1200" smtClean="0"/>
          </a:p>
          <a:p>
            <a:pPr lvl="0"/>
            <a:r>
              <a:rPr lang="zh-CN" altLang="en-US" sz="1200" smtClean="0"/>
              <a:t>节日价（特殊价）</a:t>
            </a:r>
            <a:r>
              <a:rPr lang="en-US" altLang="zh-CN" sz="1200" smtClean="0"/>
              <a:t>&gt;</a:t>
            </a:r>
            <a:r>
              <a:rPr lang="zh-CN" altLang="en-US" sz="1200" smtClean="0"/>
              <a:t>周</a:t>
            </a:r>
            <a:r>
              <a:rPr lang="en-US" altLang="zh-CN" sz="1200" smtClean="0"/>
              <a:t>N</a:t>
            </a:r>
            <a:r>
              <a:rPr lang="zh-CN" altLang="en-US" sz="1200" smtClean="0"/>
              <a:t>价</a:t>
            </a:r>
            <a:r>
              <a:rPr lang="en-US" altLang="zh-CN" sz="1200" smtClean="0"/>
              <a:t>&gt;</a:t>
            </a:r>
            <a:r>
              <a:rPr lang="zh-CN" altLang="en-US" sz="1200" smtClean="0"/>
              <a:t>每日租金，因此如果当三者在某一天价格出现重复时，优先显示节日价，以此类推！</a:t>
            </a:r>
            <a:endParaRPr lang="en-US" altLang="zh-CN" sz="1200" dirty="0" smtClean="0"/>
          </a:p>
        </p:txBody>
      </p:sp>
      <p:sp>
        <p:nvSpPr>
          <p:cNvPr id="6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805446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77362"/>
            <a:ext cx="68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设置</a:t>
            </a:r>
            <a:r>
              <a:rPr lang="zh-CN" altLang="en-US" dirty="0"/>
              <a:t>车型</a:t>
            </a:r>
            <a:r>
              <a:rPr lang="zh-CN" altLang="en-US" dirty="0" smtClean="0"/>
              <a:t>的基本保</a:t>
            </a:r>
            <a:r>
              <a:rPr lang="zh-CN" altLang="en-US" dirty="0"/>
              <a:t>险</a:t>
            </a:r>
            <a:r>
              <a:rPr lang="zh-CN" altLang="en-US" dirty="0" smtClean="0"/>
              <a:t>、服务费、违章押金（未设置将不可售卖）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42844" y="4929198"/>
            <a:ext cx="88222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备注：</a:t>
            </a:r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价格</a:t>
            </a:r>
            <a:r>
              <a:rPr lang="zh-CN" altLang="zh-CN" sz="1400" dirty="0"/>
              <a:t>设置为整数，默认单位为“元”，</a:t>
            </a:r>
            <a:r>
              <a:rPr lang="zh-CN" altLang="zh-CN" sz="1400" dirty="0" smtClean="0"/>
              <a:t>填写时</a:t>
            </a:r>
            <a:r>
              <a:rPr lang="zh-CN" altLang="zh-CN" sz="1400" dirty="0"/>
              <a:t>不需要额外加单位</a:t>
            </a:r>
          </a:p>
          <a:p>
            <a:pPr lvl="0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基本保险、</a:t>
            </a:r>
            <a:r>
              <a:rPr lang="zh-CN" altLang="zh-CN" sz="1400" dirty="0" smtClean="0">
                <a:solidFill>
                  <a:srgbClr val="FF0000"/>
                </a:solidFill>
              </a:rPr>
              <a:t>超</a:t>
            </a:r>
            <a:r>
              <a:rPr lang="zh-CN" altLang="zh-CN" sz="1400" dirty="0">
                <a:solidFill>
                  <a:srgbClr val="FF0000"/>
                </a:solidFill>
              </a:rPr>
              <a:t>小时费、预授权、违章</a:t>
            </a:r>
            <a:r>
              <a:rPr lang="zh-CN" altLang="zh-CN" sz="1400" dirty="0" smtClean="0">
                <a:solidFill>
                  <a:srgbClr val="FF0000"/>
                </a:solidFill>
              </a:rPr>
              <a:t>押金</a:t>
            </a:r>
            <a:r>
              <a:rPr lang="zh-CN" altLang="en-US" sz="1400" dirty="0"/>
              <a:t>四</a:t>
            </a:r>
            <a:r>
              <a:rPr lang="zh-CN" altLang="zh-CN" sz="1400" dirty="0" smtClean="0"/>
              <a:t>项</a:t>
            </a:r>
            <a:r>
              <a:rPr lang="zh-CN" altLang="zh-CN" sz="1400" dirty="0"/>
              <a:t>必填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保证客人对于应付金额及取车时担保信息有所了解。</a:t>
            </a:r>
            <a:r>
              <a:rPr lang="zh-CN" altLang="zh-CN" sz="1400" dirty="0" smtClean="0"/>
              <a:t>其他</a:t>
            </a:r>
            <a:r>
              <a:rPr lang="zh-CN" altLang="zh-CN" sz="1400" dirty="0"/>
              <a:t>的选</a:t>
            </a:r>
            <a:r>
              <a:rPr lang="zh-CN" altLang="zh-CN" sz="1400" dirty="0" smtClean="0"/>
              <a:t>填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3</a:t>
            </a:r>
            <a:r>
              <a:rPr lang="zh-CN" altLang="en-US" sz="1400" dirty="0" smtClean="0"/>
              <a:t>、夜间取、还车费：当订单取还车时间在</a:t>
            </a:r>
            <a:r>
              <a:rPr lang="en-US" altLang="zh-CN" sz="1400" dirty="0" smtClean="0"/>
              <a:t>22:00</a:t>
            </a:r>
            <a:r>
              <a:rPr lang="zh-CN" altLang="en-US" sz="1400" dirty="0" smtClean="0"/>
              <a:t>至</a:t>
            </a:r>
            <a:r>
              <a:rPr lang="en-US" altLang="zh-CN" sz="1400" dirty="0"/>
              <a:t>7</a:t>
            </a:r>
            <a:r>
              <a:rPr lang="en-US" altLang="zh-CN" sz="1400" dirty="0" smtClean="0"/>
              <a:t>:00</a:t>
            </a:r>
            <a:r>
              <a:rPr lang="zh-CN" altLang="en-US" sz="1400" dirty="0" smtClean="0"/>
              <a:t>时，将自动增加此项费用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4</a:t>
            </a:r>
            <a:r>
              <a:rPr lang="zh-CN" altLang="en-US" sz="1400" dirty="0" smtClean="0"/>
              <a:t>、上门取车、送车上门和异地还车：暂未开放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5</a:t>
            </a:r>
            <a:r>
              <a:rPr lang="zh-CN" altLang="en-US" sz="1400" dirty="0" smtClean="0"/>
              <a:t>、不同的车型拥有不同的基本保险上限，请合理设置价格</a:t>
            </a:r>
            <a:endParaRPr lang="zh-CN" altLang="zh-CN" sz="1400" dirty="0"/>
          </a:p>
        </p:txBody>
      </p:sp>
      <p:sp>
        <p:nvSpPr>
          <p:cNvPr id="8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07504" y="116632"/>
            <a:ext cx="525785" cy="381769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85860"/>
            <a:ext cx="6991364" cy="352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2879</Words>
  <Application>Microsoft Office PowerPoint</Application>
  <PresentationFormat>全屏显示(4:3)</PresentationFormat>
  <Paragraphs>174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隶书</vt:lpstr>
      <vt:lpstr>宋体</vt:lpstr>
      <vt:lpstr>Arial</vt:lpstr>
      <vt:lpstr>Calibri</vt:lpstr>
      <vt:lpstr>Constantia</vt:lpstr>
      <vt:lpstr>Wingdings</vt:lpstr>
      <vt:lpstr>Wingdings 2</vt:lpstr>
      <vt:lpstr>流畅</vt:lpstr>
      <vt:lpstr>用车事业部</vt:lpstr>
      <vt:lpstr>功能目录：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用车事业部</dc:title>
  <dc:creator>wjl王继梁</dc:creator>
  <cp:lastModifiedBy>Microsoft</cp:lastModifiedBy>
  <cp:revision>143</cp:revision>
  <dcterms:created xsi:type="dcterms:W3CDTF">2014-10-29T05:11:00Z</dcterms:created>
  <dcterms:modified xsi:type="dcterms:W3CDTF">2018-01-15T08:45:01Z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