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5/02/avoid-over-fitting-regularization/" TargetMode="External"/><Relationship Id="rId3" Type="http://schemas.openxmlformats.org/officeDocument/2006/relationships/hyperlink" Target="https://www.analyticsvidhya.com/blog/2015/02/avoid-over-fitting-regularization/" TargetMode="External"/><Relationship Id="rId4" Type="http://schemas.openxmlformats.org/officeDocument/2006/relationships/hyperlink" Target="https://www.analyticsvidhya.com/blog/2015/11/quick-introduction-boosting-algorithms-machine-learning/" TargetMode="External"/><Relationship Id="rId5" Type="http://schemas.openxmlformats.org/officeDocument/2006/relationships/hyperlink" Target="https://www.analyticsvidhya.com/blog/2015/11/quick-introduction-boosting-algorithms-machine-learning/" TargetMode="External"/><Relationship Id="rId6" Type="http://schemas.openxmlformats.org/officeDocument/2006/relationships/hyperlink" Target="http://zhanpengfang.github.io/418home.html" TargetMode="External"/><Relationship Id="rId7" Type="http://schemas.openxmlformats.org/officeDocument/2006/relationships/hyperlink" Target="http://zhanpengfang.github.io/418home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52525"/>
                </a:solidFill>
              </a:rPr>
              <a:t>It does not assume a linear relationship between the independent variables and dependent variable, so it may handle nonlinear effects.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52525"/>
                </a:solidFill>
              </a:rPr>
              <a:t>The independent variables don’t have to be normally distributed, or have equal variance in each group.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252525"/>
                </a:solidFill>
              </a:rPr>
              <a:t>We can add explicit interaction and power terms to improve the accuracy of our models.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It can handle thousands of input variables without variable deletion.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It has an effective method for estimating missing data and maintains accuracy when a large proportion of the data are missing.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Prototypes are computed that give information about the relation between the variables and the classification.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Regularization: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Standard GBM implementation has no</a:t>
            </a:r>
            <a:r>
              <a:rPr lang="en">
                <a:hlinkClick r:id="rId2"/>
              </a:rPr>
              <a:t> </a:t>
            </a:r>
            <a:r>
              <a:rPr lang="en" u="sng">
                <a:solidFill>
                  <a:schemeClr val="accent5"/>
                </a:solidFill>
                <a:hlinkClick r:id="rId3"/>
              </a:rPr>
              <a:t>regularization</a:t>
            </a:r>
            <a:r>
              <a:rPr lang="en"/>
              <a:t> like XGBoost, therefore it also helps to reduce overfitting.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In fact, XGBoost is also known as ‘</a:t>
            </a:r>
            <a:r>
              <a:rPr b="1" lang="en"/>
              <a:t>regularized boosting</a:t>
            </a:r>
            <a:r>
              <a:rPr lang="en"/>
              <a:t>‘ technique.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Parallel Processing: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XGBoost implements parallel processing and is </a:t>
            </a:r>
            <a:r>
              <a:rPr b="1" lang="en"/>
              <a:t>blazingly faster</a:t>
            </a:r>
            <a:r>
              <a:rPr lang="en"/>
              <a:t> as compared to GBM.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But hang on, we know that</a:t>
            </a:r>
            <a:r>
              <a:rPr lang="en">
                <a:hlinkClick r:id="rId4"/>
              </a:rPr>
              <a:t> </a:t>
            </a:r>
            <a:r>
              <a:rPr lang="en" u="sng">
                <a:solidFill>
                  <a:schemeClr val="accent5"/>
                </a:solidFill>
                <a:hlinkClick r:id="rId5"/>
              </a:rPr>
              <a:t>boosting</a:t>
            </a:r>
            <a:r>
              <a:rPr lang="en"/>
              <a:t> is sequential process so how can it be parallelized? We know that each tree can be built only after the previous one, so what stops us from making a tree using all cores? I hope you get where I’m coming from. Check</a:t>
            </a:r>
            <a:r>
              <a:rPr lang="en">
                <a:hlinkClick r:id="rId6"/>
              </a:rPr>
              <a:t> </a:t>
            </a:r>
            <a:r>
              <a:rPr lang="en" u="sng">
                <a:solidFill>
                  <a:schemeClr val="accent5"/>
                </a:solidFill>
                <a:hlinkClick r:id="rId7"/>
              </a:rPr>
              <a:t>this link</a:t>
            </a:r>
            <a:r>
              <a:rPr lang="en"/>
              <a:t> out to explore further.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XGBoost also supports implementation on Hadoop.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High Flexibility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XGBoost allow users to define </a:t>
            </a:r>
            <a:r>
              <a:rPr b="1" lang="en"/>
              <a:t>custom optimization objectives and evaluation criteria</a:t>
            </a:r>
            <a:r>
              <a:rPr lang="en"/>
              <a:t>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This adds a whole new dimension to the model and there is no limit to what we can do.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Handling Missing Values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XGBoost has an in-built routine to handle missing values.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User is required to supply a different value than other observations and pass that as a parameter. XGBoost tries different things as it encounters a missing value on each node and learns which path to take for missing values in future.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Tree Pruning: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A GBM would stop splitting a node when it encounters a negative loss in the split. Thus it is more of a </a:t>
            </a:r>
            <a:r>
              <a:rPr b="1" lang="en"/>
              <a:t>greedy algorithm</a:t>
            </a:r>
            <a:r>
              <a:rPr lang="en"/>
              <a:t>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XGBoost on the other hand make </a:t>
            </a:r>
            <a:r>
              <a:rPr b="1" lang="en"/>
              <a:t>splits upto the max_depth</a:t>
            </a:r>
            <a:r>
              <a:rPr lang="en"/>
              <a:t> specified and then start </a:t>
            </a:r>
            <a:r>
              <a:rPr b="1" lang="en"/>
              <a:t>pruning</a:t>
            </a:r>
            <a:r>
              <a:rPr lang="en"/>
              <a:t> the tree backwards and remove splits beyond which there is no positive gain.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Another advantage is that sometimes a split of negative loss say -2 may be followed by a split of positive loss +10. GBM would stop as it encounters -2. But XGBoost will go deeper and it will see a combined effect of +8 of the split and keep both.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Built-in Cross-Validation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XGBoost allows user to run a </a:t>
            </a:r>
            <a:r>
              <a:rPr b="1" lang="en"/>
              <a:t>cross-validation at each iteration</a:t>
            </a:r>
            <a:r>
              <a:rPr lang="en"/>
              <a:t> of the boosting process and thus it is easy to get the exact optimum number of boosting iterations in a single run.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This is unlike GBM where we have to run a grid-search and only a limited values can be tested.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Continue on Existing Model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User can start training an XGBoost model from its last iteration of previous run. This can be of significant advantage in certain specific applications.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GBM implementation of sklearn also has this feature so they are even on this point.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3C78D8"/>
              </a:buClr>
              <a:buSzPct val="100000"/>
              <a:defRPr sz="54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2pPr>
            <a:lvl3pPr lvl="2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3pPr>
            <a:lvl4pPr lvl="3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4pPr>
            <a:lvl5pPr lvl="4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5pPr>
            <a:lvl6pPr lvl="5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6pPr>
            <a:lvl7pPr lvl="6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7pPr>
            <a:lvl8pPr lvl="7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8pPr>
            <a:lvl9pPr lvl="8" algn="ctr">
              <a:spcBef>
                <a:spcPts val="0"/>
              </a:spcBef>
              <a:buClr>
                <a:srgbClr val="3C78D8"/>
              </a:buClr>
              <a:buSzPct val="100000"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C78D8"/>
              </a:buClr>
              <a:defRPr>
                <a:solidFill>
                  <a:srgbClr val="3C78D8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C78D8"/>
              </a:buClr>
              <a:defRPr>
                <a:solidFill>
                  <a:srgbClr val="3C78D8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C78D8"/>
              </a:buClr>
              <a:defRPr>
                <a:solidFill>
                  <a:srgbClr val="3C78D8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defRPr sz="2400">
                <a:solidFill>
                  <a:srgbClr val="3C78D8"/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defRPr sz="4800">
                <a:solidFill>
                  <a:srgbClr val="3C78D8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3C78D8"/>
              </a:buClr>
              <a:buSzPct val="100000"/>
              <a:defRPr sz="3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lfa Slab One"/>
              <a:buNone/>
              <a:defRPr>
                <a:solidFill>
                  <a:srgbClr val="3C78D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600">
                <a:solidFill>
                  <a:srgbClr val="3C78D8"/>
                </a:solidFill>
              </a:rPr>
              <a:t>ISyE 7406 Project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Walmart</a:t>
            </a:r>
            <a:r>
              <a:rPr lang="en" sz="3600">
                <a:solidFill>
                  <a:srgbClr val="3C78D8"/>
                </a:solidFill>
              </a:rPr>
              <a:t>  Trip Type Classification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Xianghui Gu, Jiaye Liu, Yang Wu, Chenwei Yue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7624"/>
            <a:ext cx="2448969" cy="7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Variables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convert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Vector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one-hot presentation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One-hot presentation</a:t>
            </a:r>
          </a:p>
          <a:p>
            <a:pPr indent="0" lvl="0" marL="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In Weekday, 	</a:t>
            </a:r>
          </a:p>
          <a:p>
            <a:pPr indent="0" lvl="0" marL="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“Friday”: [0, 0, 0, 0, 0, 1, 0]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926700" y="1115900"/>
            <a:ext cx="7290600" cy="3874800"/>
            <a:chOff x="497225" y="413300"/>
            <a:chExt cx="7290600" cy="3874800"/>
          </a:xfrm>
        </p:grpSpPr>
        <p:cxnSp>
          <p:nvCxnSpPr>
            <p:cNvPr id="119" name="Shape 119"/>
            <p:cNvCxnSpPr/>
            <p:nvPr/>
          </p:nvCxnSpPr>
          <p:spPr>
            <a:xfrm>
              <a:off x="6803675" y="1839200"/>
              <a:ext cx="7800" cy="48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120" name="Shape 120"/>
            <p:cNvGrpSpPr/>
            <p:nvPr/>
          </p:nvGrpSpPr>
          <p:grpSpPr>
            <a:xfrm>
              <a:off x="4127650" y="847400"/>
              <a:ext cx="2669625" cy="3440700"/>
              <a:chOff x="1473575" y="795500"/>
              <a:chExt cx="2669625" cy="3440700"/>
            </a:xfrm>
          </p:grpSpPr>
          <p:cxnSp>
            <p:nvCxnSpPr>
              <p:cNvPr id="121" name="Shape 121"/>
              <p:cNvCxnSpPr/>
              <p:nvPr/>
            </p:nvCxnSpPr>
            <p:spPr>
              <a:xfrm>
                <a:off x="1473575" y="3765012"/>
                <a:ext cx="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22" name="Shape 122"/>
              <p:cNvCxnSpPr/>
              <p:nvPr/>
            </p:nvCxnSpPr>
            <p:spPr>
              <a:xfrm>
                <a:off x="1477500" y="4225878"/>
                <a:ext cx="130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 rot="10800000">
                <a:off x="2766450" y="795500"/>
                <a:ext cx="0" cy="344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24" name="Shape 124"/>
              <p:cNvCxnSpPr/>
              <p:nvPr/>
            </p:nvCxnSpPr>
            <p:spPr>
              <a:xfrm>
                <a:off x="2758700" y="795575"/>
                <a:ext cx="138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25" name="Shape 125"/>
            <p:cNvSpPr/>
            <p:nvPr/>
          </p:nvSpPr>
          <p:spPr>
            <a:xfrm>
              <a:off x="878225" y="413300"/>
              <a:ext cx="1198500" cy="454500"/>
            </a:xfrm>
            <a:prstGeom prst="parallelogram">
              <a:avLst>
                <a:gd fmla="val 25000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Start</a:t>
              </a:r>
            </a:p>
          </p:txBody>
        </p:sp>
        <p:cxnSp>
          <p:nvCxnSpPr>
            <p:cNvPr id="126" name="Shape 126"/>
            <p:cNvCxnSpPr>
              <a:endCxn id="127" idx="0"/>
            </p:cNvCxnSpPr>
            <p:nvPr/>
          </p:nvCxnSpPr>
          <p:spPr>
            <a:xfrm>
              <a:off x="1469675" y="867800"/>
              <a:ext cx="7800" cy="48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501125" y="1353500"/>
              <a:ext cx="1952700" cy="485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Drop rows with missing Upc</a:t>
              </a:r>
            </a:p>
          </p:txBody>
        </p:sp>
        <p:cxnSp>
          <p:nvCxnSpPr>
            <p:cNvPr id="128" name="Shape 128"/>
            <p:cNvCxnSpPr>
              <a:endCxn id="129" idx="0"/>
            </p:cNvCxnSpPr>
            <p:nvPr/>
          </p:nvCxnSpPr>
          <p:spPr>
            <a:xfrm>
              <a:off x="1469675" y="1839200"/>
              <a:ext cx="7800" cy="48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9" name="Shape 129"/>
            <p:cNvSpPr/>
            <p:nvPr/>
          </p:nvSpPr>
          <p:spPr>
            <a:xfrm>
              <a:off x="501125" y="2324900"/>
              <a:ext cx="1952700" cy="485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Combine similar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Departments</a:t>
              </a:r>
            </a:p>
          </p:txBody>
        </p:sp>
        <p:cxnSp>
          <p:nvCxnSpPr>
            <p:cNvPr id="130" name="Shape 130"/>
            <p:cNvCxnSpPr>
              <a:endCxn id="131" idx="0"/>
            </p:cNvCxnSpPr>
            <p:nvPr/>
          </p:nvCxnSpPr>
          <p:spPr>
            <a:xfrm>
              <a:off x="1469675" y="2793612"/>
              <a:ext cx="3900" cy="48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31" name="Shape 131"/>
            <p:cNvSpPr/>
            <p:nvPr/>
          </p:nvSpPr>
          <p:spPr>
            <a:xfrm>
              <a:off x="497225" y="3279312"/>
              <a:ext cx="1952700" cy="485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Compute #buy &amp; #return per visit</a:t>
              </a:r>
            </a:p>
          </p:txBody>
        </p:sp>
        <p:cxnSp>
          <p:nvCxnSpPr>
            <p:cNvPr id="132" name="Shape 132"/>
            <p:cNvCxnSpPr/>
            <p:nvPr/>
          </p:nvCxnSpPr>
          <p:spPr>
            <a:xfrm>
              <a:off x="4143250" y="795575"/>
              <a:ext cx="0" cy="55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33" name="Shape 133"/>
            <p:cNvSpPr/>
            <p:nvPr/>
          </p:nvSpPr>
          <p:spPr>
            <a:xfrm>
              <a:off x="3033850" y="1353500"/>
              <a:ext cx="2203200" cy="640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Count unique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 #Upc, #Dept, #fineline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per visit</a:t>
              </a:r>
            </a:p>
          </p:txBody>
        </p:sp>
        <p:cxnSp>
          <p:nvCxnSpPr>
            <p:cNvPr id="134" name="Shape 134"/>
            <p:cNvCxnSpPr>
              <a:endCxn id="135" idx="0"/>
            </p:cNvCxnSpPr>
            <p:nvPr/>
          </p:nvCxnSpPr>
          <p:spPr>
            <a:xfrm>
              <a:off x="4127650" y="2004650"/>
              <a:ext cx="7800" cy="48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3033850" y="2490350"/>
              <a:ext cx="2203200" cy="6405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Count items under this Dept / fineline per visit</a:t>
              </a:r>
            </a:p>
          </p:txBody>
        </p:sp>
        <p:grpSp>
          <p:nvGrpSpPr>
            <p:cNvPr id="136" name="Shape 136"/>
            <p:cNvGrpSpPr/>
            <p:nvPr/>
          </p:nvGrpSpPr>
          <p:grpSpPr>
            <a:xfrm>
              <a:off x="1473575" y="795500"/>
              <a:ext cx="2669625" cy="3440700"/>
              <a:chOff x="1473575" y="795500"/>
              <a:chExt cx="2669625" cy="3440700"/>
            </a:xfrm>
          </p:grpSpPr>
          <p:cxnSp>
            <p:nvCxnSpPr>
              <p:cNvPr id="137" name="Shape 137"/>
              <p:cNvCxnSpPr>
                <a:stCxn id="131" idx="2"/>
              </p:cNvCxnSpPr>
              <p:nvPr/>
            </p:nvCxnSpPr>
            <p:spPr>
              <a:xfrm>
                <a:off x="1473575" y="3765012"/>
                <a:ext cx="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38" name="Shape 138"/>
              <p:cNvCxnSpPr/>
              <p:nvPr/>
            </p:nvCxnSpPr>
            <p:spPr>
              <a:xfrm>
                <a:off x="1477500" y="4225878"/>
                <a:ext cx="130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39" name="Shape 139"/>
              <p:cNvCxnSpPr/>
              <p:nvPr/>
            </p:nvCxnSpPr>
            <p:spPr>
              <a:xfrm rot="10800000">
                <a:off x="2766450" y="795500"/>
                <a:ext cx="0" cy="344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40" name="Shape 140"/>
              <p:cNvCxnSpPr/>
              <p:nvPr/>
            </p:nvCxnSpPr>
            <p:spPr>
              <a:xfrm>
                <a:off x="2758700" y="795575"/>
                <a:ext cx="138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141" name="Shape 141"/>
            <p:cNvCxnSpPr>
              <a:endCxn id="142" idx="0"/>
            </p:cNvCxnSpPr>
            <p:nvPr/>
          </p:nvCxnSpPr>
          <p:spPr>
            <a:xfrm>
              <a:off x="4135450" y="3130850"/>
              <a:ext cx="7800" cy="48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42" name="Shape 142"/>
            <p:cNvSpPr/>
            <p:nvPr/>
          </p:nvSpPr>
          <p:spPr>
            <a:xfrm>
              <a:off x="3041650" y="3616550"/>
              <a:ext cx="2203200" cy="4506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Sum item count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per visit</a:t>
              </a:r>
            </a:p>
          </p:txBody>
        </p:sp>
        <p:cxnSp>
          <p:nvCxnSpPr>
            <p:cNvPr id="143" name="Shape 143"/>
            <p:cNvCxnSpPr>
              <a:endCxn id="144" idx="0"/>
            </p:cNvCxnSpPr>
            <p:nvPr/>
          </p:nvCxnSpPr>
          <p:spPr>
            <a:xfrm>
              <a:off x="6808775" y="836900"/>
              <a:ext cx="2700" cy="5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44" name="Shape 144"/>
            <p:cNvSpPr/>
            <p:nvPr/>
          </p:nvSpPr>
          <p:spPr>
            <a:xfrm>
              <a:off x="5835125" y="1353500"/>
              <a:ext cx="1952700" cy="5988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Change Dept and Weekday to one-hot presentation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6212225" y="2288600"/>
              <a:ext cx="1198500" cy="454500"/>
            </a:xfrm>
            <a:prstGeom prst="parallelogram">
              <a:avLst>
                <a:gd fmla="val 25000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Save</a:t>
              </a:r>
            </a:p>
          </p:txBody>
        </p:sp>
      </p:grpSp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KNN, Logistic Reg,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Random Forest, XGboost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1 </a:t>
            </a:r>
            <a:r>
              <a:rPr lang="en"/>
              <a:t>—— </a:t>
            </a:r>
            <a:r>
              <a:rPr lang="en">
                <a:solidFill>
                  <a:srgbClr val="4285F4"/>
                </a:solidFill>
              </a:rPr>
              <a:t>K-Nearest Neighbors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Advantage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Simple and intuitive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classifier that works well on basic recognition problems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Robust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noisy training data especially if weighted distance is 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“uniform” vs “distance” 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Distance:  Euclidean vs Manhattan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2 —— </a:t>
            </a:r>
            <a:r>
              <a:rPr lang="en">
                <a:solidFill>
                  <a:srgbClr val="4285F4"/>
                </a:solidFill>
              </a:rPr>
              <a:t>Logistic Regression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Advantage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Able to handle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nonlinear effects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since it does not </a:t>
            </a: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assume a linear relationship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More control on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interaction and degrees</a:t>
            </a: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Less constraints on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normality and equal variance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Multi_class: 'ovr'  (uses the one-vs-rest (OvR) scheme)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Penalty : L1 regularization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3 —— </a:t>
            </a:r>
            <a:r>
              <a:rPr lang="en">
                <a:solidFill>
                  <a:srgbClr val="4285F4"/>
                </a:solidFill>
              </a:rPr>
              <a:t>Random Forest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Advantage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Able to handle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thousands of input variables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without variable selection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in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estimating missing 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high accuracy when a large proportion of the data are missing.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Informative of the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relation between the variables and the classification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4 —— </a:t>
            </a:r>
            <a:r>
              <a:rPr lang="en">
                <a:solidFill>
                  <a:srgbClr val="4285F4"/>
                </a:solidFill>
              </a:rPr>
              <a:t>XGBoost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Advantage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Reduce overfitting by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Prune tree by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splitting into max_depth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negative loss in the split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Built-in </a:t>
            </a:r>
            <a:r>
              <a:rPr b="1" lang="en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cross-validation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Output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Dimension reduction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Upc decoding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Combination of classifiers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Dimension reduction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Upc decoding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  <a:buChar char="●"/>
            </a:pPr>
            <a:r>
              <a:rPr lang="en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Combination of classifiers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E599"/>
                </a:highlight>
              </a:rPr>
              <a:t>TRIP TYPE</a:t>
            </a:r>
            <a:r>
              <a:rPr lang="en"/>
              <a:t>?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800">
                <a:solidFill>
                  <a:srgbClr val="3C78D8"/>
                </a:solidFill>
                <a:highlight>
                  <a:srgbClr val="FFE599"/>
                </a:highlight>
                <a:latin typeface="Alfa Slab One"/>
                <a:ea typeface="Alfa Slab One"/>
                <a:cs typeface="Alfa Slab One"/>
                <a:sym typeface="Alfa Slab One"/>
              </a:rPr>
              <a:t>Observation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TripType_40: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Bought many (more than 10) items in DSD grocery, grocery dry goods, dairy per visit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TripType_5: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Bought pharmacy at Department of Pharmacy RX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categorical id representing the type of shopping trip the customer made. (TripType_999 is an "other" category.)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Candidate Variables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7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VisitNumber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an id corresponding to a single trip by a single customer</a:t>
            </a: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Weekday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weekday of the trip</a:t>
            </a: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Upc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UPC number of the product purchased</a:t>
            </a: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ScanCount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number of the given item that was purchased. A negative value indicates a product return.</a:t>
            </a: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DepartmentDescription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a high-level description of the item's department</a:t>
            </a: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FinelineNumber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a more refined category for each of the products, created by Walmart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75" y="1271024"/>
            <a:ext cx="8648050" cy="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Type_Bar_Chart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526125" y="90500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Trip Type Distribution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(#records vs trip type)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_Bar_Chart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3057525" y="801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Department Distribution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(#records vs Dept)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_Customers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74" y="1232750"/>
            <a:ext cx="4195025" cy="3358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ekday_Records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00" y="1258112"/>
            <a:ext cx="4195024" cy="3307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Weekday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Variables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more variables to reflect the properties of one visit.</a:t>
            </a:r>
          </a:p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Per visit</a:t>
            </a: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Distinct Count:</a:t>
            </a:r>
          </a:p>
          <a:p>
            <a:pPr indent="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How many different departments have you visited in this trip?</a:t>
            </a:r>
          </a:p>
          <a:p>
            <a:pPr indent="-342900" lvl="0" marL="457200" rtl="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Sum:</a:t>
            </a:r>
          </a:p>
          <a:p>
            <a:pPr indent="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</a:p>
          <a:p>
            <a:pPr indent="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products have you bought in this department in this trip?</a:t>
            </a:r>
          </a:p>
          <a:p>
            <a:pPr indent="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products have you returned in this trip?</a:t>
            </a:r>
          </a:p>
          <a:p>
            <a:pPr indent="0" lvl="0" marL="457200" rtl="0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