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119350" cy="21383625"/>
  <p:notesSz cx="6858000" cy="9144000"/>
  <p:defaultTextStyle>
    <a:defPPr>
      <a:defRPr lang="en-US"/>
    </a:defPPr>
    <a:lvl1pPr marL="0" algn="l" defTabSz="1752051" rtl="0" eaLnBrk="1" latinLnBrk="0" hangingPunct="1">
      <a:defRPr sz="3449" kern="1200">
        <a:solidFill>
          <a:schemeClr val="tx1"/>
        </a:solidFill>
        <a:latin typeface="+mn-lt"/>
        <a:ea typeface="+mn-ea"/>
        <a:cs typeface="+mn-cs"/>
      </a:defRPr>
    </a:lvl1pPr>
    <a:lvl2pPr marL="876025" algn="l" defTabSz="1752051" rtl="0" eaLnBrk="1" latinLnBrk="0" hangingPunct="1">
      <a:defRPr sz="3449" kern="1200">
        <a:solidFill>
          <a:schemeClr val="tx1"/>
        </a:solidFill>
        <a:latin typeface="+mn-lt"/>
        <a:ea typeface="+mn-ea"/>
        <a:cs typeface="+mn-cs"/>
      </a:defRPr>
    </a:lvl2pPr>
    <a:lvl3pPr marL="1752051" algn="l" defTabSz="1752051" rtl="0" eaLnBrk="1" latinLnBrk="0" hangingPunct="1">
      <a:defRPr sz="3449" kern="1200">
        <a:solidFill>
          <a:schemeClr val="tx1"/>
        </a:solidFill>
        <a:latin typeface="+mn-lt"/>
        <a:ea typeface="+mn-ea"/>
        <a:cs typeface="+mn-cs"/>
      </a:defRPr>
    </a:lvl3pPr>
    <a:lvl4pPr marL="2628076" algn="l" defTabSz="1752051" rtl="0" eaLnBrk="1" latinLnBrk="0" hangingPunct="1">
      <a:defRPr sz="3449" kern="1200">
        <a:solidFill>
          <a:schemeClr val="tx1"/>
        </a:solidFill>
        <a:latin typeface="+mn-lt"/>
        <a:ea typeface="+mn-ea"/>
        <a:cs typeface="+mn-cs"/>
      </a:defRPr>
    </a:lvl4pPr>
    <a:lvl5pPr marL="3504101" algn="l" defTabSz="1752051" rtl="0" eaLnBrk="1" latinLnBrk="0" hangingPunct="1">
      <a:defRPr sz="3449" kern="1200">
        <a:solidFill>
          <a:schemeClr val="tx1"/>
        </a:solidFill>
        <a:latin typeface="+mn-lt"/>
        <a:ea typeface="+mn-ea"/>
        <a:cs typeface="+mn-cs"/>
      </a:defRPr>
    </a:lvl5pPr>
    <a:lvl6pPr marL="4380127" algn="l" defTabSz="1752051" rtl="0" eaLnBrk="1" latinLnBrk="0" hangingPunct="1">
      <a:defRPr sz="3449" kern="1200">
        <a:solidFill>
          <a:schemeClr val="tx1"/>
        </a:solidFill>
        <a:latin typeface="+mn-lt"/>
        <a:ea typeface="+mn-ea"/>
        <a:cs typeface="+mn-cs"/>
      </a:defRPr>
    </a:lvl6pPr>
    <a:lvl7pPr marL="5256152" algn="l" defTabSz="1752051" rtl="0" eaLnBrk="1" latinLnBrk="0" hangingPunct="1">
      <a:defRPr sz="3449" kern="1200">
        <a:solidFill>
          <a:schemeClr val="tx1"/>
        </a:solidFill>
        <a:latin typeface="+mn-lt"/>
        <a:ea typeface="+mn-ea"/>
        <a:cs typeface="+mn-cs"/>
      </a:defRPr>
    </a:lvl7pPr>
    <a:lvl8pPr marL="6132177" algn="l" defTabSz="1752051" rtl="0" eaLnBrk="1" latinLnBrk="0" hangingPunct="1">
      <a:defRPr sz="3449" kern="1200">
        <a:solidFill>
          <a:schemeClr val="tx1"/>
        </a:solidFill>
        <a:latin typeface="+mn-lt"/>
        <a:ea typeface="+mn-ea"/>
        <a:cs typeface="+mn-cs"/>
      </a:defRPr>
    </a:lvl8pPr>
    <a:lvl9pPr marL="7008203" algn="l" defTabSz="1752051" rtl="0" eaLnBrk="1" latinLnBrk="0" hangingPunct="1">
      <a:defRPr sz="3449"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40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821" autoAdjust="0"/>
  </p:normalViewPr>
  <p:slideViewPr>
    <p:cSldViewPr snapToGrid="0">
      <p:cViewPr>
        <p:scale>
          <a:sx n="25" d="100"/>
          <a:sy n="25" d="100"/>
        </p:scale>
        <p:origin x="-2118" y="96"/>
      </p:cViewPr>
      <p:guideLst>
        <p:guide orient="horz" pos="6735"/>
        <p:guide pos="4762"/>
      </p:guideLst>
    </p:cSldViewPr>
  </p:slideViewPr>
  <p:notesTextViewPr>
    <p:cViewPr>
      <p:scale>
        <a:sx n="1" d="1"/>
        <a:sy n="1" d="1"/>
      </p:scale>
      <p:origin x="0" y="0"/>
    </p:cViewPr>
  </p:notesTextViewPr>
  <p:gridSpacing cx="73728263" cy="73728263"/>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smtClean="0"/>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77788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200981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63633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20393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smtClean="0"/>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20277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369AD-E45D-4189-8067-F7022DC1818D}"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23455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smtClean="0"/>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smtClean="0"/>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369AD-E45D-4189-8067-F7022DC1818D}" type="datetimeFigureOut">
              <a:rPr lang="en-US" smtClean="0"/>
              <a:pPr/>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40310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1369AD-E45D-4189-8067-F7022DC1818D}" type="datetimeFigureOut">
              <a:rPr lang="en-US" smtClean="0"/>
              <a:pPr/>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19979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369AD-E45D-4189-8067-F7022DC1818D}" type="datetimeFigureOut">
              <a:rPr lang="en-US" smtClean="0"/>
              <a:pPr/>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147887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smtClean="0"/>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369AD-E45D-4189-8067-F7022DC1818D}"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73959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smtClean="0"/>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369AD-E45D-4189-8067-F7022DC1818D}"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211578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5C1369AD-E45D-4189-8067-F7022DC1818D}" type="datetimeFigureOut">
              <a:rPr lang="en-US" smtClean="0"/>
              <a:pPr/>
              <a:t>6/28/2018</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0656946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 Diagonal Corner Rectangle 74"/>
          <p:cNvSpPr/>
          <p:nvPr/>
        </p:nvSpPr>
        <p:spPr>
          <a:xfrm>
            <a:off x="0" y="18573750"/>
            <a:ext cx="15119350" cy="2019300"/>
          </a:xfrm>
          <a:prstGeom prst="round2DiagRect">
            <a:avLst>
              <a:gd name="adj1" fmla="val 8579"/>
              <a:gd name="adj2" fmla="val 0"/>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56" name="Round Diagonal Corner Rectangle 55"/>
          <p:cNvSpPr/>
          <p:nvPr/>
        </p:nvSpPr>
        <p:spPr>
          <a:xfrm>
            <a:off x="0" y="10010775"/>
            <a:ext cx="6686549" cy="8162925"/>
          </a:xfrm>
          <a:prstGeom prst="round2DiagRect">
            <a:avLst>
              <a:gd name="adj1" fmla="val 8579"/>
              <a:gd name="adj2" fmla="val 0"/>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42" name="Round Diagonal Corner Rectangle 41"/>
          <p:cNvSpPr/>
          <p:nvPr/>
        </p:nvSpPr>
        <p:spPr>
          <a:xfrm>
            <a:off x="0" y="4029075"/>
            <a:ext cx="6943724" cy="5257800"/>
          </a:xfrm>
          <a:prstGeom prst="round2DiagRect">
            <a:avLst>
              <a:gd name="adj1" fmla="val 8579"/>
              <a:gd name="adj2" fmla="val 0"/>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pic>
        <p:nvPicPr>
          <p:cNvPr id="5" name="Picture 4"/>
          <p:cNvPicPr>
            <a:picLocks/>
          </p:cNvPicPr>
          <p:nvPr/>
        </p:nvPicPr>
        <p:blipFill rotWithShape="1">
          <a:blip r:embed="rId2" cstate="print">
            <a:extLst>
              <a:ext uri="{28A0092B-C50C-407E-A947-70E740481C1C}">
                <a14:useLocalDpi xmlns="" xmlns:a14="http://schemas.microsoft.com/office/drawing/2010/main" val="0"/>
              </a:ext>
            </a:extLst>
          </a:blip>
          <a:srcRect t="69703" b="668"/>
          <a:stretch/>
        </p:blipFill>
        <p:spPr>
          <a:xfrm>
            <a:off x="-28" y="3347"/>
            <a:ext cx="15123708" cy="3559659"/>
          </a:xfrm>
          <a:prstGeom prst="rect">
            <a:avLst/>
          </a:prstGeo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533" y="3885"/>
            <a:ext cx="1202513" cy="1260000"/>
          </a:xfrm>
          <a:prstGeom prst="rect">
            <a:avLst/>
          </a:prstGeom>
        </p:spPr>
      </p:pic>
      <p:sp>
        <p:nvSpPr>
          <p:cNvPr id="51" name="Rectangle 50"/>
          <p:cNvSpPr/>
          <p:nvPr/>
        </p:nvSpPr>
        <p:spPr>
          <a:xfrm>
            <a:off x="0" y="20837864"/>
            <a:ext cx="11239379" cy="539490"/>
          </a:xfrm>
          <a:prstGeom prst="rect">
            <a:avLst/>
          </a:prstGeom>
          <a:solidFill>
            <a:srgbClr val="002060"/>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52" name="TextBox 51"/>
          <p:cNvSpPr txBox="1"/>
          <p:nvPr/>
        </p:nvSpPr>
        <p:spPr>
          <a:xfrm>
            <a:off x="214509" y="20930804"/>
            <a:ext cx="4599337" cy="399789"/>
          </a:xfrm>
          <a:prstGeom prst="rect">
            <a:avLst/>
          </a:prstGeom>
          <a:noFill/>
        </p:spPr>
        <p:txBody>
          <a:bodyPr wrap="none" rtlCol="0">
            <a:spAutoFit/>
          </a:bodyPr>
          <a:lstStyle/>
          <a:p>
            <a:pPr algn="ctr"/>
            <a:r>
              <a:rPr lang="en-US" sz="1998" dirty="0">
                <a:solidFill>
                  <a:srgbClr val="FFC000"/>
                </a:solidFill>
                <a:latin typeface="Arial Rounded MT Bold" panose="020F0704030504030204" pitchFamily="34" charset="0"/>
              </a:rPr>
              <a:t>Locally Rooted, Globally Respected</a:t>
            </a:r>
          </a:p>
        </p:txBody>
      </p:sp>
      <p:sp>
        <p:nvSpPr>
          <p:cNvPr id="53" name="Rectangle 52"/>
          <p:cNvSpPr/>
          <p:nvPr/>
        </p:nvSpPr>
        <p:spPr>
          <a:xfrm>
            <a:off x="11241082" y="20838083"/>
            <a:ext cx="3866346" cy="539490"/>
          </a:xfrm>
          <a:prstGeom prst="rect">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54" name="TextBox 53"/>
          <p:cNvSpPr txBox="1"/>
          <p:nvPr/>
        </p:nvSpPr>
        <p:spPr>
          <a:xfrm>
            <a:off x="12205141" y="20928652"/>
            <a:ext cx="1960858" cy="399789"/>
          </a:xfrm>
          <a:prstGeom prst="rect">
            <a:avLst/>
          </a:prstGeom>
          <a:noFill/>
        </p:spPr>
        <p:txBody>
          <a:bodyPr wrap="none" rtlCol="0">
            <a:spAutoFit/>
          </a:bodyPr>
          <a:lstStyle/>
          <a:p>
            <a:pPr algn="ctr"/>
            <a:r>
              <a:rPr lang="en-US" sz="1998" dirty="0">
                <a:solidFill>
                  <a:srgbClr val="002060"/>
                </a:solidFill>
                <a:latin typeface="Arial Rounded MT Bold" panose="020F0704030504030204" pitchFamily="34" charset="0"/>
              </a:rPr>
              <a:t>jteti.ugm.ac.id</a:t>
            </a:r>
          </a:p>
        </p:txBody>
      </p:sp>
      <p:sp>
        <p:nvSpPr>
          <p:cNvPr id="43" name="TextBox 42"/>
          <p:cNvSpPr txBox="1"/>
          <p:nvPr/>
        </p:nvSpPr>
        <p:spPr>
          <a:xfrm>
            <a:off x="0" y="1791422"/>
            <a:ext cx="15119349" cy="1015663"/>
          </a:xfrm>
          <a:prstGeom prst="rect">
            <a:avLst/>
          </a:prstGeom>
          <a:noFill/>
        </p:spPr>
        <p:txBody>
          <a:bodyPr wrap="square" rtlCol="0">
            <a:spAutoFit/>
          </a:bodyPr>
          <a:lstStyle/>
          <a:p>
            <a:pPr algn="ct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Pengembangan</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Aplikasi</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Pengisian</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Kuesioner</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VARK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dan</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Layanan</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Pencatatan</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Penggunaan</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Data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Aplikasi</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Smartphone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berbasis</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Android</a:t>
            </a:r>
          </a:p>
        </p:txBody>
      </p:sp>
      <p:sp>
        <p:nvSpPr>
          <p:cNvPr id="46" name="TextBox 45"/>
          <p:cNvSpPr txBox="1"/>
          <p:nvPr/>
        </p:nvSpPr>
        <p:spPr>
          <a:xfrm>
            <a:off x="1" y="2849561"/>
            <a:ext cx="15119349" cy="430887"/>
          </a:xfrm>
          <a:prstGeom prst="rect">
            <a:avLst/>
          </a:prstGeom>
          <a:noFill/>
        </p:spPr>
        <p:txBody>
          <a:bodyPr wrap="square" rtlCol="0">
            <a:spAutoFit/>
          </a:bodyPr>
          <a:lstStyle/>
          <a:p>
            <a:pPr algn="ctr"/>
            <a:r>
              <a:rPr lang="id-ID" sz="22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Meizar Raka Rimadana, Maximillian Sheldy Ferdinand Erwianda, P. Insap Santosa, Sri Suning Kusumawardani </a:t>
            </a:r>
            <a:endParaRPr lang="en-US" sz="22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49" name="TextBox 48"/>
          <p:cNvSpPr txBox="1"/>
          <p:nvPr/>
        </p:nvSpPr>
        <p:spPr>
          <a:xfrm>
            <a:off x="1540826" y="23925"/>
            <a:ext cx="12025793" cy="1846659"/>
          </a:xfrm>
          <a:prstGeom prst="rect">
            <a:avLst/>
          </a:prstGeom>
          <a:noFill/>
        </p:spPr>
        <p:txBody>
          <a:bodyPr wrap="none" rtlCol="0">
            <a:spAutoFit/>
          </a:bodyPr>
          <a:lstStyle/>
          <a:p>
            <a:pPr algn="ctr"/>
            <a:r>
              <a:rPr lang="en-US" sz="3000" dirty="0" err="1">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Universitas</a:t>
            </a:r>
            <a:r>
              <a:rPr lang="en-US" sz="30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Gadjah</a:t>
            </a:r>
            <a:r>
              <a:rPr lang="en-US" sz="30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Mada</a:t>
            </a:r>
            <a:endParaRPr lang="en-US" sz="30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a:p>
            <a:pPr algn="ct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Fakultas</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Teknik</a:t>
            </a:r>
            <a:endPar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a:p>
            <a:pPr algn="ct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DEPARTEMEN TEKNIK ELEKTRO DAN TEKNOLOGI INFORMASI</a:t>
            </a:r>
          </a:p>
          <a:p>
            <a:pPr algn="ctr"/>
            <a:r>
              <a:rPr lang="en-US" sz="24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Jalan</a:t>
            </a:r>
            <a:r>
              <a:rPr lang="en-US" sz="24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24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Grafika</a:t>
            </a:r>
            <a:r>
              <a:rPr lang="en-US" sz="24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24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No. 2, </a:t>
            </a:r>
            <a:r>
              <a:rPr lang="en-US" sz="24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Kampus</a:t>
            </a:r>
            <a:r>
              <a:rPr lang="en-US" sz="24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UGM Yogyakarta</a:t>
            </a:r>
          </a:p>
        </p:txBody>
      </p:sp>
      <p:pic>
        <p:nvPicPr>
          <p:cNvPr id="2" name="Picture 1"/>
          <p:cNvPicPr>
            <a:picLocks noChangeAspect="1"/>
          </p:cNvPicPr>
          <p:nvPr/>
        </p:nvPicPr>
        <p:blipFill rotWithShape="1">
          <a:blip r:embed="rId4" cstate="print">
            <a:extLst>
              <a:ext uri="{28A0092B-C50C-407E-A947-70E740481C1C}">
                <a14:useLocalDpi xmlns="" xmlns:a14="http://schemas.microsoft.com/office/drawing/2010/main" val="0"/>
              </a:ext>
            </a:extLst>
          </a:blip>
          <a:srcRect t="4120" b="25591"/>
          <a:stretch/>
        </p:blipFill>
        <p:spPr>
          <a:xfrm>
            <a:off x="12311963" y="58997"/>
            <a:ext cx="2738488" cy="900000"/>
          </a:xfrm>
          <a:prstGeom prst="rect">
            <a:avLst/>
          </a:prstGeom>
        </p:spPr>
      </p:pic>
      <p:sp>
        <p:nvSpPr>
          <p:cNvPr id="24" name="TextBox 23"/>
          <p:cNvSpPr txBox="1"/>
          <p:nvPr/>
        </p:nvSpPr>
        <p:spPr>
          <a:xfrm>
            <a:off x="7460343" y="11398250"/>
            <a:ext cx="7416800" cy="1200329"/>
          </a:xfrm>
          <a:prstGeom prst="rect">
            <a:avLst/>
          </a:prstGeom>
          <a:noFill/>
        </p:spPr>
        <p:txBody>
          <a:bodyPr wrap="square" rtlCol="0">
            <a:spAutoFit/>
          </a:bodyPr>
          <a:lstStyle/>
          <a:p>
            <a:pPr indent="457200" algn="just"/>
            <a:r>
              <a:rPr lang="id-ID" sz="1800" dirty="0" smtClean="0"/>
              <a:t>Hasil pengembangan aplikasi dapat dilihat pada Gbr 2. Gambar a) menunjukkan menu pengaturan untuk memberikan akses kepada aplikasi agar dapat mengakses data </a:t>
            </a:r>
            <a:r>
              <a:rPr lang="id-ID" sz="1800" i="1" dirty="0" smtClean="0"/>
              <a:t>App Usage Statistic</a:t>
            </a:r>
            <a:r>
              <a:rPr lang="id-ID" sz="1800" dirty="0" smtClean="0"/>
              <a:t>, sedangkan gambar b) menunjukkan tampilan halaman pengisian kuesioner VARK</a:t>
            </a:r>
            <a:endParaRPr lang="en-US" sz="1798" dirty="0"/>
          </a:p>
        </p:txBody>
      </p:sp>
      <p:sp>
        <p:nvSpPr>
          <p:cNvPr id="22" name="Rounded Rectangle 21"/>
          <p:cNvSpPr/>
          <p:nvPr/>
        </p:nvSpPr>
        <p:spPr>
          <a:xfrm>
            <a:off x="438150" y="3692902"/>
            <a:ext cx="3600449"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27" name="Rounded Rectangle 26"/>
          <p:cNvSpPr/>
          <p:nvPr/>
        </p:nvSpPr>
        <p:spPr>
          <a:xfrm>
            <a:off x="323851" y="9626977"/>
            <a:ext cx="6000750"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28" name="TextBox 27"/>
          <p:cNvSpPr txBox="1"/>
          <p:nvPr/>
        </p:nvSpPr>
        <p:spPr>
          <a:xfrm>
            <a:off x="514704" y="9628274"/>
            <a:ext cx="5732403" cy="523220"/>
          </a:xfrm>
          <a:prstGeom prst="rect">
            <a:avLst/>
          </a:prstGeom>
          <a:noFill/>
        </p:spPr>
        <p:txBody>
          <a:bodyPr wrap="none" rtlCol="0">
            <a:spAutoFit/>
          </a:bodyPr>
          <a:lstStyle/>
          <a:p>
            <a:r>
              <a:rPr lang="id-ID" sz="28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Metode Pengembangan Aplikasi</a:t>
            </a:r>
            <a:endParaRPr lang="en-US" sz="28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29" name="TextBox 28"/>
          <p:cNvSpPr txBox="1"/>
          <p:nvPr/>
        </p:nvSpPr>
        <p:spPr>
          <a:xfrm>
            <a:off x="0" y="10539408"/>
            <a:ext cx="6515100" cy="1200329"/>
          </a:xfrm>
          <a:prstGeom prst="rect">
            <a:avLst/>
          </a:prstGeom>
          <a:noFill/>
        </p:spPr>
        <p:txBody>
          <a:bodyPr wrap="square" rtlCol="0">
            <a:spAutoFit/>
          </a:bodyPr>
          <a:lstStyle/>
          <a:p>
            <a:r>
              <a:rPr lang="id-ID" sz="1800" dirty="0" smtClean="0"/>
              <a:t>Pengembangan aplikasi mengadopsi metode pengembangan </a:t>
            </a:r>
            <a:r>
              <a:rPr lang="id-ID" sz="1800" dirty="0" smtClean="0"/>
              <a:t>SCRUM seperti pada Gbr 1. Metode SCRUM membagi pengembangan aplikasi ke dalam beberapa Sprint seperti pada Tabel 1.</a:t>
            </a:r>
            <a:endParaRPr lang="en-US" sz="1798" dirty="0"/>
          </a:p>
        </p:txBody>
      </p:sp>
      <p:pic>
        <p:nvPicPr>
          <p:cNvPr id="31" name="Picture 30" descr="E:\Documents\Semester 8\SKRIPSI BARU\scrum (2).png"/>
          <p:cNvPicPr/>
          <p:nvPr/>
        </p:nvPicPr>
        <p:blipFill>
          <a:blip r:embed="rId5" cstate="print"/>
          <a:srcRect/>
          <a:stretch>
            <a:fillRect/>
          </a:stretch>
        </p:blipFill>
        <p:spPr bwMode="auto">
          <a:xfrm>
            <a:off x="713422" y="11702761"/>
            <a:ext cx="5287328" cy="2899064"/>
          </a:xfrm>
          <a:prstGeom prst="rect">
            <a:avLst/>
          </a:prstGeom>
          <a:noFill/>
          <a:ln w="9525">
            <a:noFill/>
            <a:miter lim="800000"/>
            <a:headEnd/>
            <a:tailEnd/>
          </a:ln>
        </p:spPr>
      </p:pic>
      <p:graphicFrame>
        <p:nvGraphicFramePr>
          <p:cNvPr id="33" name="Table 32"/>
          <p:cNvGraphicFramePr>
            <a:graphicFrameLocks noGrp="1"/>
          </p:cNvGraphicFramePr>
          <p:nvPr/>
        </p:nvGraphicFramePr>
        <p:xfrm>
          <a:off x="336550" y="15405098"/>
          <a:ext cx="6207125" cy="1920240"/>
        </p:xfrm>
        <a:graphic>
          <a:graphicData uri="http://schemas.openxmlformats.org/drawingml/2006/table">
            <a:tbl>
              <a:tblPr/>
              <a:tblGrid>
                <a:gridCol w="744953"/>
                <a:gridCol w="5462172"/>
              </a:tblGrid>
              <a:tr h="188384">
                <a:tc>
                  <a:txBody>
                    <a:bodyPr/>
                    <a:lstStyle/>
                    <a:p>
                      <a:pPr indent="1270" algn="just">
                        <a:lnSpc>
                          <a:spcPct val="100000"/>
                        </a:lnSpc>
                        <a:spcAft>
                          <a:spcPts val="0"/>
                        </a:spcAft>
                      </a:pPr>
                      <a:r>
                        <a:rPr lang="id-ID" sz="1800" b="1" i="1" dirty="0">
                          <a:latin typeface="Times New Roman"/>
                          <a:ea typeface="SimSun"/>
                        </a:rPr>
                        <a:t>Sprint</a:t>
                      </a:r>
                      <a:endParaRPr lang="id-ID" sz="1800" dirty="0">
                        <a:latin typeface="Times New Roman"/>
                        <a:ea typeface="SimSu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lnSpc>
                          <a:spcPct val="100000"/>
                        </a:lnSpc>
                        <a:spcAft>
                          <a:spcPts val="0"/>
                        </a:spcAft>
                      </a:pPr>
                      <a:r>
                        <a:rPr lang="id-ID" sz="1800" b="1" i="1" dirty="0">
                          <a:latin typeface="Times New Roman"/>
                          <a:ea typeface="SimSun"/>
                        </a:rPr>
                        <a:t>Product Backlog</a:t>
                      </a:r>
                      <a:endParaRPr lang="id-ID" sz="1800" i="1" dirty="0">
                        <a:latin typeface="Times New Roman"/>
                        <a:ea typeface="SimSu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384">
                <a:tc>
                  <a:txBody>
                    <a:bodyPr/>
                    <a:lstStyle/>
                    <a:p>
                      <a:pPr indent="1270" algn="r">
                        <a:lnSpc>
                          <a:spcPct val="100000"/>
                        </a:lnSpc>
                        <a:spcAft>
                          <a:spcPts val="0"/>
                        </a:spcAft>
                      </a:pPr>
                      <a:r>
                        <a:rPr lang="id-ID" sz="1800" dirty="0">
                          <a:latin typeface="Times New Roman"/>
                          <a:ea typeface="SimSun"/>
                        </a:rPr>
                        <a:t>1</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715" algn="just">
                        <a:lnSpc>
                          <a:spcPct val="100000"/>
                        </a:lnSpc>
                        <a:spcAft>
                          <a:spcPts val="0"/>
                        </a:spcAft>
                      </a:pPr>
                      <a:r>
                        <a:rPr lang="id-ID" sz="1800" dirty="0">
                          <a:latin typeface="Times New Roman"/>
                          <a:ea typeface="SimSun"/>
                        </a:rPr>
                        <a:t>Layanan Penangkap Data Penggunaan Aplikasi</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384">
                <a:tc>
                  <a:txBody>
                    <a:bodyPr/>
                    <a:lstStyle/>
                    <a:p>
                      <a:pPr indent="1270" algn="r">
                        <a:lnSpc>
                          <a:spcPct val="100000"/>
                        </a:lnSpc>
                        <a:spcAft>
                          <a:spcPts val="0"/>
                        </a:spcAft>
                      </a:pPr>
                      <a:r>
                        <a:rPr lang="id-ID" sz="1800" dirty="0">
                          <a:latin typeface="Times New Roman"/>
                          <a:ea typeface="SimSun"/>
                        </a:rPr>
                        <a:t>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715" algn="just">
                        <a:lnSpc>
                          <a:spcPct val="100000"/>
                        </a:lnSpc>
                        <a:spcAft>
                          <a:spcPts val="0"/>
                        </a:spcAft>
                      </a:pPr>
                      <a:r>
                        <a:rPr lang="id-ID" sz="1800" dirty="0">
                          <a:latin typeface="Times New Roman"/>
                          <a:ea typeface="SimSun"/>
                        </a:rPr>
                        <a:t>Kuesioner VARK</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767">
                <a:tc>
                  <a:txBody>
                    <a:bodyPr/>
                    <a:lstStyle/>
                    <a:p>
                      <a:pPr indent="1270" algn="r">
                        <a:lnSpc>
                          <a:spcPct val="100000"/>
                        </a:lnSpc>
                        <a:spcAft>
                          <a:spcPts val="0"/>
                        </a:spcAft>
                      </a:pPr>
                      <a:r>
                        <a:rPr lang="id-ID" sz="1800">
                          <a:latin typeface="Times New Roman"/>
                          <a:ea typeface="SimSun"/>
                        </a:rPr>
                        <a:t>3</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715" algn="just">
                        <a:lnSpc>
                          <a:spcPct val="100000"/>
                        </a:lnSpc>
                        <a:spcAft>
                          <a:spcPts val="0"/>
                        </a:spcAft>
                      </a:pPr>
                      <a:r>
                        <a:rPr lang="id-ID" sz="1800" dirty="0">
                          <a:latin typeface="Times New Roman"/>
                          <a:ea typeface="SimSun"/>
                        </a:rPr>
                        <a:t>Persetujuan Pengguna, Petunjuk Penggunaan Aplikasi, dan Pengisian Identitas Responden</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384">
                <a:tc>
                  <a:txBody>
                    <a:bodyPr/>
                    <a:lstStyle/>
                    <a:p>
                      <a:pPr indent="1270" algn="r">
                        <a:lnSpc>
                          <a:spcPct val="100000"/>
                        </a:lnSpc>
                        <a:spcAft>
                          <a:spcPts val="0"/>
                        </a:spcAft>
                      </a:pPr>
                      <a:r>
                        <a:rPr lang="id-ID" sz="1800">
                          <a:latin typeface="Times New Roman"/>
                          <a:ea typeface="SimSun"/>
                        </a:rPr>
                        <a:t>4</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715" algn="just">
                        <a:lnSpc>
                          <a:spcPct val="100000"/>
                        </a:lnSpc>
                        <a:spcAft>
                          <a:spcPts val="0"/>
                        </a:spcAft>
                      </a:pPr>
                      <a:r>
                        <a:rPr lang="id-ID" sz="1800" dirty="0">
                          <a:latin typeface="Times New Roman"/>
                          <a:ea typeface="SimSun"/>
                        </a:rPr>
                        <a:t>Sinkronisasi Firebase, Autentikasi, dan Penyelesaian Akhir</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 name="Rounded Rectangle 33"/>
          <p:cNvSpPr/>
          <p:nvPr/>
        </p:nvSpPr>
        <p:spPr>
          <a:xfrm>
            <a:off x="7252130" y="4047939"/>
            <a:ext cx="7867220" cy="8572686"/>
          </a:xfrm>
          <a:prstGeom prst="roundRect">
            <a:avLst>
              <a:gd name="adj" fmla="val 3261"/>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dirty="0"/>
          </a:p>
        </p:txBody>
      </p:sp>
      <p:sp>
        <p:nvSpPr>
          <p:cNvPr id="35" name="Rounded Rectangle 34"/>
          <p:cNvSpPr/>
          <p:nvPr/>
        </p:nvSpPr>
        <p:spPr>
          <a:xfrm>
            <a:off x="7652181" y="3673852"/>
            <a:ext cx="4730319"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36" name="TextBox 35"/>
          <p:cNvSpPr txBox="1"/>
          <p:nvPr/>
        </p:nvSpPr>
        <p:spPr>
          <a:xfrm>
            <a:off x="7843034" y="3675149"/>
            <a:ext cx="4256422" cy="646331"/>
          </a:xfrm>
          <a:prstGeom prst="rect">
            <a:avLst/>
          </a:prstGeom>
          <a:noFill/>
        </p:spPr>
        <p:txBody>
          <a:bodyPr wrap="none" rtlCol="0">
            <a:spAutoFit/>
          </a:bodyPr>
          <a:lstStyle/>
          <a:p>
            <a:r>
              <a:rPr lang="id-ID" sz="36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Prototype Aplikasi</a:t>
            </a:r>
            <a:endParaRPr lang="en-US" sz="36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pic>
        <p:nvPicPr>
          <p:cNvPr id="38" name="Picture 37" descr="E:\Documents\Semester 8\SKRIPSI BARU\Diagram Gambar dll\Screenshot_2018-06-26-14-23-47_com.android.settings.png"/>
          <p:cNvPicPr>
            <a:picLocks noChangeAspect="1"/>
          </p:cNvPicPr>
          <p:nvPr/>
        </p:nvPicPr>
        <p:blipFill>
          <a:blip r:embed="rId6" cstate="print"/>
          <a:srcRect/>
          <a:stretch>
            <a:fillRect/>
          </a:stretch>
        </p:blipFill>
        <p:spPr bwMode="auto">
          <a:xfrm>
            <a:off x="7654924" y="4624387"/>
            <a:ext cx="3261656" cy="5788846"/>
          </a:xfrm>
          <a:prstGeom prst="rect">
            <a:avLst/>
          </a:prstGeom>
          <a:noFill/>
          <a:ln w="9525">
            <a:noFill/>
            <a:miter lim="800000"/>
            <a:headEnd/>
            <a:tailEnd/>
          </a:ln>
        </p:spPr>
      </p:pic>
      <p:pic>
        <p:nvPicPr>
          <p:cNvPr id="39" name="Picture 38" descr="E:\Documents\Semester 8\SKRIPSI BARU\Diagram Gambar dll\Screenshot_2018-06-26-14-25-52_com.example.meizar.learningstyleapp.png"/>
          <p:cNvPicPr>
            <a:picLocks noChangeAspect="1"/>
          </p:cNvPicPr>
          <p:nvPr/>
        </p:nvPicPr>
        <p:blipFill>
          <a:blip r:embed="rId7" cstate="print"/>
          <a:srcRect/>
          <a:stretch>
            <a:fillRect/>
          </a:stretch>
        </p:blipFill>
        <p:spPr bwMode="auto">
          <a:xfrm>
            <a:off x="11392046" y="4623786"/>
            <a:ext cx="3254364" cy="5788800"/>
          </a:xfrm>
          <a:prstGeom prst="rect">
            <a:avLst/>
          </a:prstGeom>
          <a:noFill/>
          <a:ln w="9525">
            <a:noFill/>
            <a:miter lim="800000"/>
            <a:headEnd/>
            <a:tailEnd/>
          </a:ln>
        </p:spPr>
      </p:pic>
      <p:sp>
        <p:nvSpPr>
          <p:cNvPr id="40" name="TextBox 39"/>
          <p:cNvSpPr txBox="1"/>
          <p:nvPr/>
        </p:nvSpPr>
        <p:spPr>
          <a:xfrm>
            <a:off x="0" y="14649449"/>
            <a:ext cx="6686550" cy="371475"/>
          </a:xfrm>
          <a:prstGeom prst="rect">
            <a:avLst/>
          </a:prstGeom>
          <a:noFill/>
        </p:spPr>
        <p:txBody>
          <a:bodyPr wrap="square" rtlCol="0">
            <a:spAutoFit/>
          </a:bodyPr>
          <a:lstStyle/>
          <a:p>
            <a:pPr algn="ctr"/>
            <a:r>
              <a:rPr lang="id-ID" sz="1800" dirty="0" smtClean="0"/>
              <a:t>Gbr 1. Metode pengembangan aplikasi SCRUM</a:t>
            </a:r>
            <a:endParaRPr lang="id-ID" sz="1800" dirty="0"/>
          </a:p>
        </p:txBody>
      </p:sp>
      <p:sp>
        <p:nvSpPr>
          <p:cNvPr id="41" name="TextBox 40"/>
          <p:cNvSpPr txBox="1"/>
          <p:nvPr/>
        </p:nvSpPr>
        <p:spPr>
          <a:xfrm>
            <a:off x="0" y="15017750"/>
            <a:ext cx="6743700" cy="369332"/>
          </a:xfrm>
          <a:prstGeom prst="rect">
            <a:avLst/>
          </a:prstGeom>
          <a:noFill/>
        </p:spPr>
        <p:txBody>
          <a:bodyPr wrap="square" rtlCol="0">
            <a:spAutoFit/>
          </a:bodyPr>
          <a:lstStyle/>
          <a:p>
            <a:pPr algn="ctr"/>
            <a:r>
              <a:rPr lang="id-ID" sz="1800" dirty="0" smtClean="0"/>
              <a:t>Tabel 1. </a:t>
            </a:r>
            <a:r>
              <a:rPr lang="id-ID" sz="1800" i="1" dirty="0" smtClean="0"/>
              <a:t>Sprint</a:t>
            </a:r>
            <a:r>
              <a:rPr lang="id-ID" sz="1800" dirty="0" smtClean="0"/>
              <a:t> pengembangan aplikasi</a:t>
            </a:r>
            <a:endParaRPr lang="id-ID" sz="1800" dirty="0"/>
          </a:p>
        </p:txBody>
      </p:sp>
      <p:sp>
        <p:nvSpPr>
          <p:cNvPr id="23" name="TextBox 22"/>
          <p:cNvSpPr txBox="1"/>
          <p:nvPr/>
        </p:nvSpPr>
        <p:spPr>
          <a:xfrm>
            <a:off x="629003" y="3694199"/>
            <a:ext cx="3199722" cy="584775"/>
          </a:xfrm>
          <a:prstGeom prst="rect">
            <a:avLst/>
          </a:prstGeom>
          <a:noFill/>
        </p:spPr>
        <p:txBody>
          <a:bodyPr wrap="none" rtlCol="0">
            <a:spAutoFit/>
          </a:bodyPr>
          <a:lstStyle/>
          <a:p>
            <a:r>
              <a:rPr lang="id-ID" sz="32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Latar Belakang</a:t>
            </a:r>
            <a:endParaRPr lang="en-US" sz="32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57" name="TextBox 56"/>
          <p:cNvSpPr txBox="1"/>
          <p:nvPr/>
        </p:nvSpPr>
        <p:spPr>
          <a:xfrm>
            <a:off x="152399" y="4462458"/>
            <a:ext cx="6619875" cy="4801314"/>
          </a:xfrm>
          <a:prstGeom prst="rect">
            <a:avLst/>
          </a:prstGeom>
          <a:noFill/>
        </p:spPr>
        <p:txBody>
          <a:bodyPr wrap="square" rtlCol="0">
            <a:spAutoFit/>
          </a:bodyPr>
          <a:lstStyle/>
          <a:p>
            <a:pPr indent="457200" algn="just"/>
            <a:r>
              <a:rPr lang="en-AU" sz="1800" dirty="0" err="1" smtClean="0"/>
              <a:t>Kehidupan</a:t>
            </a:r>
            <a:r>
              <a:rPr lang="en-AU" sz="1800" dirty="0" smtClean="0"/>
              <a:t> </a:t>
            </a:r>
            <a:r>
              <a:rPr lang="en-AU" sz="1800" dirty="0" err="1" smtClean="0"/>
              <a:t>manusia</a:t>
            </a:r>
            <a:r>
              <a:rPr lang="en-AU" sz="1800" dirty="0" smtClean="0"/>
              <a:t> </a:t>
            </a:r>
            <a:r>
              <a:rPr lang="en-AU" sz="1800" dirty="0" err="1" smtClean="0"/>
              <a:t>sehari-hari</a:t>
            </a:r>
            <a:r>
              <a:rPr lang="en-AU" sz="1800" dirty="0" smtClean="0"/>
              <a:t> </a:t>
            </a:r>
            <a:r>
              <a:rPr lang="en-AU" sz="1800" dirty="0" err="1" smtClean="0"/>
              <a:t>tidak</a:t>
            </a:r>
            <a:r>
              <a:rPr lang="en-AU" sz="1800" dirty="0" smtClean="0"/>
              <a:t> </a:t>
            </a:r>
            <a:r>
              <a:rPr lang="en-AU" sz="1800" dirty="0" err="1" smtClean="0"/>
              <a:t>pernah</a:t>
            </a:r>
            <a:r>
              <a:rPr lang="en-AU" sz="1800" dirty="0" smtClean="0"/>
              <a:t> </a:t>
            </a:r>
            <a:r>
              <a:rPr lang="en-AU" sz="1800" dirty="0" err="1" smtClean="0"/>
              <a:t>lepas</a:t>
            </a:r>
            <a:r>
              <a:rPr lang="en-AU" sz="1800" dirty="0" smtClean="0"/>
              <a:t> </a:t>
            </a:r>
            <a:r>
              <a:rPr lang="en-AU" sz="1800" dirty="0" err="1" smtClean="0"/>
              <a:t>dari</a:t>
            </a:r>
            <a:r>
              <a:rPr lang="en-AU" sz="1800" dirty="0" smtClean="0"/>
              <a:t> </a:t>
            </a:r>
            <a:r>
              <a:rPr lang="en-AU" sz="1800" dirty="0" err="1" smtClean="0"/>
              <a:t>kegiatan</a:t>
            </a:r>
            <a:r>
              <a:rPr lang="en-AU" sz="1800" dirty="0" smtClean="0"/>
              <a:t> </a:t>
            </a:r>
            <a:r>
              <a:rPr lang="en-AU" sz="1800" dirty="0" err="1" smtClean="0"/>
              <a:t>belajar</a:t>
            </a:r>
            <a:r>
              <a:rPr lang="id-ID" sz="1800" dirty="0" smtClean="0"/>
              <a:t> </a:t>
            </a:r>
            <a:r>
              <a:rPr lang="en-AU" sz="1800" dirty="0" err="1" smtClean="0"/>
              <a:t>untuk</a:t>
            </a:r>
            <a:r>
              <a:rPr lang="en-AU" sz="1800" dirty="0" smtClean="0"/>
              <a:t> </a:t>
            </a:r>
            <a:r>
              <a:rPr lang="en-AU" sz="1800" dirty="0" err="1" smtClean="0"/>
              <a:t>mengembangkan</a:t>
            </a:r>
            <a:r>
              <a:rPr lang="en-AU" sz="1800" dirty="0" smtClean="0"/>
              <a:t> </a:t>
            </a:r>
            <a:r>
              <a:rPr lang="en-AU" sz="1800" dirty="0" err="1" smtClean="0"/>
              <a:t>atau</a:t>
            </a:r>
            <a:r>
              <a:rPr lang="en-AU" sz="1800" dirty="0" smtClean="0"/>
              <a:t> </a:t>
            </a:r>
            <a:r>
              <a:rPr lang="en-AU" sz="1800" dirty="0" err="1" smtClean="0"/>
              <a:t>mendapatkan</a:t>
            </a:r>
            <a:r>
              <a:rPr lang="en-AU" sz="1800" dirty="0" smtClean="0"/>
              <a:t> </a:t>
            </a:r>
            <a:r>
              <a:rPr lang="en-AU" sz="1800" dirty="0" err="1" smtClean="0"/>
              <a:t>keterampilan</a:t>
            </a:r>
            <a:r>
              <a:rPr lang="en-AU" sz="1800" dirty="0" smtClean="0"/>
              <a:t> </a:t>
            </a:r>
            <a:r>
              <a:rPr lang="en-AU" sz="1800" dirty="0" err="1" smtClean="0"/>
              <a:t>baru</a:t>
            </a:r>
            <a:r>
              <a:rPr lang="en-AU" sz="1800" dirty="0" smtClean="0"/>
              <a:t>.</a:t>
            </a:r>
            <a:r>
              <a:rPr lang="id-ID" sz="1800" dirty="0" smtClean="0"/>
              <a:t> Permasalahan </a:t>
            </a:r>
            <a:r>
              <a:rPr lang="id-ID" sz="1800" dirty="0" smtClean="0"/>
              <a:t>yang sering terjadi dalam proses pembelajaran adalah </a:t>
            </a:r>
            <a:r>
              <a:rPr lang="id-ID" sz="1800" i="1" dirty="0" smtClean="0"/>
              <a:t>cognitive </a:t>
            </a:r>
            <a:r>
              <a:rPr lang="id-ID" sz="1800" i="1" dirty="0" smtClean="0"/>
              <a:t>overload</a:t>
            </a:r>
            <a:r>
              <a:rPr lang="id-ID" sz="1800" dirty="0" smtClean="0"/>
              <a:t>, yaitu terlalu banyak informasi yang harus diproses oleh seseorang ketika belajar. Solusi </a:t>
            </a:r>
            <a:r>
              <a:rPr lang="id-ID" sz="1800" dirty="0" smtClean="0"/>
              <a:t>dari masalah ini adalah dengan menyampaikan informasi dalam bentuk yang sesuai dengan karakteristik gaya belajar orang </a:t>
            </a:r>
            <a:r>
              <a:rPr lang="id-ID" sz="1800" dirty="0" smtClean="0"/>
              <a:t>tersebut. Secara </a:t>
            </a:r>
            <a:r>
              <a:rPr lang="id-ID" sz="1800" dirty="0" smtClean="0"/>
              <a:t>konvensional, gaya belajar dapat diidentifikasi secara manual dengan menggunakan </a:t>
            </a:r>
            <a:r>
              <a:rPr lang="id-ID" sz="1800" dirty="0" smtClean="0"/>
              <a:t>kuesioner, akan </a:t>
            </a:r>
            <a:r>
              <a:rPr lang="id-ID" sz="1800" dirty="0" smtClean="0"/>
              <a:t>tetapi metode tersebut memiliki kelemahan dalam aspek </a:t>
            </a:r>
            <a:r>
              <a:rPr lang="id-ID" sz="1800" dirty="0" smtClean="0"/>
              <a:t>akurasi.</a:t>
            </a:r>
            <a:r>
              <a:rPr lang="id-ID" sz="1800" dirty="0" smtClean="0"/>
              <a:t> </a:t>
            </a:r>
            <a:r>
              <a:rPr lang="id-ID" sz="1800" i="1" dirty="0" smtClean="0"/>
              <a:t>Smartphone </a:t>
            </a:r>
            <a:r>
              <a:rPr lang="id-ID" sz="1800" dirty="0" smtClean="0"/>
              <a:t>dengan berbagai aplikasi yang dimilikinya</a:t>
            </a:r>
            <a:r>
              <a:rPr lang="id-ID" sz="1800" dirty="0" smtClean="0"/>
              <a:t> </a:t>
            </a:r>
            <a:r>
              <a:rPr lang="id-ID" sz="1800" dirty="0" smtClean="0"/>
              <a:t>berpotensi menjadi media pengamatan yang </a:t>
            </a:r>
            <a:r>
              <a:rPr lang="id-ID" sz="1800" dirty="0" smtClean="0"/>
              <a:t>ideal untuk mendeteksi gaya belajar. Akan </a:t>
            </a:r>
            <a:r>
              <a:rPr lang="id-ID" sz="1800" dirty="0" smtClean="0"/>
              <a:t>tetapi, belum pernah ada penelitian yang membuktikan bahwa data penggunaan aplikasi pada </a:t>
            </a:r>
            <a:r>
              <a:rPr lang="id-ID" sz="1800" i="1" dirty="0" smtClean="0"/>
              <a:t>smartphone</a:t>
            </a:r>
            <a:r>
              <a:rPr lang="id-ID" sz="1800" dirty="0" smtClean="0"/>
              <a:t> memiliki korelasi terhadap gaya belajar </a:t>
            </a:r>
            <a:r>
              <a:rPr lang="id-ID" sz="1800" dirty="0" smtClean="0"/>
              <a:t>seseorang. Perlu </a:t>
            </a:r>
            <a:r>
              <a:rPr lang="id-ID" sz="1800" dirty="0" smtClean="0"/>
              <a:t>dibuat </a:t>
            </a:r>
            <a:r>
              <a:rPr lang="id-ID" sz="1800" dirty="0" smtClean="0"/>
              <a:t>sebuah </a:t>
            </a:r>
            <a:r>
              <a:rPr lang="id-ID" sz="1800" dirty="0" smtClean="0"/>
              <a:t>aplikasi pengisian kuesioner VARK pada </a:t>
            </a:r>
            <a:r>
              <a:rPr lang="id-ID" sz="1800" i="1" dirty="0" smtClean="0"/>
              <a:t>smartphone </a:t>
            </a:r>
            <a:r>
              <a:rPr lang="id-ID" sz="1800" dirty="0" smtClean="0"/>
              <a:t>dan layanan </a:t>
            </a:r>
            <a:r>
              <a:rPr lang="id-ID" sz="1800" dirty="0" smtClean="0"/>
              <a:t>pencatatan penggunaan data </a:t>
            </a:r>
            <a:r>
              <a:rPr lang="id-ID" sz="1800" dirty="0" smtClean="0"/>
              <a:t>aplikasi untuk mempermudah analisis uji korelasi data.</a:t>
            </a:r>
            <a:endParaRPr lang="en-US" sz="1798" dirty="0"/>
          </a:p>
        </p:txBody>
      </p:sp>
      <p:sp>
        <p:nvSpPr>
          <p:cNvPr id="58" name="TextBox 57"/>
          <p:cNvSpPr txBox="1"/>
          <p:nvPr/>
        </p:nvSpPr>
        <p:spPr>
          <a:xfrm>
            <a:off x="8039554" y="10733768"/>
            <a:ext cx="6667500" cy="923010"/>
          </a:xfrm>
          <a:prstGeom prst="rect">
            <a:avLst/>
          </a:prstGeom>
          <a:noFill/>
        </p:spPr>
        <p:txBody>
          <a:bodyPr wrap="square" rtlCol="0">
            <a:spAutoFit/>
          </a:bodyPr>
          <a:lstStyle/>
          <a:p>
            <a:pPr algn="ctr"/>
            <a:r>
              <a:rPr lang="id-ID" sz="1800" dirty="0" smtClean="0"/>
              <a:t>Gbr 2. Hasil pengembangan </a:t>
            </a:r>
            <a:r>
              <a:rPr lang="id-ID" sz="1800" dirty="0" smtClean="0"/>
              <a:t>a</a:t>
            </a:r>
            <a:r>
              <a:rPr lang="id-ID" sz="1800" dirty="0" smtClean="0"/>
              <a:t>plikasi: a) Tampilan </a:t>
            </a:r>
            <a:r>
              <a:rPr lang="id-ID" sz="1800" dirty="0" smtClean="0"/>
              <a:t>menu setting </a:t>
            </a:r>
            <a:r>
              <a:rPr lang="id-ID" sz="1800" i="1" dirty="0" smtClean="0"/>
              <a:t>Usage Stats </a:t>
            </a:r>
            <a:r>
              <a:rPr lang="id-ID" sz="1800" dirty="0" smtClean="0"/>
              <a:t>API; b) Tampilan halaman survey</a:t>
            </a:r>
            <a:endParaRPr lang="id-ID" sz="1800" dirty="0" smtClean="0"/>
          </a:p>
          <a:p>
            <a:pPr algn="ctr"/>
            <a:endParaRPr lang="en-US" sz="1798" dirty="0"/>
          </a:p>
        </p:txBody>
      </p:sp>
      <p:sp>
        <p:nvSpPr>
          <p:cNvPr id="59" name="TextBox 58"/>
          <p:cNvSpPr txBox="1"/>
          <p:nvPr/>
        </p:nvSpPr>
        <p:spPr>
          <a:xfrm>
            <a:off x="7654925" y="10378168"/>
            <a:ext cx="3288846" cy="369332"/>
          </a:xfrm>
          <a:prstGeom prst="rect">
            <a:avLst/>
          </a:prstGeom>
          <a:noFill/>
        </p:spPr>
        <p:txBody>
          <a:bodyPr wrap="square" rtlCol="0">
            <a:spAutoFit/>
          </a:bodyPr>
          <a:lstStyle/>
          <a:p>
            <a:pPr algn="ctr"/>
            <a:r>
              <a:rPr lang="id-ID" sz="1800" dirty="0" smtClean="0"/>
              <a:t>a)</a:t>
            </a:r>
            <a:endParaRPr lang="en-US" sz="1798" dirty="0"/>
          </a:p>
        </p:txBody>
      </p:sp>
      <p:sp>
        <p:nvSpPr>
          <p:cNvPr id="61" name="TextBox 60"/>
          <p:cNvSpPr txBox="1"/>
          <p:nvPr/>
        </p:nvSpPr>
        <p:spPr>
          <a:xfrm>
            <a:off x="11363325" y="10443483"/>
            <a:ext cx="3288846" cy="369332"/>
          </a:xfrm>
          <a:prstGeom prst="rect">
            <a:avLst/>
          </a:prstGeom>
          <a:noFill/>
        </p:spPr>
        <p:txBody>
          <a:bodyPr wrap="square" rtlCol="0">
            <a:spAutoFit/>
          </a:bodyPr>
          <a:lstStyle/>
          <a:p>
            <a:pPr algn="ctr"/>
            <a:r>
              <a:rPr lang="id-ID" sz="1800" dirty="0" smtClean="0"/>
              <a:t>b)</a:t>
            </a:r>
            <a:endParaRPr lang="en-US" sz="1798" dirty="0"/>
          </a:p>
        </p:txBody>
      </p:sp>
      <p:sp>
        <p:nvSpPr>
          <p:cNvPr id="62" name="Rounded Rectangle 61"/>
          <p:cNvSpPr/>
          <p:nvPr/>
        </p:nvSpPr>
        <p:spPr>
          <a:xfrm>
            <a:off x="7252130" y="13172890"/>
            <a:ext cx="7867220" cy="5019860"/>
          </a:xfrm>
          <a:prstGeom prst="roundRect">
            <a:avLst>
              <a:gd name="adj" fmla="val 3261"/>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dirty="0"/>
          </a:p>
        </p:txBody>
      </p:sp>
      <p:sp>
        <p:nvSpPr>
          <p:cNvPr id="63" name="Rounded Rectangle 62"/>
          <p:cNvSpPr/>
          <p:nvPr/>
        </p:nvSpPr>
        <p:spPr>
          <a:xfrm>
            <a:off x="7785531" y="12760702"/>
            <a:ext cx="4692219"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64" name="TextBox 63"/>
          <p:cNvSpPr txBox="1"/>
          <p:nvPr/>
        </p:nvSpPr>
        <p:spPr>
          <a:xfrm>
            <a:off x="7976384" y="12761999"/>
            <a:ext cx="4363502" cy="646331"/>
          </a:xfrm>
          <a:prstGeom prst="rect">
            <a:avLst/>
          </a:prstGeom>
          <a:noFill/>
        </p:spPr>
        <p:txBody>
          <a:bodyPr wrap="none" rtlCol="0">
            <a:spAutoFit/>
          </a:bodyPr>
          <a:lstStyle/>
          <a:p>
            <a:r>
              <a:rPr lang="id-ID" sz="36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Penyimpanan Data</a:t>
            </a:r>
            <a:endParaRPr lang="en-US" sz="36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65" name="TextBox 64"/>
          <p:cNvSpPr txBox="1"/>
          <p:nvPr/>
        </p:nvSpPr>
        <p:spPr>
          <a:xfrm>
            <a:off x="7298418" y="13579475"/>
            <a:ext cx="7820932" cy="646331"/>
          </a:xfrm>
          <a:prstGeom prst="rect">
            <a:avLst/>
          </a:prstGeom>
          <a:noFill/>
        </p:spPr>
        <p:txBody>
          <a:bodyPr wrap="square" rtlCol="0">
            <a:spAutoFit/>
          </a:bodyPr>
          <a:lstStyle/>
          <a:p>
            <a:pPr indent="457200" algn="just"/>
            <a:r>
              <a:rPr lang="id-ID" sz="1800" dirty="0" smtClean="0"/>
              <a:t>Data yang dikumpulkan oleh aplikasi akan disimpan ke dalam basis data Firebase untuk dapat dianalisis lebih lanjut seperti pada Gbr 3.</a:t>
            </a:r>
            <a:endParaRPr lang="en-US" sz="1798" dirty="0"/>
          </a:p>
        </p:txBody>
      </p:sp>
      <p:pic>
        <p:nvPicPr>
          <p:cNvPr id="66" name="Picture 65"/>
          <p:cNvPicPr/>
          <p:nvPr/>
        </p:nvPicPr>
        <p:blipFill>
          <a:blip r:embed="rId8" cstate="print"/>
          <a:srcRect b="20042"/>
          <a:stretch>
            <a:fillRect/>
          </a:stretch>
        </p:blipFill>
        <p:spPr bwMode="auto">
          <a:xfrm>
            <a:off x="7623291" y="14219210"/>
            <a:ext cx="3179873" cy="2572109"/>
          </a:xfrm>
          <a:prstGeom prst="rect">
            <a:avLst/>
          </a:prstGeom>
          <a:noFill/>
          <a:ln w="9525">
            <a:solidFill>
              <a:schemeClr val="tx1"/>
            </a:solidFill>
            <a:miter lim="800000"/>
            <a:headEnd/>
            <a:tailEnd/>
          </a:ln>
        </p:spPr>
      </p:pic>
      <p:pic>
        <p:nvPicPr>
          <p:cNvPr id="67" name="Picture 66"/>
          <p:cNvPicPr/>
          <p:nvPr/>
        </p:nvPicPr>
        <p:blipFill>
          <a:blip r:embed="rId9" cstate="print"/>
          <a:srcRect b="12159"/>
          <a:stretch>
            <a:fillRect/>
          </a:stretch>
        </p:blipFill>
        <p:spPr bwMode="auto">
          <a:xfrm>
            <a:off x="11298126" y="14204827"/>
            <a:ext cx="3366373" cy="2573688"/>
          </a:xfrm>
          <a:prstGeom prst="rect">
            <a:avLst/>
          </a:prstGeom>
          <a:noFill/>
          <a:ln w="9525">
            <a:solidFill>
              <a:schemeClr val="tx1"/>
            </a:solidFill>
            <a:miter lim="800000"/>
            <a:headEnd/>
            <a:tailEnd/>
          </a:ln>
        </p:spPr>
      </p:pic>
      <p:sp>
        <p:nvSpPr>
          <p:cNvPr id="68" name="TextBox 67"/>
          <p:cNvSpPr txBox="1"/>
          <p:nvPr/>
        </p:nvSpPr>
        <p:spPr>
          <a:xfrm>
            <a:off x="7944304" y="17191718"/>
            <a:ext cx="6667500" cy="646331"/>
          </a:xfrm>
          <a:prstGeom prst="rect">
            <a:avLst/>
          </a:prstGeom>
          <a:noFill/>
        </p:spPr>
        <p:txBody>
          <a:bodyPr wrap="square" rtlCol="0">
            <a:spAutoFit/>
          </a:bodyPr>
          <a:lstStyle/>
          <a:p>
            <a:pPr algn="ctr"/>
            <a:r>
              <a:rPr lang="id-ID" sz="1800" dirty="0" smtClean="0"/>
              <a:t>Gbr 3. Hasil penyimpanan data di Firebase: a) Tampilan </a:t>
            </a:r>
            <a:r>
              <a:rPr lang="id-ID" sz="1800" dirty="0" smtClean="0"/>
              <a:t>menu setting </a:t>
            </a:r>
            <a:r>
              <a:rPr lang="id-ID" sz="1800" i="1" dirty="0" smtClean="0"/>
              <a:t>Usage Stats </a:t>
            </a:r>
            <a:r>
              <a:rPr lang="id-ID" sz="1800" dirty="0" smtClean="0"/>
              <a:t>API; b) Tampilan halaman survey</a:t>
            </a:r>
            <a:endParaRPr lang="en-US" sz="1798" dirty="0"/>
          </a:p>
        </p:txBody>
      </p:sp>
      <p:sp>
        <p:nvSpPr>
          <p:cNvPr id="69" name="TextBox 68"/>
          <p:cNvSpPr txBox="1"/>
          <p:nvPr/>
        </p:nvSpPr>
        <p:spPr>
          <a:xfrm>
            <a:off x="7559675" y="16836118"/>
            <a:ext cx="3288846" cy="369332"/>
          </a:xfrm>
          <a:prstGeom prst="rect">
            <a:avLst/>
          </a:prstGeom>
          <a:noFill/>
        </p:spPr>
        <p:txBody>
          <a:bodyPr wrap="square" rtlCol="0">
            <a:spAutoFit/>
          </a:bodyPr>
          <a:lstStyle/>
          <a:p>
            <a:pPr algn="ctr"/>
            <a:r>
              <a:rPr lang="id-ID" sz="1800" dirty="0" smtClean="0"/>
              <a:t>a)</a:t>
            </a:r>
            <a:endParaRPr lang="en-US" sz="1798" dirty="0"/>
          </a:p>
        </p:txBody>
      </p:sp>
      <p:sp>
        <p:nvSpPr>
          <p:cNvPr id="70" name="TextBox 69"/>
          <p:cNvSpPr txBox="1"/>
          <p:nvPr/>
        </p:nvSpPr>
        <p:spPr>
          <a:xfrm>
            <a:off x="11268075" y="16901433"/>
            <a:ext cx="3288846" cy="369332"/>
          </a:xfrm>
          <a:prstGeom prst="rect">
            <a:avLst/>
          </a:prstGeom>
          <a:noFill/>
        </p:spPr>
        <p:txBody>
          <a:bodyPr wrap="square" rtlCol="0">
            <a:spAutoFit/>
          </a:bodyPr>
          <a:lstStyle/>
          <a:p>
            <a:pPr algn="ctr"/>
            <a:r>
              <a:rPr lang="id-ID" sz="1800" dirty="0" smtClean="0"/>
              <a:t>b)</a:t>
            </a:r>
            <a:endParaRPr lang="en-US" sz="1798" dirty="0"/>
          </a:p>
        </p:txBody>
      </p:sp>
      <p:sp>
        <p:nvSpPr>
          <p:cNvPr id="72" name="Rounded Rectangle 71"/>
          <p:cNvSpPr/>
          <p:nvPr/>
        </p:nvSpPr>
        <p:spPr>
          <a:xfrm>
            <a:off x="381001" y="18285202"/>
            <a:ext cx="3200400"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73" name="TextBox 72"/>
          <p:cNvSpPr txBox="1"/>
          <p:nvPr/>
        </p:nvSpPr>
        <p:spPr>
          <a:xfrm>
            <a:off x="381000" y="18286499"/>
            <a:ext cx="2812052" cy="646331"/>
          </a:xfrm>
          <a:prstGeom prst="rect">
            <a:avLst/>
          </a:prstGeom>
          <a:noFill/>
        </p:spPr>
        <p:txBody>
          <a:bodyPr wrap="none" rtlCol="0">
            <a:spAutoFit/>
          </a:bodyPr>
          <a:lstStyle/>
          <a:p>
            <a:r>
              <a:rPr lang="id-ID" sz="36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Kesimpulan</a:t>
            </a:r>
            <a:endParaRPr lang="en-US" sz="36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74" name="TextBox 73"/>
          <p:cNvSpPr txBox="1"/>
          <p:nvPr/>
        </p:nvSpPr>
        <p:spPr>
          <a:xfrm>
            <a:off x="247650" y="19069050"/>
            <a:ext cx="14535150" cy="1200329"/>
          </a:xfrm>
          <a:prstGeom prst="rect">
            <a:avLst/>
          </a:prstGeom>
          <a:noFill/>
        </p:spPr>
        <p:txBody>
          <a:bodyPr wrap="square" rtlCol="0">
            <a:spAutoFit/>
          </a:bodyPr>
          <a:lstStyle/>
          <a:p>
            <a:pPr indent="457200" algn="just"/>
            <a:r>
              <a:rPr lang="id-ID" sz="1800" dirty="0" smtClean="0"/>
              <a:t>Aplikasi yang </a:t>
            </a:r>
            <a:r>
              <a:rPr lang="id-ID" sz="1800" dirty="0" smtClean="0"/>
              <a:t>dikembangkan </a:t>
            </a:r>
            <a:r>
              <a:rPr lang="id-ID" sz="1800" dirty="0" smtClean="0"/>
              <a:t>dapat mengakomodasi pengisian kuesioner VARK melalui </a:t>
            </a:r>
            <a:r>
              <a:rPr lang="id-ID" sz="1800" i="1" dirty="0" smtClean="0"/>
              <a:t>smartphone</a:t>
            </a:r>
            <a:r>
              <a:rPr lang="id-ID" sz="1800" dirty="0" smtClean="0"/>
              <a:t> dengan sistem operasi Android. Aplikasi juga dapat mencatat data penggunaan aplikasi-aplikasi lain berupa durasi dan frekuensi penggunaan aplikasi. Selain itu, data hasil sruvey dan penggunaan aplikasi telah tersimpan ke basis data Firebase.  Dengan dikembangkannya aplikasi ini, maka proses penelitian berikutnya yaitu pengujian korelasi data dapat dengan mudah dilakukan.</a:t>
            </a:r>
            <a:endParaRPr lang="en-US" sz="1798" dirty="0"/>
          </a:p>
        </p:txBody>
      </p:sp>
    </p:spTree>
    <p:extLst>
      <p:ext uri="{BB962C8B-B14F-4D97-AF65-F5344CB8AC3E}">
        <p14:creationId xmlns="" xmlns:p14="http://schemas.microsoft.com/office/powerpoint/2010/main" val="3326513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9143</TotalTime>
  <Words>456</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Mustika</dc:creator>
  <cp:lastModifiedBy>A455L</cp:lastModifiedBy>
  <cp:revision>39</cp:revision>
  <dcterms:created xsi:type="dcterms:W3CDTF">2016-07-12T15:14:04Z</dcterms:created>
  <dcterms:modified xsi:type="dcterms:W3CDTF">2018-06-28T03:57:41Z</dcterms:modified>
</cp:coreProperties>
</file>