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21383625"/>
  <p:notesSz cx="6858000" cy="9144000"/>
  <p:defaultTextStyle>
    <a:defPPr>
      <a:defRPr lang="en-US"/>
    </a:defPPr>
    <a:lvl1pPr marL="0" algn="l" defTabSz="1752051" rtl="0" eaLnBrk="1" latinLnBrk="0" hangingPunct="1">
      <a:defRPr sz="3449" kern="1200">
        <a:solidFill>
          <a:schemeClr val="tx1"/>
        </a:solidFill>
        <a:latin typeface="+mn-lt"/>
        <a:ea typeface="+mn-ea"/>
        <a:cs typeface="+mn-cs"/>
      </a:defRPr>
    </a:lvl1pPr>
    <a:lvl2pPr marL="876025" algn="l" defTabSz="1752051" rtl="0" eaLnBrk="1" latinLnBrk="0" hangingPunct="1">
      <a:defRPr sz="3449" kern="1200">
        <a:solidFill>
          <a:schemeClr val="tx1"/>
        </a:solidFill>
        <a:latin typeface="+mn-lt"/>
        <a:ea typeface="+mn-ea"/>
        <a:cs typeface="+mn-cs"/>
      </a:defRPr>
    </a:lvl2pPr>
    <a:lvl3pPr marL="1752051" algn="l" defTabSz="1752051" rtl="0" eaLnBrk="1" latinLnBrk="0" hangingPunct="1">
      <a:defRPr sz="3449" kern="1200">
        <a:solidFill>
          <a:schemeClr val="tx1"/>
        </a:solidFill>
        <a:latin typeface="+mn-lt"/>
        <a:ea typeface="+mn-ea"/>
        <a:cs typeface="+mn-cs"/>
      </a:defRPr>
    </a:lvl3pPr>
    <a:lvl4pPr marL="2628076" algn="l" defTabSz="1752051" rtl="0" eaLnBrk="1" latinLnBrk="0" hangingPunct="1">
      <a:defRPr sz="3449" kern="1200">
        <a:solidFill>
          <a:schemeClr val="tx1"/>
        </a:solidFill>
        <a:latin typeface="+mn-lt"/>
        <a:ea typeface="+mn-ea"/>
        <a:cs typeface="+mn-cs"/>
      </a:defRPr>
    </a:lvl4pPr>
    <a:lvl5pPr marL="3504101" algn="l" defTabSz="1752051" rtl="0" eaLnBrk="1" latinLnBrk="0" hangingPunct="1">
      <a:defRPr sz="3449" kern="1200">
        <a:solidFill>
          <a:schemeClr val="tx1"/>
        </a:solidFill>
        <a:latin typeface="+mn-lt"/>
        <a:ea typeface="+mn-ea"/>
        <a:cs typeface="+mn-cs"/>
      </a:defRPr>
    </a:lvl5pPr>
    <a:lvl6pPr marL="4380127" algn="l" defTabSz="1752051" rtl="0" eaLnBrk="1" latinLnBrk="0" hangingPunct="1">
      <a:defRPr sz="3449" kern="1200">
        <a:solidFill>
          <a:schemeClr val="tx1"/>
        </a:solidFill>
        <a:latin typeface="+mn-lt"/>
        <a:ea typeface="+mn-ea"/>
        <a:cs typeface="+mn-cs"/>
      </a:defRPr>
    </a:lvl6pPr>
    <a:lvl7pPr marL="5256152" algn="l" defTabSz="1752051" rtl="0" eaLnBrk="1" latinLnBrk="0" hangingPunct="1">
      <a:defRPr sz="3449" kern="1200">
        <a:solidFill>
          <a:schemeClr val="tx1"/>
        </a:solidFill>
        <a:latin typeface="+mn-lt"/>
        <a:ea typeface="+mn-ea"/>
        <a:cs typeface="+mn-cs"/>
      </a:defRPr>
    </a:lvl7pPr>
    <a:lvl8pPr marL="6132177" algn="l" defTabSz="1752051" rtl="0" eaLnBrk="1" latinLnBrk="0" hangingPunct="1">
      <a:defRPr sz="3449" kern="1200">
        <a:solidFill>
          <a:schemeClr val="tx1"/>
        </a:solidFill>
        <a:latin typeface="+mn-lt"/>
        <a:ea typeface="+mn-ea"/>
        <a:cs typeface="+mn-cs"/>
      </a:defRPr>
    </a:lvl8pPr>
    <a:lvl9pPr marL="7008203" algn="l" defTabSz="1752051" rtl="0" eaLnBrk="1" latinLnBrk="0" hangingPunct="1">
      <a:defRPr sz="3449"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40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821" autoAdjust="0"/>
  </p:normalViewPr>
  <p:slideViewPr>
    <p:cSldViewPr snapToGrid="0">
      <p:cViewPr>
        <p:scale>
          <a:sx n="40" d="100"/>
          <a:sy n="40" d="100"/>
        </p:scale>
        <p:origin x="-84" y="270"/>
      </p:cViewPr>
      <p:guideLst>
        <p:guide orient="horz" pos="6735"/>
        <p:guide pos="4762"/>
      </p:guideLst>
    </p:cSldViewPr>
  </p:slideViewPr>
  <p:notesTextViewPr>
    <p:cViewPr>
      <p:scale>
        <a:sx n="1" d="1"/>
        <a:sy n="1" d="1"/>
      </p:scale>
      <p:origin x="0" y="0"/>
    </p:cViewPr>
  </p:notesTextViewPr>
  <p:gridSpacing cx="73728263" cy="73728263"/>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smtClean="0"/>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77788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00981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63633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20393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smtClean="0"/>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369AD-E45D-4189-8067-F7022DC1818D}" type="datetimeFigureOut">
              <a:rPr lang="en-US" smtClean="0"/>
              <a:pPr/>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20277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3455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smtClean="0"/>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369AD-E45D-4189-8067-F7022DC1818D}" type="datetimeFigureOut">
              <a:rPr lang="en-US" smtClean="0"/>
              <a:pPr/>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40310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1369AD-E45D-4189-8067-F7022DC1818D}" type="datetimeFigureOut">
              <a:rPr lang="en-US" smtClean="0"/>
              <a:pPr/>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19979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369AD-E45D-4189-8067-F7022DC1818D}" type="datetimeFigureOut">
              <a:rPr lang="en-US" smtClean="0"/>
              <a:pPr/>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147887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73959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smtClean="0"/>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369AD-E45D-4189-8067-F7022DC1818D}" type="datetimeFigureOut">
              <a:rPr lang="en-US" smtClean="0"/>
              <a:pPr/>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211578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5C1369AD-E45D-4189-8067-F7022DC1818D}" type="datetimeFigureOut">
              <a:rPr lang="en-US" smtClean="0"/>
              <a:pPr/>
              <a:t>6/28/2018</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A60AB86-33B5-4256-83DA-8AB7947D0EEA}" type="slidenum">
              <a:rPr lang="en-US" smtClean="0"/>
              <a:pPr/>
              <a:t>‹#›</a:t>
            </a:fld>
            <a:endParaRPr lang="en-US"/>
          </a:p>
        </p:txBody>
      </p:sp>
    </p:spTree>
    <p:extLst>
      <p:ext uri="{BB962C8B-B14F-4D97-AF65-F5344CB8AC3E}">
        <p14:creationId xmlns="" xmlns:p14="http://schemas.microsoft.com/office/powerpoint/2010/main" val="30656946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 Diagonal Corner Rectangle 74"/>
          <p:cNvSpPr/>
          <p:nvPr/>
        </p:nvSpPr>
        <p:spPr>
          <a:xfrm>
            <a:off x="247650" y="18573750"/>
            <a:ext cx="14630400" cy="2019300"/>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6" name="Round Diagonal Corner Rectangle 55"/>
          <p:cNvSpPr/>
          <p:nvPr/>
        </p:nvSpPr>
        <p:spPr>
          <a:xfrm>
            <a:off x="226785" y="9435647"/>
            <a:ext cx="7317015" cy="8709478"/>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42" name="Round Diagonal Corner Rectangle 41"/>
          <p:cNvSpPr/>
          <p:nvPr/>
        </p:nvSpPr>
        <p:spPr>
          <a:xfrm>
            <a:off x="228601" y="4029075"/>
            <a:ext cx="7315200" cy="4848225"/>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pic>
        <p:nvPicPr>
          <p:cNvPr id="5" name="Picture 4"/>
          <p:cNvPicPr>
            <a:picLocks/>
          </p:cNvPicPr>
          <p:nvPr/>
        </p:nvPicPr>
        <p:blipFill rotWithShape="1">
          <a:blip r:embed="rId2" cstate="print">
            <a:extLst>
              <a:ext uri="{28A0092B-C50C-407E-A947-70E740481C1C}">
                <a14:useLocalDpi xmlns="" xmlns:a14="http://schemas.microsoft.com/office/drawing/2010/main" val="0"/>
              </a:ext>
            </a:extLst>
          </a:blip>
          <a:srcRect t="69703" b="668"/>
          <a:stretch/>
        </p:blipFill>
        <p:spPr>
          <a:xfrm>
            <a:off x="-28" y="3347"/>
            <a:ext cx="15123708" cy="3559659"/>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533" y="3885"/>
            <a:ext cx="1202513" cy="1260000"/>
          </a:xfrm>
          <a:prstGeom prst="rect">
            <a:avLst/>
          </a:prstGeom>
        </p:spPr>
      </p:pic>
      <p:sp>
        <p:nvSpPr>
          <p:cNvPr id="51" name="Rectangle 50"/>
          <p:cNvSpPr/>
          <p:nvPr/>
        </p:nvSpPr>
        <p:spPr>
          <a:xfrm>
            <a:off x="0" y="20837864"/>
            <a:ext cx="11239379" cy="539490"/>
          </a:xfrm>
          <a:prstGeom prst="rect">
            <a:avLst/>
          </a:prstGeom>
          <a:solidFill>
            <a:srgbClr val="002060"/>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2" name="TextBox 51"/>
          <p:cNvSpPr txBox="1"/>
          <p:nvPr/>
        </p:nvSpPr>
        <p:spPr>
          <a:xfrm>
            <a:off x="214509" y="20930804"/>
            <a:ext cx="4599337" cy="399789"/>
          </a:xfrm>
          <a:prstGeom prst="rect">
            <a:avLst/>
          </a:prstGeom>
          <a:noFill/>
        </p:spPr>
        <p:txBody>
          <a:bodyPr wrap="none" rtlCol="0">
            <a:spAutoFit/>
          </a:bodyPr>
          <a:lstStyle/>
          <a:p>
            <a:pPr algn="ctr"/>
            <a:r>
              <a:rPr lang="en-US" sz="1998" dirty="0">
                <a:solidFill>
                  <a:srgbClr val="FFC000"/>
                </a:solidFill>
                <a:latin typeface="Arial Rounded MT Bold" panose="020F0704030504030204" pitchFamily="34" charset="0"/>
              </a:rPr>
              <a:t>Locally Rooted, Globally Respected</a:t>
            </a:r>
          </a:p>
        </p:txBody>
      </p:sp>
      <p:sp>
        <p:nvSpPr>
          <p:cNvPr id="53" name="Rectangle 52"/>
          <p:cNvSpPr/>
          <p:nvPr/>
        </p:nvSpPr>
        <p:spPr>
          <a:xfrm>
            <a:off x="11241082" y="20838083"/>
            <a:ext cx="3866346" cy="539490"/>
          </a:xfrm>
          <a:prstGeom prst="rect">
            <a:avLst/>
          </a:prstGeom>
          <a:solidFill>
            <a:srgbClr val="FFC000"/>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4" name="TextBox 53"/>
          <p:cNvSpPr txBox="1"/>
          <p:nvPr/>
        </p:nvSpPr>
        <p:spPr>
          <a:xfrm>
            <a:off x="12205141" y="20928652"/>
            <a:ext cx="1960858" cy="399789"/>
          </a:xfrm>
          <a:prstGeom prst="rect">
            <a:avLst/>
          </a:prstGeom>
          <a:noFill/>
        </p:spPr>
        <p:txBody>
          <a:bodyPr wrap="none" rtlCol="0">
            <a:spAutoFit/>
          </a:bodyPr>
          <a:lstStyle/>
          <a:p>
            <a:pPr algn="ctr"/>
            <a:r>
              <a:rPr lang="en-US" sz="1998" dirty="0">
                <a:solidFill>
                  <a:srgbClr val="002060"/>
                </a:solidFill>
                <a:latin typeface="Arial Rounded MT Bold" panose="020F0704030504030204" pitchFamily="34" charset="0"/>
              </a:rPr>
              <a:t>jteti.ugm.ac.id</a:t>
            </a:r>
          </a:p>
        </p:txBody>
      </p:sp>
      <p:sp>
        <p:nvSpPr>
          <p:cNvPr id="43" name="TextBox 42"/>
          <p:cNvSpPr txBox="1"/>
          <p:nvPr/>
        </p:nvSpPr>
        <p:spPr>
          <a:xfrm>
            <a:off x="0" y="1791422"/>
            <a:ext cx="15119349" cy="1015663"/>
          </a:xfrm>
          <a:prstGeom prst="rect">
            <a:avLst/>
          </a:prstGeom>
          <a:noFill/>
        </p:spPr>
        <p:txBody>
          <a:bodyPr wrap="square" rtlCol="0">
            <a:spAutoFit/>
          </a:bodyPr>
          <a:lstStyle/>
          <a:p>
            <a:pPr algn="ct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Analisis</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Uji</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Korelasi</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antara</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Data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Penggunaan</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Aplikasi</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i="1"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Smartphone</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terhadap</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Model Gaya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Belajar</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VARK (</a:t>
            </a:r>
            <a:r>
              <a:rPr lang="en-US" sz="3000" i="1"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Visual</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i="1"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Aural</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i="1"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Read/Write</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i="1"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Kinesthetic</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a:t>
            </a:r>
          </a:p>
        </p:txBody>
      </p:sp>
      <p:sp>
        <p:nvSpPr>
          <p:cNvPr id="46" name="TextBox 45"/>
          <p:cNvSpPr txBox="1"/>
          <p:nvPr/>
        </p:nvSpPr>
        <p:spPr>
          <a:xfrm>
            <a:off x="1" y="2849561"/>
            <a:ext cx="15119349" cy="430887"/>
          </a:xfrm>
          <a:prstGeom prst="rect">
            <a:avLst/>
          </a:prstGeom>
          <a:noFill/>
        </p:spPr>
        <p:txBody>
          <a:bodyPr wrap="square" rtlCol="0">
            <a:spAutoFit/>
          </a:bodyPr>
          <a:lstStyle/>
          <a:p>
            <a:pPr algn="ctr"/>
            <a:r>
              <a:rPr lang="id-ID" sz="2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Maximillian Sheldy Ferdinand Erwianda, Meizar Raka Rimadana, P. Insap Santosa, Sri Suning Kusumawardani </a:t>
            </a:r>
            <a:endParaRPr lang="en-US" sz="2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49" name="TextBox 48"/>
          <p:cNvSpPr txBox="1"/>
          <p:nvPr/>
        </p:nvSpPr>
        <p:spPr>
          <a:xfrm>
            <a:off x="1540826" y="23925"/>
            <a:ext cx="12025793" cy="1846659"/>
          </a:xfrm>
          <a:prstGeom prst="rect">
            <a:avLst/>
          </a:prstGeom>
          <a:noFill/>
        </p:spPr>
        <p:txBody>
          <a:bodyPr wrap="none" rtlCol="0">
            <a:spAutoFit/>
          </a:bodyPr>
          <a:lstStyle/>
          <a:p>
            <a:pPr algn="ct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Universitas</a:t>
            </a:r>
            <a:r>
              <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Gadjah</a:t>
            </a:r>
            <a:r>
              <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Mada</a:t>
            </a:r>
            <a:endParaRPr lang="en-US" sz="30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a:p>
            <a:pPr algn="ct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Fakultas</a:t>
            </a: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30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Teknik</a:t>
            </a:r>
            <a:endPar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a:p>
            <a:pPr algn="ctr"/>
            <a:r>
              <a:rPr lang="en-US" sz="30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DEPARTEMEN TEKNIK ELEKTRO DAN TEKNOLOGI INFORMASI</a:t>
            </a:r>
          </a:p>
          <a:p>
            <a:pPr algn="ct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Jalan</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Grafika</a:t>
            </a:r>
            <a:r>
              <a:rPr lang="en-US" sz="24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No. 2, </a:t>
            </a:r>
            <a:r>
              <a:rPr lang="en-US" sz="2400" dirty="0" err="1"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Kampus</a:t>
            </a:r>
            <a:r>
              <a:rPr lang="en-US" sz="24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 UGM Yogyakarta</a:t>
            </a:r>
          </a:p>
        </p:txBody>
      </p:sp>
      <p:pic>
        <p:nvPicPr>
          <p:cNvPr id="2" name="Picture 1"/>
          <p:cNvPicPr>
            <a:picLocks noChangeAspect="1"/>
          </p:cNvPicPr>
          <p:nvPr/>
        </p:nvPicPr>
        <p:blipFill rotWithShape="1">
          <a:blip r:embed="rId4" cstate="print">
            <a:extLst>
              <a:ext uri="{28A0092B-C50C-407E-A947-70E740481C1C}">
                <a14:useLocalDpi xmlns="" xmlns:a14="http://schemas.microsoft.com/office/drawing/2010/main" val="0"/>
              </a:ext>
            </a:extLst>
          </a:blip>
          <a:srcRect t="4120" b="25591"/>
          <a:stretch/>
        </p:blipFill>
        <p:spPr>
          <a:xfrm>
            <a:off x="12311963" y="58997"/>
            <a:ext cx="2738488" cy="900000"/>
          </a:xfrm>
          <a:prstGeom prst="rect">
            <a:avLst/>
          </a:prstGeom>
        </p:spPr>
      </p:pic>
      <p:sp>
        <p:nvSpPr>
          <p:cNvPr id="22" name="Rounded Rectangle 21"/>
          <p:cNvSpPr/>
          <p:nvPr/>
        </p:nvSpPr>
        <p:spPr>
          <a:xfrm>
            <a:off x="438150" y="3692902"/>
            <a:ext cx="4133850"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27" name="Rounded Rectangle 26"/>
          <p:cNvSpPr/>
          <p:nvPr/>
        </p:nvSpPr>
        <p:spPr>
          <a:xfrm>
            <a:off x="436337" y="9051849"/>
            <a:ext cx="3933824"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28" name="TextBox 27"/>
          <p:cNvSpPr txBox="1"/>
          <p:nvPr/>
        </p:nvSpPr>
        <p:spPr>
          <a:xfrm>
            <a:off x="455739" y="9053146"/>
            <a:ext cx="4041299" cy="584775"/>
          </a:xfrm>
          <a:prstGeom prst="rect">
            <a:avLst/>
          </a:prstGeom>
          <a:noFill/>
        </p:spPr>
        <p:txBody>
          <a:bodyPr wrap="none" rtlCol="0">
            <a:spAutoFit/>
          </a:bodyPr>
          <a:lstStyle/>
          <a:p>
            <a:r>
              <a:rPr lang="id-ID" sz="3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Metode Uji Korelasi</a:t>
            </a:r>
            <a:endParaRPr lang="en-US" sz="3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29" name="TextBox 28"/>
          <p:cNvSpPr txBox="1"/>
          <p:nvPr/>
        </p:nvSpPr>
        <p:spPr>
          <a:xfrm>
            <a:off x="398235" y="14964905"/>
            <a:ext cx="6800850" cy="3139321"/>
          </a:xfrm>
          <a:prstGeom prst="rect">
            <a:avLst/>
          </a:prstGeom>
          <a:noFill/>
        </p:spPr>
        <p:txBody>
          <a:bodyPr wrap="square" rtlCol="0">
            <a:spAutoFit/>
          </a:bodyPr>
          <a:lstStyle/>
          <a:p>
            <a:r>
              <a:rPr lang="id-ID" sz="1800" dirty="0" smtClean="0"/>
              <a:t>Analisis uji korelasi dilakukan sesuai dengan diagram alir pada Gambar 1, melalui 3 skenario pengujian yang berbeda:</a:t>
            </a:r>
          </a:p>
          <a:p>
            <a:endParaRPr lang="id-ID" sz="1800" dirty="0" smtClean="0"/>
          </a:p>
          <a:p>
            <a:pPr>
              <a:buFont typeface="Arial" pitchFamily="34" charset="0"/>
              <a:buChar char="•"/>
            </a:pPr>
            <a:r>
              <a:rPr lang="id-ID" sz="1800" dirty="0" smtClean="0"/>
              <a:t>Skenario 1: uji korelasi antara durasi dan frekuensi penggunaan aplikasi </a:t>
            </a:r>
            <a:r>
              <a:rPr lang="id-ID" sz="1800" i="1" dirty="0" smtClean="0"/>
              <a:t>smartphone</a:t>
            </a:r>
            <a:r>
              <a:rPr lang="id-ID" sz="1800" dirty="0" smtClean="0"/>
              <a:t> terhadap semua kelas VARK.</a:t>
            </a:r>
          </a:p>
          <a:p>
            <a:pPr>
              <a:buFont typeface="Arial" pitchFamily="34" charset="0"/>
              <a:buChar char="•"/>
            </a:pPr>
            <a:r>
              <a:rPr lang="id-ID" sz="1800" dirty="0" smtClean="0"/>
              <a:t>Skenario 2: uji korelasi antara durasi dan frekuensi penggunaan aplikasi yang dikelompokkan berdasarkan kelas VARK paling dominan dari penggunanya, terhadap kelas VARK yang berkaitan.</a:t>
            </a:r>
          </a:p>
          <a:p>
            <a:pPr>
              <a:buFont typeface="Arial" pitchFamily="34" charset="0"/>
              <a:buChar char="•"/>
            </a:pPr>
            <a:r>
              <a:rPr lang="id-ID" sz="1800" dirty="0" smtClean="0"/>
              <a:t>Skenario 3: uji korelasi antara durasi dan frekuensi penggunaan aplikasi yang dikelompokkan berdasarkan fungsinya, terhadap semua kelas VARK.</a:t>
            </a:r>
            <a:endParaRPr lang="en-US" sz="1798" dirty="0"/>
          </a:p>
        </p:txBody>
      </p:sp>
      <p:sp>
        <p:nvSpPr>
          <p:cNvPr id="36" name="TextBox 35"/>
          <p:cNvSpPr txBox="1"/>
          <p:nvPr/>
        </p:nvSpPr>
        <p:spPr>
          <a:xfrm>
            <a:off x="7989992" y="8775107"/>
            <a:ext cx="1507016" cy="400110"/>
          </a:xfrm>
          <a:prstGeom prst="rect">
            <a:avLst/>
          </a:prstGeom>
          <a:noFill/>
        </p:spPr>
        <p:txBody>
          <a:bodyPr wrap="none" rtlCol="0">
            <a:spAutoFit/>
          </a:bodyPr>
          <a:lstStyle/>
          <a:p>
            <a:r>
              <a:rPr lang="id-ID" sz="2000" dirty="0" smtClean="0">
                <a:latin typeface="Arial Rounded MT Bold" panose="020F0704030504030204" pitchFamily="34" charset="0"/>
              </a:rPr>
              <a:t>Skenario 1</a:t>
            </a:r>
            <a:endParaRPr lang="en-US" sz="2000" dirty="0">
              <a:latin typeface="Arial Rounded MT Bold" panose="020F0704030504030204" pitchFamily="34" charset="0"/>
            </a:endParaRPr>
          </a:p>
        </p:txBody>
      </p:sp>
      <p:sp>
        <p:nvSpPr>
          <p:cNvPr id="40" name="TextBox 39"/>
          <p:cNvSpPr txBox="1"/>
          <p:nvPr/>
        </p:nvSpPr>
        <p:spPr>
          <a:xfrm>
            <a:off x="440870" y="14615884"/>
            <a:ext cx="6686550" cy="371475"/>
          </a:xfrm>
          <a:prstGeom prst="rect">
            <a:avLst/>
          </a:prstGeom>
          <a:noFill/>
        </p:spPr>
        <p:txBody>
          <a:bodyPr wrap="square" rtlCol="0">
            <a:spAutoFit/>
          </a:bodyPr>
          <a:lstStyle/>
          <a:p>
            <a:pPr algn="ctr"/>
            <a:r>
              <a:rPr lang="id-ID" sz="1800" dirty="0" smtClean="0"/>
              <a:t>Gambar 1. Diagram Alir Analisis Uji Korelasi</a:t>
            </a:r>
            <a:endParaRPr lang="id-ID" sz="1800" dirty="0"/>
          </a:p>
        </p:txBody>
      </p:sp>
      <p:sp>
        <p:nvSpPr>
          <p:cNvPr id="23" name="TextBox 22"/>
          <p:cNvSpPr txBox="1"/>
          <p:nvPr/>
        </p:nvSpPr>
        <p:spPr>
          <a:xfrm>
            <a:off x="629003" y="3694199"/>
            <a:ext cx="3199722" cy="584775"/>
          </a:xfrm>
          <a:prstGeom prst="rect">
            <a:avLst/>
          </a:prstGeom>
          <a:noFill/>
        </p:spPr>
        <p:txBody>
          <a:bodyPr wrap="none" rtlCol="0">
            <a:spAutoFit/>
          </a:bodyPr>
          <a:lstStyle/>
          <a:p>
            <a:r>
              <a:rPr lang="id-ID" sz="3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Latar Belakang</a:t>
            </a:r>
            <a:endParaRPr lang="en-US" sz="3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57" name="TextBox 56"/>
          <p:cNvSpPr txBox="1"/>
          <p:nvPr/>
        </p:nvSpPr>
        <p:spPr>
          <a:xfrm>
            <a:off x="457200" y="4485591"/>
            <a:ext cx="6915150" cy="4247317"/>
          </a:xfrm>
          <a:prstGeom prst="rect">
            <a:avLst/>
          </a:prstGeom>
          <a:noFill/>
        </p:spPr>
        <p:txBody>
          <a:bodyPr wrap="square" rtlCol="0">
            <a:spAutoFit/>
          </a:bodyPr>
          <a:lstStyle/>
          <a:p>
            <a:pPr indent="457200" algn="just"/>
            <a:r>
              <a:rPr lang="id-ID" sz="1800" i="1" dirty="0" smtClean="0"/>
              <a:t>Cognitive overload </a:t>
            </a:r>
            <a:r>
              <a:rPr lang="id-ID" sz="1800" dirty="0" smtClean="0"/>
              <a:t>merupakan isu yang muncul pada antarmuka sistem informasi karena terlalu banyak informasi yang ditampilkan bagi pengguna. Solusi dari isu ini adalah dengan menampilkan informasi dalam bentuk yang sesuai dengan preferensi pengguna. Preferensi seseorang terhadap suatu bentuk konten informasi dapat digambarkan dengan model gaya belajar VARK. Gaya belajar VARK dapat diidentifikasi dengan mengamati proses pembelajaran seseorang. Proses pembelajaran paling dominan dalam kehidupan manusia adalah pembelajaran informal. Pembalajaran ini terjadi melalui pengalaman dan kegiatan sehari-hari. Kegiatan sehari-hari manusia dewasa ini sangat dekat dengan </a:t>
            </a:r>
            <a:r>
              <a:rPr lang="id-ID" sz="1800" i="1" dirty="0" smtClean="0"/>
              <a:t>smartphone</a:t>
            </a:r>
            <a:r>
              <a:rPr lang="id-ID" sz="1800" dirty="0" smtClean="0"/>
              <a:t>, sehingga </a:t>
            </a:r>
            <a:r>
              <a:rPr lang="id-ID" sz="1800" i="1" dirty="0" smtClean="0"/>
              <a:t>smartphone</a:t>
            </a:r>
            <a:r>
              <a:rPr lang="id-ID" sz="1800" dirty="0" smtClean="0"/>
              <a:t> dapat digunakan sebagai media pengamatan pembelajaran informal.  Akan tetapi, belum ada penelitian yang menyatakan adanya keterkaitan antara parameter-parameter pengamatan yang terdapat pada </a:t>
            </a:r>
            <a:r>
              <a:rPr lang="id-ID" sz="1800" i="1" dirty="0" smtClean="0"/>
              <a:t>smartphone, </a:t>
            </a:r>
            <a:r>
              <a:rPr lang="id-ID" sz="1800" dirty="0" smtClean="0"/>
              <a:t>dengan model gaya belajar VARK. Maka, perlu dilakukan uji korelas.</a:t>
            </a:r>
            <a:endParaRPr lang="en-US" sz="1798" i="1" dirty="0"/>
          </a:p>
        </p:txBody>
      </p:sp>
      <p:sp>
        <p:nvSpPr>
          <p:cNvPr id="72" name="Rounded Rectangle 71"/>
          <p:cNvSpPr/>
          <p:nvPr/>
        </p:nvSpPr>
        <p:spPr>
          <a:xfrm>
            <a:off x="381001" y="18285202"/>
            <a:ext cx="3200400"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73" name="TextBox 72"/>
          <p:cNvSpPr txBox="1"/>
          <p:nvPr/>
        </p:nvSpPr>
        <p:spPr>
          <a:xfrm>
            <a:off x="381000" y="18286499"/>
            <a:ext cx="2812052" cy="646331"/>
          </a:xfrm>
          <a:prstGeom prst="rect">
            <a:avLst/>
          </a:prstGeom>
          <a:noFill/>
        </p:spPr>
        <p:txBody>
          <a:bodyPr wrap="none" rtlCol="0">
            <a:spAutoFit/>
          </a:bodyPr>
          <a:lstStyle/>
          <a:p>
            <a:r>
              <a:rPr lang="id-ID" sz="36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Kesimpulan</a:t>
            </a:r>
            <a:endParaRPr lang="en-US" sz="36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74" name="TextBox 73"/>
          <p:cNvSpPr txBox="1"/>
          <p:nvPr/>
        </p:nvSpPr>
        <p:spPr>
          <a:xfrm>
            <a:off x="247650" y="19069050"/>
            <a:ext cx="14535150" cy="1200329"/>
          </a:xfrm>
          <a:prstGeom prst="rect">
            <a:avLst/>
          </a:prstGeom>
          <a:noFill/>
        </p:spPr>
        <p:txBody>
          <a:bodyPr wrap="square" rtlCol="0">
            <a:spAutoFit/>
          </a:bodyPr>
          <a:lstStyle/>
          <a:p>
            <a:pPr indent="457200" algn="just"/>
            <a:r>
              <a:rPr lang="id-ID" sz="1800" dirty="0" smtClean="0"/>
              <a:t>Hasil penelitian menunjukkan bahwa data durasi dan frekuensi penggunaan aplikasi smartphone memiliki korelasi yang signifikan terhadap model gaya belajar VARK.Parameter-parameter smartphone yang layak digunakan untuk mengamati gaya belajar VARK pengguna juga sudah ditemukan. Namun, belum ditemukan faktor-faktor apa saja yang dapat berpengaruh terhadap hubungan dari tiap parameter terhadap VARK. Maka, penelitian selanjutnya dapat dilakukan untuk mengamati tiap parameter secara spesifik dan mendalam.</a:t>
            </a:r>
            <a:endParaRPr lang="en-US" sz="1798" dirty="0"/>
          </a:p>
        </p:txBody>
      </p:sp>
      <p:pic>
        <p:nvPicPr>
          <p:cNvPr id="48" name="Picture 47"/>
          <p:cNvPicPr/>
          <p:nvPr/>
        </p:nvPicPr>
        <p:blipFill>
          <a:blip r:embed="rId5" cstate="print">
            <a:extLst>
              <a:ext uri="{28A0092B-C50C-407E-A947-70E740481C1C}">
                <a14:useLocalDpi xmlns:lc="http://schemas.openxmlformats.org/drawingml/2006/lockedCanvas" xmlns:pic="http://schemas.openxmlformats.org/drawingml/2006/picture"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989136" y="9925120"/>
            <a:ext cx="3465513" cy="4694834"/>
          </a:xfrm>
          <a:prstGeom prst="rect">
            <a:avLst/>
          </a:prstGeom>
          <a:noFill/>
          <a:ln>
            <a:noFill/>
          </a:ln>
        </p:spPr>
      </p:pic>
      <p:sp>
        <p:nvSpPr>
          <p:cNvPr id="50" name="Round Diagonal Corner Rectangle 49"/>
          <p:cNvSpPr/>
          <p:nvPr/>
        </p:nvSpPr>
        <p:spPr>
          <a:xfrm>
            <a:off x="7804150" y="4010025"/>
            <a:ext cx="7131050" cy="14163675"/>
          </a:xfrm>
          <a:prstGeom prst="round2DiagRect">
            <a:avLst>
              <a:gd name="adj1" fmla="val 8579"/>
              <a:gd name="adj2" fmla="val 0"/>
            </a:avLst>
          </a:prstGeom>
          <a:noFill/>
          <a:ln w="50800">
            <a:solidFill>
              <a:srgbClr val="00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55" name="Rounded Rectangle 54"/>
          <p:cNvSpPr/>
          <p:nvPr/>
        </p:nvSpPr>
        <p:spPr>
          <a:xfrm>
            <a:off x="9471024" y="3673852"/>
            <a:ext cx="4133850" cy="7200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3"/>
          </a:p>
        </p:txBody>
      </p:sp>
      <p:sp>
        <p:nvSpPr>
          <p:cNvPr id="60" name="TextBox 59"/>
          <p:cNvSpPr txBox="1"/>
          <p:nvPr/>
        </p:nvSpPr>
        <p:spPr>
          <a:xfrm>
            <a:off x="9661876" y="3686175"/>
            <a:ext cx="3825523" cy="584775"/>
          </a:xfrm>
          <a:prstGeom prst="rect">
            <a:avLst/>
          </a:prstGeom>
          <a:noFill/>
        </p:spPr>
        <p:txBody>
          <a:bodyPr wrap="square" rtlCol="0">
            <a:spAutoFit/>
          </a:bodyPr>
          <a:lstStyle/>
          <a:p>
            <a:pPr algn="ctr"/>
            <a:r>
              <a:rPr lang="id-ID" sz="3200" dirty="0" smtClean="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rPr>
              <a:t>Hasil Penelitian</a:t>
            </a:r>
            <a:endParaRPr lang="en-US" sz="3200" dirty="0">
              <a:solidFill>
                <a:schemeClr val="bg1">
                  <a:lumMod val="95000"/>
                </a:schemeClr>
              </a:solidFill>
              <a:effectLst>
                <a:outerShdw blurRad="38100" dist="38100" dir="2700000" algn="tl">
                  <a:srgbClr val="000000">
                    <a:alpha val="43137"/>
                  </a:srgbClr>
                </a:outerShdw>
              </a:effectLst>
              <a:latin typeface="Arial Rounded MT Bold" panose="020F0704030504030204" pitchFamily="34" charset="0"/>
            </a:endParaRPr>
          </a:p>
        </p:txBody>
      </p:sp>
      <p:sp>
        <p:nvSpPr>
          <p:cNvPr id="71" name="TextBox 70"/>
          <p:cNvSpPr txBox="1"/>
          <p:nvPr/>
        </p:nvSpPr>
        <p:spPr>
          <a:xfrm>
            <a:off x="8032749" y="4543425"/>
            <a:ext cx="6740526" cy="1199046"/>
          </a:xfrm>
          <a:prstGeom prst="rect">
            <a:avLst/>
          </a:prstGeom>
          <a:noFill/>
        </p:spPr>
        <p:txBody>
          <a:bodyPr wrap="square" rtlCol="0">
            <a:spAutoFit/>
          </a:bodyPr>
          <a:lstStyle/>
          <a:p>
            <a:pPr indent="457200" algn="just"/>
            <a:r>
              <a:rPr lang="id-ID" sz="1798" dirty="0" smtClean="0"/>
              <a:t>Penelitian ini menghasilkan sejumlah parameter </a:t>
            </a:r>
            <a:r>
              <a:rPr lang="id-ID" sz="1798" i="1" dirty="0" smtClean="0"/>
              <a:t>smartphone</a:t>
            </a:r>
            <a:r>
              <a:rPr lang="id-ID" sz="1798" dirty="0" smtClean="0"/>
              <a:t> yang memiliki korelasi signifikan terhadap VARK sebagai berikut:</a:t>
            </a:r>
          </a:p>
          <a:p>
            <a:pPr indent="457200" algn="just"/>
            <a:endParaRPr lang="id-ID" sz="1798" dirty="0" smtClean="0"/>
          </a:p>
          <a:p>
            <a:pPr indent="457200" algn="just"/>
            <a:endParaRPr lang="en-US" sz="1798" dirty="0"/>
          </a:p>
        </p:txBody>
      </p:sp>
      <p:cxnSp>
        <p:nvCxnSpPr>
          <p:cNvPr id="79" name="Straight Connector 78"/>
          <p:cNvCxnSpPr/>
          <p:nvPr/>
        </p:nvCxnSpPr>
        <p:spPr>
          <a:xfrm>
            <a:off x="8315325" y="5429250"/>
            <a:ext cx="6172200"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8204200" y="6096000"/>
            <a:ext cx="6483350" cy="645690"/>
          </a:xfrm>
          <a:prstGeom prst="rect">
            <a:avLst/>
          </a:prstGeom>
          <a:noFill/>
        </p:spPr>
        <p:txBody>
          <a:bodyPr wrap="square" rtlCol="0">
            <a:spAutoFit/>
          </a:bodyPr>
          <a:lstStyle/>
          <a:p>
            <a:pPr indent="457200" algn="just"/>
            <a:endParaRPr lang="id-ID" sz="1798" dirty="0" smtClean="0"/>
          </a:p>
          <a:p>
            <a:pPr indent="457200" algn="just"/>
            <a:endParaRPr lang="en-US" sz="1798" dirty="0"/>
          </a:p>
        </p:txBody>
      </p:sp>
      <p:pic>
        <p:nvPicPr>
          <p:cNvPr id="98" name="Picture 97"/>
          <p:cNvPicPr/>
          <p:nvPr/>
        </p:nvPicPr>
        <p:blipFill>
          <a:blip r:embed="rId6" cstate="print"/>
          <a:stretch>
            <a:fillRect/>
          </a:stretch>
        </p:blipFill>
        <p:spPr>
          <a:xfrm>
            <a:off x="8954135" y="5495290"/>
            <a:ext cx="5040630" cy="3077845"/>
          </a:xfrm>
          <a:prstGeom prst="rect">
            <a:avLst/>
          </a:prstGeom>
        </p:spPr>
      </p:pic>
      <p:sp>
        <p:nvSpPr>
          <p:cNvPr id="100" name="TextBox 99"/>
          <p:cNvSpPr txBox="1"/>
          <p:nvPr/>
        </p:nvSpPr>
        <p:spPr>
          <a:xfrm>
            <a:off x="8013699" y="9239250"/>
            <a:ext cx="6740526" cy="3412473"/>
          </a:xfrm>
          <a:prstGeom prst="rect">
            <a:avLst/>
          </a:prstGeom>
          <a:noFill/>
        </p:spPr>
        <p:txBody>
          <a:bodyPr wrap="square" rtlCol="0">
            <a:spAutoFit/>
          </a:bodyPr>
          <a:lstStyle/>
          <a:p>
            <a:pPr marL="342900" indent="-342900" algn="just">
              <a:buFont typeface="+mj-lt"/>
              <a:buAutoNum type="alphaUcPeriod"/>
            </a:pPr>
            <a:r>
              <a:rPr lang="id-ID" sz="1798" dirty="0" smtClean="0"/>
              <a:t>Durasi penggunaan Adobe Lighroom CC terhadap kelas “A”.</a:t>
            </a:r>
          </a:p>
          <a:p>
            <a:pPr marL="342900" indent="-342900" algn="just">
              <a:buFont typeface="+mj-lt"/>
              <a:buAutoNum type="alphaUcPeriod"/>
            </a:pPr>
            <a:r>
              <a:rPr lang="id-ID" sz="1798" dirty="0" smtClean="0"/>
              <a:t>Durasi penggunaan Android Calculator 2 terhadap kelas “R”.</a:t>
            </a:r>
          </a:p>
          <a:p>
            <a:pPr marL="342900" indent="-342900" algn="just">
              <a:buFont typeface="+mj-lt"/>
              <a:buAutoNum type="alphaUcPeriod"/>
            </a:pPr>
            <a:r>
              <a:rPr lang="id-ID" sz="1798" dirty="0" smtClean="0"/>
              <a:t>Durasi penggunaan DU-Recorder terhadap kelas “A”.</a:t>
            </a:r>
          </a:p>
          <a:p>
            <a:pPr marL="342900" indent="-342900" algn="just">
              <a:buFont typeface="+mj-lt"/>
              <a:buAutoNum type="alphaUcPeriod"/>
            </a:pPr>
            <a:r>
              <a:rPr lang="id-ID" sz="1798" dirty="0" smtClean="0"/>
              <a:t>Durasi penggunaan Microsoft Word terhadap kelas “A”.</a:t>
            </a:r>
          </a:p>
          <a:p>
            <a:pPr marL="342900" indent="-342900" algn="just">
              <a:buFont typeface="+mj-lt"/>
              <a:buAutoNum type="alphaUcPeriod"/>
            </a:pPr>
            <a:r>
              <a:rPr lang="id-ID" sz="1798" dirty="0" smtClean="0"/>
              <a:t>Durasi penggunaan Mobile Legends terhadap kelas “A</a:t>
            </a:r>
            <a:r>
              <a:rPr lang="id-ID" sz="1798" dirty="0" smtClean="0"/>
              <a:t>”.</a:t>
            </a:r>
          </a:p>
          <a:p>
            <a:pPr marL="342900" indent="-342900" algn="just">
              <a:buFont typeface="+mj-lt"/>
              <a:buAutoNum type="alphaUcPeriod"/>
            </a:pPr>
            <a:r>
              <a:rPr lang="id-ID" sz="1798" dirty="0" smtClean="0"/>
              <a:t>Durasi penggunaan Pinterest terhadap kelas “A”.</a:t>
            </a:r>
            <a:endParaRPr lang="id-ID" sz="1798" dirty="0" smtClean="0"/>
          </a:p>
          <a:p>
            <a:pPr marL="342900" indent="-342900" algn="just">
              <a:buFont typeface="+mj-lt"/>
              <a:buAutoNum type="alphaUcPeriod"/>
            </a:pPr>
            <a:r>
              <a:rPr lang="id-ID" sz="1798" dirty="0" smtClean="0"/>
              <a:t>Durasi penggunaan Samsung Video Player terhadap kelas “R”.</a:t>
            </a:r>
          </a:p>
          <a:p>
            <a:pPr marL="342900" indent="-342900" algn="just">
              <a:buFont typeface="+mj-lt"/>
              <a:buAutoNum type="alphaUcPeriod"/>
            </a:pPr>
            <a:r>
              <a:rPr lang="id-ID" sz="1798" dirty="0" smtClean="0"/>
              <a:t>Durasi penggunaan Har Day dengan kelas “A”.</a:t>
            </a:r>
          </a:p>
          <a:p>
            <a:pPr marL="342900" indent="-342900" algn="just">
              <a:buFont typeface="+mj-lt"/>
              <a:buAutoNum type="alphaUcPeriod"/>
            </a:pPr>
            <a:r>
              <a:rPr lang="id-ID" sz="1798" dirty="0" smtClean="0"/>
              <a:t>Frekuensi penggunaan WPS Office dengan kelas “V” dan “K”.</a:t>
            </a:r>
          </a:p>
          <a:p>
            <a:pPr marL="342900" indent="-342900" algn="just">
              <a:buFont typeface="+mj-lt"/>
              <a:buAutoNum type="alphaUcPeriod"/>
            </a:pPr>
            <a:r>
              <a:rPr lang="id-ID" sz="1798" dirty="0" smtClean="0"/>
              <a:t>Frekuensi penggunaan Android Camera dengan kelas “V”.</a:t>
            </a:r>
          </a:p>
          <a:p>
            <a:pPr marL="342900" indent="-342900" algn="just">
              <a:buFont typeface="+mj-lt"/>
              <a:buAutoNum type="alphaUcPeriod"/>
            </a:pPr>
            <a:r>
              <a:rPr lang="id-ID" sz="1798" dirty="0" smtClean="0"/>
              <a:t>Frekuensi penggunaan Facebook dengan kelas “K”.</a:t>
            </a:r>
          </a:p>
          <a:p>
            <a:pPr indent="457200" algn="just"/>
            <a:endParaRPr lang="en-US" sz="1798" dirty="0"/>
          </a:p>
        </p:txBody>
      </p:sp>
      <p:sp>
        <p:nvSpPr>
          <p:cNvPr id="101" name="TextBox 100"/>
          <p:cNvSpPr txBox="1"/>
          <p:nvPr/>
        </p:nvSpPr>
        <p:spPr>
          <a:xfrm>
            <a:off x="7970942" y="12691887"/>
            <a:ext cx="1507016" cy="400110"/>
          </a:xfrm>
          <a:prstGeom prst="rect">
            <a:avLst/>
          </a:prstGeom>
          <a:noFill/>
        </p:spPr>
        <p:txBody>
          <a:bodyPr wrap="none" rtlCol="0">
            <a:spAutoFit/>
          </a:bodyPr>
          <a:lstStyle/>
          <a:p>
            <a:r>
              <a:rPr lang="id-ID" sz="2000" dirty="0" smtClean="0">
                <a:latin typeface="Arial Rounded MT Bold" panose="020F0704030504030204" pitchFamily="34" charset="0"/>
              </a:rPr>
              <a:t>Skenario 2</a:t>
            </a:r>
            <a:endParaRPr lang="en-US" sz="2000" dirty="0">
              <a:latin typeface="Arial Rounded MT Bold" panose="020F0704030504030204" pitchFamily="34" charset="0"/>
            </a:endParaRPr>
          </a:p>
        </p:txBody>
      </p:sp>
      <p:sp>
        <p:nvSpPr>
          <p:cNvPr id="102" name="TextBox 101"/>
          <p:cNvSpPr txBox="1"/>
          <p:nvPr/>
        </p:nvSpPr>
        <p:spPr>
          <a:xfrm>
            <a:off x="7994649" y="13156030"/>
            <a:ext cx="6740526" cy="1199046"/>
          </a:xfrm>
          <a:prstGeom prst="rect">
            <a:avLst/>
          </a:prstGeom>
          <a:noFill/>
        </p:spPr>
        <p:txBody>
          <a:bodyPr wrap="square" rtlCol="0">
            <a:spAutoFit/>
          </a:bodyPr>
          <a:lstStyle/>
          <a:p>
            <a:pPr marL="342900" indent="-342900" algn="just">
              <a:buFont typeface="+mj-lt"/>
              <a:buAutoNum type="alphaUcPeriod"/>
            </a:pPr>
            <a:r>
              <a:rPr lang="id-ID" sz="1798" dirty="0" smtClean="0"/>
              <a:t>Durasi </a:t>
            </a:r>
            <a:r>
              <a:rPr lang="id-ID" sz="1798" dirty="0" smtClean="0"/>
              <a:t>penggunaan </a:t>
            </a:r>
            <a:r>
              <a:rPr lang="id-ID" sz="1798" dirty="0" smtClean="0"/>
              <a:t>Youtube</a:t>
            </a:r>
            <a:r>
              <a:rPr lang="id-ID" sz="1798" dirty="0" smtClean="0"/>
              <a:t> </a:t>
            </a:r>
            <a:r>
              <a:rPr lang="id-ID" sz="1798" dirty="0" smtClean="0"/>
              <a:t>terhadap kelas </a:t>
            </a:r>
            <a:r>
              <a:rPr lang="id-ID" sz="1798" dirty="0" smtClean="0"/>
              <a:t>“A”.</a:t>
            </a:r>
            <a:endParaRPr lang="id-ID" sz="1798" dirty="0" smtClean="0"/>
          </a:p>
          <a:p>
            <a:pPr marL="342900" indent="-342900" algn="just">
              <a:buFont typeface="+mj-lt"/>
              <a:buAutoNum type="alphaUcPeriod"/>
            </a:pPr>
            <a:r>
              <a:rPr lang="id-ID" sz="1798" dirty="0" smtClean="0"/>
              <a:t>Durasi</a:t>
            </a:r>
            <a:r>
              <a:rPr lang="id-ID" sz="1798" dirty="0" smtClean="0"/>
              <a:t> </a:t>
            </a:r>
            <a:r>
              <a:rPr lang="id-ID" sz="1798" dirty="0" smtClean="0"/>
              <a:t>penggunaan </a:t>
            </a:r>
            <a:r>
              <a:rPr lang="id-ID" sz="1798" dirty="0" smtClean="0"/>
              <a:t>PowerPoint</a:t>
            </a:r>
            <a:r>
              <a:rPr lang="id-ID" sz="1798" dirty="0" smtClean="0"/>
              <a:t> </a:t>
            </a:r>
            <a:r>
              <a:rPr lang="id-ID" sz="1798" dirty="0" smtClean="0"/>
              <a:t>dengan kelas </a:t>
            </a:r>
            <a:r>
              <a:rPr lang="id-ID" sz="1798" dirty="0" smtClean="0"/>
              <a:t>“K</a:t>
            </a:r>
            <a:r>
              <a:rPr lang="id-ID" sz="1798" dirty="0" smtClean="0"/>
              <a:t>”.</a:t>
            </a:r>
          </a:p>
          <a:p>
            <a:pPr marL="342900" indent="-342900" algn="just">
              <a:buFont typeface="+mj-lt"/>
              <a:buAutoNum type="alphaUcPeriod"/>
            </a:pPr>
            <a:r>
              <a:rPr lang="id-ID" sz="1798" dirty="0" smtClean="0"/>
              <a:t>Frekuensi </a:t>
            </a:r>
            <a:r>
              <a:rPr lang="id-ID" sz="1798" dirty="0" smtClean="0"/>
              <a:t>penggunaan Android Phone terhadap kelas “A</a:t>
            </a:r>
            <a:r>
              <a:rPr lang="id-ID" sz="1798" dirty="0" smtClean="0"/>
              <a:t>”.</a:t>
            </a:r>
            <a:endParaRPr lang="id-ID" sz="1798" dirty="0" smtClean="0"/>
          </a:p>
          <a:p>
            <a:pPr marL="342900" indent="-342900" algn="just">
              <a:buFont typeface="+mj-lt"/>
              <a:buAutoNum type="alphaUcPeriod"/>
            </a:pPr>
            <a:r>
              <a:rPr lang="id-ID" sz="1798" dirty="0" smtClean="0"/>
              <a:t>Frekuensi </a:t>
            </a:r>
            <a:r>
              <a:rPr lang="id-ID" sz="1798" dirty="0" smtClean="0"/>
              <a:t>penggunaan </a:t>
            </a:r>
            <a:r>
              <a:rPr lang="id-ID" sz="1798" dirty="0" smtClean="0"/>
              <a:t>Google Maps terhadap </a:t>
            </a:r>
            <a:r>
              <a:rPr lang="id-ID" sz="1798" dirty="0" smtClean="0"/>
              <a:t>kelas </a:t>
            </a:r>
            <a:r>
              <a:rPr lang="id-ID" sz="1798" dirty="0" smtClean="0"/>
              <a:t>“K”.</a:t>
            </a:r>
            <a:endParaRPr lang="en-US" sz="1798" dirty="0"/>
          </a:p>
        </p:txBody>
      </p:sp>
      <p:sp>
        <p:nvSpPr>
          <p:cNvPr id="37" name="TextBox 36"/>
          <p:cNvSpPr txBox="1"/>
          <p:nvPr/>
        </p:nvSpPr>
        <p:spPr>
          <a:xfrm>
            <a:off x="8003027" y="14745278"/>
            <a:ext cx="1507016" cy="400110"/>
          </a:xfrm>
          <a:prstGeom prst="rect">
            <a:avLst/>
          </a:prstGeom>
          <a:noFill/>
        </p:spPr>
        <p:txBody>
          <a:bodyPr wrap="none" rtlCol="0">
            <a:spAutoFit/>
          </a:bodyPr>
          <a:lstStyle/>
          <a:p>
            <a:r>
              <a:rPr lang="id-ID" sz="2000" dirty="0" smtClean="0">
                <a:latin typeface="Arial Rounded MT Bold" panose="020F0704030504030204" pitchFamily="34" charset="0"/>
              </a:rPr>
              <a:t>Skenario </a:t>
            </a:r>
            <a:r>
              <a:rPr lang="id-ID" sz="2000" dirty="0" smtClean="0">
                <a:latin typeface="Arial Rounded MT Bold" panose="020F0704030504030204" pitchFamily="34" charset="0"/>
              </a:rPr>
              <a:t>3</a:t>
            </a:r>
            <a:endParaRPr lang="en-US" sz="2000" dirty="0">
              <a:latin typeface="Arial Rounded MT Bold" panose="020F0704030504030204" pitchFamily="34" charset="0"/>
            </a:endParaRPr>
          </a:p>
        </p:txBody>
      </p:sp>
      <p:sp>
        <p:nvSpPr>
          <p:cNvPr id="38" name="TextBox 37"/>
          <p:cNvSpPr txBox="1"/>
          <p:nvPr/>
        </p:nvSpPr>
        <p:spPr>
          <a:xfrm>
            <a:off x="8026734" y="15209421"/>
            <a:ext cx="6740526" cy="2029082"/>
          </a:xfrm>
          <a:prstGeom prst="rect">
            <a:avLst/>
          </a:prstGeom>
          <a:noFill/>
        </p:spPr>
        <p:txBody>
          <a:bodyPr wrap="square" rtlCol="0">
            <a:spAutoFit/>
          </a:bodyPr>
          <a:lstStyle/>
          <a:p>
            <a:pPr marL="342900" indent="-342900" algn="just">
              <a:buFont typeface="+mj-lt"/>
              <a:buAutoNum type="alphaUcPeriod"/>
            </a:pPr>
            <a:r>
              <a:rPr lang="id-ID" sz="1798" dirty="0" smtClean="0"/>
              <a:t>Durasi </a:t>
            </a:r>
            <a:r>
              <a:rPr lang="id-ID" sz="1798" dirty="0" smtClean="0"/>
              <a:t>penggunaan </a:t>
            </a:r>
            <a:r>
              <a:rPr lang="id-ID" sz="1798" dirty="0" smtClean="0"/>
              <a:t>kategori “Permainan Simulasi” terhadap “K”.</a:t>
            </a:r>
            <a:endParaRPr lang="id-ID" sz="1798" dirty="0" smtClean="0"/>
          </a:p>
          <a:p>
            <a:pPr marL="342900" indent="-342900" algn="just">
              <a:buFont typeface="+mj-lt"/>
              <a:buAutoNum type="alphaUcPeriod"/>
            </a:pPr>
            <a:r>
              <a:rPr lang="id-ID" sz="1798" dirty="0" smtClean="0"/>
              <a:t>Durasi</a:t>
            </a:r>
            <a:r>
              <a:rPr lang="id-ID" sz="1798" dirty="0" smtClean="0"/>
              <a:t> kategori “Kalkulator” terhadap “V”.</a:t>
            </a:r>
          </a:p>
          <a:p>
            <a:pPr marL="342900" indent="-342900" algn="just">
              <a:buFont typeface="+mj-lt"/>
              <a:buAutoNum type="alphaUcPeriod"/>
            </a:pPr>
            <a:r>
              <a:rPr lang="id-ID" sz="1798" dirty="0" smtClean="0"/>
              <a:t>Durasi kategori “Kamus” terhadap “R”.</a:t>
            </a:r>
          </a:p>
          <a:p>
            <a:pPr marL="342900" indent="-342900" algn="just">
              <a:buFont typeface="+mj-lt"/>
              <a:buAutoNum type="alphaUcPeriod"/>
            </a:pPr>
            <a:r>
              <a:rPr lang="id-ID" sz="1798" dirty="0" smtClean="0"/>
              <a:t>Durasi kategori “Edukasi” terhadap “A”.</a:t>
            </a:r>
          </a:p>
          <a:p>
            <a:pPr marL="342900" indent="-342900" algn="just">
              <a:buFont typeface="+mj-lt"/>
              <a:buAutoNum type="alphaUcPeriod"/>
            </a:pPr>
            <a:r>
              <a:rPr lang="id-ID" sz="1798" dirty="0" smtClean="0"/>
              <a:t>Durasi kategori “Penyunting Konten Visual” terhadap “R”.</a:t>
            </a:r>
            <a:endParaRPr lang="id-ID" sz="1798" dirty="0" smtClean="0"/>
          </a:p>
          <a:p>
            <a:pPr marL="342900" indent="-342900" algn="just">
              <a:buFont typeface="+mj-lt"/>
              <a:buAutoNum type="alphaUcPeriod"/>
            </a:pPr>
            <a:r>
              <a:rPr lang="id-ID" sz="1798" dirty="0" smtClean="0"/>
              <a:t>Frekuensi kategori “Komunikasi” </a:t>
            </a:r>
            <a:r>
              <a:rPr lang="id-ID" sz="1798" dirty="0" smtClean="0"/>
              <a:t>terhadap </a:t>
            </a:r>
            <a:r>
              <a:rPr lang="id-ID" sz="1798" dirty="0" smtClean="0"/>
              <a:t>“K”.</a:t>
            </a:r>
            <a:endParaRPr lang="id-ID" sz="1798" dirty="0" smtClean="0"/>
          </a:p>
          <a:p>
            <a:pPr marL="342900" indent="-342900" algn="just">
              <a:buFont typeface="+mj-lt"/>
              <a:buAutoNum type="alphaUcPeriod"/>
            </a:pPr>
            <a:r>
              <a:rPr lang="id-ID" sz="1798" dirty="0" smtClean="0"/>
              <a:t>Frekuensi kategori “Penampil Cuaca” </a:t>
            </a:r>
            <a:r>
              <a:rPr lang="id-ID" sz="1798" dirty="0" smtClean="0"/>
              <a:t>dengan kelas </a:t>
            </a:r>
            <a:r>
              <a:rPr lang="id-ID" sz="1798" dirty="0" smtClean="0"/>
              <a:t>“K”.</a:t>
            </a:r>
            <a:endParaRPr lang="en-US" sz="1798" dirty="0"/>
          </a:p>
        </p:txBody>
      </p:sp>
    </p:spTree>
    <p:extLst>
      <p:ext uri="{BB962C8B-B14F-4D97-AF65-F5344CB8AC3E}">
        <p14:creationId xmlns="" xmlns:p14="http://schemas.microsoft.com/office/powerpoint/2010/main" val="3326513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9252</TotalTime>
  <Words>591</Words>
  <Application>Microsoft Office PowerPoint</Application>
  <PresentationFormat>Custom</PresentationFormat>
  <Paragraphs>46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Mustika</dc:creator>
  <cp:lastModifiedBy>A455L</cp:lastModifiedBy>
  <cp:revision>51</cp:revision>
  <dcterms:created xsi:type="dcterms:W3CDTF">2016-07-12T15:14:04Z</dcterms:created>
  <dcterms:modified xsi:type="dcterms:W3CDTF">2018-06-28T06:18:27Z</dcterms:modified>
</cp:coreProperties>
</file>